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3996" r:id="rId4"/>
    <p:sldMasterId id="2147484008" r:id="rId5"/>
    <p:sldMasterId id="2147484020" r:id="rId6"/>
    <p:sldMasterId id="2147484032" r:id="rId7"/>
    <p:sldMasterId id="2147484056" r:id="rId8"/>
    <p:sldMasterId id="2147484068" r:id="rId9"/>
    <p:sldMasterId id="2147484080" r:id="rId10"/>
    <p:sldMasterId id="2147484092" r:id="rId11"/>
    <p:sldMasterId id="2147484104" r:id="rId12"/>
    <p:sldMasterId id="2147484116" r:id="rId13"/>
  </p:sldMasterIdLst>
  <p:notesMasterIdLst>
    <p:notesMasterId r:id="rId29"/>
  </p:notesMasterIdLst>
  <p:sldIdLst>
    <p:sldId id="347" r:id="rId14"/>
    <p:sldId id="351" r:id="rId15"/>
    <p:sldId id="362" r:id="rId16"/>
    <p:sldId id="350" r:id="rId17"/>
    <p:sldId id="349" r:id="rId18"/>
    <p:sldId id="348" r:id="rId19"/>
    <p:sldId id="354" r:id="rId20"/>
    <p:sldId id="355" r:id="rId21"/>
    <p:sldId id="353" r:id="rId22"/>
    <p:sldId id="361" r:id="rId23"/>
    <p:sldId id="360" r:id="rId24"/>
    <p:sldId id="359" r:id="rId25"/>
    <p:sldId id="358" r:id="rId26"/>
    <p:sldId id="357" r:id="rId27"/>
    <p:sldId id="35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28282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247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10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01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157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4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28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864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1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220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35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1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06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6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095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82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452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9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9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78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49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44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5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47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3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6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9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5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67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0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8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7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13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85800" y="4648200"/>
            <a:ext cx="38100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ástroje</a:t>
            </a:r>
            <a:r>
              <a:rPr lang="cs-CZ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838200" y="6126206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solidFill>
                  <a:srgbClr val="282828"/>
                </a:solidFill>
              </a:rPr>
              <a:t>Zaměstnanecké vztahy (</a:t>
            </a:r>
            <a:r>
              <a:rPr lang="cs-CZ" sz="2800" dirty="0" err="1" smtClean="0">
                <a:solidFill>
                  <a:srgbClr val="282828"/>
                </a:solidFill>
              </a:rPr>
              <a:t>Employee</a:t>
            </a:r>
            <a:r>
              <a:rPr lang="cs-CZ" sz="2800" dirty="0" smtClean="0">
                <a:solidFill>
                  <a:srgbClr val="282828"/>
                </a:solidFill>
              </a:rPr>
              <a:t> relations)</a:t>
            </a:r>
            <a:endParaRPr lang="cs-CZ" sz="2800" dirty="0">
              <a:solidFill>
                <a:srgbClr val="282828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26966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7006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Komunitní vztahy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Klíčový prvek, který má nezanedbatelný význam především v dlouhodobém horizontu. Na důležitost udržovat vztahy s komunitou, ve které naše firma/organizace působí a kultivovat prostředí (sociální, kulturní, ekonomické atd.) s důrazem na oboustrannou komunikaci si uvědomoval již Edvard </a:t>
            </a:r>
            <a:r>
              <a:rPr lang="cs-CZ" sz="2000" dirty="0" err="1">
                <a:solidFill>
                  <a:srgbClr val="282828"/>
                </a:solidFill>
              </a:rPr>
              <a:t>Bernays</a:t>
            </a:r>
            <a:r>
              <a:rPr lang="cs-CZ" sz="2000" dirty="0">
                <a:solidFill>
                  <a:srgbClr val="282828"/>
                </a:solidFill>
              </a:rPr>
              <a:t>, významný průkopník teorie PR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/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Nepřekonatelným ideálem v oblasti budování komunitních vztahů zůstává koncepce Tomáše Bati - ten kultivoval a dotvářel prostředí Zlína jako koncepčního prostoru pro život svých zaměstnanců, dbal na jejich ubytování, kulturní či sportovní vyžití. Odměnou mu byla loajalita kvalifikovaných zaměstnanců, kteří doplňovali skládanku Baťova úspěchu.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Partnerství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Dosah malých společností může být v oblasti PR často nevelký. Často se se tak vezou na vlně větších značek, se kterými připravují nové projekty a sjednocují komunikační strategii.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Advertorial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239" y="175260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Anglický termín, který vznikl spojením dvou slov (</a:t>
            </a:r>
            <a:r>
              <a:rPr lang="cs-CZ" sz="2000" dirty="0" err="1">
                <a:solidFill>
                  <a:srgbClr val="282828"/>
                </a:solidFill>
              </a:rPr>
              <a:t>advertisement</a:t>
            </a:r>
            <a:r>
              <a:rPr lang="cs-CZ" sz="2000" dirty="0">
                <a:solidFill>
                  <a:srgbClr val="282828"/>
                </a:solidFill>
              </a:rPr>
              <a:t> + </a:t>
            </a:r>
            <a:r>
              <a:rPr lang="cs-CZ" sz="2000" dirty="0" err="1">
                <a:solidFill>
                  <a:srgbClr val="282828"/>
                </a:solidFill>
              </a:rPr>
              <a:t>editorial</a:t>
            </a:r>
            <a:r>
              <a:rPr lang="cs-CZ" sz="2000" dirty="0">
                <a:solidFill>
                  <a:srgbClr val="282828"/>
                </a:solidFill>
              </a:rPr>
              <a:t>), </a:t>
            </a:r>
            <a:r>
              <a:rPr lang="cs-CZ" sz="2000" dirty="0" smtClean="0">
                <a:solidFill>
                  <a:srgbClr val="282828"/>
                </a:solidFill>
              </a:rPr>
              <a:t>je druhem </a:t>
            </a:r>
            <a:r>
              <a:rPr lang="cs-CZ" sz="2000" dirty="0">
                <a:solidFill>
                  <a:srgbClr val="282828"/>
                </a:solidFill>
              </a:rPr>
              <a:t>placené reklamy, která napodobuje organické útvary a plně respektuje styl daného média, ve kterém je publikována.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Jedná </a:t>
            </a:r>
            <a:r>
              <a:rPr lang="cs-CZ" sz="2000" dirty="0">
                <a:solidFill>
                  <a:srgbClr val="282828"/>
                </a:solidFill>
              </a:rPr>
              <a:t>se tedy o článek či jiný text, který má za cíl prezentovat značku či její produkty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282828"/>
                </a:solidFill>
              </a:rPr>
              <a:t>Advertorialy</a:t>
            </a:r>
            <a:r>
              <a:rPr lang="cs-CZ" sz="2000" dirty="0" smtClean="0">
                <a:solidFill>
                  <a:srgbClr val="282828"/>
                </a:solidFill>
              </a:rPr>
              <a:t> </a:t>
            </a:r>
            <a:r>
              <a:rPr lang="cs-CZ" sz="2000" dirty="0">
                <a:solidFill>
                  <a:srgbClr val="282828"/>
                </a:solidFill>
              </a:rPr>
              <a:t>se zaměřují na popis dané oblasti (například se může jednat o článek věnující se rychlému hubnutí) a prezentaci produktu) konkrétní přípravek na hubnutí/aplikace na cvičení, kontakt na dietního konzultanta atp.), případně se jako formát často využívají i rozhovory.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cs-CZ" sz="2000" b="1" dirty="0">
                <a:solidFill>
                  <a:srgbClr val="282828"/>
                </a:solidFill>
                <a:ea typeface="+mn-ea"/>
                <a:cs typeface="+mn-cs"/>
              </a:rPr>
              <a:t>Jak najít správného partnera pro PR?</a:t>
            </a:r>
            <a:r>
              <a:rPr lang="cs-CZ" sz="2000" dirty="0">
                <a:solidFill>
                  <a:srgbClr val="282828"/>
                </a:solidFill>
                <a:ea typeface="+mn-ea"/>
                <a:cs typeface="+mn-cs"/>
              </a:rPr>
              <a:t> </a:t>
            </a:r>
            <a:endParaRPr lang="cs-CZ" sz="2000" dirty="0">
              <a:solidFill>
                <a:srgbClr val="282828"/>
              </a:solidFill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Které </a:t>
            </a:r>
            <a:r>
              <a:rPr lang="cs-CZ" sz="2000" dirty="0">
                <a:solidFill>
                  <a:srgbClr val="282828"/>
                </a:solidFill>
              </a:rPr>
              <a:t>značky sdílejí váš cílový trh, ale nejsou </a:t>
            </a:r>
            <a:r>
              <a:rPr lang="cs-CZ" sz="2000" dirty="0" smtClean="0">
                <a:solidFill>
                  <a:srgbClr val="282828"/>
                </a:solidFill>
              </a:rPr>
              <a:t>vašimi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konkurenty?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Které </a:t>
            </a:r>
            <a:r>
              <a:rPr lang="cs-CZ" sz="2000" dirty="0">
                <a:solidFill>
                  <a:srgbClr val="282828"/>
                </a:solidFill>
              </a:rPr>
              <a:t>značky sdílejí náladu/přístup vaší společnosti? </a:t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Které značky mluví o tom, že chtějí vyhovět cílovému publiku?</a:t>
            </a: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4D4D4D"/>
                </a:solidFill>
              </a:rPr>
              <a:t>Nástroje PR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Za využití správných PR nástrojů můžete dosáhnout maximální spokojenosti vašich </a:t>
            </a:r>
            <a:r>
              <a:rPr lang="cs-CZ" sz="2000" dirty="0" err="1">
                <a:solidFill>
                  <a:srgbClr val="282828"/>
                </a:solidFill>
              </a:rPr>
              <a:t>stakeholderů</a:t>
            </a:r>
            <a:r>
              <a:rPr lang="cs-CZ" sz="2000" dirty="0">
                <a:solidFill>
                  <a:srgbClr val="282828"/>
                </a:solidFill>
              </a:rPr>
              <a:t> a získat pozitivní odezvu, která promění vaše potenciální zákazníky na stávající klienty.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A</a:t>
            </a:r>
            <a:r>
              <a:rPr lang="cs-CZ" sz="2000" dirty="0">
                <a:solidFill>
                  <a:srgbClr val="282828"/>
                </a:solidFill>
              </a:rPr>
              <a:t>  jaké nástroje se nám tak nabízejí?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244600"/>
            <a:ext cx="7010400" cy="500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Media Relations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Sociální</a:t>
            </a:r>
            <a:r>
              <a:rPr lang="en-US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sítě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Newslettery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Brožury/katalogy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Eventy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Employee</a:t>
            </a:r>
            <a:r>
              <a:rPr lang="cs-CZ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 </a:t>
            </a: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relations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Komunitní </a:t>
            </a: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vztahy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Partnerství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Advertorial</a:t>
            </a:r>
            <a:endParaRPr lang="cs-CZ" altLang="ko-KR" sz="2000" dirty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192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prstClr val="white"/>
                </a:solidFill>
                <a:ea typeface="굴림" pitchFamily="34" charset="-127"/>
              </a:rPr>
              <a:t>Nástroje PR</a:t>
            </a:r>
            <a:endParaRPr kumimoji="1" lang="en-US" altLang="ko-KR" sz="3500" dirty="0">
              <a:solidFill>
                <a:prstClr val="white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4D4D4D"/>
                </a:solidFill>
              </a:rPr>
              <a:t>Media Relations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Media Relations (jako nedílná součást Public Relations) je strategický nástroj, který nám dává možnost prostřednictvím efektivní komunikace s novináři sdílet informace o našem </a:t>
            </a:r>
            <a:r>
              <a:rPr lang="cs-CZ" sz="2000" dirty="0" err="1">
                <a:solidFill>
                  <a:srgbClr val="282828"/>
                </a:solidFill>
              </a:rPr>
              <a:t>brandu</a:t>
            </a:r>
            <a:r>
              <a:rPr lang="cs-CZ" sz="2000" dirty="0">
                <a:solidFill>
                  <a:srgbClr val="282828"/>
                </a:solidFill>
              </a:rPr>
              <a:t> (organizaci, firmě, jedinci) a usměrňovat jeho vnímání čtenáři/diváky/posluchači. Součástí portfolia nástrojů Media Relations může být například vydávání tiskových zpráv, prohlášení, sdílení informačních materiálů, pozvánky na akce atp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Navázáním </a:t>
            </a:r>
            <a:r>
              <a:rPr lang="cs-CZ" sz="2000" dirty="0">
                <a:solidFill>
                  <a:srgbClr val="282828"/>
                </a:solidFill>
              </a:rPr>
              <a:t>dobrých vazeb s klíčovými novináři máte možnost zvyšovat povědomí o vaší značce, respektive zvyšovat pravděpodobnost, že mediální zmínky, které se budou týkat vaší společnosti budou mít pozitivní </a:t>
            </a:r>
            <a:r>
              <a:rPr lang="cs-CZ" sz="2000" dirty="0" smtClean="0">
                <a:solidFill>
                  <a:srgbClr val="282828"/>
                </a:solidFill>
              </a:rPr>
              <a:t>odezvu.</a:t>
            </a:r>
            <a:endParaRPr lang="cs-CZ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Sociální sítě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Sociální sítě otevírají možnost obejít tradiční média, rychle komunikovat přímo se zákazníky, případně se propojovat s novináři, zvyšovat návštěvnost vašeho webu či v obecné rovině budovat vaši značku. 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Newslettery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Ideální cesta jak informovat zákazníky o novinkách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Pomáhají </a:t>
            </a:r>
            <a:r>
              <a:rPr lang="cs-CZ" sz="2000" dirty="0">
                <a:solidFill>
                  <a:srgbClr val="282828"/>
                </a:solidFill>
              </a:rPr>
              <a:t>udržovat a upevňovat osobní vazby a prezentovat vaše firemní hodnoty.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Dobře </a:t>
            </a:r>
            <a:r>
              <a:rPr lang="cs-CZ" sz="2000" dirty="0">
                <a:solidFill>
                  <a:srgbClr val="282828"/>
                </a:solidFill>
              </a:rPr>
              <a:t>nastavený </a:t>
            </a:r>
            <a:r>
              <a:rPr lang="cs-CZ" sz="2000" dirty="0" err="1">
                <a:solidFill>
                  <a:srgbClr val="282828"/>
                </a:solidFill>
              </a:rPr>
              <a:t>Newsletter</a:t>
            </a:r>
            <a:r>
              <a:rPr lang="cs-CZ" sz="2000" dirty="0">
                <a:solidFill>
                  <a:srgbClr val="282828"/>
                </a:solidFill>
              </a:rPr>
              <a:t> má vedle informativního a obchodního rozměru i přidanou hodnotu pro samotného odběratele.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Brožury/katalogy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Brožury, letáky, </a:t>
            </a:r>
            <a:r>
              <a:rPr lang="cs-CZ" sz="2000" dirty="0" smtClean="0">
                <a:solidFill>
                  <a:srgbClr val="282828"/>
                </a:solidFill>
              </a:rPr>
              <a:t>katalogy - často </a:t>
            </a:r>
            <a:r>
              <a:rPr lang="cs-CZ" sz="2000" dirty="0">
                <a:solidFill>
                  <a:srgbClr val="282828"/>
                </a:solidFill>
              </a:rPr>
              <a:t>opomíjené jako překonané médium.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Jejich </a:t>
            </a:r>
            <a:r>
              <a:rPr lang="cs-CZ" sz="2000" dirty="0">
                <a:solidFill>
                  <a:srgbClr val="282828"/>
                </a:solidFill>
              </a:rPr>
              <a:t>přidanou hodnotou je však skutečnost, že nutí zákazníka o produktu stále uvažovat.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 </a:t>
            </a:r>
            <a:r>
              <a:rPr lang="cs-CZ" sz="2000" dirty="0">
                <a:solidFill>
                  <a:srgbClr val="282828"/>
                </a:solidFill>
              </a:rPr>
              <a:t>některých tržních segmentech a pro určité publikum mají stále nezastupitelnou roli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rgbClr val="282828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Typickým příkladem, kde jsou katalogy stále velice aktuální, je trh s novými nemovitostmi. Kde jinde se tištěné katalogy stále těší velké oblibě?</a:t>
            </a:r>
            <a:endParaRPr lang="en-US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Eventy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Možnost potkat se tváří v tvář s vašimi zákazníky je jedinečnou příležitostí, jak rozšířit povědomí o vaší značce a nabídnout nevšední zážitek. 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cs-CZ" sz="1600" b="1" i="1" dirty="0">
                <a:solidFill>
                  <a:schemeClr val="accent6">
                    <a:lumMod val="50000"/>
                  </a:schemeClr>
                </a:solidFill>
              </a:rPr>
              <a:t>Co byste neměli opomenout?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Plánování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eventu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je poměrně komplexní úkol. Nepodceňte přípravu.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Lokální akce může být mnohdy mnohem efektivnější než velkorysý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s megalomanským rozpočtem.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Dobře nastavený cíl a definování cílové skupiny Vám pomůže s plánováním.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Netvořte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podle vašich představ, ale podle představ účastníků. Nebojte se jich zeptat, o co by mohli stát.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Zkuste na akci pozvat i novináře. Pomohou Vám zviditelnit akci a zároveň získáte příležitost s nimi dále komunikovat. Mít v šuplíku takový kontakt se může jednou hodit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solidFill>
                  <a:srgbClr val="282828"/>
                </a:solidFill>
              </a:rPr>
              <a:t>Zaměstnanecké vztahy (</a:t>
            </a:r>
            <a:r>
              <a:rPr lang="cs-CZ" sz="2800" dirty="0" err="1" smtClean="0">
                <a:solidFill>
                  <a:srgbClr val="282828"/>
                </a:solidFill>
              </a:rPr>
              <a:t>Employee</a:t>
            </a:r>
            <a:r>
              <a:rPr lang="cs-CZ" sz="2800" dirty="0" smtClean="0">
                <a:solidFill>
                  <a:srgbClr val="282828"/>
                </a:solidFill>
              </a:rPr>
              <a:t> relations)</a:t>
            </a:r>
            <a:endParaRPr lang="cs-CZ" sz="28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Vaši zaměstnanci stojí v první linii propagace vaší značky.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Řada </a:t>
            </a:r>
            <a:r>
              <a:rPr lang="cs-CZ" sz="2000" dirty="0">
                <a:solidFill>
                  <a:srgbClr val="282828"/>
                </a:solidFill>
              </a:rPr>
              <a:t>firem si tuto skutečnost uvědomuje a aktivně pracuje s firemní kulturou, vztahy na pracovišti, sdílením informací o kvalitativním posunu a vnášením pocitu hrdosti.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Díky </a:t>
            </a:r>
            <a:r>
              <a:rPr lang="cs-CZ" sz="2000" dirty="0">
                <a:solidFill>
                  <a:srgbClr val="282828"/>
                </a:solidFill>
              </a:rPr>
              <a:t>tomu lze efektivně snížit retenci, zvýšit pracovní morálku či produktivitu práce a zajistit, že zaměstnanci reprezentují značku v podobě, která koresponduje s vašimi cíli.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600</Words>
  <Application>Microsoft Office PowerPoint</Application>
  <PresentationFormat>Předvádění na obrazovce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13</vt:i4>
      </vt:variant>
      <vt:variant>
        <vt:lpstr>Nadpisy snímků</vt:lpstr>
      </vt:variant>
      <vt:variant>
        <vt:i4>15</vt:i4>
      </vt:variant>
    </vt:vector>
  </HeadingPairs>
  <TitlesOfParts>
    <vt:vector size="28" baseType="lpstr">
      <vt:lpstr>Office Theme</vt:lpstr>
      <vt:lpstr>15_Office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Prezentace aplikace PowerPoint</vt:lpstr>
      <vt:lpstr>Nástroje PR</vt:lpstr>
      <vt:lpstr>Prezentace aplikace PowerPoint</vt:lpstr>
      <vt:lpstr>Media Relations</vt:lpstr>
      <vt:lpstr>Sociální sítě</vt:lpstr>
      <vt:lpstr>Newslettery</vt:lpstr>
      <vt:lpstr>Brožury/katalogy</vt:lpstr>
      <vt:lpstr>Eventy</vt:lpstr>
      <vt:lpstr>Zaměstnanecké vztahy (Employee relations)</vt:lpstr>
      <vt:lpstr>Zaměstnanecké vztahy (Employee relations)</vt:lpstr>
      <vt:lpstr>Komunitní vztahy</vt:lpstr>
      <vt:lpstr>Partnerství</vt:lpstr>
      <vt:lpstr>Advertorial</vt:lpstr>
      <vt:lpstr>Jak najít správného partnera pro PR? 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204</cp:revision>
  <dcterms:created xsi:type="dcterms:W3CDTF">2012-04-26T17:06:14Z</dcterms:created>
  <dcterms:modified xsi:type="dcterms:W3CDTF">2022-10-18T22:47:17Z</dcterms:modified>
</cp:coreProperties>
</file>