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16"/>
  </p:notesMasterIdLst>
  <p:sldIdLst>
    <p:sldId id="347" r:id="rId3"/>
    <p:sldId id="380" r:id="rId4"/>
    <p:sldId id="393" r:id="rId5"/>
    <p:sldId id="392" r:id="rId6"/>
    <p:sldId id="391" r:id="rId7"/>
    <p:sldId id="390" r:id="rId8"/>
    <p:sldId id="394" r:id="rId9"/>
    <p:sldId id="389" r:id="rId10"/>
    <p:sldId id="395" r:id="rId11"/>
    <p:sldId id="396" r:id="rId12"/>
    <p:sldId id="388" r:id="rId13"/>
    <p:sldId id="385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-servis.ecn.cz/manual/co-potrebujeme-k-praci-s-medi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klub.cz/nase-akce/mluvci-rok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(XPR)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Pomoc při projektech, kampaních a </a:t>
            </a:r>
            <a:r>
              <a:rPr lang="cs-CZ" sz="2000" b="1" dirty="0" err="1">
                <a:solidFill>
                  <a:srgbClr val="282828"/>
                </a:solidFill>
              </a:rPr>
              <a:t>fundraisingu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Vytváří mediální strategie k jednotlivým projektům, kampaním a programům. Pomáhá při přípravě nejrůznějších akcí a organizuje jejich mediální zajištění. Pomáhá při hledání vhodných fundraisingových strategií. V případě potřeby pomáhá též při fundraisingových a reklamních kampaních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algn="just"/>
            <a:r>
              <a:rPr lang="cs-CZ" b="1" i="1" dirty="0" err="1" smtClean="0">
                <a:solidFill>
                  <a:schemeClr val="bg1">
                    <a:lumMod val="50000"/>
                  </a:schemeClr>
                </a:solidFill>
              </a:rPr>
              <a:t>Fundraising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(„shromažďování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zdrojů“) je systematická činnost, jejímž výsledkem je získání finančních či jiných prostředků na obecně prospěšnou činnost organizací nebo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jednotlivců (fondy, nadace atd.).</a:t>
            </a:r>
          </a:p>
          <a:p>
            <a:pPr algn="just"/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Press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servis,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ttps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://press-servis.ecn.cz/manual/co-potrebujeme-k-praci-s-medii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(data k 10.10.2022).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Soutěž: Mluvčí roku 2021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282828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www.prklub.cz/nase-akce/mluvci-roku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2874"/>
            <a:ext cx="3429000" cy="50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Alternativní názvy: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828"/>
                </a:solidFill>
              </a:rPr>
              <a:t>PR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public </a:t>
            </a:r>
            <a:r>
              <a:rPr lang="en-US" sz="2000" dirty="0">
                <a:solidFill>
                  <a:srgbClr val="282828"/>
                </a:solidFill>
              </a:rPr>
              <a:t>relation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press agent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78" y="3488370"/>
            <a:ext cx="5778018" cy="29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Mluvčí</a:t>
            </a:r>
            <a:r>
              <a:rPr lang="cs-CZ" sz="2000" dirty="0">
                <a:solidFill>
                  <a:srgbClr val="282828"/>
                </a:solidFill>
              </a:rPr>
              <a:t> nebo </a:t>
            </a:r>
            <a:r>
              <a:rPr lang="cs-CZ" sz="2000" b="1" dirty="0">
                <a:solidFill>
                  <a:srgbClr val="282828"/>
                </a:solidFill>
              </a:rPr>
              <a:t>tiskový (tisková) mluvčí</a:t>
            </a:r>
            <a:r>
              <a:rPr lang="cs-CZ" sz="2000" dirty="0">
                <a:solidFill>
                  <a:srgbClr val="282828"/>
                </a:solidFill>
              </a:rPr>
              <a:t> je osoba, která je pověřena mluvit jménem nadnárodní organizace</a:t>
            </a:r>
            <a:r>
              <a:rPr lang="cs-CZ" sz="2000" dirty="0" smtClean="0">
                <a:solidFill>
                  <a:srgbClr val="282828"/>
                </a:solidFill>
              </a:rPr>
              <a:t>, hlavy státu nebo vlády státu, úřadu, firmy, jiné organizace nebo soukromé osoby.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Úkolem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mluvčího nebo mluvčí je zabezpečit a udržovat kontakt s </a:t>
            </a:r>
            <a:r>
              <a:rPr lang="cs-CZ" sz="2000" dirty="0" smtClean="0">
                <a:solidFill>
                  <a:srgbClr val="282828"/>
                </a:solidFill>
              </a:rPr>
              <a:t>veřejností prostřednictvím hromadných sdělovacích prostředků </a:t>
            </a:r>
            <a:r>
              <a:rPr lang="cs-CZ" sz="2000" dirty="0">
                <a:solidFill>
                  <a:srgbClr val="282828"/>
                </a:solidFill>
              </a:rPr>
              <a:t>jako </a:t>
            </a:r>
            <a:r>
              <a:rPr lang="cs-CZ" sz="2000" dirty="0" smtClean="0">
                <a:solidFill>
                  <a:srgbClr val="282828"/>
                </a:solidFill>
              </a:rPr>
              <a:t>jsou tisk, rozhlas, televize, zpravodajské agentury nebo on-line média. 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 – popis pozice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Tiskový mluvčí řídí </a:t>
            </a:r>
            <a:r>
              <a:rPr lang="cs-CZ" sz="2000" dirty="0">
                <a:solidFill>
                  <a:srgbClr val="282828"/>
                </a:solidFill>
              </a:rPr>
              <a:t>oblast mediální politiky, zabezpečuje tvorbu koncepce a strategie v této oblasti.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Zajišťuje </a:t>
            </a:r>
            <a:r>
              <a:rPr lang="cs-CZ" sz="2000" dirty="0">
                <a:solidFill>
                  <a:srgbClr val="282828"/>
                </a:solidFill>
              </a:rPr>
              <a:t>informační, publicistické a tiskové vztahy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k </a:t>
            </a:r>
            <a:r>
              <a:rPr lang="cs-CZ" sz="2000" dirty="0">
                <a:solidFill>
                  <a:srgbClr val="282828"/>
                </a:solidFill>
              </a:rPr>
              <a:t>veřejnosti, hromadným sdělovacím prostředkům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a </a:t>
            </a:r>
            <a:r>
              <a:rPr lang="cs-CZ" sz="2000" dirty="0">
                <a:solidFill>
                  <a:srgbClr val="282828"/>
                </a:solidFill>
              </a:rPr>
              <a:t>zpravodajským agenturám.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Vytváří </a:t>
            </a:r>
            <a:r>
              <a:rPr lang="cs-CZ" sz="2000" dirty="0">
                <a:solidFill>
                  <a:srgbClr val="282828"/>
                </a:solidFill>
              </a:rPr>
              <a:t>mediální politiku a koncepci.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 </a:t>
            </a:r>
            <a:r>
              <a:rPr lang="cs-CZ" sz="2000" dirty="0">
                <a:solidFill>
                  <a:srgbClr val="282828"/>
                </a:solidFill>
              </a:rPr>
              <a:t>firmu nebo společnost vystupuje v hromadných sdělovacích prostředcích a publikuje tiskové materiály v tištěných médiích.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</a:rPr>
              <a:t>Minimální požadavky na pozici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odpovídající </a:t>
            </a:r>
            <a:r>
              <a:rPr lang="cs-CZ" sz="2000" dirty="0" smtClean="0">
                <a:solidFill>
                  <a:srgbClr val="282828"/>
                </a:solidFill>
              </a:rPr>
              <a:t>vysokoškolské vzdělání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zkušenosti </a:t>
            </a:r>
            <a:r>
              <a:rPr lang="cs-CZ" sz="2000" dirty="0">
                <a:solidFill>
                  <a:srgbClr val="282828"/>
                </a:solidFill>
              </a:rPr>
              <a:t>z </a:t>
            </a:r>
            <a:r>
              <a:rPr lang="cs-CZ" sz="2000" dirty="0" smtClean="0">
                <a:solidFill>
                  <a:srgbClr val="282828"/>
                </a:solidFill>
              </a:rPr>
              <a:t>novinářské </a:t>
            </a:r>
            <a:r>
              <a:rPr lang="cs-CZ" sz="2000" dirty="0">
                <a:solidFill>
                  <a:srgbClr val="282828"/>
                </a:solidFill>
              </a:rPr>
              <a:t>oblasti,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zkušenosti s public </a:t>
            </a:r>
            <a:r>
              <a:rPr lang="cs-CZ" sz="2000" dirty="0" smtClean="0">
                <a:solidFill>
                  <a:srgbClr val="282828"/>
                </a:solidFill>
              </a:rPr>
              <a:t>relations</a:t>
            </a:r>
            <a:r>
              <a:rPr lang="cs-CZ" sz="2000" dirty="0">
                <a:solidFill>
                  <a:srgbClr val="282828"/>
                </a:solidFill>
              </a:rPr>
              <a:t>,</a:t>
            </a:r>
            <a:endParaRPr lang="en-US" sz="2000" dirty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</a:t>
            </a:r>
            <a:r>
              <a:rPr lang="cs-CZ" sz="2000" dirty="0">
                <a:solidFill>
                  <a:srgbClr val="282828"/>
                </a:solidFill>
              </a:rPr>
              <a:t>vystupování,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verbální komunikace na profesionální úrovni,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asertivní komunikace,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vzhled,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výborná znalost českého jazyka,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jazyková vybavenost,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pohotové reakce,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časová flexibilita.</a:t>
            </a: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Prezentace v médiích.</a:t>
            </a:r>
            <a:r>
              <a:rPr lang="cs-CZ" sz="2000" dirty="0">
                <a:solidFill>
                  <a:srgbClr val="282828"/>
                </a:solidFill>
              </a:rPr>
              <a:t> Vystupuje jménem organizace v médiích (rozhovory pro tisk, rádia, televize).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zprávy.</a:t>
            </a:r>
            <a:r>
              <a:rPr lang="cs-CZ" sz="2000" dirty="0">
                <a:solidFill>
                  <a:srgbClr val="282828"/>
                </a:solidFill>
              </a:rPr>
              <a:t> Píše tiskové zprávy a dohlíží na jejich konečnou podobu. Kontroluje zejména jejich úroveň, jazyk, styl a spolu s odborným pracovníkem i věcnou správnost. Rozesílá TZ médiím.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konference.</a:t>
            </a:r>
            <a:r>
              <a:rPr lang="cs-CZ" sz="2000" dirty="0">
                <a:solidFill>
                  <a:srgbClr val="282828"/>
                </a:solidFill>
              </a:rPr>
              <a:t> Připravuje a vede tiskové konference (oznamování médiím, místnost, občerstvení, tiskové materiály, audiovizuální technika, foto, video atd.).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Korektury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Má dohled nad konečnou podobou tiskových materiálů, které jdou na veřejnost (úroveň, jazyk, styl, grafická úprava). Zajišťuje pro ostatní korektury důležitých textů (dopisy významným osobnostem atd.).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Seznam médií.</a:t>
            </a:r>
            <a:r>
              <a:rPr lang="cs-CZ" sz="2000" dirty="0">
                <a:solidFill>
                  <a:srgbClr val="282828"/>
                </a:solidFill>
              </a:rPr>
              <a:t> Vytváří a udržuje kvalitní seznam novinářů. Jedním z klíčových úkolů tiskového mluvčího je shromažďovat kontakty na novináře a udržovat přehled o tom, která média se na organizaci obracela a s jakými otázkami.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Vztahy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Utváří dobré vztahy s novináři (osobní kontakty).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Mediální </a:t>
            </a:r>
            <a:r>
              <a:rPr lang="cs-CZ" sz="2000" b="1" dirty="0">
                <a:solidFill>
                  <a:srgbClr val="282828"/>
                </a:solidFill>
              </a:rPr>
              <a:t>výstupy.</a:t>
            </a:r>
            <a:r>
              <a:rPr lang="cs-CZ" sz="2000" dirty="0">
                <a:solidFill>
                  <a:srgbClr val="282828"/>
                </a:solidFill>
              </a:rPr>
              <a:t> Domlouvá konkrétní výstupy pro tisk, rádia, televize atd.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Monitoring médií.</a:t>
            </a:r>
            <a:r>
              <a:rPr lang="cs-CZ" sz="2000" dirty="0">
                <a:solidFill>
                  <a:srgbClr val="282828"/>
                </a:solidFill>
              </a:rPr>
              <a:t> Udržuje přehled o tom, jak se o organizaci píše, upozorňuje na zajímavé věci kolegy, reaguje na nesprávné údaje a fakta. Dle potřeby kampaní, projektů (eventuálně </a:t>
            </a:r>
            <a:r>
              <a:rPr lang="cs-CZ" sz="2000" dirty="0" err="1">
                <a:solidFill>
                  <a:srgbClr val="282828"/>
                </a:solidFill>
              </a:rPr>
              <a:t>fundraisingu</a:t>
            </a:r>
            <a:r>
              <a:rPr lang="cs-CZ" sz="2000" dirty="0">
                <a:solidFill>
                  <a:srgbClr val="282828"/>
                </a:solidFill>
              </a:rPr>
              <a:t>) vytváří výtahy a hodnocení mediálních ohlasů.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Publikace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Podílí se na vydávání časopisu, letáků a dalších tiskovin, které organizace vydává. Mluvčí často bývá také jejich hlavním (a většinou jediným) redaktorem.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Foto a video.</a:t>
            </a:r>
            <a:r>
              <a:rPr lang="cs-CZ" sz="2000" dirty="0">
                <a:solidFill>
                  <a:srgbClr val="282828"/>
                </a:solidFill>
              </a:rPr>
              <a:t> Má na starosti vše, co se týká fotografie, videa a obrazového archivu. Organizuje práce spojené s vytvářením obrazových a zvukových materiálů, spolupracuje s redakcemi a nabízí jim materiál pro jejich vlastní články a pořady, zajišťuje smlouvy, spravuje foto a </a:t>
            </a:r>
            <a:r>
              <a:rPr lang="cs-CZ" sz="2000" dirty="0" err="1">
                <a:solidFill>
                  <a:srgbClr val="282828"/>
                </a:solidFill>
              </a:rPr>
              <a:t>videoarchiv</a:t>
            </a:r>
            <a:r>
              <a:rPr lang="cs-CZ" sz="2000" dirty="0">
                <a:solidFill>
                  <a:srgbClr val="282828"/>
                </a:solidFill>
              </a:rPr>
              <a:t> atd.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Internet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Tiskový mluvčí někdy mívá na starosti rovněž internetové stránky. Stará se přitom hlavně o aktualizaci jejich obsahu, plní je texty a fotografiemi, dohlíží na jejich funkčnost (fungující odkazy) a kontinuitu.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578</Words>
  <Application>Microsoft Office PowerPoint</Application>
  <PresentationFormat>Předvádění na obrazovce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15_Office Theme</vt:lpstr>
      <vt:lpstr>2_Office Theme</vt:lpstr>
      <vt:lpstr>Prezentace aplikace PowerPoint</vt:lpstr>
      <vt:lpstr>Tiskový mluvčí</vt:lpstr>
      <vt:lpstr>Tiskový mluvčí</vt:lpstr>
      <vt:lpstr>Tiskový mluvčí – popis pozice</vt:lpstr>
      <vt:lpstr>Minimální požadavky na pozici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Soutěž: Mluvčí roku 2021</vt:lpstr>
      <vt:lpstr>Publikace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239</cp:revision>
  <dcterms:created xsi:type="dcterms:W3CDTF">2012-04-26T17:06:14Z</dcterms:created>
  <dcterms:modified xsi:type="dcterms:W3CDTF">2022-11-15T23:06:45Z</dcterms:modified>
</cp:coreProperties>
</file>