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  <p:sldMasterId id="2147483996" r:id="rId4"/>
    <p:sldMasterId id="2147484056" r:id="rId5"/>
    <p:sldMasterId id="2147484080" r:id="rId6"/>
    <p:sldMasterId id="2147484104" r:id="rId7"/>
    <p:sldMasterId id="2147484116" r:id="rId8"/>
    <p:sldMasterId id="2147484140" r:id="rId9"/>
  </p:sldMasterIdLst>
  <p:notesMasterIdLst>
    <p:notesMasterId r:id="rId26"/>
  </p:notesMasterIdLst>
  <p:sldIdLst>
    <p:sldId id="347" r:id="rId10"/>
    <p:sldId id="390" r:id="rId11"/>
    <p:sldId id="384" r:id="rId12"/>
    <p:sldId id="373" r:id="rId13"/>
    <p:sldId id="349" r:id="rId14"/>
    <p:sldId id="375" r:id="rId15"/>
    <p:sldId id="389" r:id="rId16"/>
    <p:sldId id="376" r:id="rId17"/>
    <p:sldId id="380" r:id="rId18"/>
    <p:sldId id="387" r:id="rId19"/>
    <p:sldId id="385" r:id="rId20"/>
    <p:sldId id="364" r:id="rId21"/>
    <p:sldId id="381" r:id="rId22"/>
    <p:sldId id="388" r:id="rId23"/>
    <p:sldId id="361" r:id="rId24"/>
    <p:sldId id="35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FF"/>
    <a:srgbClr val="1C1C1C"/>
    <a:srgbClr val="000099"/>
    <a:srgbClr val="0000CC"/>
    <a:srgbClr val="0000FF"/>
    <a:srgbClr val="282828"/>
    <a:srgbClr val="00B0F0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14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6077-729C-48BF-9405-3BD24A85B6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DC2E-6FB0-4DE2-B93A-D5640BEF3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D11-B698-4609-9E23-6DBDE7D29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E594-00EC-43A6-B48F-D04A42CAD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6D49-4706-480E-ADE5-8A6DD17411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A3D1-7C5A-475C-8F4C-BF6E4F1BEF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B9F3-A554-4DA9-8367-DC5E8967CE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6CE-CEA0-4A09-8C86-E2B1DB9646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B1B3-6F4E-4B6F-B5A0-CFF4E822F7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80FE-AC52-4B3D-9512-C095B4CB3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216E-C026-43B1-AD58-BA540D0D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3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7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1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7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7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3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5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08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70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4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1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7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2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06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5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6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6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2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75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7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4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52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37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4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77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4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6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8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20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71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78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8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8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1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1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617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9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70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7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6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15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4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7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814-9238-4195-B437-F16A4FAB6AE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ADD9-22FF-44B8-BB2F-85777A82694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8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B980-179D-424D-B444-62627976F66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4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05B-0E4D-4B74-990B-4BF03BB9CDF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368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740-CF2B-46D8-BBF3-6B7E246D7B0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1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1598-80E3-496B-AA71-D0EC88B9365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10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1CF0-39FF-478B-817E-4C3644A1860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44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6C4-F7B8-4BA5-A370-A12D931EE5B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16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19A-7DFA-4104-BB3C-7D0D86B266C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5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FDD0-552B-4C27-B53C-8309EE68F6B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46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C03-C924-495B-A44E-AF83EC48BE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6BE8-7FEB-45C8-9713-CF94894C8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01FA-CF33-4835-9DB5-C5B24183D6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2/22/2022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2701251153-stardance-xi-kdyz-hvezdy-tanci/bonus/41436-upoutavk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_62mf0zZ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4724400"/>
            <a:ext cx="4876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MEDIÁLNÍ A KOMUNIKAČNÍ </a:t>
            </a:r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ANALÝZY</a:t>
            </a:r>
            <a:endParaRPr lang="cs-CZ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Téma: ANALÝZA MEDIÁLNÍHO  </a:t>
            </a:r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PRODUKTU</a:t>
            </a:r>
          </a:p>
          <a:p>
            <a:endParaRPr lang="cs-CZ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1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+mn-lt"/>
              </a:rPr>
              <a:t>Renáta Pavlíčková</a:t>
            </a:r>
          </a:p>
          <a:p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066800" y="1064820"/>
            <a:ext cx="3124200" cy="1767366"/>
          </a:xfrm>
          <a:prstGeom prst="round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98" y="1159077"/>
            <a:ext cx="2565004" cy="157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(V.)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6553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Kategorie v rámci </a:t>
            </a:r>
            <a:r>
              <a:rPr lang="cs-CZ" b="1" dirty="0" smtClean="0">
                <a:solidFill>
                  <a:srgbClr val="333333"/>
                </a:solidFill>
              </a:rPr>
              <a:t>symbolických nástrojů:</a:t>
            </a:r>
            <a:endParaRPr lang="cs-CZ" b="1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tváře značky: </a:t>
            </a:r>
            <a:r>
              <a:rPr lang="cs-CZ" dirty="0" smtClean="0">
                <a:solidFill>
                  <a:srgbClr val="333333"/>
                </a:solidFill>
              </a:rPr>
              <a:t>moderátoři (evokují profesionalitu, stabilitu, jistotu, </a:t>
            </a:r>
            <a:r>
              <a:rPr lang="cs-CZ" dirty="0">
                <a:solidFill>
                  <a:srgbClr val="333333"/>
                </a:solidFill>
              </a:rPr>
              <a:t>úroveň, slušnost, </a:t>
            </a:r>
            <a:r>
              <a:rPr lang="cs-CZ" dirty="0" smtClean="0">
                <a:solidFill>
                  <a:srgbClr val="333333"/>
                </a:solidFill>
              </a:rPr>
              <a:t>pokoru, noblesu),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ikony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Tereza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Kostková, Marek Eben, Tatiana Drexler, Zdeněk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Chlopčík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 Jan Tománek, Richard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Genzer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znaky </a:t>
            </a:r>
            <a:r>
              <a:rPr lang="cs-CZ" b="1" dirty="0">
                <a:solidFill>
                  <a:srgbClr val="333333"/>
                </a:solidFill>
              </a:rPr>
              <a:t>(</a:t>
            </a:r>
            <a:r>
              <a:rPr lang="cs-CZ" b="1" dirty="0" err="1">
                <a:solidFill>
                  <a:srgbClr val="333333"/>
                </a:solidFill>
              </a:rPr>
              <a:t>markery</a:t>
            </a:r>
            <a:r>
              <a:rPr lang="cs-CZ" b="1" dirty="0">
                <a:solidFill>
                  <a:srgbClr val="333333"/>
                </a:solidFill>
              </a:rPr>
              <a:t>) </a:t>
            </a:r>
            <a:r>
              <a:rPr lang="cs-CZ" dirty="0">
                <a:solidFill>
                  <a:srgbClr val="333333"/>
                </a:solidFill>
              </a:rPr>
              <a:t>– </a:t>
            </a:r>
            <a:r>
              <a:rPr lang="cs-CZ" dirty="0" smtClean="0">
                <a:solidFill>
                  <a:srgbClr val="333333"/>
                </a:solidFill>
              </a:rPr>
              <a:t>sociální </a:t>
            </a:r>
            <a:r>
              <a:rPr lang="cs-CZ" dirty="0">
                <a:solidFill>
                  <a:srgbClr val="333333"/>
                </a:solidFill>
              </a:rPr>
              <a:t>kontakt, tanec, pohyb, radost,  zábava, přátelství, sociální empatie (Paraple), noblesa, taneční </a:t>
            </a:r>
            <a:r>
              <a:rPr lang="cs-CZ" dirty="0" smtClean="0">
                <a:solidFill>
                  <a:srgbClr val="333333"/>
                </a:solidFill>
              </a:rPr>
              <a:t>kostýmy,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symboly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logo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, hodinářství/budík/stopky/hodiny (čas), taneční páry, taneční boty, logo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StarDance,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rekvizity</a:t>
            </a:r>
            <a:r>
              <a:rPr lang="cs-CZ" dirty="0">
                <a:solidFill>
                  <a:srgbClr val="333333"/>
                </a:solidFill>
              </a:rPr>
              <a:t> – budík, stopky, hodinový strojek, ozubená kolečka, kyvadlo, </a:t>
            </a:r>
            <a:r>
              <a:rPr lang="cs-CZ" dirty="0" smtClean="0">
                <a:solidFill>
                  <a:srgbClr val="333333"/>
                </a:solidFill>
              </a:rPr>
              <a:t>taneční boty, třpytky.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Symboly – logo a slogan 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0000"/>
                </a:solidFill>
              </a:rPr>
              <a:t>Obrázek 2: </a:t>
            </a:r>
            <a:r>
              <a:rPr lang="cs-CZ" b="1" dirty="0">
                <a:solidFill>
                  <a:srgbClr val="000000"/>
                </a:solidFill>
              </a:rPr>
              <a:t>Logo</a:t>
            </a:r>
            <a:r>
              <a:rPr lang="cs-CZ" dirty="0">
                <a:solidFill>
                  <a:srgbClr val="000000"/>
                </a:solidFill>
              </a:rPr>
              <a:t> XI. řady </a:t>
            </a:r>
            <a:r>
              <a:rPr lang="cs-CZ" dirty="0" smtClean="0">
                <a:solidFill>
                  <a:srgbClr val="000000"/>
                </a:solidFill>
              </a:rPr>
              <a:t>StarDanc</a:t>
            </a:r>
            <a:r>
              <a:rPr lang="cs-CZ" sz="1600" dirty="0" smtClean="0">
                <a:solidFill>
                  <a:srgbClr val="000000"/>
                </a:solidFill>
              </a:rPr>
              <a:t>e </a:t>
            </a:r>
            <a:endParaRPr lang="cs-CZ" sz="16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>
              <a:solidFill>
                <a:srgbClr val="000000"/>
              </a:solidFill>
            </a:endParaRPr>
          </a:p>
          <a:p>
            <a:pPr algn="just"/>
            <a:endParaRPr lang="cs-CZ" sz="1200" dirty="0" smtClean="0">
              <a:solidFill>
                <a:srgbClr val="000000"/>
              </a:solidFill>
            </a:endParaRPr>
          </a:p>
          <a:p>
            <a:pPr algn="just"/>
            <a:endParaRPr lang="cs-CZ" sz="1200" dirty="0">
              <a:solidFill>
                <a:srgbClr val="000000"/>
              </a:solidFill>
            </a:endParaRPr>
          </a:p>
          <a:p>
            <a:pPr algn="just"/>
            <a:r>
              <a:rPr lang="cs-CZ" sz="1200" dirty="0" smtClean="0">
                <a:solidFill>
                  <a:srgbClr val="000000"/>
                </a:solidFill>
              </a:rPr>
              <a:t>Zdroj</a:t>
            </a:r>
            <a:r>
              <a:rPr lang="cs-CZ" sz="1200" dirty="0">
                <a:solidFill>
                  <a:srgbClr val="000000"/>
                </a:solidFill>
              </a:rPr>
              <a:t>: Česká televize, https://www.ceskatelevize.cz/porady/12701251153-stardance-xi-kdyz-hvezdy-tanci/13429-fotogalerie/ (data k 9. 11. 2021</a:t>
            </a:r>
            <a:r>
              <a:rPr lang="cs-CZ" sz="12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endParaRPr lang="cs-CZ" sz="1100" dirty="0">
              <a:solidFill>
                <a:srgbClr val="333333"/>
              </a:solidFill>
            </a:endParaRPr>
          </a:p>
          <a:p>
            <a:pPr algn="just"/>
            <a:endParaRPr lang="cs-CZ" dirty="0" smtClean="0">
              <a:solidFill>
                <a:srgbClr val="000000"/>
              </a:solidFill>
            </a:endParaRPr>
          </a:p>
          <a:p>
            <a:pPr algn="just"/>
            <a:r>
              <a:rPr lang="cs-CZ" b="1" dirty="0" smtClean="0">
                <a:solidFill>
                  <a:srgbClr val="000000"/>
                </a:solidFill>
              </a:rPr>
              <a:t>Slogan</a:t>
            </a:r>
            <a:r>
              <a:rPr lang="cs-CZ" b="1" dirty="0">
                <a:solidFill>
                  <a:srgbClr val="000000"/>
                </a:solidFill>
              </a:rPr>
              <a:t>:</a:t>
            </a:r>
            <a:r>
              <a:rPr lang="cs-CZ" dirty="0">
                <a:solidFill>
                  <a:srgbClr val="000000"/>
                </a:solidFill>
              </a:rPr>
              <a:t> StarDance …když hvězdy tančí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 descr="https://img.ceskatelevize.cz/program/porady/12701251153/detail15/logo.png?verze=1631897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482563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1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 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3: </a:t>
            </a:r>
            <a:r>
              <a:rPr lang="cs-CZ" sz="1600" dirty="0">
                <a:solidFill>
                  <a:srgbClr val="000000"/>
                </a:solidFill>
                <a:ea typeface="Calibri"/>
                <a:cs typeface="Times New Roman"/>
              </a:rPr>
              <a:t>Moderátorský pár StarDance Marek Eben a Tereza </a:t>
            </a: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Kostková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Zdroj</a:t>
            </a: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: Česká televize, https://www.ceskatelevize.cz/porady/12701251153-stardance-xi-kdyz-hvezdy-tanci/ (data k 9. 11. 2021).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25" y="1981200"/>
            <a:ext cx="576103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4: Porota XI. řady StarDance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Zdroj: Česká televize, https://www.ceskatelevize.cz/porady/12701251153-stardance-xi-kdyz-hvezdy-tanci/13523-porota/ (data k 10. 11. 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2021).</a:t>
            </a:r>
            <a:endParaRPr lang="cs-CZ" sz="1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61" y="1905000"/>
            <a:ext cx="576103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 smtClean="0">
                <a:solidFill>
                  <a:srgbClr val="000000"/>
                </a:solidFill>
                <a:ea typeface="Calibri"/>
                <a:cs typeface="Times New Roman"/>
              </a:rPr>
              <a:t>Obrázek 5: Pánské taneční boty na standardní tance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cs-CZ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Zdroj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: Heller Dance, </a:t>
            </a:r>
            <a:r>
              <a:rPr lang="cs-CZ" sz="1200" dirty="0">
                <a:solidFill>
                  <a:srgbClr val="000000"/>
                </a:solidFill>
                <a:ea typeface="Calibri"/>
                <a:cs typeface="Times New Roman"/>
              </a:rPr>
              <a:t>https://www.hellerdance.cz/eshop/p/h-dance-h4012-standardni-obuv-panska-28723/ (data k 10. 11. </a:t>
            </a:r>
            <a:r>
              <a:rPr lang="cs-CZ" sz="1200" dirty="0" smtClean="0">
                <a:solidFill>
                  <a:srgbClr val="000000"/>
                </a:solidFill>
                <a:ea typeface="Calibri"/>
                <a:cs typeface="Times New Roman"/>
              </a:rPr>
              <a:t>2021).</a:t>
            </a:r>
            <a:endParaRPr lang="cs-CZ" sz="12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enáta\Desktop\OVA - od Lenky\H4012B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4358"/>
            <a:ext cx="5156579" cy="35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ZÁVĚREM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zajímavosti ze StarDance,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vlastní názor,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závěrečná doporučení pro zlepšení reklamy,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zdroje,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333333"/>
                </a:solidFill>
              </a:rPr>
              <a:t>dotazy.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0"/>
            <a:ext cx="4419600" cy="696699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cs-CZ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Děkuji </a:t>
            </a:r>
            <a:r>
              <a:rPr lang="cs-CZ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 </a:t>
            </a:r>
            <a:r>
              <a:rPr lang="cs-CZ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pozornost</a:t>
            </a:r>
            <a:endParaRPr lang="en-US" sz="4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80" y="1524000"/>
            <a:ext cx="17922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1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PRODUKT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Mediální produkt: </a:t>
            </a:r>
            <a:r>
              <a:rPr lang="cs-CZ" dirty="0">
                <a:solidFill>
                  <a:srgbClr val="333333"/>
                </a:solidFill>
              </a:rPr>
              <a:t>televizní reklama StarDance.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Cíl </a:t>
            </a:r>
            <a:r>
              <a:rPr lang="cs-CZ" b="1" dirty="0" smtClean="0">
                <a:solidFill>
                  <a:srgbClr val="333333"/>
                </a:solidFill>
              </a:rPr>
              <a:t>analýzy: </a:t>
            </a:r>
            <a:r>
              <a:rPr lang="cs-CZ" dirty="0">
                <a:solidFill>
                  <a:srgbClr val="333333"/>
                </a:solidFill>
              </a:rPr>
              <a:t>analyzovat mediální obsah televizní reklamy  pořadu StarDance.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Metodika: </a:t>
            </a:r>
            <a:r>
              <a:rPr lang="cs-CZ" dirty="0">
                <a:solidFill>
                  <a:srgbClr val="333333"/>
                </a:solidFill>
              </a:rPr>
              <a:t>deskripce, sémiotická analýza</a:t>
            </a:r>
            <a:r>
              <a:rPr lang="cs-CZ" dirty="0" smtClean="0">
                <a:solidFill>
                  <a:srgbClr val="333333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 smtClean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rgbClr val="333333"/>
                </a:solidFill>
              </a:rPr>
              <a:t>Odkazy </a:t>
            </a:r>
            <a:r>
              <a:rPr lang="pl-PL" b="1" dirty="0">
                <a:solidFill>
                  <a:srgbClr val="333333"/>
                </a:solidFill>
              </a:rPr>
              <a:t>na </a:t>
            </a:r>
            <a:r>
              <a:rPr lang="pl-PL" b="1" dirty="0" smtClean="0">
                <a:solidFill>
                  <a:srgbClr val="333333"/>
                </a:solidFill>
              </a:rPr>
              <a:t>video: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rgbClr val="333333"/>
                </a:solidFill>
                <a:hlinkClick r:id="rId3"/>
              </a:rPr>
              <a:t>https</a:t>
            </a:r>
            <a:r>
              <a:rPr lang="pl-PL" dirty="0">
                <a:solidFill>
                  <a:srgbClr val="333333"/>
                </a:solidFill>
                <a:hlinkClick r:id="rId3"/>
              </a:rPr>
              <a:t>://www.ceskatelevize.cz/porady/12701251153-stardance-xi-kdyz-hvezdy-tanci/bonus/41436-upoutavka</a:t>
            </a:r>
            <a:r>
              <a:rPr lang="pl-PL" dirty="0" smtClean="0">
                <a:solidFill>
                  <a:srgbClr val="333333"/>
                </a:solidFill>
                <a:hlinkClick r:id="rId3"/>
              </a:rPr>
              <a:t>/</a:t>
            </a:r>
            <a:endParaRPr lang="pl-PL" dirty="0" smtClean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33333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333333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rgbClr val="333333"/>
                </a:solidFill>
                <a:hlinkClick r:id="rId4"/>
              </a:rPr>
              <a:t>www.youtube.com/watch?v=d_62mf0zZb8</a:t>
            </a:r>
            <a:endParaRPr lang="cs-CZ" dirty="0" smtClean="0">
              <a:solidFill>
                <a:srgbClr val="333333"/>
              </a:solidFill>
            </a:endParaRPr>
          </a:p>
          <a:p>
            <a:pPr algn="just"/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Mediální produkt:</a:t>
            </a:r>
            <a:r>
              <a:rPr lang="cs-CZ" dirty="0">
                <a:solidFill>
                  <a:srgbClr val="333333"/>
                </a:solidFill>
              </a:rPr>
              <a:t> </a:t>
            </a:r>
            <a:r>
              <a:rPr lang="cs-CZ" dirty="0" smtClean="0">
                <a:solidFill>
                  <a:srgbClr val="333333"/>
                </a:solidFill>
              </a:rPr>
              <a:t>StarDance </a:t>
            </a:r>
            <a:r>
              <a:rPr lang="cs-CZ" dirty="0">
                <a:solidFill>
                  <a:srgbClr val="333333"/>
                </a:solidFill>
              </a:rPr>
              <a:t>XI kampaň 2021 (trailer/upoutávka na XI řadu StarDance, která na ČT1 začala 16. 10. 2021).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Odkaz:</a:t>
            </a:r>
            <a:r>
              <a:rPr lang="cs-CZ" dirty="0">
                <a:solidFill>
                  <a:srgbClr val="333333"/>
                </a:solidFill>
              </a:rPr>
              <a:t>  https://www.ceskatelevize.cz/porady/12701251153-stardance-xi-kdyz-hvezdy-tanci/bonus/41436-upoutavka/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Cíl upoutávky: </a:t>
            </a:r>
            <a:r>
              <a:rPr lang="cs-CZ" dirty="0">
                <a:solidFill>
                  <a:srgbClr val="333333"/>
                </a:solidFill>
              </a:rPr>
              <a:t>prezentovat všechny taneční páry XI. </a:t>
            </a:r>
            <a:r>
              <a:rPr lang="cs-CZ" dirty="0" smtClean="0">
                <a:solidFill>
                  <a:srgbClr val="333333"/>
                </a:solidFill>
              </a:rPr>
              <a:t>řady </a:t>
            </a:r>
            <a:r>
              <a:rPr lang="cs-CZ" dirty="0">
                <a:solidFill>
                  <a:srgbClr val="333333"/>
                </a:solidFill>
              </a:rPr>
              <a:t>StarDance a upozornit diváky na blížící se termín jejího </a:t>
            </a:r>
            <a:r>
              <a:rPr lang="cs-CZ" dirty="0" smtClean="0">
                <a:solidFill>
                  <a:srgbClr val="333333"/>
                </a:solidFill>
              </a:rPr>
              <a:t>zahájení.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Médium:</a:t>
            </a:r>
            <a:r>
              <a:rPr lang="cs-CZ" dirty="0">
                <a:solidFill>
                  <a:srgbClr val="333333"/>
                </a:solidFill>
              </a:rPr>
              <a:t> audiovizuální médium – </a:t>
            </a:r>
            <a:r>
              <a:rPr lang="cs-CZ" dirty="0" smtClean="0">
                <a:solidFill>
                  <a:srgbClr val="333333"/>
                </a:solidFill>
              </a:rPr>
              <a:t>TV.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Zadavatel: </a:t>
            </a:r>
            <a:r>
              <a:rPr lang="cs-CZ" dirty="0">
                <a:solidFill>
                  <a:srgbClr val="333333"/>
                </a:solidFill>
              </a:rPr>
              <a:t>Česká </a:t>
            </a:r>
            <a:r>
              <a:rPr lang="cs-CZ" dirty="0" smtClean="0">
                <a:solidFill>
                  <a:srgbClr val="333333"/>
                </a:solidFill>
              </a:rPr>
              <a:t>televize.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Doplňující komentář k upoutávce: </a:t>
            </a:r>
            <a:r>
              <a:rPr lang="cs-CZ" dirty="0">
                <a:solidFill>
                  <a:srgbClr val="333333"/>
                </a:solidFill>
              </a:rPr>
              <a:t>„Podívejte se, jaké páry budou tančit v nové řady StarDance XI! StarDance XI začíná 16. října na ČT1.“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Datum zveřejnění: </a:t>
            </a:r>
            <a:r>
              <a:rPr lang="cs-CZ" dirty="0">
                <a:solidFill>
                  <a:srgbClr val="333333"/>
                </a:solidFill>
              </a:rPr>
              <a:t>8. 10. </a:t>
            </a:r>
            <a:r>
              <a:rPr lang="cs-CZ" dirty="0" smtClean="0">
                <a:solidFill>
                  <a:srgbClr val="333333"/>
                </a:solidFill>
              </a:rPr>
              <a:t>2021.</a:t>
            </a: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celostátního média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Česká </a:t>
            </a:r>
            <a:r>
              <a:rPr lang="cs-CZ" b="1" dirty="0">
                <a:solidFill>
                  <a:srgbClr val="333333"/>
                </a:solidFill>
              </a:rPr>
              <a:t>televize </a:t>
            </a:r>
            <a:r>
              <a:rPr lang="cs-CZ" dirty="0">
                <a:solidFill>
                  <a:srgbClr val="333333"/>
                </a:solidFill>
              </a:rPr>
              <a:t>(ČT) je veřejnoprávní instituce provozující televizní vysílání celoplošně na území </a:t>
            </a:r>
            <a:r>
              <a:rPr lang="cs-CZ" dirty="0" smtClean="0">
                <a:solidFill>
                  <a:srgbClr val="333333"/>
                </a:solidFill>
              </a:rPr>
              <a:t>Česka.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Zřízena:</a:t>
            </a:r>
            <a:r>
              <a:rPr lang="cs-CZ" dirty="0" smtClean="0">
                <a:solidFill>
                  <a:srgbClr val="333333"/>
                </a:solidFill>
              </a:rPr>
              <a:t> ke dni 1. 1. 1992.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Vysílání: </a:t>
            </a:r>
            <a:r>
              <a:rPr lang="cs-CZ" dirty="0" smtClean="0">
                <a:solidFill>
                  <a:srgbClr val="333333"/>
                </a:solidFill>
              </a:rPr>
              <a:t>7 televizních programů - plnoformátové </a:t>
            </a:r>
            <a:r>
              <a:rPr lang="cs-CZ" dirty="0">
                <a:solidFill>
                  <a:srgbClr val="333333"/>
                </a:solidFill>
              </a:rPr>
              <a:t>ČT1 a ČT2, ČT3, zpravodajský ČT24, sportovní ČT sport, dětský ČT :D a kulturní </a:t>
            </a:r>
            <a:r>
              <a:rPr lang="cs-CZ" dirty="0" smtClean="0">
                <a:solidFill>
                  <a:srgbClr val="333333"/>
                </a:solidFill>
              </a:rPr>
              <a:t/>
            </a:r>
            <a:br>
              <a:rPr lang="cs-CZ" dirty="0" smtClean="0">
                <a:solidFill>
                  <a:srgbClr val="333333"/>
                </a:solidFill>
              </a:rPr>
            </a:br>
            <a:r>
              <a:rPr lang="cs-CZ" dirty="0" smtClean="0">
                <a:solidFill>
                  <a:srgbClr val="333333"/>
                </a:solidFill>
              </a:rPr>
              <a:t>ČT art.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  <a:p>
            <a:pPr algn="just"/>
            <a:endParaRPr lang="cs-CZ" sz="1600" dirty="0" smtClean="0">
              <a:solidFill>
                <a:srgbClr val="333333"/>
              </a:solidFill>
            </a:endParaRPr>
          </a:p>
          <a:p>
            <a:pPr algn="just"/>
            <a:r>
              <a:rPr lang="pt-BR" sz="1600" dirty="0" smtClean="0">
                <a:solidFill>
                  <a:srgbClr val="333333"/>
                </a:solidFill>
              </a:rPr>
              <a:t>Obrázek </a:t>
            </a:r>
            <a:r>
              <a:rPr lang="cs-CZ" sz="1600" dirty="0" smtClean="0">
                <a:solidFill>
                  <a:srgbClr val="333333"/>
                </a:solidFill>
              </a:rPr>
              <a:t>1</a:t>
            </a:r>
            <a:r>
              <a:rPr lang="pt-BR" sz="1600" dirty="0" smtClean="0">
                <a:solidFill>
                  <a:srgbClr val="333333"/>
                </a:solidFill>
              </a:rPr>
              <a:t>: </a:t>
            </a:r>
            <a:r>
              <a:rPr lang="pt-BR" sz="1600" b="1" dirty="0">
                <a:solidFill>
                  <a:srgbClr val="333333"/>
                </a:solidFill>
              </a:rPr>
              <a:t>Logo</a:t>
            </a:r>
            <a:r>
              <a:rPr lang="pt-BR" sz="1600" dirty="0">
                <a:solidFill>
                  <a:srgbClr val="333333"/>
                </a:solidFill>
              </a:rPr>
              <a:t> </a:t>
            </a:r>
            <a:r>
              <a:rPr lang="cs-CZ" sz="1600" dirty="0" smtClean="0">
                <a:solidFill>
                  <a:srgbClr val="333333"/>
                </a:solidFill>
              </a:rPr>
              <a:t>Č</a:t>
            </a:r>
            <a:r>
              <a:rPr lang="pt-BR" sz="1600" dirty="0" smtClean="0">
                <a:solidFill>
                  <a:srgbClr val="333333"/>
                </a:solidFill>
              </a:rPr>
              <a:t>eské televize</a:t>
            </a:r>
            <a:endParaRPr lang="cs-CZ" sz="16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333333"/>
              </a:solidFill>
            </a:endParaRPr>
          </a:p>
          <a:p>
            <a:pPr algn="just"/>
            <a:r>
              <a:rPr lang="cs-CZ" sz="1200" dirty="0" smtClean="0">
                <a:solidFill>
                  <a:srgbClr val="333333"/>
                </a:solidFill>
              </a:rPr>
              <a:t>Zdroj</a:t>
            </a:r>
            <a:r>
              <a:rPr lang="cs-CZ" sz="1200" dirty="0">
                <a:solidFill>
                  <a:srgbClr val="333333"/>
                </a:solidFill>
              </a:rPr>
              <a:t>: Česká televize, https://www.ceskatelevize.cz/ (data k 9. 11. 2021)</a:t>
            </a:r>
            <a:r>
              <a:rPr lang="cs-CZ" dirty="0">
                <a:solidFill>
                  <a:srgbClr val="333333"/>
                </a:solidFill>
              </a:rPr>
              <a:t>.</a:t>
            </a:r>
            <a:endParaRPr lang="cs-CZ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4619876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pořadu StarDance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9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StarDance: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je česká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televizní taneční show, která se na obrazovkách České televize poprvé objevila v roce 2006.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Formát</a:t>
            </a: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taneční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show.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Země původu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Česko.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Hudba: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Moondance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Orchestra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Martina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Kumžáka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Počet řad: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11.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Počet dílů: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98.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Obvyklá délka pořadu: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60-120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minut.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Prémiové vysílání: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stanice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ČT1.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Princip soutěže: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soutěžní taneční páry (ve složení osobnosti </a:t>
            </a:r>
            <a:b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a profesionálního tanečníka) bojují svými tanci o co nejlepší bodové hodnocení poroty a hlasy diváků. Nejslabší pár kolo soutěže opouští, pokračuje se, dokud nezůstane pár vítězný.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Délka reklamy (stopáž): </a:t>
            </a:r>
            <a:r>
              <a:rPr lang="cs-CZ" dirty="0">
                <a:solidFill>
                  <a:srgbClr val="333333"/>
                </a:solidFill>
              </a:rPr>
              <a:t>1:00 min.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Počet zhlédnutí </a:t>
            </a:r>
            <a:r>
              <a:rPr lang="cs-CZ" dirty="0">
                <a:solidFill>
                  <a:srgbClr val="333333"/>
                </a:solidFill>
              </a:rPr>
              <a:t>(</a:t>
            </a:r>
            <a:r>
              <a:rPr lang="cs-CZ" dirty="0" err="1">
                <a:solidFill>
                  <a:srgbClr val="333333"/>
                </a:solidFill>
              </a:rPr>
              <a:t>Youtube</a:t>
            </a:r>
            <a:r>
              <a:rPr lang="cs-CZ" dirty="0">
                <a:solidFill>
                  <a:srgbClr val="333333"/>
                </a:solidFill>
              </a:rPr>
              <a:t>): 21 </a:t>
            </a:r>
            <a:r>
              <a:rPr lang="cs-CZ" dirty="0" smtClean="0">
                <a:solidFill>
                  <a:srgbClr val="333333"/>
                </a:solidFill>
              </a:rPr>
              <a:t>267.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Žánr:</a:t>
            </a:r>
            <a:r>
              <a:rPr lang="cs-CZ" dirty="0">
                <a:solidFill>
                  <a:srgbClr val="333333"/>
                </a:solidFill>
              </a:rPr>
              <a:t> soutěžní </a:t>
            </a:r>
            <a:r>
              <a:rPr lang="cs-CZ" dirty="0" smtClean="0">
                <a:solidFill>
                  <a:srgbClr val="333333"/>
                </a:solidFill>
              </a:rPr>
              <a:t>pořad.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Formát:</a:t>
            </a:r>
            <a:r>
              <a:rPr lang="cs-CZ" dirty="0">
                <a:solidFill>
                  <a:srgbClr val="333333"/>
                </a:solidFill>
              </a:rPr>
              <a:t> taneční </a:t>
            </a:r>
            <a:r>
              <a:rPr lang="cs-CZ" dirty="0" smtClean="0">
                <a:solidFill>
                  <a:srgbClr val="333333"/>
                </a:solidFill>
              </a:rPr>
              <a:t>show.</a:t>
            </a:r>
            <a:endParaRPr lang="cs-CZ" dirty="0">
              <a:solidFill>
                <a:srgbClr val="333333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Postavy v reklamě </a:t>
            </a:r>
            <a:r>
              <a:rPr lang="cs-CZ" dirty="0" smtClean="0">
                <a:solidFill>
                  <a:srgbClr val="333333"/>
                </a:solidFill>
              </a:rPr>
              <a:t>(personifikovaná reklama):  32 (2 </a:t>
            </a:r>
            <a:r>
              <a:rPr lang="cs-CZ" dirty="0">
                <a:solidFill>
                  <a:srgbClr val="333333"/>
                </a:solidFill>
              </a:rPr>
              <a:t>moderátoři, 10 mediálně známých osobností, 10 profesionálních </a:t>
            </a:r>
            <a:r>
              <a:rPr lang="cs-CZ" dirty="0" smtClean="0">
                <a:solidFill>
                  <a:srgbClr val="333333"/>
                </a:solidFill>
              </a:rPr>
              <a:t>tanečníků).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Hlavní </a:t>
            </a:r>
            <a:r>
              <a:rPr lang="cs-CZ" b="1" dirty="0">
                <a:solidFill>
                  <a:srgbClr val="333333"/>
                </a:solidFill>
              </a:rPr>
              <a:t>postavy reklamy</a:t>
            </a:r>
            <a:r>
              <a:rPr lang="cs-CZ" dirty="0">
                <a:solidFill>
                  <a:srgbClr val="333333"/>
                </a:solidFill>
              </a:rPr>
              <a:t>: Tereza Kostková + Marek </a:t>
            </a:r>
            <a:r>
              <a:rPr lang="cs-CZ" dirty="0" smtClean="0">
                <a:solidFill>
                  <a:srgbClr val="333333"/>
                </a:solidFill>
              </a:rPr>
              <a:t>Eben</a:t>
            </a:r>
            <a:r>
              <a:rPr lang="cs-CZ" dirty="0">
                <a:solidFill>
                  <a:srgbClr val="333333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Hlas v reklamě</a:t>
            </a:r>
            <a:r>
              <a:rPr lang="cs-CZ" dirty="0">
                <a:solidFill>
                  <a:srgbClr val="333333"/>
                </a:solidFill>
              </a:rPr>
              <a:t>: Marek </a:t>
            </a:r>
            <a:r>
              <a:rPr lang="cs-CZ" dirty="0" smtClean="0">
                <a:solidFill>
                  <a:srgbClr val="333333"/>
                </a:solidFill>
              </a:rPr>
              <a:t>Eben.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Mluvený text: </a:t>
            </a:r>
            <a:r>
              <a:rPr lang="cs-CZ" dirty="0">
                <a:solidFill>
                  <a:srgbClr val="333333"/>
                </a:solidFill>
              </a:rPr>
              <a:t>„StarDance. Od 16. října na jedničce.“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Počet sekvencí audiovizuálního sdělení: </a:t>
            </a:r>
            <a:r>
              <a:rPr lang="cs-CZ" dirty="0" smtClean="0">
                <a:solidFill>
                  <a:srgbClr val="333333"/>
                </a:solidFill>
              </a:rPr>
              <a:t>20.</a:t>
            </a: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(II.)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Umístění: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(kde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to bylo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?)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„děj“ se odehrává v hodinářství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/>
            </a:r>
            <a:b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</a:b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a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ve strojku stopek, kde soutěžní páry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tančí.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Načasování: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(kdy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to bylo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?)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před zahájením televizního pořadu (říjen 2021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).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Logo: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upoutávka nese logo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České televize a logo StarDance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XI.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Spojení se značkou: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StarDance, Česká televize,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iVysílání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České televize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</a:rPr>
              <a:t>Příběh reklamního spotu: </a:t>
            </a:r>
            <a:r>
              <a:rPr lang="cs-CZ" dirty="0">
                <a:solidFill>
                  <a:srgbClr val="333333"/>
                </a:solidFill>
              </a:rPr>
              <a:t>ve skutečném hodinářství pár objevil taneční show odehrávající se ve strojku kapesních hodinek</a:t>
            </a:r>
            <a:r>
              <a:rPr lang="cs-CZ" dirty="0" smtClean="0">
                <a:solidFill>
                  <a:srgbClr val="333333"/>
                </a:solidFill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cs-CZ" b="1" dirty="0">
                <a:solidFill>
                  <a:srgbClr val="333333"/>
                </a:solidFill>
                <a:ea typeface="Calibri"/>
                <a:cs typeface="Times New Roman"/>
              </a:rPr>
              <a:t>Mediální sdělení: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pojďte si odpočinout, pojďte se bavit, pojďte sledovat XI řadu StarDance na ČT1, moderátoři i taneční páry jsou připraveni a čekají na vás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  <a:endParaRPr lang="cs-CZ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(III.)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01366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cs-CZ" b="1" dirty="0">
                <a:solidFill>
                  <a:srgbClr val="333333"/>
                </a:solidFill>
              </a:rPr>
              <a:t>Kategorie v rámci technických </a:t>
            </a:r>
            <a:r>
              <a:rPr lang="cs-CZ" b="1" dirty="0" smtClean="0">
                <a:solidFill>
                  <a:srgbClr val="333333"/>
                </a:solidFill>
              </a:rPr>
              <a:t>kódů:</a:t>
            </a:r>
            <a:endParaRPr lang="cs-CZ" b="1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kompozice záběru,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záběr kamery,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úhel záběru,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délka </a:t>
            </a:r>
            <a:r>
              <a:rPr lang="cs-CZ" dirty="0">
                <a:solidFill>
                  <a:srgbClr val="333333"/>
                </a:solidFill>
              </a:rPr>
              <a:t>záběru a </a:t>
            </a:r>
            <a:r>
              <a:rPr lang="cs-CZ" dirty="0" smtClean="0">
                <a:solidFill>
                  <a:srgbClr val="333333"/>
                </a:solidFill>
              </a:rPr>
              <a:t>střih.</a:t>
            </a:r>
            <a:endParaRPr lang="cs-CZ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33333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715963"/>
          </a:xfrm>
          <a:noFill/>
          <a:ln>
            <a:solidFill>
              <a:srgbClr val="33333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Sémiotická </a:t>
            </a:r>
            <a:r>
              <a:rPr lang="cs-CZ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</a:t>
            </a:r>
            <a:r>
              <a:rPr lang="cs-CZ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mediálního produktu (IV.)</a:t>
            </a:r>
            <a:endParaRPr lang="en-US" sz="2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6553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333333"/>
                </a:solidFill>
              </a:rPr>
              <a:t>Kategorie v rámci </a:t>
            </a:r>
            <a:r>
              <a:rPr lang="cs-CZ" b="1" dirty="0" smtClean="0">
                <a:solidFill>
                  <a:srgbClr val="333333"/>
                </a:solidFill>
              </a:rPr>
              <a:t>symbolických nástrojů:</a:t>
            </a:r>
            <a:endParaRPr lang="cs-CZ" b="1" dirty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obraz: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 ostrý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a jasný obraz, místy lehce kouřový, v závěru spotu přesvícený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s</a:t>
            </a:r>
            <a:r>
              <a:rPr lang="cs-CZ" b="1" dirty="0" smtClean="0">
                <a:solidFill>
                  <a:srgbClr val="333333"/>
                </a:solidFill>
              </a:rPr>
              <a:t>cény: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>
                <a:solidFill>
                  <a:srgbClr val="333333"/>
                </a:solidFill>
              </a:rPr>
              <a:t>rychlé střídání, vše v pohybu, absence statických obrazů,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světlo:</a:t>
            </a:r>
            <a:r>
              <a:rPr lang="cs-CZ" dirty="0" smtClean="0">
                <a:solidFill>
                  <a:srgbClr val="333333"/>
                </a:solidFill>
              </a:rPr>
              <a:t> jasné světlo, lesk, </a:t>
            </a:r>
            <a:endParaRPr lang="cs-CZ" dirty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barvy: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zlatá (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dominantní), černá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, stříbrná, bledě modrá, červená, bílá,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růžová,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</a:rPr>
              <a:t>zvuk:</a:t>
            </a:r>
            <a:r>
              <a:rPr lang="cs-CZ" dirty="0" smtClean="0">
                <a:solidFill>
                  <a:srgbClr val="333333"/>
                </a:solidFill>
              </a:rPr>
              <a:t> hlasitá taneční hudba, 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znělka pořadu </a:t>
            </a:r>
            <a:r>
              <a:rPr lang="cs-CZ" dirty="0" smtClean="0">
                <a:solidFill>
                  <a:srgbClr val="333333"/>
                </a:solidFill>
                <a:ea typeface="Calibri"/>
                <a:cs typeface="Times New Roman"/>
              </a:rPr>
              <a:t>StarDance,</a:t>
            </a:r>
            <a:endParaRPr lang="cs-CZ" dirty="0" smtClean="0">
              <a:solidFill>
                <a:srgbClr val="333333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ea typeface="Calibri"/>
                <a:cs typeface="Times New Roman"/>
              </a:rPr>
              <a:t>hudba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: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Moondance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</a:t>
            </a:r>
            <a:r>
              <a:rPr lang="cs-CZ" dirty="0" err="1">
                <a:solidFill>
                  <a:srgbClr val="333333"/>
                </a:solidFill>
                <a:ea typeface="Calibri"/>
                <a:cs typeface="Times New Roman"/>
              </a:rPr>
              <a:t>Orchestra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 Martina </a:t>
            </a:r>
            <a:r>
              <a:rPr lang="cs-CZ" dirty="0" err="1" smtClean="0">
                <a:solidFill>
                  <a:srgbClr val="333333"/>
                </a:solidFill>
                <a:ea typeface="Calibri"/>
                <a:cs typeface="Times New Roman"/>
              </a:rPr>
              <a:t>Kumžáka</a:t>
            </a:r>
            <a:r>
              <a:rPr lang="cs-CZ" dirty="0">
                <a:solidFill>
                  <a:srgbClr val="333333"/>
                </a:solidFill>
                <a:ea typeface="Calibri"/>
                <a:cs typeface="Times New Roman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514142" cy="9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722</Words>
  <Application>Microsoft Office PowerPoint</Application>
  <PresentationFormat>Předvádění na obrazovce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1_Office Theme</vt:lpstr>
      <vt:lpstr>15_Office Theme</vt:lpstr>
      <vt:lpstr>2_Office Theme</vt:lpstr>
      <vt:lpstr>3_Office Theme</vt:lpstr>
      <vt:lpstr>7_Office Theme</vt:lpstr>
      <vt:lpstr>8_Office Theme</vt:lpstr>
      <vt:lpstr>10_Office Theme</vt:lpstr>
      <vt:lpstr>6_Office Theme</vt:lpstr>
      <vt:lpstr>12_Office Theme</vt:lpstr>
      <vt:lpstr>Prezentace aplikace PowerPoint</vt:lpstr>
      <vt:lpstr>MEDIÁLNÍ PRODUKT</vt:lpstr>
      <vt:lpstr>Sémiotická analýza mediálního produktu</vt:lpstr>
      <vt:lpstr>Charakteristika celostátního média</vt:lpstr>
      <vt:lpstr>Charakteristika pořadu StarDance</vt:lpstr>
      <vt:lpstr>Sémiotická analýza mediálního produktu (I.)</vt:lpstr>
      <vt:lpstr>Sémiotická analýza mediálního produktu (II.)</vt:lpstr>
      <vt:lpstr>Sémiotická analýza mediálního produktu (III.)</vt:lpstr>
      <vt:lpstr>Sémiotická analýza mediálního produktu (IV.)</vt:lpstr>
      <vt:lpstr>Sémiotická analýza mediálního produktu (V.)</vt:lpstr>
      <vt:lpstr>Symboly – logo a slogan </vt:lpstr>
      <vt:lpstr>Ikony </vt:lpstr>
      <vt:lpstr>Ikony</vt:lpstr>
      <vt:lpstr>Symbol</vt:lpstr>
      <vt:lpstr>ZÁVĚREM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253</cp:revision>
  <dcterms:created xsi:type="dcterms:W3CDTF">2012-04-26T17:06:14Z</dcterms:created>
  <dcterms:modified xsi:type="dcterms:W3CDTF">2022-02-21T23:32:20Z</dcterms:modified>
</cp:coreProperties>
</file>