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b="1" cap="small" sz="4800">
                <a:solidFill>
                  <a:srgbClr val="D10202"/>
                </a:solidFill>
              </a:defRPr>
            </a:pPr>
            <a:r>
              <a:t>Společnost s ručením omezeným</a:t>
            </a:r>
            <a:br/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polečník - FO (jméno příjmení, datum narození, bydliště) nebo PO (název, sídlo, IČ)…"/>
          <p:cNvSpPr txBox="1"/>
          <p:nvPr>
            <p:ph type="body" idx="1"/>
          </p:nvPr>
        </p:nvSpPr>
        <p:spPr>
          <a:xfrm>
            <a:off x="457200" y="266683"/>
            <a:ext cx="8229600" cy="5859480"/>
          </a:xfrm>
          <a:prstGeom prst="rect">
            <a:avLst/>
          </a:prstGeom>
        </p:spPr>
        <p:txBody>
          <a:bodyPr/>
          <a:lstStyle/>
          <a:p>
            <a:pPr marL="277749" indent="-277749" defTabSz="370331">
              <a:spcBef>
                <a:spcPts val="600"/>
              </a:spcBef>
              <a:defRPr b="1" sz="2500"/>
            </a:pPr>
            <a:r>
              <a:t>Společník</a:t>
            </a:r>
            <a:r>
              <a:rPr b="0"/>
              <a:t> - FO (jméno příjmení, datum narození, bydliště) nebo PO (název, sídlo, IČ)</a:t>
            </a:r>
          </a:p>
          <a:p>
            <a:pPr marL="277749" indent="-277749" defTabSz="370331">
              <a:spcBef>
                <a:spcPts val="600"/>
              </a:spcBef>
              <a:defRPr b="1" sz="2500"/>
            </a:pPr>
            <a:r>
              <a:t>Vklad</a:t>
            </a:r>
            <a:r>
              <a:rPr b="0"/>
              <a:t> - u s.r.o. alespoň 1,-Kč (minimální výše)</a:t>
            </a:r>
          </a:p>
          <a:p>
            <a:pPr marL="277749" indent="-277749" defTabSz="370331">
              <a:spcBef>
                <a:spcPts val="600"/>
              </a:spcBef>
              <a:defRPr b="1" sz="2500"/>
            </a:pPr>
            <a:r>
              <a:t>Základní kapitál</a:t>
            </a:r>
            <a:r>
              <a:rPr b="0"/>
              <a:t> - minimální výše není určena a je tvořen souhrnem vkladů (tj. alespoň 1,-Kč)</a:t>
            </a:r>
          </a:p>
          <a:p>
            <a:pPr marL="277749" indent="-277749" defTabSz="370331">
              <a:spcBef>
                <a:spcPts val="600"/>
              </a:spcBef>
              <a:defRPr b="1" sz="2500"/>
            </a:pPr>
            <a:r>
              <a:t>Podíl</a:t>
            </a:r>
            <a:r>
              <a:rPr b="0"/>
              <a:t> - určuje se podle poměru vkladu na tento podíl připadající k výši základního kapitálu (např. základní kapitál činí 2.000,-Kč, vklad společníka 1.000,-Kč, podíl = 50%)</a:t>
            </a:r>
          </a:p>
          <a:p>
            <a:pPr marL="277749" indent="-277749" defTabSz="370331">
              <a:spcBef>
                <a:spcPts val="600"/>
              </a:spcBef>
              <a:defRPr b="1" sz="2500"/>
            </a:pPr>
            <a:r>
              <a:t>jednatel - </a:t>
            </a:r>
            <a:r>
              <a:rPr b="0"/>
              <a:t>může být FO i PO v případě právnické osoby je třeba určit konkrétní fyzickou osobu, která ji zastupuje</a:t>
            </a:r>
          </a:p>
          <a:p>
            <a:pPr marL="277749" indent="-277749" defTabSz="370331">
              <a:spcBef>
                <a:spcPts val="600"/>
              </a:spcBef>
              <a:defRPr b="1" sz="2500"/>
            </a:pPr>
            <a:r>
              <a:t>Správce vkladu</a:t>
            </a:r>
            <a:r>
              <a:rPr b="0"/>
              <a:t> - při založení se u něj soustředí vklady a jsou v jeho správě splacené vklady do vzniku společnosti</a:t>
            </a:r>
          </a:p>
        </p:txBody>
      </p:sp>
      <p:sp>
        <p:nvSpPr>
          <p:cNvPr id="145" name="Číslo snímku"/>
          <p:cNvSpPr txBox="1"/>
          <p:nvPr>
            <p:ph type="sldNum" sz="quarter" idx="4294967295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dobí mezi založením a vznikem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2113"/>
                </a:solidFill>
              </a:defRPr>
            </a:lvl1pPr>
          </a:lstStyle>
          <a:p>
            <a:pPr/>
            <a:r>
              <a:t>Období mezi založením a vznikem</a:t>
            </a:r>
          </a:p>
        </p:txBody>
      </p:sp>
      <p:sp>
        <p:nvSpPr>
          <p:cNvPr id="148" name="v mezidobí je oprávněn jednat jménem společnosti kdokoliv -&gt; § 127 OZ (zpravidla to bude zakladatel/budoucí zakladatel -&gt; budoucí společníci)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194309" indent="-194309" defTabSz="777240">
              <a:lnSpc>
                <a:spcPct val="81000"/>
              </a:lnSpc>
              <a:spcBef>
                <a:spcPts val="800"/>
              </a:spcBef>
              <a:defRPr sz="2100"/>
            </a:pPr>
            <a:r>
              <a:t>v mezidobí je oprávněn jednat jménem společnosti kdokoliv -&gt; § 127 OZ (zpravidla to bude zakladatel/budoucí zakladatel -&gt; budoucí společníci)</a:t>
            </a:r>
          </a:p>
          <a:p>
            <a:pPr marL="194309" indent="-194309" defTabSz="777240">
              <a:lnSpc>
                <a:spcPct val="81000"/>
              </a:lnSpc>
              <a:spcBef>
                <a:spcPts val="800"/>
              </a:spcBef>
              <a:defRPr sz="2100"/>
            </a:pPr>
            <a:r>
              <a:t>Kdo takto jedná, je z tohoto jednání oprávněn a zavázán sám; jedná-li více osob, jsou oprávněny a zavázány společně a nerozdílně.</a:t>
            </a:r>
            <a:br/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00"/>
            </a:pPr>
            <a:r>
              <a:t>=&gt; právnická osoba může odpovědnost za tato jednání převzít na sebe a pak platí, že je od počátku zavázána sama, tj. jako by je učinila sama právnická osoba; musí tak učinit do tří měsíc od svého vzniku</a:t>
            </a:r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00"/>
            </a:pPr>
            <a:r>
              <a:t>=&gt; např. s.r.o. - schvaluje valná hromada (§ 127 OZ + 190 odst. 2 písm. l) ZOK valná hromada rozhoduje </a:t>
            </a:r>
            <a:r>
              <a:rPr i="1"/>
              <a:t>o převzetí účinků jednání učiněných za společnost před jejím vznikem</a:t>
            </a:r>
            <a:r>
              <a:t>)</a:t>
            </a:r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00"/>
            </a:pPr>
          </a:p>
          <a:p>
            <a:pPr marL="213058" indent="-213058" defTabSz="777240">
              <a:lnSpc>
                <a:spcPct val="81000"/>
              </a:lnSpc>
              <a:spcBef>
                <a:spcPts val="800"/>
              </a:spcBef>
              <a:buFontTx/>
              <a:defRPr sz="2100"/>
            </a:pPr>
            <a:r>
              <a:t>např. nájemní smlouva na sídlo společnosti, poplatky notářům, soudům, správní poplatky</a:t>
            </a:r>
          </a:p>
        </p:txBody>
      </p:sp>
      <p:sp>
        <p:nvSpPr>
          <p:cNvPr id="149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Zánik účasti společníka v s.r.o.</a:t>
            </a:r>
          </a:p>
        </p:txBody>
      </p:sp>
      <p:sp>
        <p:nvSpPr>
          <p:cNvPr id="152" name="Zástupný symbol pro obsah 2"/>
          <p:cNvSpPr txBox="1"/>
          <p:nvPr>
            <p:ph type="body" idx="1"/>
          </p:nvPr>
        </p:nvSpPr>
        <p:spPr>
          <a:xfrm>
            <a:off x="457200" y="914398"/>
            <a:ext cx="8229600" cy="6195064"/>
          </a:xfrm>
          <a:prstGeom prst="rect">
            <a:avLst/>
          </a:prstGeom>
        </p:spPr>
        <p:txBody>
          <a:bodyPr/>
          <a:lstStyle/>
          <a:p>
            <a:pPr lvl="2" marL="457200" indent="-45720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vystoupení společníka </a:t>
            </a:r>
            <a:r>
              <a:rPr b="0">
                <a:solidFill>
                  <a:srgbClr val="000000"/>
                </a:solidFill>
              </a:rPr>
              <a:t>– pokud nesouhlasil s rozhodnutím VH o změně povahy podnikání / prodloužení trvání spol. + sám hlasoval proti (pokud SS nestanoví jinak) – nově rozšířeny podmínky kvůli investorům </a:t>
            </a:r>
            <a:endParaRPr sz="2200"/>
          </a:p>
          <a:p>
            <a:pPr lvl="2" marL="457200" indent="-45720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dohoda o ukončení účasti společníka </a:t>
            </a:r>
            <a:r>
              <a:rPr b="0">
                <a:solidFill>
                  <a:srgbClr val="000000"/>
                </a:solidFill>
              </a:rPr>
              <a:t>– dohodou s ověřenými podpisy </a:t>
            </a:r>
            <a:endParaRPr sz="2200"/>
          </a:p>
          <a:p>
            <a:pPr lvl="2" marL="457200" indent="-45720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vyloučení společníka </a:t>
            </a:r>
            <a:r>
              <a:rPr b="0">
                <a:solidFill>
                  <a:srgbClr val="000000"/>
                </a:solidFill>
              </a:rPr>
              <a:t>– porušuje zvlášť závažným způsobem své povinnosti, ačkoliv byl k plnění písemně vyzván a na možnost vyloučení upozorněn (pokud následky nelze odstranit, lze i bez upozornění) </a:t>
            </a:r>
            <a:endParaRPr sz="2200"/>
          </a:p>
          <a:p>
            <a:pPr lvl="2" marL="457200" indent="-45720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zrušení účasti soudem </a:t>
            </a:r>
            <a:r>
              <a:rPr b="0">
                <a:solidFill>
                  <a:srgbClr val="000000"/>
                </a:solidFill>
              </a:rPr>
              <a:t>– společník může navrhnout, aby rozhodl o zrušení jeho účasti, pokud po něm nelze další účast spravedlivě požadovat </a:t>
            </a:r>
            <a:endParaRPr sz="2200"/>
          </a:p>
          <a:p>
            <a:pPr lvl="2" marL="457200" indent="-457200">
              <a:lnSpc>
                <a:spcPct val="90000"/>
              </a:lnSpc>
              <a:spcBef>
                <a:spcPts val="600"/>
              </a:spcBef>
              <a:defRPr sz="2500"/>
            </a:pPr>
            <a:r>
              <a:t>dále </a:t>
            </a:r>
            <a:r>
              <a:rPr b="1">
                <a:solidFill>
                  <a:srgbClr val="FF0000"/>
                </a:solidFill>
              </a:rPr>
              <a:t>insolvenční řízení, výkon rozhodnutí, exekuce</a:t>
            </a:r>
            <a:r>
              <a:t>,… </a:t>
            </a:r>
          </a:p>
        </p:txBody>
      </p:sp>
      <p:sp>
        <p:nvSpPr>
          <p:cNvPr id="153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Zánik účasti společníka v s.r.o.</a:t>
            </a:r>
          </a:p>
        </p:txBody>
      </p:sp>
      <p:sp>
        <p:nvSpPr>
          <p:cNvPr id="156" name="Zástupný symbol pro obsah 2"/>
          <p:cNvSpPr txBox="1"/>
          <p:nvPr>
            <p:ph type="body" idx="1"/>
          </p:nvPr>
        </p:nvSpPr>
        <p:spPr>
          <a:xfrm>
            <a:off x="457200" y="733329"/>
            <a:ext cx="8229600" cy="5761942"/>
          </a:xfrm>
          <a:prstGeom prst="rect">
            <a:avLst/>
          </a:prstGeom>
        </p:spPr>
        <p:txBody>
          <a:bodyPr/>
          <a:lstStyle/>
          <a:p>
            <a:pPr lvl="2" marL="420623" indent="-420623" defTabSz="420623"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převod podílu </a:t>
            </a: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rozlišovat zda na stávajícího společníka nebo třetí osobu - někdo, kdo stojí vně s.r.o.</a:t>
            </a:r>
            <a:endParaRPr b="1">
              <a:solidFill>
                <a:srgbClr val="FF0000"/>
              </a:solidFill>
            </a:endParaRP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pokud SS nestanoví jinak,</a:t>
            </a:r>
            <a:r>
              <a:rPr b="1"/>
              <a:t> na jiného společníka vždy</a:t>
            </a:r>
            <a:r>
              <a:t> (SS může podmínit převod </a:t>
            </a:r>
            <a:r>
              <a:rPr u="sng"/>
              <a:t>souhlasem</a:t>
            </a:r>
            <a:r>
              <a:t> VH)</a:t>
            </a:r>
            <a:endParaRPr b="1"/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pokud SS nestanoví jinak, </a:t>
            </a:r>
            <a:r>
              <a:rPr b="1"/>
              <a:t>na třetí osobu jen se souhlasem VH </a:t>
            </a:r>
            <a:endParaRPr b="1">
              <a:solidFill>
                <a:srgbClr val="FF0000"/>
              </a:solidFill>
            </a:endParaRP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není-li souhlas dán do 6 měsíců od smlouvy o převodu, vznikají účinky jako při odstoupení od smlouvy</a:t>
            </a:r>
            <a:endParaRPr b="1">
              <a:solidFill>
                <a:srgbClr val="FF0000"/>
              </a:solidFill>
            </a:endParaRP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nabytím podílu nabyvatel přistupuje k SS</a:t>
            </a:r>
            <a:endParaRPr b="1">
              <a:solidFill>
                <a:srgbClr val="FF0000"/>
              </a:solidFill>
            </a:endParaRP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převodce ručí za dluhy, které byly s podílem převedeny </a:t>
            </a:r>
            <a:endParaRPr b="1">
              <a:solidFill>
                <a:srgbClr val="FF0000"/>
              </a:solidFill>
            </a:endParaRPr>
          </a:p>
          <a:p>
            <a:pPr lvl="2" marL="420623" indent="-420623" defTabSz="420623">
              <a:spcBef>
                <a:spcPts val="600"/>
              </a:spcBef>
              <a:defRPr sz="2500"/>
            </a:pPr>
            <a:r>
              <a:t>Smlouva o převodu podílu musí být písemná a podpisy musí být úředně ověřeny</a:t>
            </a:r>
          </a:p>
        </p:txBody>
      </p:sp>
      <p:sp>
        <p:nvSpPr>
          <p:cNvPr id="157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Zánik účasti společníka v s.r.o.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Zánik účasti společníka v s.r.o.</a:t>
            </a:r>
          </a:p>
        </p:txBody>
      </p:sp>
      <p:sp>
        <p:nvSpPr>
          <p:cNvPr id="160" name="Smrtí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457200" indent="-457200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Smrtí</a:t>
            </a:r>
          </a:p>
          <a:p>
            <a:pPr lvl="2" marL="457200" indent="-457200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-&gt; dědění podílu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Společenská smlouva může dědění podílu zakázat (vyloučit)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dědic může do 3 měsíců od právní moci usnesení o dědictví požadovat zrušení své účasti soudem, pokud od něj nelze spravedlivě žádat pokračování jako společníka ve společnosti</a:t>
            </a:r>
          </a:p>
        </p:txBody>
      </p:sp>
      <p:sp>
        <p:nvSpPr>
          <p:cNvPr id="161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Zánik účasti společníka v s.r.o.</a:t>
            </a:r>
          </a:p>
        </p:txBody>
      </p:sp>
      <p:sp>
        <p:nvSpPr>
          <p:cNvPr id="164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uvolněný podíl 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b="1" sz="2100"/>
            </a:pPr>
            <a:r>
              <a:t>podíl společníka, jehož účast zanikla jinak než převodem</a:t>
            </a:r>
            <a:r>
              <a:rPr b="0"/>
              <a:t>  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společnost jej prodá bez odkladu za přiměřenou cenu 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společníci mají podle svých podílů předkupní právo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výtěžek z prodeje je po odečtení nákladů a započtení pohledávek vypořádací podíl 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pokud se do 3 měsíců neprodá (pouze v případě objektivní neprodejnosti při vynaložení veškerého úsilí), vypořádací podíl se zjistí z vlastního kapitálu v účetní závěrce (nepoužije se, pokud se reálná hodnota od účetní významně liší) - nejpozději do 1 měsíce od vyplacení vypořádacího podílu je spol. povinna rozhodnout o přechodu podílu na ostatní společníky nejméně za cenu vypořádacího podílu nebo rozhodnout o snížení ZK (jinak soud spol. zruší a nařídí její likvidaci) </a:t>
            </a:r>
          </a:p>
        </p:txBody>
      </p:sp>
      <p:sp>
        <p:nvSpPr>
          <p:cNvPr id="165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s.r.o.– zrušení a zánik</a:t>
            </a:r>
          </a:p>
        </p:txBody>
      </p:sp>
      <p:sp>
        <p:nvSpPr>
          <p:cNvPr id="168" name="Zástupný symbol pro obsah 2"/>
          <p:cNvSpPr txBox="1"/>
          <p:nvPr>
            <p:ph type="body" idx="1"/>
          </p:nvPr>
        </p:nvSpPr>
        <p:spPr>
          <a:xfrm>
            <a:off x="457200" y="1055405"/>
            <a:ext cx="8229600" cy="5802596"/>
          </a:xfrm>
          <a:prstGeom prst="rect">
            <a:avLst/>
          </a:prstGeom>
        </p:spPr>
        <p:txBody>
          <a:bodyPr/>
          <a:lstStyle/>
          <a:p>
            <a:pPr lvl="2" marL="0" indent="0" defTabSz="411479">
              <a:spcBef>
                <a:spcPts val="600"/>
              </a:spcBef>
              <a:buSzTx/>
              <a:buNone/>
              <a:defRPr b="1" sz="2500">
                <a:solidFill>
                  <a:srgbClr val="FF0000"/>
                </a:solidFill>
              </a:defRPr>
            </a:pPr>
            <a:r>
              <a:t>Zrušení</a:t>
            </a:r>
          </a:p>
          <a:p>
            <a:pPr lvl="2" marL="0" indent="0" defTabSz="411479">
              <a:spcBef>
                <a:spcPts val="600"/>
              </a:spcBef>
              <a:buSzTx/>
              <a:buNone/>
              <a:defRPr sz="2500"/>
            </a:pPr>
            <a:r>
              <a:t>S likvidací x bez likvidace = zda přechází jmění společnosti na nový subjekt nebo ne</a:t>
            </a:r>
          </a:p>
          <a:p>
            <a:pPr lvl="2" marL="0" indent="0" defTabSz="411479">
              <a:spcBef>
                <a:spcPts val="600"/>
              </a:spcBef>
              <a:buSzTx/>
              <a:buNone/>
              <a:defRPr b="1" sz="2500">
                <a:solidFill>
                  <a:srgbClr val="FF0000"/>
                </a:solidFill>
              </a:defRPr>
            </a:pPr>
            <a:r>
              <a:t>S likvidací (bez právního nástupce): </a:t>
            </a:r>
          </a:p>
          <a:p>
            <a:pPr lvl="2" marL="411479" indent="-411479" defTabSz="411479">
              <a:spcBef>
                <a:spcPts val="600"/>
              </a:spcBef>
              <a:defRPr sz="2500"/>
            </a:pPr>
            <a:r>
              <a:t>Uplynutím doby</a:t>
            </a:r>
          </a:p>
          <a:p>
            <a:pPr lvl="2" marL="411479" indent="-411479" defTabSz="411479">
              <a:spcBef>
                <a:spcPts val="600"/>
              </a:spcBef>
              <a:defRPr sz="2500"/>
            </a:pPr>
            <a:r>
              <a:t>Dosažením účelu</a:t>
            </a:r>
          </a:p>
          <a:p>
            <a:pPr lvl="2" marL="411479" indent="-411479" defTabSz="411479">
              <a:spcBef>
                <a:spcPts val="600"/>
              </a:spcBef>
              <a:defRPr sz="2500"/>
            </a:pPr>
            <a:r>
              <a:t>Rozhodnutím soudu (nezákonná činnost, rozpor s veřejným pořádkem, nesplňuje předpoklady pro vznik s.r.o., nemá déle než dva roky statutární orgán schopný usnášet se)</a:t>
            </a:r>
            <a:endParaRPr b="1">
              <a:solidFill>
                <a:srgbClr val="FF0000"/>
              </a:solidFill>
            </a:endParaRPr>
          </a:p>
          <a:p>
            <a:pPr lvl="2" marL="411479" indent="-411479" defTabSz="411479">
              <a:spcBef>
                <a:spcPts val="600"/>
              </a:spcBef>
              <a:defRPr sz="2500"/>
            </a:pPr>
            <a:r>
              <a:t>Dohoda společníků, která má formu veřejné listiny</a:t>
            </a:r>
          </a:p>
          <a:p>
            <a:pPr lvl="2" marL="411479" indent="-411479" defTabSz="411479">
              <a:spcBef>
                <a:spcPts val="600"/>
              </a:spcBef>
              <a:defRPr sz="2500"/>
            </a:pPr>
            <a:r>
              <a:t>Zrušení společnosti se může domáhat za podmínek SS i společník.</a:t>
            </a:r>
          </a:p>
        </p:txBody>
      </p:sp>
      <p:sp>
        <p:nvSpPr>
          <p:cNvPr id="169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Zrušení…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lvl="2" algn="l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Zrušení</a:t>
            </a:r>
          </a:p>
          <a:p>
            <a:pPr lvl="2" algn="l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bez likvidace (s právním nástupcem): </a:t>
            </a:r>
          </a:p>
        </p:txBody>
      </p:sp>
      <p:sp>
        <p:nvSpPr>
          <p:cNvPr id="172" name="Přeměna (změna právní formy, fúze rozdělení)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16027" indent="-216027" defTabSz="288036">
              <a:spcBef>
                <a:spcPts val="400"/>
              </a:spcBef>
              <a:defRPr sz="2000"/>
            </a:pPr>
            <a:r>
              <a:t>Přeměna (změna právní formy, fúze rozdělení)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Změna právní formy - pouze se mění právní forma, nic jiného, společnost nezaniká ani nevzniká nová (s.r.o. -&gt; a.s.)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Fúze sloučením (více se slučuje do jedné)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Fúze splynutím (více zaniká a namísto nich vzniká nová)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Rozdělení (rozštěpení) sloučením - jedna zaniká a z ní vznikají nové nebo tyto nové se ještě sloučí s jinou existující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Rozdělení odštěpením - jedna pořád existuje, ale z této jedné část jejího jmění přechází na novou nebo na existující společnost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Převod jmění na společníka</a:t>
            </a:r>
          </a:p>
          <a:p>
            <a:pPr marL="216027" indent="-216027" defTabSz="288036">
              <a:spcBef>
                <a:spcPts val="400"/>
              </a:spcBef>
              <a:defRPr sz="2000"/>
            </a:pPr>
            <a:r>
              <a:t>Konkurs (předlužení -&gt; konkurs -&gt; zrušení konkursu; není vyloučeno, že v rámci likvidace se zjistí předlužení a společnost z likvidace vstoupí do konkursu) </a:t>
            </a:r>
          </a:p>
        </p:txBody>
      </p:sp>
      <p:sp>
        <p:nvSpPr>
          <p:cNvPr id="173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kvidace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lvl="2" algn="l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Likvidace</a:t>
            </a:r>
          </a:p>
        </p:txBody>
      </p:sp>
      <p:sp>
        <p:nvSpPr>
          <p:cNvPr id="176" name="Společnost vstupuje do likvidace dnem, kde je zrušena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938462" indent="-252662" defTabSz="411479">
              <a:spcBef>
                <a:spcPts val="600"/>
              </a:spcBef>
              <a:buFontTx/>
              <a:defRPr sz="2500"/>
            </a:pPr>
            <a:r>
              <a:t>Společnost vstupuje do likvidace dnem, kde je zrušena</a:t>
            </a:r>
          </a:p>
          <a:p>
            <a:pPr lvl="2" marL="938462" indent="-252662" defTabSz="411479">
              <a:spcBef>
                <a:spcPts val="600"/>
              </a:spcBef>
              <a:buFontTx/>
              <a:defRPr sz="2500"/>
            </a:pPr>
            <a:r>
              <a:t>Účelem je vypořádat majetek, vyrovnat dluhy a podělit likvidační zůstatek mezi společníky tzv. podíl na likvidačním zůstatku</a:t>
            </a:r>
          </a:p>
          <a:p>
            <a:pPr lvl="2" marL="938462" indent="-252662" defTabSz="411479">
              <a:spcBef>
                <a:spcPts val="600"/>
              </a:spcBef>
              <a:buFontTx/>
              <a:defRPr sz="2500"/>
            </a:pPr>
            <a:r>
              <a:t>Likvidace se zapisuje do obchodního rejstříku</a:t>
            </a:r>
          </a:p>
          <a:p>
            <a:pPr lvl="2" marL="938462" indent="-252662" defTabSz="411479">
              <a:spcBef>
                <a:spcPts val="600"/>
              </a:spcBef>
              <a:buFontTx/>
              <a:defRPr sz="2500"/>
            </a:pPr>
            <a:r>
              <a:t>Název společnosti po dobu likvidace nese dovětek “v likvidaci”</a:t>
            </a:r>
          </a:p>
          <a:p>
            <a:pPr lvl="2" marL="938462" indent="-252662" defTabSz="411479">
              <a:spcBef>
                <a:spcPts val="600"/>
              </a:spcBef>
              <a:buFontTx/>
              <a:defRPr sz="2500"/>
            </a:pPr>
            <a:r>
              <a:t>Soud jmenuje likvidátora, který přebírá působnost statutárního orgánu a činí kroky pouze k likvidaci společnosti; společnost již nijak dál nerozvíjí.</a:t>
            </a:r>
          </a:p>
        </p:txBody>
      </p:sp>
      <p:sp>
        <p:nvSpPr>
          <p:cNvPr id="177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Zánik: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Zánik: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výmazem z obchodního rejstříku (konstitutivní účinek)</a:t>
            </a:r>
          </a:p>
        </p:txBody>
      </p:sp>
      <p:sp>
        <p:nvSpPr>
          <p:cNvPr id="180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D10202"/>
                </a:solidFill>
              </a:defRPr>
            </a:lvl1pPr>
          </a:lstStyle>
          <a:p>
            <a:pPr/>
            <a:r>
              <a:t>Osnova přednášky</a:t>
            </a:r>
          </a:p>
        </p:txBody>
      </p:sp>
      <p:sp>
        <p:nvSpPr>
          <p:cNvPr id="11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>
              <a:lnSpc>
                <a:spcPct val="90000"/>
              </a:lnSpc>
              <a:spcBef>
                <a:spcPts val="800"/>
              </a:spcBef>
              <a:defRPr b="1" sz="3600"/>
            </a:pPr>
            <a:r>
              <a:t>Charakteristika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b="1" sz="3600"/>
            </a:pPr>
            <a:r>
              <a:t>Založení a vznik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b="1" sz="3600"/>
            </a:pPr>
            <a:r>
              <a:t>Zrušení a zánik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b="1" sz="3600"/>
            </a:pPr>
            <a:r>
              <a:t>Převod a přechod podílu ve s.r.o.</a:t>
            </a:r>
          </a:p>
        </p:txBody>
      </p:sp>
      <p:sp>
        <p:nvSpPr>
          <p:cNvPr id="117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Nadpis 2"/>
          <p:cNvSpPr txBox="1"/>
          <p:nvPr>
            <p:ph type="title"/>
          </p:nvPr>
        </p:nvSpPr>
        <p:spPr>
          <a:xfrm>
            <a:off x="457200" y="144532"/>
            <a:ext cx="8229600" cy="724467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Změny výše základního kapitálu</a:t>
            </a:r>
          </a:p>
        </p:txBody>
      </p:sp>
      <p:sp>
        <p:nvSpPr>
          <p:cNvPr id="183" name="Zástupný symbol pro obsah 2"/>
          <p:cNvSpPr txBox="1"/>
          <p:nvPr>
            <p:ph type="body" idx="1"/>
          </p:nvPr>
        </p:nvSpPr>
        <p:spPr>
          <a:xfrm>
            <a:off x="457200" y="1234438"/>
            <a:ext cx="8229600" cy="5623564"/>
          </a:xfrm>
          <a:prstGeom prst="rect">
            <a:avLst/>
          </a:prstGeom>
        </p:spPr>
        <p:txBody>
          <a:bodyPr/>
          <a:lstStyle/>
          <a:p>
            <a:pPr lvl="2" marL="452627" indent="-452627" defTabSz="452627">
              <a:lnSpc>
                <a:spcPct val="90000"/>
              </a:lnSpc>
              <a:spcBef>
                <a:spcPts val="500"/>
              </a:spcBef>
              <a:buFontTx/>
              <a:buAutoNum type="arabicPeriod" startAt="1"/>
              <a:defRPr b="1" sz="2100">
                <a:solidFill>
                  <a:srgbClr val="FF0000"/>
                </a:solidFill>
              </a:defRPr>
            </a:pPr>
            <a:r>
              <a:t>Zvýšení základního kapitálu </a:t>
            </a:r>
            <a:r>
              <a:rPr b="0">
                <a:solidFill>
                  <a:srgbClr val="000000"/>
                </a:solidFill>
              </a:rPr>
              <a:t>- </a:t>
            </a:r>
            <a:r>
              <a:rPr>
                <a:solidFill>
                  <a:srgbClr val="000000"/>
                </a:solidFill>
              </a:rPr>
              <a:t>převzetím vkladové povinnosti / z vlastních zdrojů / kombinací </a:t>
            </a:r>
            <a:r>
              <a:rPr b="0">
                <a:solidFill>
                  <a:srgbClr val="000000"/>
                </a:solidFill>
              </a:rPr>
              <a:t>- dnem účinnosti je nově den schválení VH – zápis do OR je deklaratorní a nesmí nastat dříve, než je zvolený den účinnosti zvýšení (spol. si může určit i konstitutivní) – rozhodující je fakt uvedený v notářském zápise o zvýšení ZK (+ zápis musí být do 2 měsíců od rozhodnutí VH) - </a:t>
            </a:r>
            <a:r>
              <a:rPr>
                <a:solidFill>
                  <a:srgbClr val="000000"/>
                </a:solidFill>
              </a:rPr>
              <a:t>vyžaduje se 2/3 kvalifikovaná většina všech společníků</a:t>
            </a:r>
            <a:r>
              <a:rPr b="0">
                <a:solidFill>
                  <a:srgbClr val="000000"/>
                </a:solidFill>
              </a:rPr>
              <a:t> </a:t>
            </a:r>
          </a:p>
          <a:p>
            <a:pPr lvl="2" marL="339470" indent="-339470" defTabSz="452627">
              <a:lnSpc>
                <a:spcPct val="90000"/>
              </a:lnSpc>
              <a:spcBef>
                <a:spcPts val="500"/>
              </a:spcBef>
              <a:defRPr b="1" sz="2100">
                <a:solidFill>
                  <a:srgbClr val="FF0000"/>
                </a:solidFill>
              </a:defRPr>
            </a:pPr>
            <a:r>
              <a:t>zvýšení převzetím vkladové povinnosti </a:t>
            </a:r>
            <a:r>
              <a:rPr b="0">
                <a:solidFill>
                  <a:srgbClr val="000000"/>
                </a:solidFill>
              </a:rPr>
              <a:t>– na zvýšení se podílí společníci podle výše svých podílů (ale </a:t>
            </a:r>
            <a:r>
              <a:rPr>
                <a:solidFill>
                  <a:srgbClr val="000000"/>
                </a:solidFill>
              </a:rPr>
              <a:t>společník se účasti – přednostního práva může písemně s ověřeným podpisem vzdát </a:t>
            </a:r>
            <a:r>
              <a:rPr b="0">
                <a:solidFill>
                  <a:srgbClr val="000000"/>
                </a:solidFill>
              </a:rPr>
              <a:t>-&gt; </a:t>
            </a:r>
            <a:r>
              <a:rPr>
                <a:solidFill>
                  <a:srgbClr val="000000"/>
                </a:solidFill>
              </a:rPr>
              <a:t>ředění jeho podílu </a:t>
            </a:r>
            <a:r>
              <a:rPr b="0">
                <a:solidFill>
                  <a:srgbClr val="000000"/>
                </a:solidFill>
              </a:rPr>
              <a:t>X nelze se vzdát dopředu pro případ zvýšení ZK) - společník učiní písemné prohlášení o převzetí povinnosti ke zvýšení vkladu - možné jen když jsou dosavadní vklady zcela splaceny (výjimka pokud zvýšením vznikají nové podíly) </a:t>
            </a:r>
          </a:p>
          <a:p>
            <a:pPr lvl="2" marL="339470" indent="-339470" defTabSz="452627">
              <a:lnSpc>
                <a:spcPct val="90000"/>
              </a:lnSpc>
              <a:spcBef>
                <a:spcPts val="500"/>
              </a:spcBef>
              <a:defRPr b="1" sz="2100">
                <a:solidFill>
                  <a:srgbClr val="FF0000"/>
                </a:solidFill>
              </a:defRPr>
            </a:pPr>
            <a:r>
              <a:t>zvýšení z vlastních zdrojů </a:t>
            </a:r>
            <a:r>
              <a:rPr b="0">
                <a:solidFill>
                  <a:srgbClr val="000000"/>
                </a:solidFill>
              </a:rPr>
              <a:t>- lze zvýšit až do výše vlastního kapitálu spol. - </a:t>
            </a:r>
            <a:r>
              <a:rPr>
                <a:solidFill>
                  <a:srgbClr val="000000"/>
                </a:solidFill>
              </a:rPr>
              <a:t>mění se výše vkladů společníků v poměru dosavadní výše jejich vkladů </a:t>
            </a:r>
            <a:r>
              <a:rPr b="0">
                <a:solidFill>
                  <a:srgbClr val="000000"/>
                </a:solidFill>
              </a:rPr>
              <a:t>- možné jen se schválenou účetní závěrkou od auditora </a:t>
            </a:r>
          </a:p>
        </p:txBody>
      </p:sp>
      <p:sp>
        <p:nvSpPr>
          <p:cNvPr id="184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Nadpis 2"/>
          <p:cNvSpPr txBox="1"/>
          <p:nvPr>
            <p:ph type="title"/>
          </p:nvPr>
        </p:nvSpPr>
        <p:spPr>
          <a:xfrm>
            <a:off x="457200" y="144532"/>
            <a:ext cx="8229600" cy="724467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Změny výše základního kapitálu</a:t>
            </a:r>
          </a:p>
        </p:txBody>
      </p:sp>
      <p:sp>
        <p:nvSpPr>
          <p:cNvPr id="187" name="Zástupný symbol pro obsah 2"/>
          <p:cNvSpPr txBox="1"/>
          <p:nvPr>
            <p:ph type="body" idx="1"/>
          </p:nvPr>
        </p:nvSpPr>
        <p:spPr>
          <a:xfrm>
            <a:off x="457200" y="1234438"/>
            <a:ext cx="8229600" cy="5623564"/>
          </a:xfrm>
          <a:prstGeom prst="rect">
            <a:avLst/>
          </a:prstGeom>
        </p:spPr>
        <p:txBody>
          <a:bodyPr/>
          <a:lstStyle/>
          <a:p>
            <a:pPr lvl="2" marL="457200" indent="-457200">
              <a:spcBef>
                <a:spcPts val="500"/>
              </a:spcBef>
              <a:buFontTx/>
              <a:buAutoNum type="arabicPeriod" startAt="2"/>
              <a:defRPr b="1" sz="2200">
                <a:solidFill>
                  <a:srgbClr val="FF0000"/>
                </a:solidFill>
              </a:defRPr>
            </a:pPr>
            <a:r>
              <a:t>Snížení základního kapitálu </a:t>
            </a:r>
            <a:r>
              <a:rPr b="0">
                <a:solidFill>
                  <a:srgbClr val="000000"/>
                </a:solidFill>
              </a:rPr>
              <a:t>– kvůli ochraně věřitelů + z důvodu, že společnost nemůže nabýt vlastní podíl - </a:t>
            </a:r>
            <a:r>
              <a:rPr>
                <a:solidFill>
                  <a:srgbClr val="000000"/>
                </a:solidFill>
              </a:rPr>
              <a:t>vklady snižují rovnoměrně</a:t>
            </a:r>
            <a:r>
              <a:rPr b="0">
                <a:solidFill>
                  <a:srgbClr val="000000"/>
                </a:solidFill>
              </a:rPr>
              <a:t>, pokud se společníci nedohodnou jinak (nelze, aby něčí podíl zanikl úplně bez uzavření dohody o ukončení účasti) - zápis je deklaratorní a nesmí nastat dříve, než je zvolený den účinnosti snížení - jednatelé zveřejní usnesení o snížení ZK do 15 dní, a to 2x s 30 denním odstupem - zároveň jednatelé vyzvou věřitele, aby přihlásili své pohledávky do 90 dní od posledního zveřejnění usnesení (není třeba, pokud snížení ZK k pokrytí ztráty) - společnost poskytne zajištění věřitelům, kteří se přihlásí nebo pohledávku uspokojí (není třeba, pokud se snížením nezhorší dobytnost – v nejasnostech rozhodne soud) –</a:t>
            </a:r>
          </a:p>
          <a:p>
            <a:pPr lvl="2" marL="342900" indent="-342900">
              <a:spcBef>
                <a:spcPts val="500"/>
              </a:spcBef>
              <a:defRPr b="1" sz="2200"/>
            </a:pPr>
            <a:r>
              <a:t>soud snížení ZK zapíše, pokud</a:t>
            </a:r>
            <a:r>
              <a:rPr b="0"/>
              <a:t>: </a:t>
            </a:r>
            <a:r>
              <a:t>nepřihlásí se žádný věřitel, prohlášení spol. o neexistenci věřitele s právem na zajištění nebo úhradu, prokázáno zajištění nebo úhrada, existuje dohoda s věřiteli </a:t>
            </a:r>
          </a:p>
        </p:txBody>
      </p:sp>
      <p:sp>
        <p:nvSpPr>
          <p:cNvPr id="188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91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s.r.o.– obecná charakteristika</a:t>
            </a:r>
          </a:p>
        </p:txBody>
      </p:sp>
      <p:sp>
        <p:nvSpPr>
          <p:cNvPr id="120" name="Zástupný symbol pro obsah 2"/>
          <p:cNvSpPr txBox="1"/>
          <p:nvPr>
            <p:ph type="body" idx="1"/>
          </p:nvPr>
        </p:nvSpPr>
        <p:spPr>
          <a:xfrm>
            <a:off x="457200" y="1600198"/>
            <a:ext cx="8229600" cy="5052064"/>
          </a:xfrm>
          <a:prstGeom prst="rect">
            <a:avLst/>
          </a:prstGeom>
        </p:spPr>
        <p:txBody>
          <a:bodyPr/>
          <a:lstStyle/>
          <a:p>
            <a:pPr lvl="2" marL="329184" indent="-329184" defTabSz="438911">
              <a:lnSpc>
                <a:spcPct val="80000"/>
              </a:lnSpc>
              <a:spcBef>
                <a:spcPts val="500"/>
              </a:spcBef>
              <a:buFontTx/>
              <a:buChar char="-"/>
              <a:defRPr b="1" sz="2592">
                <a:solidFill>
                  <a:srgbClr val="FF0000"/>
                </a:solidFill>
              </a:defRPr>
            </a:pPr>
            <a:r>
              <a:t>kapitálová společnost </a:t>
            </a:r>
            <a:r>
              <a:rPr b="0">
                <a:solidFill>
                  <a:srgbClr val="000000"/>
                </a:solidFill>
              </a:rPr>
              <a:t>s některými prvky osobní společnosti (ke změně SS souhlas všech společníků)</a:t>
            </a:r>
            <a:endParaRPr sz="1919"/>
          </a:p>
          <a:p>
            <a:pPr lvl="2" marL="329184" indent="-329184" defTabSz="438911">
              <a:lnSpc>
                <a:spcPct val="80000"/>
              </a:lnSpc>
              <a:spcBef>
                <a:spcPts val="500"/>
              </a:spcBef>
              <a:buFontTx/>
              <a:buChar char="-"/>
              <a:defRPr b="1" sz="2592">
                <a:solidFill>
                  <a:srgbClr val="FF0000"/>
                </a:solidFill>
              </a:defRPr>
            </a:pPr>
            <a:r>
              <a:t>omezené ručení </a:t>
            </a:r>
            <a:r>
              <a:rPr b="0">
                <a:solidFill>
                  <a:srgbClr val="000000"/>
                </a:solidFill>
              </a:rPr>
              <a:t>– společníci ručí za dluhy společnosti </a:t>
            </a:r>
            <a:r>
              <a:rPr b="0" u="sng">
                <a:solidFill>
                  <a:srgbClr val="000000"/>
                </a:solidFill>
              </a:rPr>
              <a:t>společně a nerozdílně</a:t>
            </a:r>
            <a:r>
              <a:rPr b="0">
                <a:solidFill>
                  <a:srgbClr val="000000"/>
                </a:solidFill>
              </a:rPr>
              <a:t> do výše celkové nesplněné vkladové povinnosti podle stavu v obchodním rejstříku (tj. omezení co do výše, omezení co do času - v době, kdy byli vyzvání k plnění)</a:t>
            </a:r>
            <a:endParaRPr b="0">
              <a:solidFill>
                <a:srgbClr val="000000"/>
              </a:solidFill>
            </a:endParaRPr>
          </a:p>
          <a:p>
            <a:pPr lvl="2" marL="0" indent="438911" defTabSz="438911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592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X zpřísněna odpovědnost jednatelů v případě, že svým rozhodnutím přivodí společnosti insolvenci nebo nepodají včas insolvenční návrh </a:t>
            </a:r>
            <a:endParaRPr b="0">
              <a:solidFill>
                <a:srgbClr val="000000"/>
              </a:solidFill>
            </a:endParaRPr>
          </a:p>
          <a:p>
            <a:pPr lvl="2" marL="329184" indent="-329184" defTabSz="438911">
              <a:lnSpc>
                <a:spcPct val="80000"/>
              </a:lnSpc>
              <a:spcBef>
                <a:spcPts val="500"/>
              </a:spcBef>
              <a:buFontTx/>
              <a:buChar char="-"/>
              <a:defRPr b="1" sz="2592">
                <a:solidFill>
                  <a:srgbClr val="FF0000"/>
                </a:solidFill>
              </a:defRPr>
            </a:pPr>
            <a:r>
              <a:t>vklady společníků </a:t>
            </a:r>
            <a:r>
              <a:rPr b="0">
                <a:solidFill>
                  <a:srgbClr val="000000"/>
                </a:solidFill>
              </a:rPr>
              <a:t>– </a:t>
            </a:r>
            <a:r>
              <a:t>minimální výše vkladu 1 Kč</a:t>
            </a:r>
            <a:r>
              <a:rPr b="0">
                <a:solidFill>
                  <a:srgbClr val="000000"/>
                </a:solidFill>
              </a:rPr>
              <a:t>, možný i </a:t>
            </a:r>
            <a:r>
              <a:rPr>
                <a:solidFill>
                  <a:srgbClr val="000000"/>
                </a:solidFill>
              </a:rPr>
              <a:t>nepeněžitý vklad</a:t>
            </a:r>
            <a:r>
              <a:rPr b="0">
                <a:solidFill>
                  <a:srgbClr val="000000"/>
                </a:solidFill>
              </a:rPr>
              <a:t> (jeho </a:t>
            </a:r>
            <a:r>
              <a:rPr>
                <a:solidFill>
                  <a:srgbClr val="000000"/>
                </a:solidFill>
              </a:rPr>
              <a:t>hodnota určena znalcem – urči při zakládání zakladatelé</a:t>
            </a:r>
            <a:r>
              <a:rPr b="0">
                <a:solidFill>
                  <a:srgbClr val="000000"/>
                </a:solidFill>
              </a:rPr>
              <a:t>, jinak jednatel X dříve znalec určený soudem)</a:t>
            </a:r>
          </a:p>
        </p:txBody>
      </p:sp>
      <p:sp>
        <p:nvSpPr>
          <p:cNvPr id="121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s.r.o.– obecná charakteristika</a:t>
            </a:r>
          </a:p>
        </p:txBody>
      </p:sp>
      <p:sp>
        <p:nvSpPr>
          <p:cNvPr id="124" name="Zástupný symbol pro obsah 2"/>
          <p:cNvSpPr txBox="1"/>
          <p:nvPr>
            <p:ph type="body" idx="1"/>
          </p:nvPr>
        </p:nvSpPr>
        <p:spPr>
          <a:xfrm>
            <a:off x="457200" y="1600198"/>
            <a:ext cx="8229600" cy="5052064"/>
          </a:xfrm>
          <a:prstGeom prst="rect">
            <a:avLst/>
          </a:prstGeom>
        </p:spPr>
        <p:txBody>
          <a:bodyPr/>
          <a:lstStyle/>
          <a:p>
            <a:pPr lvl="2" marL="342900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b="1" sz="2100">
                <a:solidFill>
                  <a:srgbClr val="FF0000"/>
                </a:solidFill>
              </a:defRPr>
            </a:pPr>
            <a:r>
              <a:t>podíl</a:t>
            </a:r>
            <a:r>
              <a:rPr b="0">
                <a:solidFill>
                  <a:srgbClr val="000000"/>
                </a:solidFill>
              </a:rPr>
              <a:t> – nestanoví-li SS jinak, je to </a:t>
            </a:r>
            <a:r>
              <a:t>podíl vkladu na základním kapitálu</a:t>
            </a:r>
            <a:r>
              <a:rPr b="0">
                <a:solidFill>
                  <a:srgbClr val="000000"/>
                </a:solidFill>
              </a:rPr>
              <a:t>, nově mohou existovat různé druhy podílu (podobně jako u a.s.), tj. např. s prioritním právem na zisk ale bez hlasovacího práva,…, </a:t>
            </a:r>
            <a:r>
              <a:rPr>
                <a:solidFill>
                  <a:srgbClr val="000000"/>
                </a:solidFill>
              </a:rPr>
              <a:t>společník může také nově vlastnit více podílů</a:t>
            </a:r>
            <a:r>
              <a:rPr b="0"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0000"/>
                </a:solidFill>
              </a:rPr>
              <a:t>před zápisem do OR je třeba zaplatit celé vkladové ážio </a:t>
            </a:r>
            <a:r>
              <a:rPr b="0">
                <a:solidFill>
                  <a:srgbClr val="000000"/>
                </a:solidFill>
              </a:rPr>
              <a:t>(rozdíl mezi cenou nepeněžitého vkladu určenou znalcem a výší vkladu společníka</a:t>
            </a:r>
            <a:r>
              <a:rPr>
                <a:solidFill>
                  <a:srgbClr val="000000"/>
                </a:solidFill>
              </a:rPr>
              <a:t>) a na každý peněžitý vklad nejméně 30%</a:t>
            </a:r>
            <a:r>
              <a:rPr b="0">
                <a:solidFill>
                  <a:srgbClr val="000000"/>
                </a:solidFill>
              </a:rPr>
              <a:t> </a:t>
            </a:r>
            <a:endParaRPr sz="1800"/>
          </a:p>
          <a:p>
            <a:pPr lvl="2" marL="342900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b="1" sz="2100">
                <a:solidFill>
                  <a:srgbClr val="FF0000"/>
                </a:solidFill>
              </a:defRPr>
            </a:pPr>
            <a:r>
              <a:t>základní kapitál </a:t>
            </a:r>
            <a:r>
              <a:rPr b="0">
                <a:solidFill>
                  <a:srgbClr val="000000"/>
                </a:solidFill>
              </a:rPr>
              <a:t>– nyní je určen počtem společníků – jedinou podmínkou je minimální vklad 1 Kč (při jednom společníkovi je minimální základní kapitál 1 Kč) – ZK tak definitivně ztratil funkci minimální garance solventnosti </a:t>
            </a:r>
            <a:endParaRPr sz="1800"/>
          </a:p>
          <a:p>
            <a:pPr lvl="2" marL="342900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b="1" sz="2100">
                <a:solidFill>
                  <a:srgbClr val="FF0000"/>
                </a:solidFill>
              </a:defRPr>
            </a:pPr>
            <a:r>
              <a:t>kmenový list </a:t>
            </a:r>
            <a:r>
              <a:rPr b="0">
                <a:solidFill>
                  <a:srgbClr val="000000"/>
                </a:solidFill>
              </a:rPr>
              <a:t>– SS může určit, že je podíl společníka určen kmenovým listem (cenným papírem) – tento cenný papír je neomezeně převoditelný, vždy na řad, může mít pouze listinnou podobu a nemůže být obchodován na veřejném trhu s cennými papíry (= kótován) – to jej odlišuje od a.s. </a:t>
            </a:r>
          </a:p>
        </p:txBody>
      </p:sp>
      <p:sp>
        <p:nvSpPr>
          <p:cNvPr id="125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Obecně</a:t>
            </a:r>
          </a:p>
        </p:txBody>
      </p:sp>
      <p:sp>
        <p:nvSpPr>
          <p:cNvPr id="128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200"/>
            </a:pPr>
            <a:r>
              <a:t>Společnost je založena uzavřením společenské smlouvy. Smlouva musí být ve formě veřejné listiny - notářského zápisu. V téže společnosti může mít společník i více podílů, a to i různých druhů podílů. Společníkem může být člověk i osoba právnická. Zákon vyžaduje, aby každý společník vnesl do společnosti vklad ve výši alespoň 1 Kč. </a:t>
            </a:r>
          </a:p>
          <a:p>
            <a:pPr>
              <a:lnSpc>
                <a:spcPct val="80000"/>
              </a:lnSpc>
              <a:defRPr sz="2200"/>
            </a:pPr>
            <a:r>
              <a:t>Nepeněžité vklady musí ohodnotit znalec, kterého si zakladatelé vyberou ze seznamu znalců. Před vznikem se splacené části peněžitých vkladů platí na účet, který správce vkladů otevře u banky nebo spořitelního družstva.</a:t>
            </a:r>
          </a:p>
          <a:p>
            <a:pPr>
              <a:lnSpc>
                <a:spcPct val="80000"/>
              </a:lnSpc>
              <a:defRPr sz="2200"/>
            </a:pPr>
            <a:r>
              <a:t>Společnost může založit i jediný zakladatel. V tomto případě je do notářského zápisu vtělena zakladatelská listina společnosti.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Založení x vznik s.r.o.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1C21"/>
                </a:solidFill>
              </a:defRPr>
            </a:lvl1pPr>
          </a:lstStyle>
          <a:p>
            <a:pPr/>
            <a:r>
              <a:t>Založení x vznik s.r.o.</a:t>
            </a:r>
          </a:p>
        </p:txBody>
      </p:sp>
      <p:sp>
        <p:nvSpPr>
          <p:cNvPr id="131" name="s.r.o. se zakládá sepsáním zakladatelského dokumentu s povinnými náležitostmi (§ 123, 125 OZ, § 146 ZOK)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214884">
              <a:spcBef>
                <a:spcPts val="300"/>
              </a:spcBef>
              <a:buSzTx/>
              <a:buNone/>
              <a:defRPr sz="1500"/>
            </a:pPr>
            <a:r>
              <a:t>s.r.o. se </a:t>
            </a:r>
            <a:r>
              <a:rPr b="1"/>
              <a:t>zakládá</a:t>
            </a:r>
            <a:r>
              <a:t> sepsáním zakladatelského dokumentu s povinnými náležitostmi (§ 123, 125 OZ, § 146 ZOK)</a:t>
            </a:r>
          </a:p>
          <a:p>
            <a:pPr marL="0" indent="0" defTabSz="214884">
              <a:spcBef>
                <a:spcPts val="300"/>
              </a:spcBef>
              <a:buSzTx/>
              <a:buNone/>
              <a:defRPr sz="1500"/>
            </a:pPr>
            <a:r>
              <a:t>Společnost je založena již vyhotovením zakladatelského dokumentu</a:t>
            </a:r>
          </a:p>
          <a:p>
            <a:pPr marL="161162" indent="-161162" defTabSz="214884">
              <a:spcBef>
                <a:spcPts val="300"/>
              </a:spcBef>
              <a:defRPr sz="1500"/>
            </a:pPr>
            <a:r>
              <a:t>Zakladatelská listina (1 společník)</a:t>
            </a:r>
          </a:p>
          <a:p>
            <a:pPr marL="161162" indent="-161162" defTabSz="214884">
              <a:spcBef>
                <a:spcPts val="300"/>
              </a:spcBef>
              <a:defRPr sz="1500"/>
            </a:pPr>
            <a:r>
              <a:t>Společenská smlouva (2 a více společníků)</a:t>
            </a:r>
          </a:p>
          <a:p>
            <a:pPr marL="161162" indent="-161162" defTabSz="214884">
              <a:spcBef>
                <a:spcPts val="300"/>
              </a:spcBef>
              <a:defRPr sz="1500"/>
            </a:pPr>
            <a:r>
              <a:t>U s.r.o. vždy formou notářského zápisu (nerozhodný počet společníků, vyžadovaná forma zákonem).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0"/>
            </a:pPr>
            <a:r>
              <a:t>Zákon nepoužívá spojení formou notářského zápisu, ale formou </a:t>
            </a:r>
            <a:r>
              <a:rPr i="1"/>
              <a:t>veřejné listiny</a:t>
            </a:r>
            <a:r>
              <a:t> (§ 8 ZOK </a:t>
            </a:r>
            <a:r>
              <a:rPr i="1"/>
              <a:t>Společenská smlouva, kterou se zakládá kapitálová společnost, vyžaduje formu veřejné listiny</a:t>
            </a:r>
            <a:r>
              <a:t>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0"/>
            </a:pPr>
            <a:r>
              <a:t>Veřejnou listinou se rozumí </a:t>
            </a:r>
            <a:r>
              <a:rPr i="1"/>
              <a:t>listina vydaná orgánem veřejné moci v mezích jeho pravomoc</a:t>
            </a:r>
            <a:r>
              <a:t> (§ 567 OZ).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0"/>
            </a:pPr>
            <a:r>
              <a:t>Pro potřeby ZOK se </a:t>
            </a:r>
            <a:r>
              <a:rPr i="1"/>
              <a:t>veřejnou listinou rozumí notářský zápis </a:t>
            </a:r>
            <a:r>
              <a:t>(§ 776 odst. 2 ZOK).</a:t>
            </a:r>
          </a:p>
          <a:p>
            <a:pPr marL="0" indent="0" defTabSz="214884">
              <a:spcBef>
                <a:spcPts val="300"/>
              </a:spcBef>
              <a:buSzTx/>
              <a:buNone/>
              <a:defRPr sz="1500"/>
            </a:pPr>
          </a:p>
          <a:p>
            <a:pPr marL="0" indent="0" defTabSz="214884">
              <a:spcBef>
                <a:spcPts val="300"/>
              </a:spcBef>
              <a:buSzTx/>
              <a:buNone/>
              <a:defRPr sz="1500"/>
            </a:pPr>
            <a:r>
              <a:t>s.r.o. </a:t>
            </a:r>
            <a:r>
              <a:rPr b="1"/>
              <a:t>vzniká</a:t>
            </a:r>
            <a:r>
              <a:t> zápisem do obchodního rejstříku vedeného krajským soudem příslušného dle sídla společnosti; přílohou návrhu na zápis je zakladatelský dokument</a:t>
            </a:r>
          </a:p>
          <a:p>
            <a:pPr marL="0" indent="0" defTabSz="214884">
              <a:spcBef>
                <a:spcPts val="300"/>
              </a:spcBef>
              <a:buSzTx/>
              <a:buNone/>
              <a:defRPr sz="1500"/>
            </a:pPr>
            <a:r>
              <a:t>Navrhovatel </a:t>
            </a:r>
            <a:r>
              <a:rPr>
                <a:solidFill>
                  <a:srgbClr val="FF0000"/>
                </a:solidFill>
              </a:rPr>
              <a:t>musí doložit i to, že zapisované osobě vznikne nejpozději dnem zápisu živnostenské nebo jiné oprávnění</a:t>
            </a:r>
            <a:r>
              <a:t>, které je předmětem její činnosti (nelze-li to zjistit z informačního systému veřejné správy)</a:t>
            </a:r>
          </a:p>
          <a:p>
            <a:pPr marL="161162" indent="-161162" defTabSz="214884">
              <a:spcBef>
                <a:spcPts val="300"/>
              </a:spcBef>
              <a:defRPr sz="1500"/>
            </a:pPr>
            <a:r>
              <a:t>platí se soudní poplatek za prvozápis (6.000,-Kč)</a:t>
            </a:r>
          </a:p>
        </p:txBody>
      </p:sp>
      <p:sp>
        <p:nvSpPr>
          <p:cNvPr id="132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s.r.o.– zakladatelský dokument</a:t>
            </a:r>
          </a:p>
        </p:txBody>
      </p:sp>
      <p:sp>
        <p:nvSpPr>
          <p:cNvPr id="135" name="Zástupný symbol pro obsah 2"/>
          <p:cNvSpPr txBox="1"/>
          <p:nvPr>
            <p:ph type="body" idx="1"/>
          </p:nvPr>
        </p:nvSpPr>
        <p:spPr>
          <a:xfrm>
            <a:off x="457200" y="1043735"/>
            <a:ext cx="8229600" cy="5443074"/>
          </a:xfrm>
          <a:prstGeom prst="rect">
            <a:avLst/>
          </a:prstGeom>
        </p:spPr>
        <p:txBody>
          <a:bodyPr/>
          <a:lstStyle/>
          <a:p>
            <a:pPr lvl="2" marL="202309" indent="-202309" defTabSz="269747">
              <a:spcBef>
                <a:spcPts val="300"/>
              </a:spcBef>
              <a:buFontTx/>
              <a:buChar char="-"/>
              <a:defRPr b="1" sz="1600">
                <a:solidFill>
                  <a:srgbClr val="FF0000"/>
                </a:solidFill>
              </a:defRPr>
            </a:pPr>
            <a:r>
              <a:t>společenská smlouva / zakladatelská listina </a:t>
            </a:r>
          </a:p>
          <a:p>
            <a:pPr lvl="2" marL="202309" indent="-202309" defTabSz="269747">
              <a:spcBef>
                <a:spcPts val="300"/>
              </a:spcBef>
              <a:buFontTx/>
              <a:buChar char="-"/>
              <a:defRPr sz="1600"/>
            </a:pPr>
            <a:r>
              <a:t>náležitosti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a) firma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b) sídlo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c) předmět podnikání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d) určení společníků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e) určení druhů podílů a stanovení práv a povinností s nimi spojených, jsou-li různé podíly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f) výše vkladu a podíly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g) základní kapitál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h) počet jednatelů a způsob jejich jednání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i) vkladová povinnost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j) fakultativní orgány, pokud zřizuje (dozorčí rada)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  <a:r>
              <a:t>j) při založení dále určení prvních jednatelů, určení správce vkladu, ocenění nepeněžitého vkladu…</a:t>
            </a:r>
            <a:endParaRPr b="1">
              <a:solidFill>
                <a:srgbClr val="FF0000"/>
              </a:solidFill>
            </a:endParaRPr>
          </a:p>
          <a:p>
            <a:pPr lvl="2" marL="0" indent="269747" defTabSz="269747">
              <a:spcBef>
                <a:spcPts val="300"/>
              </a:spcBef>
              <a:buSzTx/>
              <a:buNone/>
              <a:defRPr sz="1600"/>
            </a:pPr>
          </a:p>
          <a:p>
            <a:pPr lvl="2" marL="202309" indent="-202309" defTabSz="269747">
              <a:spcBef>
                <a:spcPts val="300"/>
              </a:spcBef>
              <a:buFontTx/>
              <a:buChar char="-"/>
              <a:defRPr sz="1600"/>
            </a:pPr>
            <a:r>
              <a:t>změna SS – dohodou všech společníků (primárně) nebo rozhodnutím VH, určí-li tak SS (2/3 většina); pro rozhodnutí třeba forma veřejné listiny.</a:t>
            </a:r>
          </a:p>
        </p:txBody>
      </p:sp>
      <p:sp>
        <p:nvSpPr>
          <p:cNvPr id="136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irma…"/>
          <p:cNvSpPr txBox="1"/>
          <p:nvPr>
            <p:ph type="body" idx="1"/>
          </p:nvPr>
        </p:nvSpPr>
        <p:spPr>
          <a:xfrm>
            <a:off x="457200" y="479933"/>
            <a:ext cx="8229600" cy="5646230"/>
          </a:xfrm>
          <a:prstGeom prst="rect">
            <a:avLst/>
          </a:prstGeom>
        </p:spPr>
        <p:txBody>
          <a:bodyPr/>
          <a:lstStyle/>
          <a:p>
            <a:pPr lvl="2" marL="0" indent="356615" defTabSz="356615">
              <a:lnSpc>
                <a:spcPct val="90000"/>
              </a:lnSpc>
              <a:spcBef>
                <a:spcPts val="500"/>
              </a:spcBef>
              <a:buSzTx/>
              <a:buNone/>
              <a:defRPr b="1" sz="2100"/>
            </a:pPr>
            <a:r>
              <a:t>Firma</a:t>
            </a:r>
            <a:r>
              <a:rPr b="0"/>
              <a:t> </a:t>
            </a:r>
            <a:endParaRPr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Název, pod kterým podniká a je zapsána do obchodního rejstříku.</a:t>
            </a:r>
            <a:endParaRPr b="1"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Firma se nesmí shodovat ani být zaměnitelná s jinou firmou, nesmí být klamavá.</a:t>
            </a:r>
            <a:endParaRPr b="1"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Musí obsahovat povinný dodatek - označení </a:t>
            </a:r>
            <a:r>
              <a:rPr b="1"/>
              <a:t>„</a:t>
            </a:r>
            <a:r>
              <a:rPr b="1" i="1"/>
              <a:t>společnost s ručením omezeným“</a:t>
            </a:r>
            <a:r>
              <a:t> -&gt; může být nahrazeno zkratkou „</a:t>
            </a:r>
            <a:r>
              <a:rPr b="1" i="1"/>
              <a:t>spol. s r.o.</a:t>
            </a:r>
            <a:r>
              <a:rPr b="1"/>
              <a:t>“ nebo „</a:t>
            </a:r>
            <a:r>
              <a:rPr b="1" i="1"/>
              <a:t>s.r.o.</a:t>
            </a:r>
            <a:r>
              <a:rPr i="1"/>
              <a:t>”</a:t>
            </a:r>
            <a:endParaRPr b="1" i="1"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Dodatek však nemá rozlišovací charakter</a:t>
            </a:r>
            <a:endParaRPr b="1"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-&gt; ŽUFANEK </a:t>
            </a:r>
            <a:r>
              <a:rPr strike="sngStrike">
                <a:solidFill>
                  <a:srgbClr val="D72117"/>
                </a:solidFill>
              </a:rPr>
              <a:t>ŠUFANEK</a:t>
            </a:r>
            <a:r>
              <a:t> ŠUFAN; PLOD PLOT</a:t>
            </a:r>
            <a:endParaRPr b="1">
              <a:solidFill>
                <a:srgbClr val="FF0000"/>
              </a:solidFill>
            </a:endParaRPr>
          </a:p>
          <a:p>
            <a:pPr lvl="2" marL="0" indent="356615" defTabSz="356615">
              <a:lnSpc>
                <a:spcPct val="90000"/>
              </a:lnSpc>
              <a:spcBef>
                <a:spcPts val="500"/>
              </a:spcBef>
              <a:buSzTx/>
              <a:buNone/>
              <a:defRPr sz="2100"/>
            </a:pPr>
          </a:p>
          <a:p>
            <a:pPr lvl="2" marL="0" indent="356615" defTabSz="356615">
              <a:lnSpc>
                <a:spcPct val="90000"/>
              </a:lnSpc>
              <a:spcBef>
                <a:spcPts val="500"/>
              </a:spcBef>
              <a:buSzTx/>
              <a:buNone/>
              <a:defRPr b="1" sz="2100"/>
            </a:pPr>
            <a:r>
              <a:t>Sídlo</a:t>
            </a: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Praktické v SS vymezit pouze obcí (Olomouc) -&gt; při konkrétní adrese a pozdější změny/stěhování znamená potřebu změny SS -&gt; VH -&gt; 2/3 hlasování -&gt; poplatky notář.</a:t>
            </a:r>
            <a:endParaRPr b="1">
              <a:solidFill>
                <a:srgbClr val="FF0000"/>
              </a:solidFill>
            </a:endParaRPr>
          </a:p>
          <a:p>
            <a:pPr lvl="2" marL="267461" indent="-267461" defTabSz="356615">
              <a:lnSpc>
                <a:spcPct val="90000"/>
              </a:lnSpc>
              <a:spcBef>
                <a:spcPts val="500"/>
              </a:spcBef>
              <a:buFontTx/>
              <a:buChar char="-"/>
              <a:defRPr sz="2100"/>
            </a:pPr>
            <a:r>
              <a:t>Do OR se však zapisuje již konkrétní adresa, kde společnost sídlí + doložit oprávnění k užívání sídla (souhlas s umístěním sídla)</a:t>
            </a:r>
          </a:p>
        </p:txBody>
      </p:sp>
      <p:sp>
        <p:nvSpPr>
          <p:cNvPr id="139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ředmět podnikání…"/>
          <p:cNvSpPr txBox="1"/>
          <p:nvPr>
            <p:ph type="body" idx="1"/>
          </p:nvPr>
        </p:nvSpPr>
        <p:spPr>
          <a:xfrm>
            <a:off x="457200" y="731836"/>
            <a:ext cx="8229600" cy="5394328"/>
          </a:xfrm>
          <a:prstGeom prst="rect">
            <a:avLst/>
          </a:prstGeom>
        </p:spPr>
        <p:txBody>
          <a:bodyPr/>
          <a:lstStyle/>
          <a:p>
            <a:pPr marL="0" indent="0" defTabSz="443483">
              <a:buSzTx/>
              <a:buNone/>
              <a:defRPr b="1" sz="3100"/>
            </a:pPr>
            <a:r>
              <a:t>Předmět podnikání</a:t>
            </a:r>
          </a:p>
          <a:p>
            <a:pPr marL="332613" indent="-332613" defTabSz="443483">
              <a:defRPr sz="3100"/>
            </a:pPr>
            <a:r>
              <a:t>na základě živnostenského zákona: </a:t>
            </a:r>
          </a:p>
          <a:p>
            <a:pPr lvl="1" marL="0" indent="221741" defTabSz="443483">
              <a:buSzTx/>
              <a:buNone/>
              <a:defRPr sz="3100"/>
            </a:pPr>
            <a:r>
              <a:t>a) živnosti volné, vázané, řemeslné (souhrnně ohlašovací) </a:t>
            </a:r>
          </a:p>
          <a:p>
            <a:pPr lvl="1" marL="0" indent="221741" defTabSz="443483">
              <a:buSzTx/>
              <a:buNone/>
              <a:defRPr sz="3100"/>
            </a:pPr>
            <a:r>
              <a:t>b) živnosti koncesované </a:t>
            </a:r>
          </a:p>
          <a:p>
            <a:pPr lvl="1" marL="0" indent="221741" defTabSz="443483">
              <a:buSzTx/>
              <a:buNone/>
              <a:defRPr sz="3100"/>
            </a:pPr>
            <a:r>
              <a:t>-&gt; liší se požadavky na odbornou způsobilost (lze ji zajistit/nahradit odpovědným zástupcem)</a:t>
            </a:r>
          </a:p>
          <a:p>
            <a:pPr marL="332613" indent="-332613" defTabSz="443483">
              <a:defRPr sz="3100"/>
            </a:pPr>
            <a:r>
              <a:t>na základě jiných právních předpisů, jiného oprávnění, vydané licence (lékař - zdravotní středisko, advokát - advokátní společnost)</a:t>
            </a:r>
          </a:p>
        </p:txBody>
      </p:sp>
      <p:sp>
        <p:nvSpPr>
          <p:cNvPr id="142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