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1"/>
  </p:notesMasterIdLst>
  <p:sldIdLst>
    <p:sldId id="256" r:id="rId2"/>
    <p:sldId id="257" r:id="rId3"/>
    <p:sldId id="30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303" r:id="rId39"/>
    <p:sldId id="292" r:id="rId40"/>
    <p:sldId id="304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3275907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91" name="Text úrovně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9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 názvu</a:t>
            </a:r>
          </a:p>
        </p:txBody>
      </p:sp>
      <p:sp>
        <p:nvSpPr>
          <p:cNvPr id="101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0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1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0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9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Text názvu</a:t>
            </a:r>
          </a:p>
        </p:txBody>
      </p:sp>
      <p:sp>
        <p:nvSpPr>
          <p:cNvPr id="4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6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o.cz/cz/podnikani/zivnostenske-podnikani/crm-jednotny-registracni-formular/jednotny-registracni-formular---231887/" TargetMode="External"/><Relationship Id="rId2" Type="http://schemas.openxmlformats.org/officeDocument/2006/relationships/hyperlink" Target="http://www.mpo.cz/dokument77388.html" TargetMode="Externa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>
            <a:spLocks noGrp="1"/>
          </p:cNvSpPr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 defTabSz="315468">
              <a:defRPr sz="3312" b="1" cap="small">
                <a:solidFill>
                  <a:srgbClr val="D10202"/>
                </a:solidFill>
              </a:defRPr>
            </a:pPr>
            <a:r>
              <a:t>Označení a identifikace podnikatele, jednání podnikatele, Živnostenské podnikání</a:t>
            </a:r>
            <a:br/>
            <a:endParaRPr/>
          </a:p>
        </p:txBody>
      </p:sp>
      <p:sp>
        <p:nvSpPr>
          <p:cNvPr id="11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Nadpis 1"/>
          <p:cNvSpPr txBox="1">
            <a:spLocks noGrp="1"/>
          </p:cNvSpPr>
          <p:nvPr>
            <p:ph type="title"/>
          </p:nvPr>
        </p:nvSpPr>
        <p:spPr>
          <a:xfrm>
            <a:off x="457200" y="-296862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4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662940"/>
            <a:ext cx="8229600" cy="64008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 b="1">
                <a:solidFill>
                  <a:srgbClr val="FF0000"/>
                </a:solidFill>
              </a:defRPr>
            </a:pPr>
            <a:r>
              <a:rPr dirty="0" err="1"/>
              <a:t>Sídlo</a:t>
            </a:r>
            <a:r>
              <a:rPr dirty="0"/>
              <a:t> </a:t>
            </a:r>
            <a:r>
              <a:rPr dirty="0" err="1"/>
              <a:t>podnikatele</a:t>
            </a:r>
            <a:r>
              <a:rPr dirty="0"/>
              <a:t>- </a:t>
            </a:r>
            <a:r>
              <a:rPr b="0" dirty="0" err="1">
                <a:solidFill>
                  <a:srgbClr val="000000"/>
                </a:solidFill>
              </a:rPr>
              <a:t>určeno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adresou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zapsanou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veřejném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rejstříku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zejména</a:t>
            </a:r>
            <a:r>
              <a:rPr b="0" dirty="0">
                <a:solidFill>
                  <a:srgbClr val="000000"/>
                </a:solidFill>
              </a:rPr>
              <a:t> v OR, </a:t>
            </a:r>
            <a:r>
              <a:rPr dirty="0" err="1">
                <a:solidFill>
                  <a:srgbClr val="000000"/>
                </a:solidFill>
              </a:rPr>
              <a:t>nezapisuje</a:t>
            </a:r>
            <a:r>
              <a:rPr dirty="0">
                <a:solidFill>
                  <a:srgbClr val="000000"/>
                </a:solidFill>
              </a:rPr>
              <a:t>-li se </a:t>
            </a:r>
            <a:r>
              <a:rPr b="0" dirty="0" err="1">
                <a:solidFill>
                  <a:srgbClr val="000000"/>
                </a:solidFill>
              </a:rPr>
              <a:t>osoba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jako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podnikatel</a:t>
            </a:r>
            <a:r>
              <a:rPr b="0" dirty="0">
                <a:solidFill>
                  <a:srgbClr val="000000"/>
                </a:solidFill>
              </a:rPr>
              <a:t> do </a:t>
            </a:r>
            <a:r>
              <a:rPr b="0" dirty="0" err="1">
                <a:solidFill>
                  <a:srgbClr val="000000"/>
                </a:solidFill>
              </a:rPr>
              <a:t>veřejného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rejstříku</a:t>
            </a:r>
            <a:r>
              <a:rPr b="0" dirty="0">
                <a:solidFill>
                  <a:srgbClr val="000000"/>
                </a:solidFill>
              </a:rPr>
              <a:t> (VR), je </a:t>
            </a:r>
            <a:r>
              <a:rPr b="0" dirty="0" err="1">
                <a:solidFill>
                  <a:srgbClr val="000000"/>
                </a:solidFill>
              </a:rPr>
              <a:t>jejím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sídlem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místo</a:t>
            </a:r>
            <a:r>
              <a:rPr dirty="0">
                <a:solidFill>
                  <a:srgbClr val="000000"/>
                </a:solidFill>
              </a:rPr>
              <a:t>, </a:t>
            </a:r>
            <a:r>
              <a:rPr dirty="0" err="1">
                <a:solidFill>
                  <a:srgbClr val="000000"/>
                </a:solidFill>
              </a:rPr>
              <a:t>kde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má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hlavní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obchodní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err="1">
                <a:solidFill>
                  <a:srgbClr val="000000"/>
                </a:solidFill>
              </a:rPr>
              <a:t>závod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popřípadě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kde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má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bydliště</a:t>
            </a:r>
            <a:r>
              <a:rPr b="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 b="1">
                <a:solidFill>
                  <a:srgbClr val="FF0000"/>
                </a:solidFill>
              </a:defRPr>
            </a:pPr>
            <a:r>
              <a:rPr dirty="0" err="1"/>
              <a:t>Podnikatel</a:t>
            </a:r>
            <a:r>
              <a:rPr dirty="0"/>
              <a:t> </a:t>
            </a:r>
            <a:r>
              <a:rPr dirty="0" err="1"/>
              <a:t>nemusí</a:t>
            </a:r>
            <a:r>
              <a:rPr dirty="0"/>
              <a:t> </a:t>
            </a:r>
            <a:r>
              <a:rPr dirty="0" err="1"/>
              <a:t>uvést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VR </a:t>
            </a:r>
            <a:r>
              <a:rPr dirty="0" err="1"/>
              <a:t>své</a:t>
            </a:r>
            <a:r>
              <a:rPr dirty="0"/>
              <a:t> </a:t>
            </a:r>
            <a:r>
              <a:rPr dirty="0" err="1"/>
              <a:t>skutečné</a:t>
            </a:r>
            <a:r>
              <a:rPr dirty="0"/>
              <a:t> </a:t>
            </a:r>
            <a:r>
              <a:rPr dirty="0" err="1"/>
              <a:t>sídlo</a:t>
            </a:r>
            <a:r>
              <a:rPr dirty="0"/>
              <a:t>, ale </a:t>
            </a:r>
            <a:r>
              <a:rPr dirty="0" err="1"/>
              <a:t>uvádí</a:t>
            </a:r>
            <a:r>
              <a:rPr dirty="0"/>
              <a:t>-li </a:t>
            </a:r>
            <a:r>
              <a:rPr dirty="0" err="1"/>
              <a:t>jiné</a:t>
            </a:r>
            <a:r>
              <a:rPr dirty="0"/>
              <a:t>, </a:t>
            </a:r>
            <a:r>
              <a:rPr dirty="0" err="1"/>
              <a:t>než</a:t>
            </a:r>
            <a:r>
              <a:rPr dirty="0"/>
              <a:t> </a:t>
            </a:r>
            <a:r>
              <a:rPr dirty="0" err="1"/>
              <a:t>skutečné</a:t>
            </a:r>
            <a:r>
              <a:rPr dirty="0"/>
              <a:t> </a:t>
            </a:r>
            <a:r>
              <a:rPr dirty="0" err="1"/>
              <a:t>sídlo</a:t>
            </a:r>
            <a:r>
              <a:rPr dirty="0"/>
              <a:t>, </a:t>
            </a:r>
            <a:r>
              <a:rPr dirty="0" err="1"/>
              <a:t>může</a:t>
            </a:r>
            <a:r>
              <a:rPr dirty="0"/>
              <a:t> se </a:t>
            </a:r>
            <a:r>
              <a:rPr dirty="0" err="1"/>
              <a:t>každý</a:t>
            </a:r>
            <a:r>
              <a:rPr dirty="0"/>
              <a:t> </a:t>
            </a:r>
            <a:r>
              <a:rPr dirty="0" err="1"/>
              <a:t>dovolávat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jeho</a:t>
            </a:r>
            <a:r>
              <a:rPr dirty="0"/>
              <a:t> </a:t>
            </a:r>
            <a:r>
              <a:rPr dirty="0" err="1"/>
              <a:t>skutečného</a:t>
            </a:r>
            <a:r>
              <a:rPr dirty="0"/>
              <a:t> </a:t>
            </a:r>
            <a:r>
              <a:rPr dirty="0" err="1"/>
              <a:t>sídla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kdo</a:t>
            </a:r>
            <a:r>
              <a:rPr b="0" dirty="0">
                <a:solidFill>
                  <a:srgbClr val="000000"/>
                </a:solidFill>
              </a:rPr>
              <a:t> se </a:t>
            </a:r>
            <a:r>
              <a:rPr b="0" dirty="0" err="1">
                <a:solidFill>
                  <a:srgbClr val="000000"/>
                </a:solidFill>
              </a:rPr>
              <a:t>dovolává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zapsaného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sídla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na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něj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podnikatel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nemůže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namítat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má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sídlo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jinde</a:t>
            </a:r>
            <a:r>
              <a:rPr b="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r>
              <a:rPr dirty="0" err="1"/>
              <a:t>Sídlo</a:t>
            </a:r>
            <a:r>
              <a:rPr dirty="0"/>
              <a:t> se </a:t>
            </a:r>
            <a:r>
              <a:rPr dirty="0" err="1"/>
              <a:t>určí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ustavení</a:t>
            </a:r>
            <a:r>
              <a:rPr dirty="0"/>
              <a:t> PO,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v </a:t>
            </a:r>
            <a:r>
              <a:rPr dirty="0" err="1"/>
              <a:t>bytě</a:t>
            </a:r>
            <a:r>
              <a:rPr dirty="0"/>
              <a:t> (</a:t>
            </a:r>
            <a:r>
              <a:rPr dirty="0" err="1"/>
              <a:t>pokud</a:t>
            </a:r>
            <a:r>
              <a:rPr dirty="0"/>
              <a:t> to </a:t>
            </a:r>
            <a:r>
              <a:rPr dirty="0" err="1"/>
              <a:t>nenaruší</a:t>
            </a:r>
            <a:r>
              <a:rPr dirty="0"/>
              <a:t> </a:t>
            </a:r>
            <a:r>
              <a:rPr dirty="0" err="1"/>
              <a:t>klid</a:t>
            </a:r>
            <a:r>
              <a:rPr dirty="0"/>
              <a:t> a </a:t>
            </a:r>
            <a:r>
              <a:rPr dirty="0" err="1"/>
              <a:t>pořádek</a:t>
            </a:r>
            <a:r>
              <a:rPr dirty="0"/>
              <a:t> v </a:t>
            </a:r>
            <a:r>
              <a:rPr dirty="0" err="1"/>
              <a:t>domě</a:t>
            </a:r>
            <a:r>
              <a:rPr dirty="0"/>
              <a:t>) </a:t>
            </a: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rPr dirty="0" err="1"/>
              <a:t>Při</a:t>
            </a:r>
            <a:r>
              <a:rPr dirty="0"/>
              <a:t> </a:t>
            </a:r>
            <a:r>
              <a:rPr dirty="0" err="1"/>
              <a:t>podání</a:t>
            </a:r>
            <a:r>
              <a:rPr dirty="0"/>
              <a:t> </a:t>
            </a:r>
            <a:r>
              <a:rPr dirty="0" err="1"/>
              <a:t>návrhu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zápis</a:t>
            </a:r>
            <a:r>
              <a:rPr dirty="0"/>
              <a:t> </a:t>
            </a:r>
            <a:r>
              <a:rPr dirty="0" err="1"/>
              <a:t>podnikatele</a:t>
            </a:r>
            <a:r>
              <a:rPr dirty="0"/>
              <a:t> do OR (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jiného</a:t>
            </a:r>
            <a:r>
              <a:rPr dirty="0"/>
              <a:t> VR)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navrhovatel</a:t>
            </a:r>
            <a:r>
              <a:rPr dirty="0"/>
              <a:t> </a:t>
            </a:r>
            <a:r>
              <a:rPr dirty="0" err="1"/>
              <a:t>doložit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důvod</a:t>
            </a:r>
            <a:r>
              <a:rPr dirty="0"/>
              <a:t> </a:t>
            </a:r>
            <a:r>
              <a:rPr dirty="0" err="1"/>
              <a:t>užívání</a:t>
            </a:r>
            <a:r>
              <a:rPr dirty="0"/>
              <a:t> </a:t>
            </a:r>
            <a:r>
              <a:rPr dirty="0" err="1"/>
              <a:t>prostor</a:t>
            </a:r>
            <a:r>
              <a:rPr dirty="0"/>
              <a:t>, do </a:t>
            </a:r>
            <a:r>
              <a:rPr dirty="0" err="1"/>
              <a:t>nichž</a:t>
            </a:r>
            <a:r>
              <a:rPr dirty="0"/>
              <a:t> je </a:t>
            </a:r>
            <a:r>
              <a:rPr dirty="0" err="1"/>
              <a:t>umístěno</a:t>
            </a:r>
            <a:r>
              <a:rPr dirty="0"/>
              <a:t> </a:t>
            </a:r>
            <a:r>
              <a:rPr dirty="0" err="1"/>
              <a:t>sídlo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se </a:t>
            </a:r>
            <a:r>
              <a:rPr dirty="0" err="1"/>
              <a:t>zápis</a:t>
            </a:r>
            <a:r>
              <a:rPr dirty="0"/>
              <a:t> </a:t>
            </a:r>
            <a:r>
              <a:rPr dirty="0" err="1"/>
              <a:t>týká</a:t>
            </a:r>
            <a:r>
              <a:rPr dirty="0"/>
              <a:t> (</a:t>
            </a:r>
            <a:r>
              <a:rPr dirty="0" err="1"/>
              <a:t>pokud</a:t>
            </a:r>
            <a:r>
              <a:rPr dirty="0"/>
              <a:t> </a:t>
            </a:r>
            <a:r>
              <a:rPr dirty="0" err="1"/>
              <a:t>není</a:t>
            </a:r>
            <a:r>
              <a:rPr dirty="0"/>
              <a:t> </a:t>
            </a:r>
            <a:r>
              <a:rPr dirty="0" err="1"/>
              <a:t>zjistitelný</a:t>
            </a:r>
            <a:r>
              <a:rPr dirty="0"/>
              <a:t> z inf. </a:t>
            </a:r>
            <a:r>
              <a:rPr dirty="0" err="1"/>
              <a:t>systému</a:t>
            </a:r>
            <a:r>
              <a:rPr dirty="0"/>
              <a:t> </a:t>
            </a:r>
            <a:r>
              <a:rPr dirty="0" err="1"/>
              <a:t>veřejné</a:t>
            </a:r>
            <a:r>
              <a:rPr dirty="0"/>
              <a:t> </a:t>
            </a:r>
            <a:r>
              <a:rPr dirty="0" err="1"/>
              <a:t>správy</a:t>
            </a:r>
            <a:r>
              <a:rPr dirty="0"/>
              <a:t>)</a:t>
            </a: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rPr dirty="0"/>
              <a:t>K </a:t>
            </a:r>
            <a:r>
              <a:rPr dirty="0" err="1"/>
              <a:t>doložení</a:t>
            </a:r>
            <a:r>
              <a:rPr dirty="0"/>
              <a:t> </a:t>
            </a:r>
            <a:r>
              <a:rPr dirty="0" err="1"/>
              <a:t>právního</a:t>
            </a:r>
            <a:r>
              <a:rPr dirty="0"/>
              <a:t> </a:t>
            </a:r>
            <a:r>
              <a:rPr dirty="0" err="1"/>
              <a:t>důvodu</a:t>
            </a:r>
            <a:r>
              <a:rPr dirty="0"/>
              <a:t> </a:t>
            </a:r>
            <a:r>
              <a:rPr dirty="0" err="1"/>
              <a:t>postačí</a:t>
            </a:r>
            <a:r>
              <a:rPr dirty="0"/>
              <a:t> </a:t>
            </a:r>
            <a:r>
              <a:rPr dirty="0" err="1"/>
              <a:t>písemné</a:t>
            </a:r>
            <a:r>
              <a:rPr dirty="0"/>
              <a:t> </a:t>
            </a:r>
            <a:r>
              <a:rPr dirty="0" err="1"/>
              <a:t>prohlášení</a:t>
            </a:r>
            <a:r>
              <a:rPr dirty="0"/>
              <a:t> </a:t>
            </a:r>
            <a:r>
              <a:rPr dirty="0" err="1"/>
              <a:t>vlastníka</a:t>
            </a:r>
            <a:r>
              <a:rPr dirty="0"/>
              <a:t> </a:t>
            </a:r>
            <a:r>
              <a:rPr dirty="0" err="1"/>
              <a:t>nemovitosti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jednotky</a:t>
            </a:r>
            <a:r>
              <a:rPr dirty="0"/>
              <a:t>, </a:t>
            </a:r>
            <a:r>
              <a:rPr dirty="0" err="1"/>
              <a:t>kde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prostory</a:t>
            </a:r>
            <a:r>
              <a:rPr dirty="0"/>
              <a:t> </a:t>
            </a:r>
            <a:r>
              <a:rPr dirty="0" err="1"/>
              <a:t>umístěny</a:t>
            </a:r>
            <a:r>
              <a:rPr dirty="0"/>
              <a:t>, </a:t>
            </a:r>
            <a:r>
              <a:rPr dirty="0" err="1"/>
              <a:t>případně</a:t>
            </a:r>
            <a:r>
              <a:rPr dirty="0"/>
              <a:t> </a:t>
            </a:r>
            <a:r>
              <a:rPr dirty="0" err="1"/>
              <a:t>prohlášení</a:t>
            </a:r>
            <a:r>
              <a:rPr dirty="0"/>
              <a:t> </a:t>
            </a:r>
            <a:r>
              <a:rPr dirty="0" err="1"/>
              <a:t>osoby</a:t>
            </a:r>
            <a:r>
              <a:rPr dirty="0"/>
              <a:t> </a:t>
            </a:r>
            <a:r>
              <a:rPr dirty="0" err="1"/>
              <a:t>oprávněné</a:t>
            </a:r>
            <a:r>
              <a:rPr dirty="0"/>
              <a:t> s </a:t>
            </a:r>
            <a:r>
              <a:rPr dirty="0" err="1"/>
              <a:t>nemovitostí</a:t>
            </a:r>
            <a:r>
              <a:rPr dirty="0"/>
              <a:t>, </a:t>
            </a:r>
            <a:r>
              <a:rPr dirty="0" err="1"/>
              <a:t>bytem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nebytovým</a:t>
            </a:r>
            <a:r>
              <a:rPr dirty="0"/>
              <a:t> </a:t>
            </a:r>
            <a:r>
              <a:rPr dirty="0" err="1"/>
              <a:t>prostorem</a:t>
            </a:r>
            <a:r>
              <a:rPr dirty="0"/>
              <a:t> </a:t>
            </a:r>
            <a:r>
              <a:rPr dirty="0" err="1"/>
              <a:t>nakládat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s </a:t>
            </a:r>
            <a:r>
              <a:rPr dirty="0" err="1"/>
              <a:t>umístěním</a:t>
            </a:r>
            <a:r>
              <a:rPr dirty="0"/>
              <a:t> </a:t>
            </a:r>
            <a:r>
              <a:rPr dirty="0" err="1"/>
              <a:t>souhlasí</a:t>
            </a:r>
            <a:r>
              <a:rPr dirty="0"/>
              <a:t> (ne </a:t>
            </a:r>
            <a:r>
              <a:rPr dirty="0" err="1"/>
              <a:t>starší</a:t>
            </a:r>
            <a:r>
              <a:rPr dirty="0"/>
              <a:t> 3 </a:t>
            </a:r>
            <a:r>
              <a:rPr dirty="0" err="1"/>
              <a:t>měsíců</a:t>
            </a:r>
            <a:r>
              <a:rPr dirty="0"/>
              <a:t>, </a:t>
            </a:r>
            <a:r>
              <a:rPr dirty="0" err="1"/>
              <a:t>podpisy</a:t>
            </a:r>
            <a:r>
              <a:rPr dirty="0"/>
              <a:t> </a:t>
            </a:r>
            <a:r>
              <a:rPr dirty="0" err="1"/>
              <a:t>úředně</a:t>
            </a:r>
            <a:r>
              <a:rPr dirty="0"/>
              <a:t> </a:t>
            </a:r>
            <a:r>
              <a:rPr dirty="0" err="1"/>
              <a:t>ověřeny</a:t>
            </a:r>
            <a:r>
              <a:rPr dirty="0"/>
              <a:t>) </a:t>
            </a:r>
          </a:p>
          <a:p>
            <a:pPr marL="742950" lvl="1" indent="-285750">
              <a:lnSpc>
                <a:spcPct val="80000"/>
              </a:lnSpc>
              <a:spcBef>
                <a:spcPts val="400"/>
              </a:spcBef>
              <a:defRPr sz="1900"/>
            </a:pPr>
            <a:r>
              <a:rPr dirty="0" err="1"/>
              <a:t>Sídlo</a:t>
            </a:r>
            <a:r>
              <a:rPr dirty="0"/>
              <a:t> </a:t>
            </a:r>
            <a:r>
              <a:rPr dirty="0" err="1"/>
              <a:t>podnikatele</a:t>
            </a:r>
            <a:r>
              <a:rPr dirty="0"/>
              <a:t> </a:t>
            </a:r>
            <a:r>
              <a:rPr dirty="0" err="1"/>
              <a:t>zakládá</a:t>
            </a:r>
            <a:r>
              <a:rPr dirty="0"/>
              <a:t> </a:t>
            </a:r>
            <a:r>
              <a:rPr dirty="0" err="1"/>
              <a:t>příslušnost</a:t>
            </a:r>
            <a:r>
              <a:rPr dirty="0"/>
              <a:t> </a:t>
            </a:r>
            <a:r>
              <a:rPr dirty="0" err="1"/>
              <a:t>soudu</a:t>
            </a:r>
            <a:r>
              <a:rPr dirty="0"/>
              <a:t>, </a:t>
            </a:r>
            <a:r>
              <a:rPr dirty="0" err="1"/>
              <a:t>správce</a:t>
            </a:r>
            <a:r>
              <a:rPr dirty="0"/>
              <a:t> </a:t>
            </a:r>
            <a:r>
              <a:rPr dirty="0" err="1"/>
              <a:t>daně</a:t>
            </a:r>
            <a:r>
              <a:rPr dirty="0"/>
              <a:t> </a:t>
            </a:r>
            <a:r>
              <a:rPr dirty="0" err="1"/>
              <a:t>či</a:t>
            </a:r>
            <a:r>
              <a:rPr dirty="0"/>
              <a:t> </a:t>
            </a:r>
            <a:r>
              <a:rPr dirty="0" err="1"/>
              <a:t>jiného</a:t>
            </a:r>
            <a:r>
              <a:rPr dirty="0"/>
              <a:t> </a:t>
            </a:r>
            <a:r>
              <a:rPr dirty="0" err="1"/>
              <a:t>správního</a:t>
            </a:r>
            <a:r>
              <a:rPr dirty="0"/>
              <a:t> </a:t>
            </a:r>
            <a:r>
              <a:rPr dirty="0" err="1"/>
              <a:t>úřadu</a:t>
            </a:r>
            <a:r>
              <a:rPr dirty="0"/>
              <a:t>,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místem</a:t>
            </a:r>
            <a:r>
              <a:rPr dirty="0"/>
              <a:t> </a:t>
            </a:r>
            <a:r>
              <a:rPr dirty="0" err="1"/>
              <a:t>plnění</a:t>
            </a:r>
            <a:r>
              <a:rPr dirty="0"/>
              <a:t> </a:t>
            </a:r>
            <a:r>
              <a:rPr dirty="0" err="1"/>
              <a:t>smlouvy</a:t>
            </a:r>
            <a:r>
              <a:rPr dirty="0"/>
              <a:t>. </a:t>
            </a:r>
            <a:r>
              <a:rPr dirty="0" err="1"/>
              <a:t>Dříve</a:t>
            </a:r>
            <a:r>
              <a:rPr dirty="0"/>
              <a:t> se „</a:t>
            </a:r>
            <a:r>
              <a:rPr dirty="0" err="1"/>
              <a:t>sídlo</a:t>
            </a:r>
            <a:r>
              <a:rPr dirty="0"/>
              <a:t>“ </a:t>
            </a:r>
            <a:r>
              <a:rPr dirty="0" err="1"/>
              <a:t>vztahovalo</a:t>
            </a:r>
            <a:r>
              <a:rPr dirty="0"/>
              <a:t> </a:t>
            </a:r>
            <a:r>
              <a:rPr dirty="0" err="1"/>
              <a:t>pouze</a:t>
            </a:r>
            <a:r>
              <a:rPr dirty="0"/>
              <a:t> k PO, u FO se </a:t>
            </a:r>
            <a:r>
              <a:rPr dirty="0" err="1"/>
              <a:t>používal</a:t>
            </a:r>
            <a:r>
              <a:rPr dirty="0"/>
              <a:t> </a:t>
            </a:r>
            <a:r>
              <a:rPr dirty="0" err="1"/>
              <a:t>výraz</a:t>
            </a:r>
            <a:r>
              <a:rPr dirty="0"/>
              <a:t> „</a:t>
            </a:r>
            <a:r>
              <a:rPr dirty="0" err="1"/>
              <a:t>místo</a:t>
            </a:r>
            <a:r>
              <a:rPr dirty="0"/>
              <a:t> </a:t>
            </a:r>
            <a:r>
              <a:rPr dirty="0" err="1"/>
              <a:t>podnikání</a:t>
            </a:r>
            <a:r>
              <a:rPr dirty="0"/>
              <a:t>“ (to </a:t>
            </a:r>
            <a:r>
              <a:rPr dirty="0" err="1"/>
              <a:t>muselo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skutečné</a:t>
            </a:r>
            <a:r>
              <a:rPr dirty="0"/>
              <a:t>) </a:t>
            </a:r>
          </a:p>
        </p:txBody>
      </p:sp>
      <p:sp>
        <p:nvSpPr>
          <p:cNvPr id="14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t>Právní jednání podnikatele</a:t>
            </a:r>
          </a:p>
        </p:txBody>
      </p:sp>
      <p:sp>
        <p:nvSpPr>
          <p:cNvPr id="14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defTabSz="425195">
              <a:lnSpc>
                <a:spcPct val="90000"/>
              </a:lnSpc>
              <a:spcBef>
                <a:spcPts val="600"/>
              </a:spcBef>
              <a:buSzTx/>
              <a:buNone/>
              <a:defRPr sz="2604" b="1">
                <a:solidFill>
                  <a:srgbClr val="FF0000"/>
                </a:solidFill>
              </a:defRPr>
            </a:pPr>
            <a:r>
              <a:t>Právní jednání- </a:t>
            </a:r>
            <a:r>
              <a:rPr b="0">
                <a:solidFill>
                  <a:srgbClr val="000000"/>
                </a:solidFill>
              </a:rPr>
              <a:t>obecně patří mezi právní skutečnosti (okolnosti, se kterými právo spojuje vznik, změnu nebo zánik právních vztahů- právní jednání, protiprávní jednání- závislé na lidské vůli, právní události, protiprávní stavy- nezávislé na lidské vůli) </a:t>
            </a:r>
          </a:p>
          <a:p>
            <a:pPr marL="318897" indent="-318897" defTabSz="425195">
              <a:lnSpc>
                <a:spcPct val="90000"/>
              </a:lnSpc>
              <a:spcBef>
                <a:spcPts val="600"/>
              </a:spcBef>
              <a:defRPr sz="2604"/>
            </a:pPr>
            <a:r>
              <a:t>Právní jednání musí být projevem vůle jednající FO nebo PO a vyvolává právní následky</a:t>
            </a:r>
          </a:p>
          <a:p>
            <a:pPr marL="318897" indent="-318897" defTabSz="425195">
              <a:lnSpc>
                <a:spcPct val="90000"/>
              </a:lnSpc>
              <a:spcBef>
                <a:spcPts val="600"/>
              </a:spcBef>
              <a:defRPr sz="2604"/>
            </a:pPr>
            <a:r>
              <a:t>Právně může podnikatel </a:t>
            </a:r>
            <a:r>
              <a:rPr b="1"/>
              <a:t>jednat konáním (výslovným či konkludentním, ústní či písemnou formou</a:t>
            </a:r>
            <a:r>
              <a:t>) </a:t>
            </a:r>
            <a:r>
              <a:rPr b="1"/>
              <a:t>nebo opomenutím</a:t>
            </a:r>
            <a:r>
              <a:t> tam, kde je mlčení možno pokládat za projev jeho vůle s právními následky</a:t>
            </a:r>
          </a:p>
        </p:txBody>
      </p:sp>
      <p:sp>
        <p:nvSpPr>
          <p:cNvPr id="14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t>Jednání podnikatele</a:t>
            </a:r>
          </a:p>
        </p:txBody>
      </p:sp>
      <p:sp>
        <p:nvSpPr>
          <p:cNvPr id="15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500"/>
              </a:spcBef>
              <a:buSzTx/>
              <a:buNone/>
              <a:defRPr sz="2400" b="1">
                <a:solidFill>
                  <a:srgbClr val="FF0000"/>
                </a:solidFill>
              </a:defRPr>
            </a:pPr>
            <a:r>
              <a:t>FO podnikatel- právní jednání</a:t>
            </a:r>
          </a:p>
          <a:p>
            <a:pPr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Přímé </a:t>
            </a:r>
            <a:r>
              <a:rPr b="0">
                <a:solidFill>
                  <a:srgbClr val="000000"/>
                </a:solidFill>
              </a:rPr>
              <a:t>- vlastní jednání člověka </a:t>
            </a:r>
          </a:p>
          <a:p>
            <a:pPr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Nepřímé </a:t>
            </a:r>
            <a:r>
              <a:rPr b="0">
                <a:solidFill>
                  <a:srgbClr val="000000"/>
                </a:solidFill>
              </a:rPr>
              <a:t>- prostřednictvím zástupce</a:t>
            </a:r>
          </a:p>
          <a:p>
            <a:pPr marL="742950" lvl="1" indent="-285750">
              <a:spcBef>
                <a:spcPts val="400"/>
              </a:spcBef>
              <a:defRPr sz="2000"/>
            </a:pPr>
            <a:r>
              <a:t>zákonné zastoupení- vždy přímé </a:t>
            </a:r>
            <a:endParaRPr sz="2800"/>
          </a:p>
          <a:p>
            <a:pPr marL="742950" lvl="1" indent="-285750">
              <a:spcBef>
                <a:spcPts val="400"/>
              </a:spcBef>
              <a:defRPr sz="2000"/>
            </a:pPr>
            <a:r>
              <a:t>smluvní zastoupení- </a:t>
            </a:r>
            <a:r>
              <a:rPr b="1"/>
              <a:t>přímé</a:t>
            </a:r>
            <a:r>
              <a:t> z. (jménem a na účet zastoupeného podnikatele -&gt; práva a povinnosti nabývá přímo zastoupený podnikatel) - </a:t>
            </a:r>
            <a:r>
              <a:rPr b="1"/>
              <a:t>nepřímé</a:t>
            </a:r>
            <a:r>
              <a:t> z. (zástupce jedná svým jménem ale na účet zastoupeného podnikatele -&gt; práva a povinnosti nabývá sám zástupce ve vztahu k třetí osobě, se kterou jedná, ale je povinen je následně převést na zastoupeného podnikatele).</a:t>
            </a:r>
          </a:p>
        </p:txBody>
      </p:sp>
      <p:sp>
        <p:nvSpPr>
          <p:cNvPr id="15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t>Jednání podnikatele</a:t>
            </a:r>
          </a:p>
        </p:txBody>
      </p:sp>
      <p:sp>
        <p:nvSpPr>
          <p:cNvPr id="15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 b="1">
                <a:solidFill>
                  <a:srgbClr val="FF0000"/>
                </a:solidFill>
              </a:defRPr>
            </a:pPr>
            <a:r>
              <a:rPr dirty="0"/>
              <a:t>PO </a:t>
            </a:r>
            <a:r>
              <a:rPr dirty="0" err="1"/>
              <a:t>podnikatel</a:t>
            </a:r>
            <a:r>
              <a:rPr dirty="0"/>
              <a:t>- </a:t>
            </a:r>
            <a:endParaRPr sz="2400" dirty="0"/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rPr dirty="0" err="1"/>
              <a:t>mají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osobnost</a:t>
            </a:r>
            <a:r>
              <a:rPr dirty="0"/>
              <a:t> (</a:t>
            </a:r>
            <a:r>
              <a:rPr dirty="0" err="1"/>
              <a:t>způsobilost</a:t>
            </a:r>
            <a:r>
              <a:rPr dirty="0"/>
              <a:t> k </a:t>
            </a:r>
            <a:r>
              <a:rPr dirty="0" err="1"/>
              <a:t>právům</a:t>
            </a:r>
            <a:r>
              <a:rPr dirty="0"/>
              <a:t> a </a:t>
            </a:r>
            <a:r>
              <a:rPr dirty="0" err="1"/>
              <a:t>povinnostem</a:t>
            </a:r>
            <a:r>
              <a:rPr dirty="0"/>
              <a:t>), ale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nesvéprávné</a:t>
            </a:r>
            <a:r>
              <a:rPr dirty="0"/>
              <a:t>- </a:t>
            </a:r>
            <a:r>
              <a:rPr dirty="0" err="1"/>
              <a:t>nemají</a:t>
            </a:r>
            <a:r>
              <a:rPr dirty="0"/>
              <a:t> </a:t>
            </a:r>
            <a:r>
              <a:rPr dirty="0" err="1"/>
              <a:t>vlastní</a:t>
            </a:r>
            <a:r>
              <a:rPr dirty="0"/>
              <a:t> </a:t>
            </a:r>
            <a:r>
              <a:rPr dirty="0" err="1"/>
              <a:t>vůli</a:t>
            </a:r>
            <a:r>
              <a:rPr dirty="0"/>
              <a:t>, </a:t>
            </a:r>
            <a:r>
              <a:rPr dirty="0" err="1"/>
              <a:t>ani</a:t>
            </a:r>
            <a:r>
              <a:rPr dirty="0"/>
              <a:t> </a:t>
            </a:r>
            <a:r>
              <a:rPr dirty="0" err="1"/>
              <a:t>ji</a:t>
            </a:r>
            <a:r>
              <a:rPr dirty="0"/>
              <a:t> </a:t>
            </a:r>
            <a:r>
              <a:rPr dirty="0" err="1"/>
              <a:t>nevytvářejí</a:t>
            </a:r>
            <a:r>
              <a:rPr dirty="0"/>
              <a:t>, ta je </a:t>
            </a:r>
            <a:r>
              <a:rPr dirty="0" err="1"/>
              <a:t>nahrazena</a:t>
            </a:r>
            <a:r>
              <a:rPr dirty="0"/>
              <a:t> </a:t>
            </a:r>
            <a:r>
              <a:rPr dirty="0" err="1"/>
              <a:t>vůlí</a:t>
            </a:r>
            <a:r>
              <a:rPr dirty="0"/>
              <a:t> </a:t>
            </a:r>
            <a:r>
              <a:rPr dirty="0" err="1"/>
              <a:t>členů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statutárních</a:t>
            </a:r>
            <a:r>
              <a:rPr dirty="0"/>
              <a:t> </a:t>
            </a:r>
            <a:r>
              <a:rPr dirty="0" err="1"/>
              <a:t>orgánů</a:t>
            </a:r>
            <a:r>
              <a:rPr dirty="0"/>
              <a:t>- </a:t>
            </a:r>
            <a:r>
              <a:rPr dirty="0" err="1"/>
              <a:t>nejsou</a:t>
            </a:r>
            <a:r>
              <a:rPr dirty="0"/>
              <a:t> </a:t>
            </a:r>
            <a:r>
              <a:rPr dirty="0" err="1"/>
              <a:t>schopny</a:t>
            </a:r>
            <a:r>
              <a:rPr dirty="0"/>
              <a:t> </a:t>
            </a:r>
            <a:r>
              <a:rPr dirty="0" err="1"/>
              <a:t>samy</a:t>
            </a:r>
            <a:r>
              <a:rPr dirty="0"/>
              <a:t> </a:t>
            </a:r>
            <a:r>
              <a:rPr dirty="0" err="1"/>
              <a:t>právně</a:t>
            </a:r>
            <a:r>
              <a:rPr dirty="0"/>
              <a:t> </a:t>
            </a:r>
            <a:r>
              <a:rPr dirty="0" err="1"/>
              <a:t>jednat</a:t>
            </a:r>
            <a:r>
              <a:rPr dirty="0"/>
              <a:t>,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ně</a:t>
            </a:r>
            <a:r>
              <a:rPr dirty="0"/>
              <a:t> </a:t>
            </a:r>
            <a:r>
              <a:rPr dirty="0" err="1"/>
              <a:t>jedná</a:t>
            </a:r>
            <a:r>
              <a:rPr dirty="0"/>
              <a:t> </a:t>
            </a:r>
            <a:r>
              <a:rPr dirty="0" err="1"/>
              <a:t>zástupce</a:t>
            </a:r>
            <a:r>
              <a:rPr dirty="0"/>
              <a:t> (</a:t>
            </a:r>
            <a:r>
              <a:rPr dirty="0" err="1"/>
              <a:t>členové</a:t>
            </a:r>
            <a:r>
              <a:rPr dirty="0"/>
              <a:t> </a:t>
            </a:r>
            <a:r>
              <a:rPr dirty="0" err="1"/>
              <a:t>statutárních</a:t>
            </a:r>
            <a:r>
              <a:rPr dirty="0"/>
              <a:t> </a:t>
            </a:r>
            <a:r>
              <a:rPr dirty="0" err="1"/>
              <a:t>orgánů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zákonnými</a:t>
            </a:r>
            <a:r>
              <a:rPr dirty="0"/>
              <a:t> </a:t>
            </a:r>
            <a:r>
              <a:rPr dirty="0" err="1"/>
              <a:t>zástupci</a:t>
            </a:r>
            <a:r>
              <a:rPr dirty="0"/>
              <a:t>)</a:t>
            </a:r>
            <a:endParaRPr sz="2700" dirty="0"/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rPr dirty="0" err="1"/>
              <a:t>zastupují</a:t>
            </a:r>
            <a:r>
              <a:rPr dirty="0"/>
              <a:t> </a:t>
            </a:r>
            <a:r>
              <a:rPr dirty="0" err="1"/>
              <a:t>ji</a:t>
            </a:r>
            <a:r>
              <a:rPr dirty="0"/>
              <a:t>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orgány</a:t>
            </a:r>
            <a:r>
              <a:rPr dirty="0"/>
              <a:t> (</a:t>
            </a:r>
            <a:r>
              <a:rPr dirty="0" err="1"/>
              <a:t>zákon</a:t>
            </a:r>
            <a:r>
              <a:rPr dirty="0"/>
              <a:t> a </a:t>
            </a:r>
            <a:r>
              <a:rPr dirty="0" err="1"/>
              <a:t>zakladatelské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</a:t>
            </a:r>
            <a:r>
              <a:rPr dirty="0" err="1"/>
              <a:t>určují</a:t>
            </a:r>
            <a:r>
              <a:rPr dirty="0"/>
              <a:t>, </a:t>
            </a:r>
            <a:r>
              <a:rPr dirty="0" err="1"/>
              <a:t>jakým</a:t>
            </a:r>
            <a:r>
              <a:rPr dirty="0"/>
              <a:t> </a:t>
            </a:r>
            <a:r>
              <a:rPr dirty="0" err="1"/>
              <a:t>způsobem</a:t>
            </a:r>
            <a:r>
              <a:rPr dirty="0"/>
              <a:t> a v </a:t>
            </a:r>
            <a:r>
              <a:rPr dirty="0" err="1"/>
              <a:t>jakém</a:t>
            </a:r>
            <a:r>
              <a:rPr dirty="0"/>
              <a:t> </a:t>
            </a:r>
            <a:r>
              <a:rPr dirty="0" err="1"/>
              <a:t>rozsahu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členové</a:t>
            </a:r>
            <a:r>
              <a:rPr dirty="0"/>
              <a:t> </a:t>
            </a:r>
            <a:r>
              <a:rPr dirty="0" err="1"/>
              <a:t>za</a:t>
            </a:r>
            <a:r>
              <a:rPr dirty="0"/>
              <a:t> </a:t>
            </a:r>
            <a:r>
              <a:rPr dirty="0" err="1"/>
              <a:t>ni</a:t>
            </a:r>
            <a:r>
              <a:rPr dirty="0"/>
              <a:t> </a:t>
            </a:r>
            <a:r>
              <a:rPr dirty="0" err="1"/>
              <a:t>rozhodují</a:t>
            </a:r>
            <a:r>
              <a:rPr dirty="0"/>
              <a:t> a </a:t>
            </a:r>
            <a:r>
              <a:rPr dirty="0" err="1"/>
              <a:t>nahrazují</a:t>
            </a:r>
            <a:r>
              <a:rPr dirty="0"/>
              <a:t>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vůli</a:t>
            </a:r>
            <a:r>
              <a:rPr dirty="0"/>
              <a:t>)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zástupci</a:t>
            </a:r>
            <a:r>
              <a:rPr dirty="0"/>
              <a:t>, </a:t>
            </a:r>
            <a:r>
              <a:rPr dirty="0" err="1"/>
              <a:t>člen</a:t>
            </a:r>
            <a:r>
              <a:rPr dirty="0"/>
              <a:t> (FO) </a:t>
            </a:r>
            <a:r>
              <a:rPr dirty="0" err="1"/>
              <a:t>orgánu</a:t>
            </a:r>
            <a:r>
              <a:rPr dirty="0"/>
              <a:t> PO </a:t>
            </a:r>
            <a:r>
              <a:rPr dirty="0" err="1"/>
              <a:t>musí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plně</a:t>
            </a:r>
            <a:r>
              <a:rPr dirty="0"/>
              <a:t> </a:t>
            </a:r>
            <a:r>
              <a:rPr dirty="0" err="1"/>
              <a:t>svéprávný</a:t>
            </a:r>
            <a:r>
              <a:rPr dirty="0"/>
              <a:t>, </a:t>
            </a:r>
            <a:r>
              <a:rPr dirty="0" err="1"/>
              <a:t>členem</a:t>
            </a:r>
            <a:r>
              <a:rPr dirty="0"/>
              <a:t> </a:t>
            </a:r>
            <a:r>
              <a:rPr dirty="0" err="1"/>
              <a:t>orgánu</a:t>
            </a:r>
            <a:r>
              <a:rPr dirty="0"/>
              <a:t> PO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jiná</a:t>
            </a:r>
            <a:r>
              <a:rPr dirty="0"/>
              <a:t> PO, </a:t>
            </a:r>
            <a:r>
              <a:rPr dirty="0" err="1"/>
              <a:t>orgán</a:t>
            </a:r>
            <a:r>
              <a:rPr dirty="0"/>
              <a:t> </a:t>
            </a:r>
            <a:r>
              <a:rPr dirty="0" err="1"/>
              <a:t>podnikatele</a:t>
            </a:r>
            <a:r>
              <a:rPr dirty="0"/>
              <a:t> (PO)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individuální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kolektivní</a:t>
            </a:r>
            <a:r>
              <a:rPr dirty="0"/>
              <a:t>, </a:t>
            </a:r>
            <a:endParaRPr sz="2400" dirty="0"/>
          </a:p>
          <a:p>
            <a:pPr>
              <a:lnSpc>
                <a:spcPct val="80000"/>
              </a:lnSpc>
              <a:spcBef>
                <a:spcPts val="400"/>
              </a:spcBef>
              <a:defRPr sz="2000"/>
            </a:pPr>
            <a:r>
              <a:rPr dirty="0" err="1"/>
              <a:t>statutární</a:t>
            </a:r>
            <a:r>
              <a:rPr dirty="0"/>
              <a:t> </a:t>
            </a:r>
            <a:r>
              <a:rPr dirty="0" err="1"/>
              <a:t>orgán</a:t>
            </a:r>
            <a:r>
              <a:rPr dirty="0"/>
              <a:t> PO- </a:t>
            </a:r>
            <a:r>
              <a:rPr dirty="0" err="1"/>
              <a:t>nejvýznamnější</a:t>
            </a:r>
            <a:r>
              <a:rPr dirty="0"/>
              <a:t> </a:t>
            </a:r>
            <a:r>
              <a:rPr dirty="0" err="1"/>
              <a:t>orgán</a:t>
            </a:r>
            <a:r>
              <a:rPr dirty="0"/>
              <a:t> pro </a:t>
            </a:r>
            <a:r>
              <a:rPr dirty="0" err="1"/>
              <a:t>její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jednání</a:t>
            </a:r>
            <a:r>
              <a:rPr dirty="0"/>
              <a:t> </a:t>
            </a:r>
            <a:r>
              <a:rPr dirty="0" err="1"/>
              <a:t>navenek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vnitřní</a:t>
            </a:r>
            <a:r>
              <a:rPr dirty="0"/>
              <a:t> </a:t>
            </a:r>
            <a:r>
              <a:rPr dirty="0" err="1"/>
              <a:t>řízení</a:t>
            </a:r>
            <a:r>
              <a:rPr dirty="0"/>
              <a:t>, </a:t>
            </a:r>
            <a:endParaRPr sz="2400" dirty="0"/>
          </a:p>
        </p:txBody>
      </p:sp>
      <p:sp>
        <p:nvSpPr>
          <p:cNvPr id="15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Jednání podnikatele</a:t>
            </a:r>
          </a:p>
        </p:txBody>
      </p:sp>
      <p:sp>
        <p:nvSpPr>
          <p:cNvPr id="16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5754" indent="-325754" defTabSz="434340">
              <a:spcBef>
                <a:spcPts val="600"/>
              </a:spcBef>
              <a:defRPr sz="2755" b="1">
                <a:solidFill>
                  <a:srgbClr val="FF0000"/>
                </a:solidFill>
              </a:defRPr>
            </a:pPr>
            <a:r>
              <a:t>Podmínka v právním jednání podnikatele</a:t>
            </a:r>
          </a:p>
          <a:p>
            <a:pPr marL="705802" lvl="1" indent="-271462" defTabSz="434340">
              <a:spcBef>
                <a:spcPts val="500"/>
              </a:spcBef>
              <a:defRPr sz="2375"/>
            </a:pPr>
            <a:r>
              <a:t>skutečnost, na jejíž splnění lze v právním jednání vázat vznik, změnu nebo zánik práv (zejména nabytí nebo ukončení účinnosti smlouvy) </a:t>
            </a:r>
          </a:p>
          <a:p>
            <a:pPr marL="705802" lvl="1" indent="-271462" defTabSz="434340">
              <a:spcBef>
                <a:spcPts val="500"/>
              </a:spcBef>
              <a:defRPr sz="2375" b="1">
                <a:solidFill>
                  <a:srgbClr val="FF0000"/>
                </a:solidFill>
              </a:defRPr>
            </a:pPr>
            <a:r>
              <a:t>Podmínka</a:t>
            </a:r>
          </a:p>
          <a:p>
            <a:pPr marL="1085850" lvl="2" indent="-217170" defTabSz="434340">
              <a:spcBef>
                <a:spcPts val="500"/>
              </a:spcBef>
              <a:defRPr sz="2090" b="1">
                <a:solidFill>
                  <a:srgbClr val="FF0000"/>
                </a:solidFill>
              </a:defRPr>
            </a:pPr>
            <a:r>
              <a:t>rozvazovací</a:t>
            </a:r>
            <a:r>
              <a:rPr b="0">
                <a:solidFill>
                  <a:srgbClr val="000000"/>
                </a:solidFill>
              </a:rPr>
              <a:t>- na jejím splnění závisí, zda právní následky již nastalé pominou (pokud nebude do určité doby vydáno stavební povolení, smlouva o stavební dílo bude zrušena) – </a:t>
            </a:r>
          </a:p>
          <a:p>
            <a:pPr marL="1085850" lvl="2" indent="-217170" defTabSz="434340">
              <a:spcBef>
                <a:spcPts val="500"/>
              </a:spcBef>
              <a:defRPr sz="2090" b="1">
                <a:solidFill>
                  <a:srgbClr val="FF0000"/>
                </a:solidFill>
              </a:defRPr>
            </a:pPr>
            <a:r>
              <a:t>odkládací</a:t>
            </a:r>
            <a:r>
              <a:rPr b="0">
                <a:solidFill>
                  <a:srgbClr val="000000"/>
                </a:solidFill>
              </a:rPr>
              <a:t>- na jejím splnění závisí, zda následky jednání teprve nastanou (ve smlouvě o stavební dílo je sjednána jako podmínka nabytí jejího účinku vydání stavebního povolení)</a:t>
            </a:r>
          </a:p>
        </p:txBody>
      </p:sp>
      <p:sp>
        <p:nvSpPr>
          <p:cNvPr id="16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FF0000"/>
                </a:solidFill>
              </a:defRPr>
            </a:lvl1pPr>
          </a:lstStyle>
          <a:p>
            <a:r>
              <a:t>Podmínky živnostenského podnikání</a:t>
            </a:r>
          </a:p>
        </p:txBody>
      </p:sp>
      <p:sp>
        <p:nvSpPr>
          <p:cNvPr id="16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6042" indent="-336042" defTabSz="448055">
              <a:lnSpc>
                <a:spcPct val="90000"/>
              </a:lnSpc>
              <a:spcBef>
                <a:spcPts val="600"/>
              </a:spcBef>
              <a:defRPr sz="2646"/>
            </a:pPr>
            <a:r>
              <a:t>Podnikání se dělí na:</a:t>
            </a:r>
          </a:p>
          <a:p>
            <a:pPr marL="336042" indent="-336042" defTabSz="448055">
              <a:lnSpc>
                <a:spcPct val="90000"/>
              </a:lnSpc>
              <a:spcBef>
                <a:spcPts val="600"/>
              </a:spcBef>
              <a:defRPr sz="2646" b="1"/>
            </a:pPr>
            <a:r>
              <a:t>živnostenské</a:t>
            </a:r>
            <a:r>
              <a:rPr b="0"/>
              <a:t> a </a:t>
            </a:r>
            <a:r>
              <a:t>neživnostenské</a:t>
            </a:r>
          </a:p>
          <a:p>
            <a:pPr marL="0" indent="0" defTabSz="448055">
              <a:lnSpc>
                <a:spcPct val="90000"/>
              </a:lnSpc>
              <a:spcBef>
                <a:spcPts val="600"/>
              </a:spcBef>
              <a:buSzTx/>
              <a:buNone/>
              <a:defRPr sz="2646"/>
            </a:pPr>
            <a:r>
              <a:t> </a:t>
            </a:r>
          </a:p>
          <a:p>
            <a:pPr marL="336042" indent="-336042" defTabSz="448055">
              <a:lnSpc>
                <a:spcPct val="90000"/>
              </a:lnSpc>
              <a:spcBef>
                <a:spcPts val="600"/>
              </a:spcBef>
              <a:defRPr sz="2646" b="1">
                <a:solidFill>
                  <a:srgbClr val="FF0000"/>
                </a:solidFill>
              </a:defRPr>
            </a:pPr>
            <a:r>
              <a:t>Živnostenské p. </a:t>
            </a:r>
            <a:r>
              <a:rPr b="0">
                <a:solidFill>
                  <a:srgbClr val="000000"/>
                </a:solidFill>
              </a:rPr>
              <a:t>(ŽP)- podnikání za podmínek stanovených živnostenským zákonem </a:t>
            </a:r>
          </a:p>
          <a:p>
            <a:pPr marL="336042" indent="-336042" defTabSz="448055">
              <a:lnSpc>
                <a:spcPct val="90000"/>
              </a:lnSpc>
              <a:spcBef>
                <a:spcPts val="600"/>
              </a:spcBef>
              <a:defRPr sz="2646" b="1">
                <a:solidFill>
                  <a:srgbClr val="FF0000"/>
                </a:solidFill>
              </a:defRPr>
            </a:pPr>
            <a:r>
              <a:t>Neživnostenské p.- </a:t>
            </a:r>
            <a:r>
              <a:rPr b="0">
                <a:solidFill>
                  <a:srgbClr val="000000"/>
                </a:solidFill>
              </a:rPr>
              <a:t>činnosti, k jejichž provádění je třeba splnit podmínky stanovené v řadě právních předpisů, které vznik podnikatelského oprávnění váží na povolení, oprávnění, registraci, apod. orgánů nebo organizací v nich uvedených, každá z těchto činností se řídí vlastním právním předpisem </a:t>
            </a:r>
          </a:p>
        </p:txBody>
      </p:sp>
      <p:sp>
        <p:nvSpPr>
          <p:cNvPr id="16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16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Pramenem právní úpravy ŽP je zákon č. 455/1991Sb., o živnostenském podnikání (živnostenský zákon- ŽZ)- upravuje podmínky pouze pro podnikání, které má charakter živnostenského (i kontrolu nad jejich dodržováním), vymezuje živnost pozitivně- definuje, co je živnost a negativně- vyjmenovává činnosti, které nejsou živností</a:t>
            </a:r>
          </a:p>
        </p:txBody>
      </p:sp>
      <p:sp>
        <p:nvSpPr>
          <p:cNvPr id="16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17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29184" indent="-329184" defTabSz="438911">
              <a:lnSpc>
                <a:spcPct val="90000"/>
              </a:lnSpc>
              <a:spcBef>
                <a:spcPts val="600"/>
              </a:spcBef>
              <a:defRPr sz="2592"/>
            </a:pPr>
            <a:r>
              <a:t>Živnost </a:t>
            </a:r>
          </a:p>
          <a:p>
            <a:pPr marL="329184" indent="-329184" defTabSz="438911">
              <a:lnSpc>
                <a:spcPct val="90000"/>
              </a:lnSpc>
              <a:spcBef>
                <a:spcPts val="600"/>
              </a:spcBef>
              <a:defRPr sz="2592" b="1">
                <a:solidFill>
                  <a:srgbClr val="FF0000"/>
                </a:solidFill>
              </a:defRPr>
            </a:pPr>
            <a:r>
              <a:t>= soustavná činnost provozovaná samostatně, vlastním jménem, na vlastní odpovědnost, za účelem dosažení zisku a za podmínek stanovených ŽZ </a:t>
            </a:r>
          </a:p>
          <a:p>
            <a:pPr marL="329184" indent="-329184" defTabSz="438911">
              <a:lnSpc>
                <a:spcPct val="90000"/>
              </a:lnSpc>
              <a:spcBef>
                <a:spcPts val="600"/>
              </a:spcBef>
              <a:defRPr sz="2592"/>
            </a:pPr>
            <a:r>
              <a:t>Živnost může provozovat FO nebo PO (splní podmínky v ŽZ), česká osoba i zahraniční, zákon vymezuje kdy potřeba státního povolení- koncese </a:t>
            </a:r>
          </a:p>
          <a:p>
            <a:pPr marL="329184" indent="-329184" defTabSz="438911">
              <a:lnSpc>
                <a:spcPct val="90000"/>
              </a:lnSpc>
              <a:spcBef>
                <a:spcPts val="600"/>
              </a:spcBef>
              <a:defRPr sz="2592" i="1"/>
            </a:pPr>
            <a:r>
              <a:t>Podnikatel podle ŽZ je odlišný od podnikatele podle NOZ- podle ŽZ pouze osoba, která je oprávněna provozovat živnost, tedy osoba mající živnostenské oprávnění</a:t>
            </a:r>
          </a:p>
        </p:txBody>
      </p:sp>
      <p:sp>
        <p:nvSpPr>
          <p:cNvPr id="17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Živností</a:t>
            </a:r>
            <a:r>
              <a:rPr b="0"/>
              <a:t> není:</a:t>
            </a:r>
          </a:p>
          <a:p>
            <a:pPr>
              <a:defRPr sz="2800" b="1">
                <a:solidFill>
                  <a:srgbClr val="FF0000"/>
                </a:solidFill>
              </a:defRPr>
            </a:pPr>
            <a:r>
              <a:rPr b="0"/>
              <a:t>(§ 3 ŽZ)</a:t>
            </a:r>
          </a:p>
        </p:txBody>
      </p:sp>
      <p:sp>
        <p:nvSpPr>
          <p:cNvPr id="17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just" defTabSz="438911">
              <a:lnSpc>
                <a:spcPct val="80000"/>
              </a:lnSpc>
              <a:spcBef>
                <a:spcPts val="600"/>
              </a:spcBef>
              <a:buSzTx/>
              <a:buNone/>
              <a:defRPr sz="2592"/>
            </a:pPr>
            <a:r>
              <a:rPr dirty="0"/>
              <a:t>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rPr dirty="0" err="1"/>
              <a:t>provozování</a:t>
            </a:r>
            <a:r>
              <a:rPr dirty="0"/>
              <a:t> </a:t>
            </a:r>
            <a:r>
              <a:rPr dirty="0" err="1"/>
              <a:t>činnosti</a:t>
            </a:r>
            <a:r>
              <a:rPr dirty="0"/>
              <a:t> </a:t>
            </a:r>
            <a:r>
              <a:rPr dirty="0" err="1"/>
              <a:t>vyhrazené</a:t>
            </a:r>
            <a:r>
              <a:rPr dirty="0"/>
              <a:t> </a:t>
            </a:r>
            <a:r>
              <a:rPr dirty="0" err="1"/>
              <a:t>zákonem</a:t>
            </a:r>
            <a:r>
              <a:rPr dirty="0"/>
              <a:t> </a:t>
            </a:r>
            <a:r>
              <a:rPr dirty="0" err="1"/>
              <a:t>státu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určené</a:t>
            </a:r>
            <a:r>
              <a:rPr dirty="0"/>
              <a:t> </a:t>
            </a:r>
            <a:r>
              <a:rPr dirty="0" err="1"/>
              <a:t>právnické</a:t>
            </a:r>
            <a:r>
              <a:rPr dirty="0"/>
              <a:t> </a:t>
            </a:r>
            <a:r>
              <a:rPr dirty="0" err="1"/>
              <a:t>osobě</a:t>
            </a:r>
            <a:r>
              <a:rPr dirty="0"/>
              <a:t>,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rPr dirty="0" err="1"/>
              <a:t>využívání</a:t>
            </a:r>
            <a:r>
              <a:rPr dirty="0"/>
              <a:t> </a:t>
            </a:r>
            <a:r>
              <a:rPr dirty="0" err="1"/>
              <a:t>výsledků</a:t>
            </a:r>
            <a:r>
              <a:rPr dirty="0"/>
              <a:t> </a:t>
            </a:r>
            <a:r>
              <a:rPr dirty="0" err="1"/>
              <a:t>duševní</a:t>
            </a:r>
            <a:r>
              <a:rPr dirty="0"/>
              <a:t> </a:t>
            </a:r>
            <a:r>
              <a:rPr dirty="0" err="1"/>
              <a:t>tvůrčí</a:t>
            </a:r>
            <a:r>
              <a:rPr dirty="0"/>
              <a:t> </a:t>
            </a:r>
            <a:r>
              <a:rPr dirty="0" err="1"/>
              <a:t>činnosti</a:t>
            </a:r>
            <a:r>
              <a:rPr dirty="0"/>
              <a:t>, </a:t>
            </a:r>
            <a:r>
              <a:rPr dirty="0" err="1"/>
              <a:t>chráněných</a:t>
            </a:r>
            <a:r>
              <a:rPr dirty="0"/>
              <a:t> </a:t>
            </a:r>
            <a:r>
              <a:rPr dirty="0" err="1"/>
              <a:t>zvláštními</a:t>
            </a:r>
            <a:r>
              <a:rPr dirty="0"/>
              <a:t> </a:t>
            </a:r>
            <a:r>
              <a:rPr dirty="0" err="1"/>
              <a:t>zákony</a:t>
            </a:r>
            <a:r>
              <a:rPr dirty="0"/>
              <a:t>,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původci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autory</a:t>
            </a:r>
            <a:r>
              <a:rPr dirty="0"/>
              <a:t>,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rPr dirty="0" err="1"/>
              <a:t>výkon</a:t>
            </a:r>
            <a:r>
              <a:rPr dirty="0"/>
              <a:t> </a:t>
            </a:r>
            <a:r>
              <a:rPr dirty="0" err="1"/>
              <a:t>kolektivní</a:t>
            </a:r>
            <a:r>
              <a:rPr dirty="0"/>
              <a:t> </a:t>
            </a:r>
            <a:r>
              <a:rPr dirty="0" err="1"/>
              <a:t>správy</a:t>
            </a:r>
            <a:r>
              <a:rPr dirty="0"/>
              <a:t> </a:t>
            </a:r>
            <a:r>
              <a:rPr dirty="0" err="1"/>
              <a:t>práva</a:t>
            </a:r>
            <a:r>
              <a:rPr dirty="0"/>
              <a:t> </a:t>
            </a:r>
            <a:r>
              <a:rPr dirty="0" err="1"/>
              <a:t>autorského</a:t>
            </a:r>
            <a:r>
              <a:rPr dirty="0"/>
              <a:t> a </a:t>
            </a:r>
            <a:r>
              <a:rPr dirty="0" err="1"/>
              <a:t>práv</a:t>
            </a:r>
            <a:r>
              <a:rPr dirty="0"/>
              <a:t> </a:t>
            </a:r>
            <a:r>
              <a:rPr dirty="0" err="1"/>
              <a:t>souvisejících</a:t>
            </a:r>
            <a:r>
              <a:rPr dirty="0"/>
              <a:t> s </a:t>
            </a:r>
            <a:r>
              <a:rPr dirty="0" err="1"/>
              <a:t>právem</a:t>
            </a:r>
            <a:r>
              <a:rPr dirty="0"/>
              <a:t> </a:t>
            </a:r>
            <a:r>
              <a:rPr dirty="0" err="1"/>
              <a:t>autorským</a:t>
            </a:r>
            <a:r>
              <a:rPr dirty="0"/>
              <a:t> </a:t>
            </a:r>
            <a:r>
              <a:rPr dirty="0" err="1"/>
              <a:t>podle</a:t>
            </a:r>
            <a:r>
              <a:rPr dirty="0"/>
              <a:t> </a:t>
            </a:r>
            <a:r>
              <a:rPr dirty="0" err="1"/>
              <a:t>zvláštního</a:t>
            </a:r>
            <a:r>
              <a:rPr dirty="0"/>
              <a:t> </a:t>
            </a:r>
            <a:r>
              <a:rPr dirty="0" err="1"/>
              <a:t>právního</a:t>
            </a:r>
            <a:r>
              <a:rPr dirty="0"/>
              <a:t> </a:t>
            </a:r>
            <a:r>
              <a:rPr dirty="0" err="1"/>
              <a:t>předpisu</a:t>
            </a:r>
            <a:r>
              <a:rPr dirty="0"/>
              <a:t>,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rPr dirty="0" err="1"/>
              <a:t>restaurování</a:t>
            </a:r>
            <a:r>
              <a:rPr dirty="0"/>
              <a:t> </a:t>
            </a:r>
            <a:r>
              <a:rPr dirty="0" err="1"/>
              <a:t>kulturních</a:t>
            </a:r>
            <a:r>
              <a:rPr dirty="0"/>
              <a:t> </a:t>
            </a:r>
            <a:r>
              <a:rPr dirty="0" err="1"/>
              <a:t>památek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jejich</a:t>
            </a:r>
            <a:r>
              <a:rPr dirty="0"/>
              <a:t> </a:t>
            </a:r>
            <a:r>
              <a:rPr dirty="0" err="1"/>
              <a:t>částí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</a:t>
            </a:r>
            <a:r>
              <a:rPr dirty="0" err="1"/>
              <a:t>jsou</a:t>
            </a:r>
            <a:r>
              <a:rPr dirty="0"/>
              <a:t> </a:t>
            </a:r>
            <a:r>
              <a:rPr dirty="0" err="1"/>
              <a:t>díly</a:t>
            </a:r>
            <a:r>
              <a:rPr dirty="0"/>
              <a:t> </a:t>
            </a:r>
            <a:r>
              <a:rPr dirty="0" err="1"/>
              <a:t>výtvarných</a:t>
            </a:r>
            <a:r>
              <a:rPr dirty="0"/>
              <a:t> </a:t>
            </a:r>
            <a:r>
              <a:rPr dirty="0" err="1"/>
              <a:t>umění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uměleckořemeslnými</a:t>
            </a:r>
            <a:r>
              <a:rPr dirty="0"/>
              <a:t> </a:t>
            </a:r>
            <a:r>
              <a:rPr dirty="0" err="1"/>
              <a:t>pracemi</a:t>
            </a:r>
            <a:r>
              <a:rPr dirty="0"/>
              <a:t>,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rPr dirty="0" err="1"/>
              <a:t>provádění</a:t>
            </a:r>
            <a:r>
              <a:rPr dirty="0"/>
              <a:t> </a:t>
            </a:r>
            <a:r>
              <a:rPr dirty="0" err="1"/>
              <a:t>archeologických</a:t>
            </a:r>
            <a:r>
              <a:rPr dirty="0"/>
              <a:t> </a:t>
            </a:r>
            <a:r>
              <a:rPr dirty="0" err="1"/>
              <a:t>výzkumů</a:t>
            </a:r>
            <a:endParaRPr dirty="0"/>
          </a:p>
        </p:txBody>
      </p:sp>
      <p:sp>
        <p:nvSpPr>
          <p:cNvPr id="17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42900">
              <a:defRPr sz="3825" b="1">
                <a:solidFill>
                  <a:srgbClr val="FF0000"/>
                </a:solidFill>
              </a:defRPr>
            </a:pPr>
            <a:r>
              <a:t>Živností</a:t>
            </a:r>
            <a:r>
              <a:rPr b="0"/>
              <a:t> není činnost fyzických osob:</a:t>
            </a:r>
          </a:p>
          <a:p>
            <a:pPr defTabSz="342900">
              <a:defRPr sz="2100" b="1">
                <a:solidFill>
                  <a:srgbClr val="FF0000"/>
                </a:solidFill>
              </a:defRPr>
            </a:pPr>
            <a:r>
              <a:rPr b="0"/>
              <a:t>(§ 3 ŽZ) </a:t>
            </a:r>
          </a:p>
        </p:txBody>
      </p:sp>
      <p:sp>
        <p:nvSpPr>
          <p:cNvPr id="18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defTabSz="438911">
              <a:lnSpc>
                <a:spcPct val="80000"/>
              </a:lnSpc>
              <a:spcBef>
                <a:spcPts val="600"/>
              </a:spcBef>
              <a:buSzTx/>
              <a:buNone/>
              <a:defRPr sz="2592"/>
            </a:pPr>
            <a:endParaRPr/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t>advokátů, notářů a patentových zástupců a soudních exekutorů,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t> znalců a tlumočníků,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t> auditorů a daňových poradců,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t>lékařů, zubních lékařů a farmaceutů, nelékařských zdravotnických pracovníků při poskytování zdravotních služeb a přírodních léčitelů,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92"/>
            </a:pPr>
            <a:r>
              <a:t>veterinárních lékařů, dalších veterinárních pracovníků včetně pracovníků veterinární asanace a osob vykonávajících odborné práce při šlechtitelské a plemenářské činnosti v chovu hospodářských zvířat, </a:t>
            </a:r>
          </a:p>
        </p:txBody>
      </p:sp>
      <p:sp>
        <p:nvSpPr>
          <p:cNvPr id="18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D10202"/>
                </a:solidFill>
              </a:defRPr>
            </a:lvl1pPr>
          </a:lstStyle>
          <a:p>
            <a:r>
              <a:t>Osnova přednášky</a:t>
            </a:r>
          </a:p>
        </p:txBody>
      </p:sp>
      <p:sp>
        <p:nvSpPr>
          <p:cNvPr id="11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 marL="0" lvl="2" indent="914400">
              <a:spcBef>
                <a:spcPts val="500"/>
              </a:spcBef>
              <a:buSzTx/>
              <a:buNone/>
              <a:defRPr sz="1600">
                <a:solidFill>
                  <a:srgbClr val="1F497D"/>
                </a:solidFill>
              </a:defRPr>
            </a:pPr>
            <a:endParaRPr/>
          </a:p>
          <a:p>
            <a:pPr>
              <a:spcBef>
                <a:spcPts val="800"/>
              </a:spcBef>
              <a:defRPr sz="3600" b="1"/>
            </a:pPr>
            <a:r>
              <a:t>Identifikace podnikatele (označení, sídlo, místo podnikání)</a:t>
            </a:r>
          </a:p>
          <a:p>
            <a:pPr>
              <a:spcBef>
                <a:spcPts val="800"/>
              </a:spcBef>
              <a:defRPr sz="3500" b="1"/>
            </a:pPr>
            <a:r>
              <a:t>Jednání podnikatele</a:t>
            </a:r>
          </a:p>
          <a:p>
            <a:pPr>
              <a:spcBef>
                <a:spcPts val="800"/>
              </a:spcBef>
              <a:defRPr sz="3500" b="1"/>
            </a:pPr>
            <a:r>
              <a:t>Živnostenské podnikání - úvod</a:t>
            </a:r>
          </a:p>
        </p:txBody>
      </p:sp>
      <p:sp>
        <p:nvSpPr>
          <p:cNvPr id="11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Živností</a:t>
            </a:r>
            <a:r>
              <a:rPr b="0"/>
              <a:t> dále není:</a:t>
            </a:r>
          </a:p>
          <a:p>
            <a:pPr>
              <a:defRPr sz="2800" b="1">
                <a:solidFill>
                  <a:srgbClr val="FF0000"/>
                </a:solidFill>
              </a:defRPr>
            </a:pPr>
            <a:r>
              <a:rPr b="0"/>
              <a:t>(§ 3 ŽZ) </a:t>
            </a:r>
          </a:p>
        </p:txBody>
      </p:sp>
      <p:sp>
        <p:nvSpPr>
          <p:cNvPr id="18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/>
          </a:p>
          <a:p>
            <a:pPr>
              <a:lnSpc>
                <a:spcPct val="80000"/>
              </a:lnSpc>
              <a:spcBef>
                <a:spcPts val="600"/>
              </a:spcBef>
              <a:defRPr sz="2700" b="1"/>
            </a:pPr>
            <a:r>
              <a:t>zemědělství</a:t>
            </a:r>
            <a:r>
              <a:rPr b="0"/>
              <a:t>, včetně prodeje nezpracovaných zemědělských výrobků za účelem zpracování nebo dalšího prodeje, nejde-li o provozování odborných činností na úseku rostlinolékařské péče,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b="0"/>
          </a:p>
          <a:p>
            <a:pPr>
              <a:lnSpc>
                <a:spcPct val="80000"/>
              </a:lnSpc>
              <a:spcBef>
                <a:spcPts val="600"/>
              </a:spcBef>
              <a:defRPr sz="2700" b="1"/>
            </a:pPr>
            <a:r>
              <a:t>prodej nezpracovaných rostlinných a živočišných výrobků </a:t>
            </a:r>
            <a:r>
              <a:rPr b="0"/>
              <a:t>z vlastní drobné pěstitelské a chovatelské činnosti fyzickými osobami, 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b="0"/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nabízení nebo poskytování služeb směřujících bezprostředně k uspokojování sexuálních potřeb, </a:t>
            </a:r>
          </a:p>
        </p:txBody>
      </p:sp>
      <p:sp>
        <p:nvSpPr>
          <p:cNvPr id="18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Živností</a:t>
            </a:r>
            <a:r>
              <a:rPr b="0"/>
              <a:t> dále není: </a:t>
            </a:r>
          </a:p>
          <a:p>
            <a:pPr>
              <a:defRPr sz="2800" b="1">
                <a:solidFill>
                  <a:srgbClr val="FF0000"/>
                </a:solidFill>
              </a:defRPr>
            </a:pPr>
            <a:r>
              <a:rPr b="0"/>
              <a:t>(§ 3 ŽZ)</a:t>
            </a:r>
          </a:p>
        </p:txBody>
      </p:sp>
      <p:sp>
        <p:nvSpPr>
          <p:cNvPr id="18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</a:pPr>
            <a:endParaRPr/>
          </a:p>
          <a:p>
            <a:r>
              <a:t>pronájem nemovitostí, bytů a nebytových prostor, </a:t>
            </a:r>
          </a:p>
          <a:p>
            <a:pPr marL="0" indent="0">
              <a:buSzTx/>
              <a:buNone/>
            </a:pPr>
            <a:endParaRPr/>
          </a:p>
          <a:p>
            <a:r>
              <a:t>poskytování zdravotních služeb. </a:t>
            </a:r>
          </a:p>
        </p:txBody>
      </p:sp>
      <p:sp>
        <p:nvSpPr>
          <p:cNvPr id="18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19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Živnost mohou provozovat:</a:t>
            </a:r>
          </a:p>
          <a:p>
            <a:pPr marL="742950" lvl="1" indent="-285750">
              <a:spcBef>
                <a:spcPts val="600"/>
              </a:spcBef>
              <a:defRPr sz="2800"/>
            </a:pPr>
            <a:r>
              <a:t>FO s bydlištěm na území ČR (české FO s trvalým pobytem v ČR) </a:t>
            </a:r>
          </a:p>
          <a:p>
            <a:pPr marL="742950" lvl="1" indent="-285750">
              <a:spcBef>
                <a:spcPts val="600"/>
              </a:spcBef>
              <a:defRPr sz="2800"/>
            </a:pPr>
            <a:r>
              <a:t>PO se sídlem na území ČR (české PO) </a:t>
            </a:r>
          </a:p>
          <a:p>
            <a:pPr marL="742950" lvl="1" indent="-285750">
              <a:spcBef>
                <a:spcPts val="600"/>
              </a:spcBef>
              <a:defRPr sz="2800"/>
            </a:pPr>
            <a:r>
              <a:t>FO s bydlištěm mimo území ČR (zahraniční FO) </a:t>
            </a:r>
          </a:p>
          <a:p>
            <a:pPr marL="742950" lvl="1" indent="-285750">
              <a:spcBef>
                <a:spcPts val="600"/>
              </a:spcBef>
              <a:defRPr sz="2800"/>
            </a:pPr>
            <a:r>
              <a:t>PO se sídlem mimo území ČR (zahraniční PO) </a:t>
            </a:r>
          </a:p>
          <a:p>
            <a:pPr marL="742950" lvl="1" indent="-285750">
              <a:spcBef>
                <a:spcPts val="600"/>
              </a:spcBef>
              <a:defRPr sz="2800"/>
            </a:pPr>
            <a:r>
              <a:t>FO, jimž byl udělen azyl nebo doplňková ochrana</a:t>
            </a:r>
          </a:p>
        </p:txBody>
      </p:sp>
      <p:sp>
        <p:nvSpPr>
          <p:cNvPr id="19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19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spcBef>
                <a:spcPts val="600"/>
              </a:spcBef>
              <a:defRPr sz="2900"/>
            </a:lvl1pPr>
          </a:lstStyle>
          <a:p>
            <a:r>
              <a:t>Zahraniční osoby mohou provozovat živnost za stejných podmínek a rozsahu jako české osoby (pokud není jiné zákonné omezení), pokud předkládají doklady nebo dokumenty potvrzující určité skutečnosti- musí připojit jejich ověřený český překlad (slovenské nemusí), pravost podpisů a razítka na originálech předkládaných dokumentů musí být ověřena (neplatí pro doklady předkládané státním příslušníkem členského státu EU nebo PO se sídlem tamtéž)</a:t>
            </a:r>
          </a:p>
        </p:txBody>
      </p:sp>
      <p:sp>
        <p:nvSpPr>
          <p:cNvPr id="19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20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ŽZ stanoví všeobecné (nutné u všech druhů živností) a zvláštní podmínky pro provozování živnosti + překážky jejího provozování, u PO musí všeobecné podmínky splňovat odpovědný zástupce</a:t>
            </a:r>
          </a:p>
        </p:txBody>
      </p:sp>
      <p:sp>
        <p:nvSpPr>
          <p:cNvPr id="20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20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 b="1">
                <a:solidFill>
                  <a:srgbClr val="FF0000"/>
                </a:solidFill>
              </a:defRPr>
            </a:pPr>
            <a:r>
              <a:t>Všeobecné podmínky provozování živnosti FO-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 b="1">
                <a:solidFill>
                  <a:srgbClr val="FF0000"/>
                </a:solidFill>
              </a:defRPr>
            </a:pPr>
            <a:r>
              <a:t>plná svéprávnost </a:t>
            </a:r>
            <a:r>
              <a:rPr b="0">
                <a:solidFill>
                  <a:srgbClr val="000000"/>
                </a:solidFill>
              </a:rPr>
              <a:t>(zletilostí- 18let), ale NOZ i ŽZ znají institut přivolení soudu k souhlasu zákonného zástupce nezletilého k samostatnému provozování podnikatelské činnosti, vedle toho i svéprávnost před 18 lety uzavřením manželství (NOZ) a přiznání svéprávnosti (NOZ) 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 b="1">
                <a:solidFill>
                  <a:srgbClr val="FF0000"/>
                </a:solidFill>
              </a:defRPr>
            </a:pPr>
            <a:r>
              <a:t>bezúhonnost-</a:t>
            </a:r>
            <a:r>
              <a:rPr b="0">
                <a:solidFill>
                  <a:srgbClr val="000000"/>
                </a:solidFill>
              </a:rPr>
              <a:t> v ŽZ vymezena negativně- za bezúhonného se nepovažuje ten, kdo byl pravomocně odsouzen pro trestný čin (TČ) spáchaný úmyslně, jestliže byl tento TČ spáchán v souvislosti s podnikáním, anebo s předmětem podnikání, o který žádá nebo který ohlašuje, pokud se na něj nehledí, jako by nebyl odsouzen (při zahlazení odsouzení- jako by nebyl odsouzen a považuje se za bezúhonnou), bezúhonnost musí FO splňovat vždy (jinak nemůže podnikat, ani prostřednictvím odpovědného zástupce)- </a:t>
            </a:r>
            <a:r>
              <a:rPr>
                <a:solidFill>
                  <a:srgbClr val="000000"/>
                </a:solidFill>
              </a:rPr>
              <a:t>dokládá výpisem z Rejstříku trestů </a:t>
            </a:r>
          </a:p>
        </p:txBody>
      </p:sp>
      <p:sp>
        <p:nvSpPr>
          <p:cNvPr id="20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25</a:t>
            </a:fld>
            <a:endParaRPr/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20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 b="1">
                <a:solidFill>
                  <a:srgbClr val="FF0000"/>
                </a:solidFill>
              </a:defRPr>
            </a:pPr>
            <a:r>
              <a:t>Zvláštní podmínky provozování živnosti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pouze u těch, kde to stanoví zákon, konkrétně se jedná o </a:t>
            </a:r>
            <a:r>
              <a:rPr b="1"/>
              <a:t>živnosti řemeslné, vázané a koncesované </a:t>
            </a:r>
            <a:r>
              <a:t>(u volné ne), je to odborná nebo jiná způsobilost (kterou ŽZ nebo jiný předpis vyžaduje)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kvalifikační předpoklady a praxe, nesplnění odborné způsobilosti lze nahradit ustanovením odpovědného zástupce, který bude obecné i zvláštní podmínky splňovat I při splnění všeobecných a případně zvláštních podmínek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defRPr sz="2500"/>
            </a:pPr>
            <a:r>
              <a:t> podnikatel nezíská živnostenské oprávnění, pokud je u něho dána překážka provozování živnosti- soukromoprávní nebo veřejnoprávní</a:t>
            </a:r>
          </a:p>
        </p:txBody>
      </p:sp>
      <p:sp>
        <p:nvSpPr>
          <p:cNvPr id="20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26</a:t>
            </a:fld>
            <a:endParaRPr/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21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 b="1">
                <a:solidFill>
                  <a:srgbClr val="FF0000"/>
                </a:solidFill>
              </a:defRPr>
            </a:pPr>
            <a:r>
              <a:t>Soukromoprávní překážka (u FO i PO)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osoba, na jejíž majetek byl prohlášen konkurs, pokud soud zároveň rozhodl o ukončení provozování závodu nebo dojde k jeho prodeji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 pokud dojde k zamítnutí insolvenčního návrhu proto, že majetek dlužníka nepostačí na náhradu insolvenčního řízení (platnost 3 roky od právní moci)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300"/>
            </a:pPr>
            <a:r>
              <a:t>pokud vydáno rozhodnutí o zrušení konkursu proto, že majetek dlužníka je zcela nepostačující pro uspokojení věřitelů (platnost 3 roky od právní moci) </a:t>
            </a:r>
          </a:p>
          <a:p>
            <a:pPr marL="0" lvl="1" indent="457200">
              <a:lnSpc>
                <a:spcPct val="80000"/>
              </a:lnSpc>
              <a:spcBef>
                <a:spcPts val="500"/>
              </a:spcBef>
              <a:buSzTx/>
              <a:buNone/>
              <a:defRPr sz="2300" b="1"/>
            </a:pPr>
            <a:r>
              <a:t>Živnostenský úřad může soukromoprávní překážku prominout- prokázání předpokladů pro řádné plnění povinností při podnikání a plnění finančních závazků (získá majetek) </a:t>
            </a:r>
          </a:p>
        </p:txBody>
      </p:sp>
      <p:sp>
        <p:nvSpPr>
          <p:cNvPr id="21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27</a:t>
            </a:fld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podnikání</a:t>
            </a:r>
          </a:p>
        </p:txBody>
      </p:sp>
      <p:sp>
        <p:nvSpPr>
          <p:cNvPr id="21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32613" indent="-332613" defTabSz="443484">
              <a:lnSpc>
                <a:spcPct val="80000"/>
              </a:lnSpc>
              <a:spcBef>
                <a:spcPts val="600"/>
              </a:spcBef>
              <a:defRPr sz="2813" b="1">
                <a:solidFill>
                  <a:srgbClr val="FF0000"/>
                </a:solidFill>
              </a:defRPr>
            </a:pPr>
            <a:r>
              <a:t>Veřejnoprávní překážka </a:t>
            </a:r>
          </a:p>
          <a:p>
            <a:pPr marL="332613" indent="-332613" defTabSz="443484">
              <a:lnSpc>
                <a:spcPct val="80000"/>
              </a:lnSpc>
              <a:spcBef>
                <a:spcPts val="600"/>
              </a:spcBef>
              <a:defRPr sz="2813"/>
            </a:pPr>
            <a:r>
              <a:t>živnost nemůže provozovat FO, které soud nebo správní orgán uložil trest nebo sankci zákazu činnosti, týkající se provozování živnosti v oboru (nebo příbuzném), pod dobu trvání zákazu </a:t>
            </a:r>
          </a:p>
          <a:p>
            <a:pPr marL="332613" indent="-332613" defTabSz="443484">
              <a:lnSpc>
                <a:spcPct val="80000"/>
              </a:lnSpc>
              <a:spcBef>
                <a:spcPts val="600"/>
              </a:spcBef>
              <a:defRPr sz="2813"/>
            </a:pPr>
            <a:r>
              <a:t>živnost nemůže provozovat podnikatel, kterému:</a:t>
            </a:r>
          </a:p>
          <a:p>
            <a:pPr marL="720661" lvl="1" indent="-277177" defTabSz="443484">
              <a:lnSpc>
                <a:spcPct val="80000"/>
              </a:lnSpc>
              <a:spcBef>
                <a:spcPts val="500"/>
              </a:spcBef>
              <a:defRPr sz="2425"/>
            </a:pPr>
            <a:r>
              <a:t> byla zrušena koncese na návrh orgánu státní správy z důvodu:</a:t>
            </a:r>
          </a:p>
          <a:p>
            <a:pPr marL="1108710" lvl="2" indent="-221742" defTabSz="443484">
              <a:lnSpc>
                <a:spcPct val="80000"/>
              </a:lnSpc>
              <a:spcBef>
                <a:spcPts val="500"/>
              </a:spcBef>
              <a:defRPr sz="2134"/>
            </a:pPr>
            <a:r>
              <a:t> závažného porušení podmínek koncese, </a:t>
            </a:r>
          </a:p>
          <a:p>
            <a:pPr marL="1108710" lvl="2" indent="-221742" defTabSz="443484">
              <a:lnSpc>
                <a:spcPct val="80000"/>
              </a:lnSpc>
              <a:spcBef>
                <a:spcPts val="500"/>
              </a:spcBef>
              <a:defRPr sz="2134"/>
            </a:pPr>
            <a:r>
              <a:t>neplnění závazků vůči státu, </a:t>
            </a:r>
          </a:p>
          <a:p>
            <a:pPr marL="1108710" lvl="2" indent="-221742" defTabSz="443484">
              <a:lnSpc>
                <a:spcPct val="80000"/>
              </a:lnSpc>
              <a:spcBef>
                <a:spcPts val="500"/>
              </a:spcBef>
              <a:defRPr sz="2134"/>
            </a:pPr>
            <a:r>
              <a:t>neprovozování po dobu delší než 4 roky, </a:t>
            </a:r>
          </a:p>
          <a:p>
            <a:pPr marL="1108710" lvl="2" indent="-221742" defTabSz="443484">
              <a:lnSpc>
                <a:spcPct val="80000"/>
              </a:lnSpc>
              <a:spcBef>
                <a:spcPts val="500"/>
              </a:spcBef>
              <a:defRPr sz="2134"/>
            </a:pPr>
            <a:r>
              <a:t>porušování zákonných povinností</a:t>
            </a:r>
          </a:p>
        </p:txBody>
      </p:sp>
      <p:sp>
        <p:nvSpPr>
          <p:cNvPr id="21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28</a:t>
            </a:fld>
            <a:endParaRPr/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Živnostenské oprávnění</a:t>
            </a:r>
          </a:p>
        </p:txBody>
      </p:sp>
      <p:sp>
        <p:nvSpPr>
          <p:cNvPr id="22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dirty="0"/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dirty="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r>
              <a:rPr dirty="0" err="1"/>
              <a:t>Oprávnění</a:t>
            </a:r>
            <a:r>
              <a:rPr dirty="0"/>
              <a:t> </a:t>
            </a:r>
            <a:r>
              <a:rPr dirty="0" err="1"/>
              <a:t>provozovat</a:t>
            </a:r>
            <a:r>
              <a:rPr dirty="0"/>
              <a:t> </a:t>
            </a:r>
            <a:r>
              <a:rPr dirty="0" err="1"/>
              <a:t>živnost</a:t>
            </a:r>
            <a:r>
              <a:rPr dirty="0"/>
              <a:t> ("</a:t>
            </a:r>
            <a:r>
              <a:rPr dirty="0" err="1"/>
              <a:t>živnostenské</a:t>
            </a:r>
            <a:r>
              <a:rPr dirty="0"/>
              <a:t> </a:t>
            </a:r>
            <a:r>
              <a:rPr dirty="0" err="1"/>
              <a:t>oprávnění</a:t>
            </a:r>
            <a:r>
              <a:rPr dirty="0"/>
              <a:t>") </a:t>
            </a:r>
            <a:r>
              <a:rPr dirty="0" err="1"/>
              <a:t>vzniká</a:t>
            </a:r>
            <a:r>
              <a:rPr dirty="0"/>
              <a:t> </a:t>
            </a:r>
            <a:r>
              <a:rPr dirty="0" err="1"/>
              <a:t>právnickým</a:t>
            </a:r>
            <a:r>
              <a:rPr dirty="0"/>
              <a:t> </a:t>
            </a:r>
            <a:r>
              <a:rPr dirty="0" err="1"/>
              <a:t>osobám</a:t>
            </a:r>
            <a:r>
              <a:rPr dirty="0"/>
              <a:t> </a:t>
            </a:r>
            <a:r>
              <a:rPr dirty="0" err="1"/>
              <a:t>již</a:t>
            </a:r>
            <a:r>
              <a:rPr dirty="0"/>
              <a:t> </a:t>
            </a:r>
            <a:r>
              <a:rPr dirty="0" err="1"/>
              <a:t>zapsaným</a:t>
            </a:r>
            <a:r>
              <a:rPr dirty="0"/>
              <a:t> do </a:t>
            </a:r>
            <a:r>
              <a:rPr dirty="0" err="1"/>
              <a:t>obchodního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, </a:t>
            </a:r>
            <a:r>
              <a:rPr dirty="0" err="1"/>
              <a:t>právnickým</a:t>
            </a:r>
            <a:r>
              <a:rPr dirty="0"/>
              <a:t> </a:t>
            </a:r>
            <a:r>
              <a:rPr dirty="0" err="1"/>
              <a:t>osobám</a:t>
            </a:r>
            <a:r>
              <a:rPr dirty="0"/>
              <a:t>, </a:t>
            </a:r>
            <a:r>
              <a:rPr dirty="0" err="1"/>
              <a:t>které</a:t>
            </a:r>
            <a:r>
              <a:rPr dirty="0"/>
              <a:t> se do </a:t>
            </a:r>
            <a:r>
              <a:rPr dirty="0" err="1"/>
              <a:t>obchodního</a:t>
            </a:r>
            <a:r>
              <a:rPr dirty="0"/>
              <a:t> </a:t>
            </a:r>
            <a:r>
              <a:rPr dirty="0" err="1"/>
              <a:t>rejstříku</a:t>
            </a:r>
            <a:r>
              <a:rPr dirty="0"/>
              <a:t> </a:t>
            </a:r>
            <a:r>
              <a:rPr dirty="0" err="1"/>
              <a:t>nezapisují</a:t>
            </a:r>
            <a:r>
              <a:rPr dirty="0"/>
              <a:t>, a </a:t>
            </a:r>
            <a:r>
              <a:rPr dirty="0" err="1"/>
              <a:t>fyzickým</a:t>
            </a:r>
            <a:r>
              <a:rPr dirty="0"/>
              <a:t> </a:t>
            </a:r>
            <a:r>
              <a:rPr dirty="0" err="1"/>
              <a:t>osobám</a:t>
            </a:r>
            <a:r>
              <a:rPr dirty="0"/>
              <a:t>: 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dirty="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r>
              <a:rPr dirty="0"/>
              <a:t>a) u </a:t>
            </a:r>
            <a:r>
              <a:rPr dirty="0" err="1"/>
              <a:t>ohlašovacích</a:t>
            </a:r>
            <a:r>
              <a:rPr dirty="0"/>
              <a:t> </a:t>
            </a:r>
            <a:r>
              <a:rPr dirty="0" err="1"/>
              <a:t>živností</a:t>
            </a:r>
            <a:r>
              <a:rPr dirty="0"/>
              <a:t> </a:t>
            </a:r>
            <a:r>
              <a:rPr dirty="0" err="1"/>
              <a:t>dnem</a:t>
            </a:r>
            <a:r>
              <a:rPr dirty="0"/>
              <a:t> </a:t>
            </a:r>
            <a:r>
              <a:rPr dirty="0" err="1"/>
              <a:t>ohlášení</a:t>
            </a:r>
            <a:endParaRPr dirty="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endParaRPr dirty="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700"/>
            </a:pPr>
            <a:r>
              <a:rPr dirty="0"/>
              <a:t>b) u </a:t>
            </a:r>
            <a:r>
              <a:rPr dirty="0" err="1"/>
              <a:t>koncesovaných</a:t>
            </a:r>
            <a:r>
              <a:rPr dirty="0"/>
              <a:t> </a:t>
            </a:r>
            <a:r>
              <a:rPr dirty="0" err="1"/>
              <a:t>živností</a:t>
            </a:r>
            <a:r>
              <a:rPr dirty="0"/>
              <a:t> </a:t>
            </a:r>
            <a:r>
              <a:rPr dirty="0" err="1"/>
              <a:t>dnem</a:t>
            </a:r>
            <a:r>
              <a:rPr dirty="0"/>
              <a:t> </a:t>
            </a:r>
            <a:r>
              <a:rPr dirty="0" err="1"/>
              <a:t>nabytí</a:t>
            </a:r>
            <a:r>
              <a:rPr dirty="0"/>
              <a:t> </a:t>
            </a:r>
            <a:r>
              <a:rPr dirty="0" err="1"/>
              <a:t>právní</a:t>
            </a:r>
            <a:r>
              <a:rPr dirty="0"/>
              <a:t> </a:t>
            </a:r>
            <a:r>
              <a:rPr dirty="0" err="1"/>
              <a:t>moci</a:t>
            </a:r>
            <a:r>
              <a:rPr dirty="0"/>
              <a:t> </a:t>
            </a:r>
            <a:r>
              <a:rPr dirty="0" err="1"/>
              <a:t>rozhodnutí</a:t>
            </a:r>
            <a:r>
              <a:rPr dirty="0"/>
              <a:t> o </a:t>
            </a:r>
            <a:r>
              <a:rPr dirty="0" err="1"/>
              <a:t>udělení</a:t>
            </a:r>
            <a:r>
              <a:rPr dirty="0"/>
              <a:t> </a:t>
            </a:r>
            <a:r>
              <a:rPr dirty="0" err="1"/>
              <a:t>koncese</a:t>
            </a:r>
            <a:endParaRPr dirty="0"/>
          </a:p>
        </p:txBody>
      </p:sp>
      <p:sp>
        <p:nvSpPr>
          <p:cNvPr id="22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29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Opakování-  </a:t>
            </a:r>
            <a:r>
              <a:rPr lang="cs-CZ" dirty="0">
                <a:solidFill>
                  <a:srgbClr val="FF0000"/>
                </a:solidFill>
              </a:rPr>
              <a:t>k</a:t>
            </a:r>
            <a:r>
              <a:rPr lang="cs-CZ" dirty="0" smtClean="0">
                <a:solidFill>
                  <a:srgbClr val="FF0000"/>
                </a:solidFill>
              </a:rPr>
              <a:t>do je to podnikatel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Podnikatel - fyzická osoba (člověk), právnická osoba (umělá entita)</a:t>
            </a:r>
          </a:p>
          <a:p>
            <a:pPr marL="0" indent="0">
              <a:buNone/>
            </a:pPr>
            <a:r>
              <a:rPr lang="cs-CZ" dirty="0"/>
              <a:t>Podnikatelem je každá osoba, která je zapsána v obchodním rejstříku. Má se za to, že podnikatelem je také ten, kdo svou činnost provozuje živnostenským nebo obdobným způsobem. Z hlediska soukromého práva není rozhodné, zda-</a:t>
            </a:r>
            <a:r>
              <a:rPr lang="cs-CZ" dirty="0" err="1"/>
              <a:t>li</a:t>
            </a:r>
            <a:r>
              <a:rPr lang="cs-CZ" dirty="0"/>
              <a:t> osoba splnila veřejnoprávní podmínky (ohlášení živnosti, podání žádosti o koncesi) nebo svou činnost provozuje neoprávněně.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367127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Provozovna</a:t>
            </a:r>
          </a:p>
        </p:txBody>
      </p:sp>
      <p:sp>
        <p:nvSpPr>
          <p:cNvPr id="22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600"/>
              </a:spcBef>
              <a:buSzTx/>
              <a:buNone/>
              <a:defRPr sz="2900"/>
            </a:pPr>
            <a:endParaRPr/>
          </a:p>
          <a:p>
            <a:pPr algn="just">
              <a:lnSpc>
                <a:spcPct val="90000"/>
              </a:lnSpc>
              <a:spcBef>
                <a:spcPts val="600"/>
              </a:spcBef>
              <a:defRPr sz="2900"/>
            </a:pPr>
            <a:r>
              <a:t>Provozovnou se rozumí </a:t>
            </a:r>
            <a:r>
              <a:rPr b="1"/>
              <a:t>prostor, v němž je živnost provozována</a:t>
            </a:r>
            <a:r>
              <a:t>. Za provozovnu se považuje i automat nebo obdobné zařízení sloužící k prodeji zboží nebo poskytování služeb mobilní provozovna. 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900"/>
            </a:pPr>
            <a:endParaRPr/>
          </a:p>
          <a:p>
            <a:pPr algn="just">
              <a:lnSpc>
                <a:spcPct val="90000"/>
              </a:lnSpc>
              <a:spcBef>
                <a:spcPts val="600"/>
              </a:spcBef>
              <a:defRPr sz="2900" b="1"/>
            </a:pPr>
            <a:r>
              <a:t>Mobilní provozovna </a:t>
            </a:r>
            <a:r>
              <a:rPr b="0"/>
              <a:t>je provozovna, která je přemístitelná a není umístěna na jednom místě po dobu delší než tři měsíce. </a:t>
            </a:r>
          </a:p>
        </p:txBody>
      </p:sp>
      <p:sp>
        <p:nvSpPr>
          <p:cNvPr id="22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30</a:t>
            </a:fld>
            <a:endParaRPr/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Provozovna</a:t>
            </a:r>
          </a:p>
        </p:txBody>
      </p:sp>
      <p:sp>
        <p:nvSpPr>
          <p:cNvPr id="22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90000"/>
              </a:lnSpc>
              <a:spcBef>
                <a:spcPts val="600"/>
              </a:spcBef>
              <a:defRPr sz="2700"/>
            </a:pPr>
            <a:r>
              <a:t>Živnost může být provozována ve více provozovnách, pokud podnikatel má právní důvod pro jejich užívání. Na žádost živnostenského úřadu je podnikatel povinen prokázat právní důvod pro užívání provozovny; to neplatí pro mobilní provozovny a automaty.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defRPr sz="2700"/>
            </a:pPr>
            <a:r>
              <a:t>U mobilních provozoven je podnikatel povinen na žádost živnostenského úřadu prokázat oprávněnost umístění provozovny. Je-li provozovna umístěna v bytě a není-li podnikatel vlastníkem tohoto bytu, může v něm provozovat živnost pouze se souhlasem vlastníka. </a:t>
            </a:r>
          </a:p>
        </p:txBody>
      </p:sp>
      <p:sp>
        <p:nvSpPr>
          <p:cNvPr id="22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31</a:t>
            </a:fld>
            <a:endParaRPr/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Provozovna</a:t>
            </a:r>
          </a:p>
        </p:txBody>
      </p:sp>
      <p:sp>
        <p:nvSpPr>
          <p:cNvPr id="23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buSzTx/>
              <a:buNone/>
            </a:pPr>
            <a:endParaRPr/>
          </a:p>
          <a:p>
            <a:pPr algn="just"/>
            <a:r>
              <a:t>Podnikatel je povinen zajistit, aby provozovna byla způsobilá pro provozování živnosti podle zvláštních právních předpisů.</a:t>
            </a:r>
          </a:p>
          <a:p>
            <a:pPr algn="just"/>
            <a:r>
              <a:t>Pro každou provozovnu musí být ustanovena osoba </a:t>
            </a:r>
            <a:r>
              <a:rPr b="1"/>
              <a:t>odpovědná za činnost provozovny</a:t>
            </a:r>
            <a:r>
              <a:t>; to neplatí pro automaty. </a:t>
            </a:r>
          </a:p>
        </p:txBody>
      </p:sp>
      <p:sp>
        <p:nvSpPr>
          <p:cNvPr id="23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32</a:t>
            </a:fld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182880" y="1417638"/>
            <a:ext cx="8503920" cy="4425432"/>
          </a:xfrm>
          <a:prstGeom prst="rect">
            <a:avLst/>
          </a:prstGeom>
        </p:spPr>
        <p:txBody>
          <a:bodyPr/>
          <a:lstStyle/>
          <a:p>
            <a:pPr algn="just">
              <a:lnSpc>
                <a:spcPct val="80000"/>
              </a:lnSpc>
              <a:spcBef>
                <a:spcPts val="500"/>
              </a:spcBef>
              <a:defRPr sz="2200" b="1"/>
            </a:pPr>
            <a:r>
              <a:t>Provozovna musí být </a:t>
            </a:r>
            <a:r>
              <a:rPr b="0"/>
              <a:t>trvale a zvenčí viditelně </a:t>
            </a:r>
            <a:r>
              <a:t>označena</a:t>
            </a:r>
            <a:r>
              <a:rPr b="0"/>
              <a:t> obchodní firmou nebo názvem nebo jménem a příjmením podnikatele a jeho identifikačním číslem osoby.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defRPr sz="2200"/>
            </a:pPr>
            <a:r>
              <a:t>Provozovna určená pro prodej zboží nebo poskytování služeb spotřebitelům musí být trvale a zvenčí viditelně označena také: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defRPr sz="2200"/>
            </a:pPr>
            <a:endParaRPr/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pPr>
            <a:r>
              <a:t>a) jménem a příjmením </a:t>
            </a:r>
            <a:r>
              <a:rPr b="1"/>
              <a:t>osoby odpovědné za činnost provozovny</a:t>
            </a:r>
            <a:r>
              <a:t>, s výjimkou automatů, </a:t>
            </a:r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pPr>
            <a:endParaRPr/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pPr>
            <a:r>
              <a:t>b) </a:t>
            </a:r>
            <a:r>
              <a:rPr b="1"/>
              <a:t>prodejní nebo provozní dobou </a:t>
            </a:r>
            <a:r>
              <a:t>určenou pro styk se spotřebiteli, nejedná-li se o mobilní provozovnu nebo automat, </a:t>
            </a:r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pPr>
            <a:endParaRPr/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200"/>
            </a:pPr>
            <a:r>
              <a:t>c) kategorií a třídou u ubytovacího zařízení poskytujícího přechodné ubytování. </a:t>
            </a:r>
          </a:p>
        </p:txBody>
      </p:sp>
      <p:sp>
        <p:nvSpPr>
          <p:cNvPr id="236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Provozovna:</a:t>
            </a:r>
          </a:p>
        </p:txBody>
      </p:sp>
      <p:sp>
        <p:nvSpPr>
          <p:cNvPr id="23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33</a:t>
            </a:fld>
            <a:endParaRPr/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457200" y="1417637"/>
            <a:ext cx="8458200" cy="4882315"/>
          </a:xfrm>
          <a:prstGeom prst="rect">
            <a:avLst/>
          </a:prstGeom>
        </p:spPr>
        <p:txBody>
          <a:bodyPr/>
          <a:lstStyle/>
          <a:p>
            <a:pPr marL="329184" indent="-329184" algn="just" defTabSz="438911">
              <a:lnSpc>
                <a:spcPct val="90000"/>
              </a:lnSpc>
              <a:spcBef>
                <a:spcPts val="600"/>
              </a:spcBef>
              <a:defRPr sz="2592" b="1"/>
            </a:pPr>
            <a:r>
              <a:t>Při uzavření provozovny </a:t>
            </a:r>
            <a:r>
              <a:rPr b="0"/>
              <a:t>uvedené je podnikatel povinen, nebrání-li tomu závažné důvody, předem na vhodném a zvenčí viditelném místě označit počátek a konec uzavření, s výjimkou mobilních provozoven a automatů. </a:t>
            </a:r>
          </a:p>
          <a:p>
            <a:pPr marL="0" indent="0" algn="just" defTabSz="438911">
              <a:lnSpc>
                <a:spcPct val="90000"/>
              </a:lnSpc>
              <a:spcBef>
                <a:spcPts val="600"/>
              </a:spcBef>
              <a:buSzTx/>
              <a:buNone/>
              <a:defRPr sz="2592"/>
            </a:pPr>
            <a:endParaRPr b="0"/>
          </a:p>
          <a:p>
            <a:pPr marL="329184" indent="-329184" algn="just" defTabSz="438911">
              <a:lnSpc>
                <a:spcPct val="90000"/>
              </a:lnSpc>
              <a:spcBef>
                <a:spcPts val="600"/>
              </a:spcBef>
              <a:defRPr sz="2592"/>
            </a:pPr>
            <a:r>
              <a:t>Podnikatel může </a:t>
            </a:r>
            <a:r>
              <a:rPr b="1"/>
              <a:t>prodávat zboží </a:t>
            </a:r>
            <a:r>
              <a:t>nebo poskytovat služby, pokud prodej zboží nebo poskytování služeb nevyžaduje koncesi, </a:t>
            </a:r>
            <a:r>
              <a:rPr b="1"/>
              <a:t>pomocí automatů obsluhovaných spotřebitelem</a:t>
            </a:r>
            <a:r>
              <a:t>. Prodej zboží nebo poskytování služeb pomocí automatů </a:t>
            </a:r>
            <a:r>
              <a:rPr b="1"/>
              <a:t>nesmí umožnit získat určité druhy zboží osobám chráněným zvláštními právními předpisy</a:t>
            </a:r>
            <a:r>
              <a:t>. </a:t>
            </a:r>
          </a:p>
        </p:txBody>
      </p:sp>
      <p:sp>
        <p:nvSpPr>
          <p:cNvPr id="240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Provozovna:</a:t>
            </a:r>
          </a:p>
        </p:txBody>
      </p:sp>
      <p:sp>
        <p:nvSpPr>
          <p:cNvPr id="24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34</a:t>
            </a:fld>
            <a:endParaRPr/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457200" y="2217420"/>
            <a:ext cx="7850724" cy="4640580"/>
          </a:xfrm>
          <a:prstGeom prst="rect">
            <a:avLst/>
          </a:prstGeom>
        </p:spPr>
        <p:txBody>
          <a:bodyPr/>
          <a:lstStyle/>
          <a:p>
            <a:pPr marL="0" indent="0" defTabSz="397763">
              <a:spcBef>
                <a:spcPts val="300"/>
              </a:spcBef>
              <a:buSzTx/>
              <a:buNone/>
              <a:defRPr sz="1566">
                <a:solidFill>
                  <a:srgbClr val="FF0000"/>
                </a:solidFill>
              </a:defRPr>
            </a:pPr>
            <a:r>
              <a:t>ŽIVNOSTI</a:t>
            </a:r>
            <a:r>
              <a:rPr>
                <a:solidFill>
                  <a:srgbClr val="000000"/>
                </a:solidFill>
              </a:rPr>
              <a:t>:</a:t>
            </a:r>
          </a:p>
          <a:p>
            <a:pPr marL="298322" indent="-298322" defTabSz="397763">
              <a:spcBef>
                <a:spcPts val="600"/>
              </a:spcBef>
              <a:defRPr sz="1566"/>
            </a:pPr>
            <a:endParaRPr>
              <a:solidFill>
                <a:srgbClr val="000000"/>
              </a:solidFill>
            </a:endParaRPr>
          </a:p>
          <a:p>
            <a:pPr marL="0" indent="0" defTabSz="397763">
              <a:spcBef>
                <a:spcPts val="600"/>
              </a:spcBef>
              <a:buSzTx/>
              <a:buNone/>
              <a:defRPr sz="2436"/>
            </a:pPr>
            <a:endParaRPr>
              <a:solidFill>
                <a:srgbClr val="000000"/>
              </a:solidFill>
            </a:endParaRPr>
          </a:p>
          <a:p>
            <a:pPr marL="0" indent="0" defTabSz="397763">
              <a:spcBef>
                <a:spcPts val="500"/>
              </a:spcBef>
              <a:buSzTx/>
              <a:buNone/>
              <a:defRPr sz="2436"/>
            </a:pPr>
            <a:r>
              <a:t>	1) </a:t>
            </a:r>
            <a:r>
              <a:rPr b="1"/>
              <a:t>OHLAŠOVACÍ</a:t>
            </a:r>
            <a:r>
              <a:t>, které při splnění stanovených podmínek smějí být 	</a:t>
            </a:r>
            <a:r>
              <a:rPr b="1">
                <a:solidFill>
                  <a:srgbClr val="FF0000"/>
                </a:solidFill>
              </a:rPr>
              <a:t>provozovány na základě </a:t>
            </a:r>
            <a:r>
              <a:rPr b="1" u="sng">
                <a:solidFill>
                  <a:srgbClr val="FF0000"/>
                </a:solidFill>
              </a:rPr>
              <a:t>ohlášení</a:t>
            </a:r>
            <a:r>
              <a:rPr b="1">
                <a:solidFill>
                  <a:srgbClr val="FF0000"/>
                </a:solidFill>
              </a:rPr>
              <a:t>, </a:t>
            </a:r>
          </a:p>
          <a:p>
            <a:pPr marL="0" indent="0" defTabSz="397763">
              <a:spcBef>
                <a:spcPts val="500"/>
              </a:spcBef>
              <a:buSzTx/>
              <a:buNone/>
              <a:defRPr sz="2436"/>
            </a:pPr>
            <a:r>
              <a:t> </a:t>
            </a:r>
          </a:p>
          <a:p>
            <a:pPr marL="0" indent="0" defTabSz="397763">
              <a:spcBef>
                <a:spcPts val="500"/>
              </a:spcBef>
              <a:buSzTx/>
              <a:buNone/>
              <a:defRPr sz="2436"/>
            </a:pPr>
            <a:r>
              <a:t>	2) </a:t>
            </a:r>
            <a:r>
              <a:rPr b="1"/>
              <a:t>KONCESOVANÉ</a:t>
            </a:r>
            <a:r>
              <a:t>, které smějí být </a:t>
            </a:r>
            <a:r>
              <a:rPr b="1">
                <a:solidFill>
                  <a:srgbClr val="FF0000"/>
                </a:solidFill>
              </a:rPr>
              <a:t>provozovány na základě</a:t>
            </a:r>
            <a:r>
              <a:t> </a:t>
            </a:r>
            <a:r>
              <a:rPr b="1" u="sng">
                <a:solidFill>
                  <a:srgbClr val="FF0000"/>
                </a:solidFill>
              </a:rPr>
              <a:t>koncese.</a:t>
            </a:r>
            <a:r>
              <a:rPr u="sng"/>
              <a:t> </a:t>
            </a:r>
          </a:p>
          <a:p>
            <a:pPr marL="0" indent="0" defTabSz="397763">
              <a:spcBef>
                <a:spcPts val="600"/>
              </a:spcBef>
              <a:buSzTx/>
              <a:buNone/>
              <a:defRPr sz="1566"/>
            </a:pPr>
            <a:endParaRPr u="sng"/>
          </a:p>
          <a:p>
            <a:pPr marL="0" indent="0" defTabSz="397763">
              <a:spcBef>
                <a:spcPts val="600"/>
              </a:spcBef>
              <a:buSzTx/>
              <a:buNone/>
              <a:defRPr sz="1566"/>
            </a:pPr>
            <a:endParaRPr u="sng"/>
          </a:p>
          <a:p>
            <a:pPr marL="0" indent="0" defTabSz="397763">
              <a:spcBef>
                <a:spcPts val="300"/>
              </a:spcBef>
              <a:buSzTx/>
              <a:buNone/>
              <a:defRPr sz="1566"/>
            </a:pPr>
            <a:r>
              <a:t> </a:t>
            </a:r>
          </a:p>
          <a:p>
            <a:pPr marL="0" indent="0" defTabSz="397763">
              <a:spcBef>
                <a:spcPts val="300"/>
              </a:spcBef>
              <a:buSzTx/>
              <a:buNone/>
              <a:defRPr sz="1566"/>
            </a:pPr>
            <a:r>
              <a:t> </a:t>
            </a:r>
          </a:p>
        </p:txBody>
      </p:sp>
      <p:sp>
        <p:nvSpPr>
          <p:cNvPr id="244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Dělení živností</a:t>
            </a:r>
          </a:p>
        </p:txBody>
      </p:sp>
      <p:sp>
        <p:nvSpPr>
          <p:cNvPr id="24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35</a:t>
            </a:fld>
            <a:endParaRPr/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1417637"/>
            <a:ext cx="7408335" cy="4882315"/>
          </a:xfrm>
          <a:prstGeom prst="rect">
            <a:avLst/>
          </a:prstGeom>
        </p:spPr>
        <p:txBody>
          <a:bodyPr/>
          <a:lstStyle/>
          <a:p>
            <a:pPr marL="0" indent="0" algn="ctr" defTabSz="402336">
              <a:lnSpc>
                <a:spcPct val="80000"/>
              </a:lnSpc>
              <a:spcBef>
                <a:spcPts val="300"/>
              </a:spcBef>
              <a:buSzTx/>
              <a:buNone/>
              <a:defRPr sz="3520"/>
            </a:pPr>
            <a:endParaRPr/>
          </a:p>
          <a:p>
            <a:pPr marL="0" indent="0" algn="just" defTabSz="402336">
              <a:lnSpc>
                <a:spcPct val="80000"/>
              </a:lnSpc>
              <a:spcBef>
                <a:spcPts val="300"/>
              </a:spcBef>
              <a:buSzTx/>
              <a:buNone/>
              <a:defRPr sz="3520"/>
            </a:pPr>
            <a:endParaRPr/>
          </a:p>
          <a:p>
            <a:pPr marL="0" indent="0" algn="just" defTabSz="402336">
              <a:lnSpc>
                <a:spcPct val="80000"/>
              </a:lnSpc>
              <a:spcBef>
                <a:spcPts val="500"/>
              </a:spcBef>
              <a:buSzTx/>
              <a:buNone/>
              <a:defRPr sz="2112" b="1">
                <a:solidFill>
                  <a:srgbClr val="FF0000"/>
                </a:solidFill>
              </a:defRPr>
            </a:pPr>
            <a:r>
              <a:t>OHLAŠOVACÍMI ŽIVNOSTMI </a:t>
            </a:r>
            <a:r>
              <a:rPr b="0">
                <a:solidFill>
                  <a:srgbClr val="000000"/>
                </a:solidFill>
              </a:rPr>
              <a:t>jsou: </a:t>
            </a:r>
            <a:endParaRPr sz="3959"/>
          </a:p>
          <a:p>
            <a:pPr marL="0" indent="0" algn="just" defTabSz="402336">
              <a:lnSpc>
                <a:spcPct val="80000"/>
              </a:lnSpc>
              <a:spcBef>
                <a:spcPts val="300"/>
              </a:spcBef>
              <a:buSzTx/>
              <a:buNone/>
              <a:defRPr sz="3959"/>
            </a:pPr>
            <a:endParaRPr sz="3959"/>
          </a:p>
          <a:p>
            <a:pPr marL="0" indent="0" algn="just" defTabSz="402336">
              <a:lnSpc>
                <a:spcPct val="80000"/>
              </a:lnSpc>
              <a:spcBef>
                <a:spcPts val="500"/>
              </a:spcBef>
              <a:buSzTx/>
              <a:buNone/>
              <a:defRPr sz="2112"/>
            </a:pPr>
            <a:r>
              <a:t>a) </a:t>
            </a:r>
            <a:r>
              <a:rPr b="1"/>
              <a:t>živnosti řemeslné</a:t>
            </a:r>
            <a:r>
              <a:t>, je-li podmínkou provozování živnosti odborná způsobilost uvedená v </a:t>
            </a:r>
            <a:r>
              <a:rPr u="sng"/>
              <a:t>§ 21</a:t>
            </a:r>
            <a:r>
              <a:t> a </a:t>
            </a:r>
            <a:r>
              <a:rPr u="sng"/>
              <a:t>22</a:t>
            </a:r>
            <a:r>
              <a:t> ŽZ, </a:t>
            </a:r>
            <a:endParaRPr sz="1496"/>
          </a:p>
          <a:p>
            <a:pPr marL="301752" indent="-301752" algn="just" defTabSz="402336">
              <a:lnSpc>
                <a:spcPct val="80000"/>
              </a:lnSpc>
              <a:spcBef>
                <a:spcPts val="300"/>
              </a:spcBef>
              <a:defRPr sz="3959"/>
            </a:pPr>
            <a:endParaRPr sz="1496"/>
          </a:p>
          <a:p>
            <a:pPr marL="0" indent="0" algn="just" defTabSz="402336">
              <a:lnSpc>
                <a:spcPct val="80000"/>
              </a:lnSpc>
              <a:spcBef>
                <a:spcPts val="500"/>
              </a:spcBef>
              <a:buSzTx/>
              <a:buNone/>
              <a:defRPr sz="2112"/>
            </a:pPr>
            <a:r>
              <a:t>b) </a:t>
            </a:r>
            <a:r>
              <a:rPr b="1"/>
              <a:t>živnosti vázané</a:t>
            </a:r>
            <a:r>
              <a:t>, je-li podmínkou provozování živnosti odborná způsobilost uvedená v </a:t>
            </a:r>
            <a:r>
              <a:rPr u="sng"/>
              <a:t>příloze č. 2</a:t>
            </a:r>
            <a:r>
              <a:t> k tomuto zákonu, není-li dále stanoveno jinak, </a:t>
            </a:r>
            <a:endParaRPr sz="1496"/>
          </a:p>
          <a:p>
            <a:pPr marL="0" indent="0" algn="just" defTabSz="402336">
              <a:lnSpc>
                <a:spcPct val="80000"/>
              </a:lnSpc>
              <a:spcBef>
                <a:spcPts val="300"/>
              </a:spcBef>
              <a:buSzTx/>
              <a:buNone/>
              <a:defRPr sz="3959"/>
            </a:pPr>
            <a:endParaRPr sz="1496"/>
          </a:p>
          <a:p>
            <a:pPr marL="0" indent="0" algn="just" defTabSz="402336">
              <a:lnSpc>
                <a:spcPct val="80000"/>
              </a:lnSpc>
              <a:spcBef>
                <a:spcPts val="500"/>
              </a:spcBef>
              <a:buSzTx/>
              <a:buNone/>
              <a:defRPr sz="2112"/>
            </a:pPr>
            <a:r>
              <a:t>c) </a:t>
            </a:r>
            <a:r>
              <a:rPr b="1"/>
              <a:t>živnost volná</a:t>
            </a:r>
            <a:r>
              <a:t>, u které </a:t>
            </a:r>
            <a:r>
              <a:rPr b="1"/>
              <a:t>není jako podmínka provozování živnosti odborná způsobilost stanovena</a:t>
            </a:r>
            <a:r>
              <a:t>. </a:t>
            </a:r>
          </a:p>
        </p:txBody>
      </p:sp>
      <p:sp>
        <p:nvSpPr>
          <p:cNvPr id="24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Živnosti ohlašovací</a:t>
            </a:r>
          </a:p>
        </p:txBody>
      </p:sp>
      <p:sp>
        <p:nvSpPr>
          <p:cNvPr id="24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36</a:t>
            </a:fld>
            <a:endParaRPr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251460" y="1143000"/>
            <a:ext cx="8732520" cy="57150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just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 b="1">
                <a:solidFill>
                  <a:srgbClr val="FF0000"/>
                </a:solidFill>
              </a:defRPr>
            </a:pPr>
            <a:r>
              <a:rPr dirty="0"/>
              <a:t>ŽIVNOSTI ŘEMESLNÉ </a:t>
            </a:r>
            <a:r>
              <a:rPr b="0" dirty="0">
                <a:solidFill>
                  <a:srgbClr val="000000"/>
                </a:solidFill>
              </a:rPr>
              <a:t>-&gt; </a:t>
            </a:r>
            <a:r>
              <a:rPr b="0" dirty="0" err="1">
                <a:solidFill>
                  <a:srgbClr val="000000"/>
                </a:solidFill>
              </a:rPr>
              <a:t>uvedeny</a:t>
            </a:r>
            <a:r>
              <a:rPr b="0" dirty="0">
                <a:solidFill>
                  <a:srgbClr val="000000"/>
                </a:solidFill>
              </a:rPr>
              <a:t> v </a:t>
            </a:r>
            <a:r>
              <a:rPr b="0" dirty="0" err="1">
                <a:solidFill>
                  <a:srgbClr val="000000"/>
                </a:solidFill>
              </a:rPr>
              <a:t>příloze</a:t>
            </a:r>
            <a:r>
              <a:rPr b="0" dirty="0">
                <a:solidFill>
                  <a:srgbClr val="000000"/>
                </a:solidFill>
              </a:rPr>
              <a:t> č. 1 </a:t>
            </a:r>
            <a:r>
              <a:rPr b="0" dirty="0" err="1">
                <a:solidFill>
                  <a:srgbClr val="000000"/>
                </a:solidFill>
              </a:rPr>
              <a:t>živnostenského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zákona</a:t>
            </a:r>
            <a:endParaRPr sz="3492" dirty="0"/>
          </a:p>
          <a:p>
            <a:pPr marL="0" indent="0" algn="just" defTabSz="443484">
              <a:lnSpc>
                <a:spcPct val="80000"/>
              </a:lnSpc>
              <a:spcBef>
                <a:spcPts val="300"/>
              </a:spcBef>
              <a:buSzTx/>
              <a:buNone/>
              <a:defRPr sz="3492"/>
            </a:pPr>
            <a:endParaRPr sz="3492" dirty="0"/>
          </a:p>
          <a:p>
            <a:pPr marL="0" indent="0" algn="just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 b="1">
                <a:solidFill>
                  <a:srgbClr val="FF0000"/>
                </a:solidFill>
              </a:defRPr>
            </a:pPr>
            <a:r>
              <a:rPr dirty="0"/>
              <a:t>ODBORNÁ ZPŮSOBILOST</a:t>
            </a:r>
            <a:endParaRPr sz="1649" dirty="0"/>
          </a:p>
          <a:p>
            <a:pPr marL="0" indent="0" algn="just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 err="1"/>
              <a:t>Odborná</a:t>
            </a:r>
            <a:r>
              <a:rPr dirty="0"/>
              <a:t> </a:t>
            </a:r>
            <a:r>
              <a:rPr dirty="0" err="1"/>
              <a:t>způsobilost</a:t>
            </a:r>
            <a:r>
              <a:rPr dirty="0"/>
              <a:t> pro </a:t>
            </a:r>
            <a:r>
              <a:rPr dirty="0" err="1"/>
              <a:t>řemeslné</a:t>
            </a:r>
            <a:r>
              <a:rPr dirty="0"/>
              <a:t> </a:t>
            </a:r>
            <a:r>
              <a:rPr dirty="0" err="1"/>
              <a:t>živnosti</a:t>
            </a:r>
            <a:r>
              <a:rPr dirty="0"/>
              <a:t> se </a:t>
            </a:r>
            <a:r>
              <a:rPr dirty="0" err="1"/>
              <a:t>prokazuje</a:t>
            </a:r>
            <a:r>
              <a:rPr dirty="0"/>
              <a:t> </a:t>
            </a:r>
            <a:r>
              <a:rPr dirty="0" err="1"/>
              <a:t>dokladem</a:t>
            </a:r>
            <a:r>
              <a:rPr dirty="0"/>
              <a:t> </a:t>
            </a:r>
            <a:r>
              <a:rPr dirty="0" err="1"/>
              <a:t>nebo</a:t>
            </a:r>
            <a:r>
              <a:rPr dirty="0"/>
              <a:t> </a:t>
            </a:r>
            <a:r>
              <a:rPr dirty="0" err="1"/>
              <a:t>doklady</a:t>
            </a:r>
            <a:r>
              <a:rPr dirty="0"/>
              <a:t> o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300"/>
              </a:spcBef>
              <a:buSzTx/>
              <a:buNone/>
              <a:defRPr sz="3492"/>
            </a:pP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a) </a:t>
            </a:r>
            <a:r>
              <a:rPr b="1" dirty="0" err="1"/>
              <a:t>řádném</a:t>
            </a:r>
            <a:r>
              <a:rPr b="1" dirty="0"/>
              <a:t> </a:t>
            </a:r>
            <a:r>
              <a:rPr b="1" dirty="0" err="1"/>
              <a:t>ukončení</a:t>
            </a:r>
            <a:r>
              <a:rPr b="1" dirty="0"/>
              <a:t> </a:t>
            </a:r>
            <a:r>
              <a:rPr b="1" dirty="0" err="1"/>
              <a:t>středního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b="1" dirty="0"/>
              <a:t> s </a:t>
            </a:r>
            <a:r>
              <a:rPr b="1" dirty="0" err="1"/>
              <a:t>výučním</a:t>
            </a:r>
            <a:r>
              <a:rPr b="1" dirty="0"/>
              <a:t> </a:t>
            </a:r>
            <a:r>
              <a:rPr b="1" dirty="0" err="1"/>
              <a:t>listem</a:t>
            </a:r>
            <a:r>
              <a:rPr b="1" dirty="0"/>
              <a:t> v </a:t>
            </a:r>
            <a:r>
              <a:rPr b="1" dirty="0" err="1"/>
              <a:t>příslušném</a:t>
            </a:r>
            <a:r>
              <a:rPr b="1" dirty="0"/>
              <a:t> </a:t>
            </a:r>
            <a:r>
              <a:rPr b="1" dirty="0" err="1"/>
              <a:t>oboru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dirty="0"/>
              <a:t>,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b) </a:t>
            </a:r>
            <a:r>
              <a:rPr b="1" dirty="0" err="1"/>
              <a:t>řádném</a:t>
            </a:r>
            <a:r>
              <a:rPr b="1" dirty="0"/>
              <a:t> </a:t>
            </a:r>
            <a:r>
              <a:rPr b="1" dirty="0" err="1"/>
              <a:t>ukončení</a:t>
            </a:r>
            <a:r>
              <a:rPr b="1" dirty="0"/>
              <a:t> </a:t>
            </a:r>
            <a:r>
              <a:rPr b="1" dirty="0" err="1"/>
              <a:t>středního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b="1" dirty="0"/>
              <a:t> s </a:t>
            </a:r>
            <a:r>
              <a:rPr b="1" dirty="0" err="1"/>
              <a:t>maturitní</a:t>
            </a:r>
            <a:r>
              <a:rPr b="1" dirty="0"/>
              <a:t> </a:t>
            </a:r>
            <a:r>
              <a:rPr b="1" dirty="0" err="1"/>
              <a:t>zkouškou</a:t>
            </a:r>
            <a:r>
              <a:rPr b="1" dirty="0"/>
              <a:t> v </a:t>
            </a:r>
            <a:r>
              <a:rPr b="1" dirty="0" err="1"/>
              <a:t>příslušném</a:t>
            </a:r>
            <a:r>
              <a:rPr b="1" dirty="0"/>
              <a:t> </a:t>
            </a:r>
            <a:r>
              <a:rPr b="1" dirty="0" err="1"/>
              <a:t>oboru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dirty="0"/>
              <a:t>, </a:t>
            </a:r>
            <a:r>
              <a:rPr dirty="0" err="1"/>
              <a:t>nebo</a:t>
            </a:r>
            <a:r>
              <a:rPr dirty="0"/>
              <a:t> s </a:t>
            </a:r>
            <a:r>
              <a:rPr dirty="0" err="1"/>
              <a:t>předměty</a:t>
            </a:r>
            <a:r>
              <a:rPr dirty="0"/>
              <a:t> </a:t>
            </a:r>
            <a:r>
              <a:rPr dirty="0" err="1"/>
              <a:t>odborné</a:t>
            </a:r>
            <a:r>
              <a:rPr dirty="0"/>
              <a:t> </a:t>
            </a:r>
            <a:r>
              <a:rPr dirty="0" err="1"/>
              <a:t>přípravy</a:t>
            </a:r>
            <a:r>
              <a:rPr dirty="0"/>
              <a:t> v </a:t>
            </a:r>
            <a:r>
              <a:rPr dirty="0" err="1"/>
              <a:t>příslušném</a:t>
            </a:r>
            <a:r>
              <a:rPr dirty="0"/>
              <a:t> </a:t>
            </a:r>
            <a:r>
              <a:rPr dirty="0" err="1"/>
              <a:t>oboru</a:t>
            </a:r>
            <a:r>
              <a:rPr dirty="0"/>
              <a:t>,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300"/>
              </a:spcBef>
              <a:buSzTx/>
              <a:buNone/>
              <a:defRPr sz="3492"/>
            </a:pP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c) </a:t>
            </a:r>
            <a:r>
              <a:rPr b="1" dirty="0" err="1"/>
              <a:t>řádném</a:t>
            </a:r>
            <a:r>
              <a:rPr b="1" dirty="0"/>
              <a:t> </a:t>
            </a:r>
            <a:r>
              <a:rPr b="1" dirty="0" err="1"/>
              <a:t>ukončení</a:t>
            </a:r>
            <a:r>
              <a:rPr b="1" dirty="0"/>
              <a:t> </a:t>
            </a:r>
            <a:r>
              <a:rPr b="1" dirty="0" err="1"/>
              <a:t>vyššího</a:t>
            </a:r>
            <a:r>
              <a:rPr b="1" dirty="0"/>
              <a:t> </a:t>
            </a:r>
            <a:r>
              <a:rPr b="1" dirty="0" err="1"/>
              <a:t>odborného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b="1" dirty="0"/>
              <a:t> v </a:t>
            </a:r>
            <a:r>
              <a:rPr b="1" dirty="0" err="1"/>
              <a:t>příslušném</a:t>
            </a:r>
            <a:r>
              <a:rPr b="1" dirty="0"/>
              <a:t> </a:t>
            </a:r>
            <a:r>
              <a:rPr b="1" dirty="0" err="1"/>
              <a:t>oboru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dirty="0"/>
              <a:t>,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d) </a:t>
            </a:r>
            <a:r>
              <a:rPr b="1" dirty="0" err="1"/>
              <a:t>řádném</a:t>
            </a:r>
            <a:r>
              <a:rPr b="1" dirty="0"/>
              <a:t> </a:t>
            </a:r>
            <a:r>
              <a:rPr b="1" dirty="0" err="1"/>
              <a:t>ukončení</a:t>
            </a:r>
            <a:r>
              <a:rPr b="1" dirty="0"/>
              <a:t> </a:t>
            </a:r>
            <a:r>
              <a:rPr b="1" dirty="0" err="1"/>
              <a:t>vysokoškolského</a:t>
            </a:r>
            <a:r>
              <a:rPr b="1" dirty="0"/>
              <a:t> </a:t>
            </a:r>
            <a:r>
              <a:rPr b="1" dirty="0" err="1"/>
              <a:t>vzdělání</a:t>
            </a:r>
            <a:r>
              <a:rPr b="1" dirty="0"/>
              <a:t> v </a:t>
            </a:r>
            <a:r>
              <a:rPr b="1" dirty="0" err="1"/>
              <a:t>příslušné</a:t>
            </a:r>
            <a:r>
              <a:rPr b="1" dirty="0"/>
              <a:t> </a:t>
            </a:r>
            <a:r>
              <a:rPr b="1" dirty="0" err="1"/>
              <a:t>oblasti</a:t>
            </a:r>
            <a:r>
              <a:rPr b="1" dirty="0"/>
              <a:t> </a:t>
            </a:r>
            <a:r>
              <a:rPr b="1" dirty="0" err="1"/>
              <a:t>studijních</a:t>
            </a:r>
            <a:r>
              <a:rPr b="1" dirty="0"/>
              <a:t> </a:t>
            </a:r>
            <a:r>
              <a:rPr b="1" dirty="0" err="1"/>
              <a:t>programů</a:t>
            </a:r>
            <a:r>
              <a:rPr b="1" dirty="0"/>
              <a:t> a </a:t>
            </a:r>
            <a:r>
              <a:rPr b="1" dirty="0" err="1"/>
              <a:t>studijních</a:t>
            </a:r>
            <a:r>
              <a:rPr b="1" dirty="0"/>
              <a:t> </a:t>
            </a:r>
            <a:r>
              <a:rPr b="1" dirty="0" err="1"/>
              <a:t>oborů</a:t>
            </a:r>
            <a:r>
              <a:rPr dirty="0"/>
              <a:t>,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 </a:t>
            </a:r>
            <a:endParaRPr sz="1649" dirty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r>
              <a:rPr dirty="0"/>
              <a:t>e) </a:t>
            </a:r>
            <a:r>
              <a:rPr dirty="0" err="1"/>
              <a:t>uznání</a:t>
            </a:r>
            <a:r>
              <a:rPr dirty="0"/>
              <a:t> </a:t>
            </a:r>
            <a:r>
              <a:rPr dirty="0" err="1"/>
              <a:t>odborné</a:t>
            </a:r>
            <a:r>
              <a:rPr dirty="0"/>
              <a:t> </a:t>
            </a:r>
            <a:r>
              <a:rPr dirty="0" err="1"/>
              <a:t>kvalifikace</a:t>
            </a:r>
            <a:r>
              <a:rPr dirty="0"/>
              <a:t>, </a:t>
            </a:r>
            <a:r>
              <a:rPr dirty="0" err="1"/>
              <a:t>vydaným</a:t>
            </a:r>
            <a:r>
              <a:rPr dirty="0"/>
              <a:t> </a:t>
            </a:r>
            <a:r>
              <a:rPr dirty="0" err="1"/>
              <a:t>uznávacím</a:t>
            </a:r>
            <a:r>
              <a:rPr dirty="0"/>
              <a:t> </a:t>
            </a:r>
            <a:r>
              <a:rPr dirty="0" err="1"/>
              <a:t>orgánem</a:t>
            </a:r>
            <a:r>
              <a:rPr dirty="0"/>
              <a:t> </a:t>
            </a:r>
            <a:r>
              <a:rPr dirty="0" err="1"/>
              <a:t>podle</a:t>
            </a:r>
            <a:r>
              <a:rPr dirty="0"/>
              <a:t> </a:t>
            </a:r>
            <a:r>
              <a:rPr dirty="0" err="1"/>
              <a:t>zákona</a:t>
            </a:r>
            <a:r>
              <a:rPr dirty="0"/>
              <a:t> o </a:t>
            </a:r>
            <a:r>
              <a:rPr dirty="0" err="1"/>
              <a:t>uznávání</a:t>
            </a:r>
            <a:r>
              <a:rPr dirty="0"/>
              <a:t> </a:t>
            </a:r>
            <a:r>
              <a:rPr dirty="0" err="1"/>
              <a:t>odborné</a:t>
            </a:r>
            <a:r>
              <a:rPr dirty="0"/>
              <a:t> </a:t>
            </a:r>
            <a:r>
              <a:rPr dirty="0" err="1"/>
              <a:t>kvalifikace</a:t>
            </a:r>
            <a:r>
              <a:rPr dirty="0" smtClean="0"/>
              <a:t>.</a:t>
            </a:r>
            <a:endParaRPr lang="cs-CZ" dirty="0" smtClean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endParaRPr lang="cs-CZ" sz="3492" dirty="0" smtClean="0"/>
          </a:p>
          <a:p>
            <a:pPr marL="0" indent="0" defTabSz="443484">
              <a:lnSpc>
                <a:spcPct val="80000"/>
              </a:lnSpc>
              <a:spcBef>
                <a:spcPts val="400"/>
              </a:spcBef>
              <a:buSzTx/>
              <a:buNone/>
              <a:defRPr sz="1843"/>
            </a:pPr>
            <a:endParaRPr sz="3492" dirty="0"/>
          </a:p>
          <a:p>
            <a:pPr marL="0" indent="0" defTabSz="443484">
              <a:lnSpc>
                <a:spcPct val="80000"/>
              </a:lnSpc>
              <a:spcBef>
                <a:spcPts val="300"/>
              </a:spcBef>
              <a:buSzTx/>
              <a:buNone/>
              <a:defRPr sz="1455"/>
            </a:pPr>
            <a:r>
              <a:rPr dirty="0"/>
              <a:t> </a:t>
            </a:r>
          </a:p>
        </p:txBody>
      </p:sp>
      <p:sp>
        <p:nvSpPr>
          <p:cNvPr id="252" name="Nadpis 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52546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42900">
              <a:defRPr sz="2925">
                <a:solidFill>
                  <a:srgbClr val="FF0000"/>
                </a:solidFill>
              </a:defRPr>
            </a:lvl1pPr>
          </a:lstStyle>
          <a:p>
            <a:r>
              <a:t>Živnosti ohlašovací</a:t>
            </a:r>
          </a:p>
        </p:txBody>
      </p:sp>
      <p:sp>
        <p:nvSpPr>
          <p:cNvPr id="25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37</a:t>
            </a:fld>
            <a:endParaRPr/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řemeslné - příklady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Řeznictví a uzenářství</a:t>
            </a:r>
          </a:p>
          <a:p>
            <a:r>
              <a:rPr lang="cs-CZ" dirty="0"/>
              <a:t>Mlékárenství</a:t>
            </a:r>
          </a:p>
          <a:p>
            <a:r>
              <a:rPr lang="cs-CZ" dirty="0"/>
              <a:t>Mlynářství</a:t>
            </a:r>
          </a:p>
          <a:p>
            <a:r>
              <a:rPr lang="cs-CZ" dirty="0"/>
              <a:t>Pekařství, cukrářství</a:t>
            </a:r>
          </a:p>
          <a:p>
            <a:r>
              <a:rPr lang="cs-CZ" dirty="0"/>
              <a:t>Pivovarnictví a sladovnictví</a:t>
            </a:r>
          </a:p>
          <a:p>
            <a:r>
              <a:rPr lang="cs-CZ" dirty="0"/>
              <a:t>Zpracování kůží a kožešin</a:t>
            </a:r>
          </a:p>
          <a:p>
            <a:r>
              <a:rPr lang="cs-CZ" dirty="0"/>
              <a:t>Aplikace, výroba a opravy ortopedické obuvi</a:t>
            </a:r>
          </a:p>
          <a:p>
            <a:r>
              <a:rPr lang="cs-CZ" dirty="0"/>
              <a:t>Broušení a leptání </a:t>
            </a:r>
            <a:r>
              <a:rPr lang="cs-CZ" dirty="0" smtClean="0"/>
              <a:t>skla...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806611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457200" y="1165860"/>
            <a:ext cx="8229600" cy="5134093"/>
          </a:xfrm>
          <a:prstGeom prst="rect">
            <a:avLst/>
          </a:prstGeom>
        </p:spPr>
        <p:txBody>
          <a:bodyPr/>
          <a:lstStyle/>
          <a:p>
            <a:pPr marL="0" indent="0" algn="just">
              <a:buSzTx/>
              <a:buNone/>
              <a:defRPr sz="2000" b="1">
                <a:solidFill>
                  <a:srgbClr val="FF0000"/>
                </a:solidFill>
              </a:defRPr>
            </a:pPr>
            <a:endParaRPr/>
          </a:p>
          <a:p>
            <a:pPr marL="0" indent="0" algn="just">
              <a:buSzTx/>
              <a:buNone/>
              <a:defRPr sz="2000" b="1">
                <a:solidFill>
                  <a:srgbClr val="FF0000"/>
                </a:solidFill>
              </a:defRPr>
            </a:pPr>
            <a:endParaRPr/>
          </a:p>
          <a:p>
            <a:pPr marL="0" indent="0" algn="just">
              <a:spcBef>
                <a:spcPts val="400"/>
              </a:spcBef>
              <a:buSzTx/>
              <a:buNone/>
              <a:defRPr sz="2000" b="1">
                <a:solidFill>
                  <a:srgbClr val="FF0000"/>
                </a:solidFill>
              </a:defRPr>
            </a:pPr>
            <a:r>
              <a:t>ŽIVNOSTI VÁZANÉ </a:t>
            </a:r>
            <a:r>
              <a:rPr b="0">
                <a:solidFill>
                  <a:srgbClr val="000000"/>
                </a:solidFill>
              </a:rPr>
              <a:t>-&gt; uvedeny v příloze č. 2 živnostenského zákona</a:t>
            </a:r>
          </a:p>
          <a:p>
            <a:pPr marL="0" indent="0" algn="just">
              <a:buSzTx/>
              <a:buNone/>
              <a:defRPr sz="2000"/>
            </a:pPr>
            <a:endParaRPr b="0">
              <a:solidFill>
                <a:srgbClr val="000000"/>
              </a:solidFill>
            </a:endParaRPr>
          </a:p>
          <a:p>
            <a:pPr marL="0" indent="0" algn="just">
              <a:spcBef>
                <a:spcPts val="400"/>
              </a:spcBef>
              <a:buSzTx/>
              <a:buNone/>
              <a:defRPr sz="2000" b="1">
                <a:solidFill>
                  <a:srgbClr val="FF0000"/>
                </a:solidFill>
              </a:defRPr>
            </a:pPr>
            <a:r>
              <a:t>ODBORNÁ ZPŮSOBILOST</a:t>
            </a:r>
          </a:p>
          <a:p>
            <a:pPr marL="0" indent="0" algn="just">
              <a:buSzTx/>
              <a:buNone/>
              <a:defRPr sz="2000" b="1">
                <a:solidFill>
                  <a:srgbClr val="FF0000"/>
                </a:solidFill>
              </a:defRPr>
            </a:pPr>
            <a:endParaRPr/>
          </a:p>
          <a:p>
            <a:pPr marL="0" indent="0">
              <a:spcBef>
                <a:spcPts val="400"/>
              </a:spcBef>
              <a:buSzTx/>
              <a:buNone/>
              <a:defRPr sz="2000"/>
            </a:pPr>
            <a:r>
              <a:t>Odborná způsobilost pro vázané živnosti je stanovena přílohou č. 2 k tomuto zákonu nebo je upravena zvláštními právními předpisy uvedenými v této příloze. </a:t>
            </a:r>
          </a:p>
          <a:p>
            <a:pPr marL="0" indent="0">
              <a:spcBef>
                <a:spcPts val="600"/>
              </a:spcBef>
              <a:buSzTx/>
              <a:buNone/>
              <a:defRPr sz="2900"/>
            </a:pPr>
            <a:r>
              <a:t> </a:t>
            </a:r>
          </a:p>
        </p:txBody>
      </p:sp>
      <p:sp>
        <p:nvSpPr>
          <p:cNvPr id="256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Živnosti ohlašovací</a:t>
            </a:r>
          </a:p>
        </p:txBody>
      </p:sp>
      <p:sp>
        <p:nvSpPr>
          <p:cNvPr id="25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39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2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2" indent="0" defTabSz="434340">
              <a:lnSpc>
                <a:spcPct val="90000"/>
              </a:lnSpc>
              <a:spcBef>
                <a:spcPts val="600"/>
              </a:spcBef>
              <a:buSzTx/>
              <a:buNone/>
              <a:defRPr sz="2660"/>
            </a:pPr>
            <a:r>
              <a:t>Osoba podnikatele </a:t>
            </a:r>
            <a:r>
              <a:rPr b="1"/>
              <a:t>musí být nezaměnitelná s osobou jiného podnikatele. </a:t>
            </a:r>
            <a:endParaRPr sz="2280"/>
          </a:p>
          <a:p>
            <a:pPr marL="0" lvl="2" indent="0" defTabSz="434340">
              <a:lnSpc>
                <a:spcPct val="90000"/>
              </a:lnSpc>
              <a:spcBef>
                <a:spcPts val="500"/>
              </a:spcBef>
              <a:buSzTx/>
              <a:buNone/>
              <a:defRPr sz="2660" b="1">
                <a:solidFill>
                  <a:srgbClr val="1F497D"/>
                </a:solidFill>
              </a:defRPr>
            </a:pPr>
            <a:endParaRPr sz="2280"/>
          </a:p>
          <a:p>
            <a:pPr marL="0" lvl="2" indent="0" defTabSz="434340">
              <a:lnSpc>
                <a:spcPct val="90000"/>
              </a:lnSpc>
              <a:spcBef>
                <a:spcPts val="500"/>
              </a:spcBef>
              <a:buSzTx/>
              <a:buNone/>
              <a:defRPr sz="2280" b="1">
                <a:solidFill>
                  <a:srgbClr val="FF0000"/>
                </a:solidFill>
              </a:defRPr>
            </a:pPr>
            <a:r>
              <a:t>Obchodní </a:t>
            </a:r>
            <a:r>
              <a:rPr u="sng"/>
              <a:t>firma</a:t>
            </a:r>
            <a:r>
              <a:t>- </a:t>
            </a:r>
            <a:r>
              <a:rPr b="0">
                <a:solidFill>
                  <a:srgbClr val="000000"/>
                </a:solidFill>
              </a:rPr>
              <a:t>základní identifikační znak podnikatele, je to </a:t>
            </a:r>
            <a:r>
              <a:rPr>
                <a:solidFill>
                  <a:srgbClr val="000000"/>
                </a:solidFill>
              </a:rPr>
              <a:t>jméno, pod kterým je zapsán v obchodním rejstříku </a:t>
            </a:r>
            <a:r>
              <a:rPr b="0">
                <a:solidFill>
                  <a:srgbClr val="000000"/>
                </a:solidFill>
              </a:rPr>
              <a:t>(nezapsaná osoba nemá firmu), nejedná se o právní subjekt (to je podnikatel) nebo synonymum výrazu "podnik" nebo "závod", ale pouze o pojmenování podnikatele (zapsaného v obch. rejstříku) </a:t>
            </a:r>
          </a:p>
          <a:p>
            <a:pPr marL="0" lvl="2" indent="0" defTabSz="434340">
              <a:lnSpc>
                <a:spcPct val="90000"/>
              </a:lnSpc>
              <a:spcBef>
                <a:spcPts val="500"/>
              </a:spcBef>
              <a:buSzTx/>
              <a:buNone/>
              <a:defRPr sz="2280"/>
            </a:pPr>
            <a:endParaRPr b="0">
              <a:solidFill>
                <a:srgbClr val="000000"/>
              </a:solidFill>
            </a:endParaRPr>
          </a:p>
          <a:p>
            <a:pPr marL="0" lvl="2" indent="0" defTabSz="434340">
              <a:lnSpc>
                <a:spcPct val="90000"/>
              </a:lnSpc>
              <a:spcBef>
                <a:spcPts val="500"/>
              </a:spcBef>
              <a:buSzTx/>
              <a:buNone/>
              <a:defRPr sz="2280" b="1"/>
            </a:pPr>
            <a:r>
              <a:t>Podnikatel nesmí mít víc obchodních firem- zásada jediné firmy- i když má víc závodů, má pro všechny stejné jméno </a:t>
            </a:r>
            <a:r>
              <a:rPr b="0"/>
              <a:t>(ale může mít víc ochranných známek)!!! </a:t>
            </a:r>
          </a:p>
        </p:txBody>
      </p:sp>
      <p:sp>
        <p:nvSpPr>
          <p:cNvPr id="121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vázané příklady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Oční optika</a:t>
            </a:r>
          </a:p>
          <a:p>
            <a:r>
              <a:rPr lang="cs-CZ" dirty="0"/>
              <a:t>Podnikání v oblasti nakládání s nebezpečnými odpady</a:t>
            </a:r>
          </a:p>
          <a:p>
            <a:r>
              <a:rPr lang="cs-CZ" dirty="0"/>
              <a:t>Projektová činnost ve výstavbě</a:t>
            </a:r>
          </a:p>
          <a:p>
            <a:r>
              <a:rPr lang="cs-CZ" dirty="0"/>
              <a:t>Provádění staveb, jejich změn a odstraňování</a:t>
            </a:r>
          </a:p>
          <a:p>
            <a:r>
              <a:rPr lang="cs-CZ" dirty="0"/>
              <a:t>Nákup a prodej kulturních památek nebo předmětů kulturní hodnoty</a:t>
            </a:r>
          </a:p>
          <a:p>
            <a:r>
              <a:rPr lang="cs-CZ" dirty="0"/>
              <a:t>Obchod se zvířaty určenými pro zájmové chovy</a:t>
            </a:r>
          </a:p>
          <a:p>
            <a:r>
              <a:rPr lang="cs-CZ" dirty="0"/>
              <a:t>Činnost účetních poradců, vedení účetnictví, vedení daňové evidence</a:t>
            </a:r>
          </a:p>
          <a:p>
            <a:r>
              <a:rPr lang="cs-CZ" dirty="0"/>
              <a:t>Provádění dobrovolných dražeb movitých věcí podle zákona o veřejných dražbách</a:t>
            </a:r>
          </a:p>
          <a:p>
            <a:r>
              <a:rPr lang="cs-CZ" dirty="0"/>
              <a:t>Oceňování majetku pro:</a:t>
            </a:r>
          </a:p>
        </p:txBody>
      </p:sp>
    </p:spTree>
    <p:extLst>
      <p:ext uri="{BB962C8B-B14F-4D97-AF65-F5344CB8AC3E}">
        <p14:creationId xmlns:p14="http://schemas.microsoft.com/office/powerpoint/2010/main" val="100916269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274320" y="1417637"/>
            <a:ext cx="8686801" cy="4882315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000" b="1">
                <a:solidFill>
                  <a:srgbClr val="FF0000"/>
                </a:solidFill>
              </a:defRPr>
            </a:pPr>
            <a:endParaRPr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000" b="1">
                <a:solidFill>
                  <a:srgbClr val="FF0000"/>
                </a:solidFill>
              </a:defRPr>
            </a:pPr>
            <a:endParaRPr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500" b="1">
                <a:solidFill>
                  <a:srgbClr val="FF0000"/>
                </a:solidFill>
              </a:defRPr>
            </a:pPr>
            <a:r>
              <a:t>ŽIVNOSTI VOLNÉ </a:t>
            </a:r>
            <a:r>
              <a:rPr b="0">
                <a:solidFill>
                  <a:srgbClr val="000000"/>
                </a:solidFill>
              </a:rPr>
              <a:t>-&gt; uvedeny v příloze č. 4 živnostenského zákona</a:t>
            </a:r>
            <a:endParaRPr sz="280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800"/>
            </a:pPr>
            <a:endParaRPr sz="280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500" b="1" strike="sngStrike">
                <a:solidFill>
                  <a:srgbClr val="FF0000"/>
                </a:solidFill>
              </a:defRPr>
            </a:pPr>
            <a:r>
              <a:t>ODBORNÁ ZPŮSOBILOST</a:t>
            </a:r>
            <a:r>
              <a:rPr b="0" strike="noStrike">
                <a:solidFill>
                  <a:srgbClr val="000000"/>
                </a:solidFill>
              </a:rPr>
              <a:t> -&gt; není vyžadována</a:t>
            </a:r>
            <a:endParaRPr sz="280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800" b="1">
                <a:solidFill>
                  <a:srgbClr val="FF0000"/>
                </a:solidFill>
              </a:defRPr>
            </a:pPr>
            <a:endParaRPr sz="2800"/>
          </a:p>
          <a:p>
            <a:pPr marL="342900" indent="-342900" algn="just">
              <a:lnSpc>
                <a:spcPct val="80000"/>
              </a:lnSpc>
              <a:spcBef>
                <a:spcPts val="600"/>
              </a:spcBef>
              <a:defRPr sz="2500"/>
            </a:pPr>
            <a:r>
              <a:t>Živnost volná je živnost opravňující k výkonu činností, pro jejichž provozování tento </a:t>
            </a:r>
            <a:r>
              <a:rPr b="1"/>
              <a:t>zákon nevyžaduje prokazování odborné ani jiné způsobilosti. K získání živnostenského oprávnění pro živnost volnou musí být splněny všeobecné podmínky</a:t>
            </a:r>
            <a:r>
              <a:t>. </a:t>
            </a:r>
            <a:endParaRPr sz="2800"/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600"/>
            </a:pPr>
            <a:r>
              <a:t> </a:t>
            </a:r>
          </a:p>
        </p:txBody>
      </p:sp>
      <p:sp>
        <p:nvSpPr>
          <p:cNvPr id="260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Živnosti ohlašovací</a:t>
            </a:r>
          </a:p>
        </p:txBody>
      </p:sp>
      <p:sp>
        <p:nvSpPr>
          <p:cNvPr id="26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41</a:t>
            </a:fld>
            <a:endParaRPr/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1980576"/>
            <a:ext cx="7408335" cy="3450696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2700" b="1">
                <a:solidFill>
                  <a:srgbClr val="FF0000"/>
                </a:solidFill>
              </a:defRPr>
            </a:pPr>
            <a:r>
              <a:t>ŽIVNOSTI KONCESOVANÉ </a:t>
            </a:r>
            <a:r>
              <a:rPr b="0">
                <a:solidFill>
                  <a:srgbClr val="000000"/>
                </a:solidFill>
              </a:rPr>
              <a:t>-&gt; živnosti uvedené v příloze č. 3 zákona o živnostenském podnikání </a:t>
            </a: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2700"/>
            </a:pPr>
            <a:endParaRPr b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SzTx/>
              <a:buNone/>
              <a:defRPr sz="2700" b="1">
                <a:solidFill>
                  <a:srgbClr val="FF0000"/>
                </a:solidFill>
              </a:defRPr>
            </a:pPr>
            <a:r>
              <a:t>ODBORNÁ ZPŮSOBILOST</a:t>
            </a:r>
          </a:p>
          <a:p>
            <a:pPr algn="just">
              <a:lnSpc>
                <a:spcPct val="90000"/>
              </a:lnSpc>
              <a:spcBef>
                <a:spcPts val="600"/>
              </a:spcBef>
              <a:defRPr sz="2700"/>
            </a:pPr>
            <a:r>
              <a:t>Odborná způsobilost pro koncesované živnosti je stanovena přílohou č. 3 k tomuto zákonu nebo je upravena zvláštními právními předpisy uvedenými v této příloze. </a:t>
            </a:r>
          </a:p>
        </p:txBody>
      </p:sp>
      <p:sp>
        <p:nvSpPr>
          <p:cNvPr id="264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Živnosti koncesované</a:t>
            </a:r>
          </a:p>
        </p:txBody>
      </p:sp>
      <p:sp>
        <p:nvSpPr>
          <p:cNvPr id="26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42</a:t>
            </a:fld>
            <a:endParaRPr/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1417637"/>
            <a:ext cx="7408335" cy="4882315"/>
          </a:xfrm>
          <a:prstGeom prst="rect">
            <a:avLst/>
          </a:prstGeom>
        </p:spPr>
        <p:txBody>
          <a:bodyPr/>
          <a:lstStyle/>
          <a:p>
            <a:pPr marL="336042" indent="-336042" algn="just" defTabSz="448055">
              <a:lnSpc>
                <a:spcPct val="80000"/>
              </a:lnSpc>
              <a:spcBef>
                <a:spcPts val="600"/>
              </a:spcBef>
              <a:defRPr sz="2744"/>
            </a:pPr>
            <a:r>
              <a:t>slouží podnikatelům ke splnění jejich oznamovacích povinností při zahájení a v průběhu živnostenského podnikání</a:t>
            </a:r>
            <a:endParaRPr sz="2646"/>
          </a:p>
          <a:p>
            <a:pPr marL="336042" indent="-336042" algn="just" defTabSz="448055">
              <a:lnSpc>
                <a:spcPct val="80000"/>
              </a:lnSpc>
              <a:spcBef>
                <a:spcPts val="600"/>
              </a:spcBef>
              <a:defRPr sz="2744"/>
            </a:pPr>
            <a:r>
              <a:t>nahrazuje různé typy formulářů pro podání, které podnikatel musí učinit před vstupem do podnikání, ale i během podnikání, a to na živnostenském úřadě, příslušné správě sociálního pojištění a zdravotní pojišťovně</a:t>
            </a:r>
            <a:endParaRPr sz="2646"/>
          </a:p>
          <a:p>
            <a:pPr marL="336042" indent="-336042" algn="just" defTabSz="448055">
              <a:lnSpc>
                <a:spcPct val="80000"/>
              </a:lnSpc>
              <a:spcBef>
                <a:spcPts val="600"/>
              </a:spcBef>
              <a:defRPr sz="2744"/>
            </a:pPr>
            <a:r>
              <a:t>prostřednictvím formuláře lze učinit na obecním živnostenském úřadě podání i k dalším úřadům, a to ke správě sociálního zabezpečení, zdravotní pojišťovně a k úřadu práce (nikoliv však k finančnímu úřadu)</a:t>
            </a:r>
          </a:p>
        </p:txBody>
      </p:sp>
      <p:sp>
        <p:nvSpPr>
          <p:cNvPr id="26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FF0000"/>
                </a:solidFill>
              </a:defRPr>
            </a:lvl1pPr>
          </a:lstStyle>
          <a:p>
            <a:r>
              <a:t>JEDNOTNÝ REGISTRAČNÍ FORMULÁŘ</a:t>
            </a:r>
          </a:p>
        </p:txBody>
      </p:sp>
      <p:sp>
        <p:nvSpPr>
          <p:cNvPr id="26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43</a:t>
            </a:fld>
            <a:endParaRPr/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2636911"/>
            <a:ext cx="7408335" cy="3663041"/>
          </a:xfrm>
          <a:prstGeom prst="rect">
            <a:avLst/>
          </a:prstGeom>
        </p:spPr>
        <p:txBody>
          <a:bodyPr/>
          <a:lstStyle/>
          <a:p>
            <a:pPr marL="332613" indent="-332613" algn="just" defTabSz="443484">
              <a:lnSpc>
                <a:spcPct val="90000"/>
              </a:lnSpc>
              <a:spcBef>
                <a:spcPts val="600"/>
              </a:spcBef>
              <a:defRPr sz="2813"/>
            </a:pPr>
            <a:r>
              <a:t>doklad prokazující </a:t>
            </a:r>
            <a:r>
              <a:rPr b="1"/>
              <a:t>odbornou způsobilost podnikatele</a:t>
            </a:r>
            <a:r>
              <a:t>, popř. jeho odpovědného zástupce</a:t>
            </a:r>
          </a:p>
          <a:p>
            <a:pPr marL="332613" indent="-332613" algn="just" defTabSz="443484">
              <a:lnSpc>
                <a:spcPct val="90000"/>
              </a:lnSpc>
              <a:spcBef>
                <a:spcPts val="600"/>
              </a:spcBef>
              <a:defRPr sz="2813"/>
            </a:pPr>
            <a:r>
              <a:t>doklad prokazující </a:t>
            </a:r>
            <a:r>
              <a:rPr b="1"/>
              <a:t>právní důvod pro užívání prostor</a:t>
            </a:r>
            <a:r>
              <a:t>, do nichž fyzická osoba umístila sídlo, liší-li se od bydliště ohlašovatele nebo má-li bydliště na adrese sídla ohlašovny </a:t>
            </a:r>
          </a:p>
          <a:p>
            <a:pPr marL="332613" indent="-332613" defTabSz="443484">
              <a:lnSpc>
                <a:spcPct val="90000"/>
              </a:lnSpc>
              <a:spcBef>
                <a:spcPts val="600"/>
              </a:spcBef>
              <a:defRPr sz="2813"/>
            </a:pPr>
            <a:r>
              <a:t>doklad o zaplacení správního poplatku </a:t>
            </a:r>
          </a:p>
        </p:txBody>
      </p:sp>
      <p:sp>
        <p:nvSpPr>
          <p:cNvPr id="272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16052">
              <a:defRPr sz="3549">
                <a:solidFill>
                  <a:srgbClr val="FF0000"/>
                </a:solidFill>
              </a:defRPr>
            </a:lvl1pPr>
          </a:lstStyle>
          <a:p>
            <a:r>
              <a:t>JEDNOTNÝ REGISTRAČNÍ FORMULÁŘ - PŘÍLOHY</a:t>
            </a:r>
          </a:p>
        </p:txBody>
      </p:sp>
      <p:sp>
        <p:nvSpPr>
          <p:cNvPr id="27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44</a:t>
            </a:fld>
            <a:endParaRPr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2636911"/>
            <a:ext cx="7408335" cy="366304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200"/>
            </a:pPr>
            <a:endParaRPr/>
          </a:p>
          <a:p>
            <a:pPr algn="just">
              <a:lnSpc>
                <a:spcPct val="80000"/>
              </a:lnSpc>
              <a:spcBef>
                <a:spcPts val="500"/>
              </a:spcBef>
              <a:defRPr sz="2200" b="1"/>
            </a:pPr>
            <a:r>
              <a:t>1 000</a:t>
            </a:r>
            <a:r>
              <a:rPr b="0"/>
              <a:t>,- Kč za ohlášení živnosti při vstupu do živnostenského podnikání. 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defRPr sz="2200" b="1"/>
            </a:pPr>
            <a:r>
              <a:t>500</a:t>
            </a:r>
            <a:r>
              <a:rPr b="0"/>
              <a:t>,- Kč za další ohlášení živnosti bez ohledu na to, zda je ohlašována jedna živnost nebo zda je současně ohlašováno více živností. 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defRPr sz="2200"/>
            </a:pPr>
            <a:r>
              <a:t>poplatek je možno uhradit v hotovosti v místě sídla obecního živnostenského úřadu nebo poštovní poukázkou nebo bankovním převodem</a:t>
            </a:r>
          </a:p>
          <a:p>
            <a:pPr algn="just">
              <a:lnSpc>
                <a:spcPct val="80000"/>
              </a:lnSpc>
              <a:spcBef>
                <a:spcPts val="500"/>
              </a:spcBef>
              <a:defRPr sz="2200"/>
            </a:pPr>
            <a:r>
              <a:t>50,- Kč za přijetí podání kontaktním místem, je-li žádost podána prostřednictvím kontaktního místa veřejné správy (vedle výše uvedených poplatků)</a:t>
            </a:r>
          </a:p>
        </p:txBody>
      </p:sp>
      <p:sp>
        <p:nvSpPr>
          <p:cNvPr id="276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SPRÁVNÍ POPLATKY</a:t>
            </a:r>
          </a:p>
        </p:txBody>
      </p:sp>
      <p:sp>
        <p:nvSpPr>
          <p:cNvPr id="277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45</a:t>
            </a:fld>
            <a:endParaRPr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2636911"/>
            <a:ext cx="7408335" cy="3663041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a) osobně </a:t>
            </a:r>
            <a:r>
              <a:rPr b="1"/>
              <a:t>u kteréhokoliv obecního živnostenského úřadu</a:t>
            </a:r>
            <a:r>
              <a:t> – centrálního registračního místa (CRM) nebo,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b) zaslat tomuto úřadu poštou nebo elektronicky (se zaručeným elektronickým podpisem nebo do datové schránky tohoto úřadu).</a:t>
            </a:r>
          </a:p>
          <a:p>
            <a:pPr marL="0" indent="0" algn="just">
              <a:lnSpc>
                <a:spcPct val="80000"/>
              </a:lnSpc>
              <a:spcBef>
                <a:spcPts val="600"/>
              </a:spcBef>
              <a:buSzTx/>
              <a:buNone/>
              <a:defRPr sz="2900"/>
            </a:pPr>
            <a:r>
              <a:t>c) osobně prostřednictvím kontaktního místa veřejné správy (Czech POINT). </a:t>
            </a:r>
          </a:p>
        </p:txBody>
      </p:sp>
      <p:sp>
        <p:nvSpPr>
          <p:cNvPr id="280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OHLÁŠENÍ ŽIVNOSTI</a:t>
            </a:r>
          </a:p>
        </p:txBody>
      </p:sp>
      <p:sp>
        <p:nvSpPr>
          <p:cNvPr id="281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46</a:t>
            </a:fld>
            <a:endParaRPr/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2636911"/>
            <a:ext cx="7408335" cy="3663041"/>
          </a:xfrm>
          <a:prstGeom prst="rect">
            <a:avLst/>
          </a:prstGeom>
        </p:spPr>
        <p:txBody>
          <a:bodyPr/>
          <a:lstStyle/>
          <a:p>
            <a:pPr marL="332613" indent="-332613" algn="just" defTabSz="443484">
              <a:lnSpc>
                <a:spcPct val="90000"/>
              </a:lnSpc>
              <a:spcBef>
                <a:spcPts val="600"/>
              </a:spcBef>
              <a:defRPr sz="2813"/>
            </a:pPr>
            <a:r>
              <a:t>jsou-li splněny podmínky stanovené živnostenským zákonem pro ohlášení živnosti, živnostenský úřad ve lhůtě </a:t>
            </a:r>
            <a:r>
              <a:rPr b="1">
                <a:solidFill>
                  <a:srgbClr val="FF0000"/>
                </a:solidFill>
              </a:rPr>
              <a:t>5 pracovních dnů ode dne doručení ohlášení provede zápis do živnostenského rejstříku </a:t>
            </a:r>
            <a:r>
              <a:t>a vydá podnikateli výpis</a:t>
            </a:r>
          </a:p>
          <a:p>
            <a:pPr marL="0" indent="0" algn="just" defTabSz="443484">
              <a:lnSpc>
                <a:spcPct val="90000"/>
              </a:lnSpc>
              <a:spcBef>
                <a:spcPts val="600"/>
              </a:spcBef>
              <a:buSzTx/>
              <a:buNone/>
              <a:defRPr sz="2813"/>
            </a:pPr>
            <a:endParaRPr/>
          </a:p>
          <a:p>
            <a:pPr marL="332613" indent="-332613" algn="just" defTabSz="443484">
              <a:lnSpc>
                <a:spcPct val="90000"/>
              </a:lnSpc>
              <a:spcBef>
                <a:spcPts val="600"/>
              </a:spcBef>
              <a:defRPr sz="2813"/>
            </a:pPr>
            <a:r>
              <a:t>dostupný na: </a:t>
            </a: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http://www.rzp.cz/</a:t>
            </a:r>
          </a:p>
        </p:txBody>
      </p:sp>
      <p:sp>
        <p:nvSpPr>
          <p:cNvPr id="284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ŽIVNOSTENSKÝ REJSTŘÍK</a:t>
            </a:r>
          </a:p>
        </p:txBody>
      </p:sp>
      <p:sp>
        <p:nvSpPr>
          <p:cNvPr id="285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47</a:t>
            </a:fld>
            <a:endParaRPr/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Zástupný symbol pro obsah 4"/>
          <p:cNvSpPr txBox="1">
            <a:spLocks noGrp="1"/>
          </p:cNvSpPr>
          <p:nvPr>
            <p:ph type="body" idx="1"/>
          </p:nvPr>
        </p:nvSpPr>
        <p:spPr>
          <a:xfrm>
            <a:off x="899591" y="2849255"/>
            <a:ext cx="7408335" cy="3450697"/>
          </a:xfrm>
          <a:prstGeom prst="rect">
            <a:avLst/>
          </a:prstGeom>
        </p:spPr>
        <p:txBody>
          <a:bodyPr/>
          <a:lstStyle/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700" b="1"/>
            </a:pPr>
            <a:r>
              <a:t>a) PRŮVODCE ŽIVNOSTENSKÝM PODNIKÁNÍM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700" b="1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2"/>
              </a:rPr>
              <a:t>http://www.mpo.cz/dokument77388.html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700" b="1"/>
            </a:pPr>
            <a:endParaRPr u="sng">
              <a:solidFill>
                <a:srgbClr val="0000FF"/>
              </a:solidFill>
              <a:uFill>
                <a:solidFill>
                  <a:srgbClr val="0000FF"/>
                </a:solidFill>
              </a:uFill>
              <a:hlinkClick r:id="rId2"/>
            </a:endParaRP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700" b="1"/>
            </a:pPr>
            <a:r>
              <a:t>b) JEDNOTNÝ REGISTRAČNÍ FORMULÁŘ</a:t>
            </a:r>
          </a:p>
          <a:p>
            <a:pPr marL="0" indent="0" algn="just">
              <a:lnSpc>
                <a:spcPct val="90000"/>
              </a:lnSpc>
              <a:spcBef>
                <a:spcPts val="600"/>
              </a:spcBef>
              <a:buSzTx/>
              <a:buNone/>
              <a:defRPr sz="2700" b="1"/>
            </a:pPr>
            <a:r>
              <a:rPr u="sng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hlinkClick r:id="rId3"/>
              </a:rPr>
              <a:t>https://www.mpo.cz/cz/podnikani/zivnostenske-podnikani/crm-jednotny-registracni-formular/jednotny-registracni-formular---231887/</a:t>
            </a:r>
          </a:p>
        </p:txBody>
      </p:sp>
      <p:sp>
        <p:nvSpPr>
          <p:cNvPr id="288" name="Nadpis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UŽITEČNÉ ODKAZY</a:t>
            </a:r>
          </a:p>
        </p:txBody>
      </p:sp>
      <p:sp>
        <p:nvSpPr>
          <p:cNvPr id="289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48</a:t>
            </a:fld>
            <a:endParaRPr/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/>
          <a:p>
            <a:pPr defTabSz="438911">
              <a:defRPr sz="3839" b="1">
                <a:solidFill>
                  <a:srgbClr val="D10202"/>
                </a:solidFill>
              </a:defRPr>
            </a:pPr>
            <a:endParaRPr/>
          </a:p>
        </p:txBody>
      </p:sp>
      <p:sp>
        <p:nvSpPr>
          <p:cNvPr id="29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endParaRPr/>
          </a:p>
          <a:p>
            <a:pPr marL="0" indent="0" algn="ctr">
              <a:spcBef>
                <a:spcPts val="0"/>
              </a:spcBef>
              <a:buSzTx/>
              <a:buNone/>
              <a:defRPr sz="6000" b="1">
                <a:solidFill>
                  <a:srgbClr val="D10202"/>
                </a:solidFill>
              </a:defRPr>
            </a:pPr>
            <a:r>
              <a:t>Děkuji za pozornost!</a:t>
            </a:r>
          </a:p>
        </p:txBody>
      </p:sp>
      <p:sp>
        <p:nvSpPr>
          <p:cNvPr id="293" name="Číslo snímku"/>
          <p:cNvSpPr txBox="1"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49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D10202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24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  <a:prstGeom prst="rect">
            <a:avLst/>
          </a:prstGeom>
        </p:spPr>
        <p:txBody>
          <a:bodyPr/>
          <a:lstStyle/>
          <a:p>
            <a:pPr marL="0" indent="0" defTabSz="448055">
              <a:spcBef>
                <a:spcPts val="400"/>
              </a:spcBef>
              <a:buSzTx/>
              <a:buNone/>
              <a:defRPr sz="1960"/>
            </a:pPr>
            <a:r>
              <a:t>Výraz „jméno“ v definici obchodní firmy představuje:</a:t>
            </a:r>
          </a:p>
          <a:p>
            <a:pPr marL="336042" indent="-336042" defTabSz="448055">
              <a:spcBef>
                <a:spcPts val="400"/>
              </a:spcBef>
              <a:defRPr sz="1960" b="1"/>
            </a:pPr>
            <a:r>
              <a:t> jméno a příjmení podnikatele u FO</a:t>
            </a:r>
            <a:r>
              <a:rPr b="0"/>
              <a:t>, může být tvořen i jiným výrazem (podle NOZ 425)- „obchodní firma FO je tvořena zpravidla jejím jménem a příjmením, s dodatkem odlišujícím podnikatele od jiných se stejným jménem a příjmením, ale i jen příjmením, přezdívkou nebo jiným výrazem, ale musí být ale zřejmé, že nejde o firmu PO“</a:t>
            </a:r>
          </a:p>
          <a:p>
            <a:pPr marL="728091" lvl="1" indent="-280035" defTabSz="448055">
              <a:spcBef>
                <a:spcPts val="300"/>
              </a:spcBef>
              <a:defRPr sz="1568"/>
            </a:pPr>
            <a:r>
              <a:t>Pokud se jméno člověka- podnikatele změní, může používat v obchodní firmě své dřívější jméno bez potřeby připojit dodatek s novým, změnu ale musí uveřejnit-</a:t>
            </a:r>
            <a:r>
              <a:rPr b="1"/>
              <a:t> zásada staré firmy.</a:t>
            </a:r>
          </a:p>
          <a:p>
            <a:pPr marL="336042" indent="-336042" defTabSz="448055">
              <a:defRPr sz="1960"/>
            </a:pPr>
            <a:endParaRPr b="1"/>
          </a:p>
          <a:p>
            <a:pPr marL="336042" indent="-336042" defTabSz="448055">
              <a:spcBef>
                <a:spcPts val="400"/>
              </a:spcBef>
              <a:defRPr sz="1960"/>
            </a:pPr>
            <a:r>
              <a:t>Obchodní firmu PO tvoří stejně jako označení každé PO </a:t>
            </a:r>
            <a:r>
              <a:rPr b="1">
                <a:solidFill>
                  <a:srgbClr val="FF0000"/>
                </a:solidFill>
              </a:rPr>
              <a:t>název</a:t>
            </a:r>
            <a:r>
              <a:t> </a:t>
            </a:r>
            <a:r>
              <a:rPr b="1"/>
              <a:t>(tzv. kmen) a </a:t>
            </a:r>
            <a:r>
              <a:rPr b="1">
                <a:solidFill>
                  <a:srgbClr val="FF0000"/>
                </a:solidFill>
              </a:rPr>
              <a:t>označení její právní formy </a:t>
            </a:r>
            <a:r>
              <a:rPr b="1"/>
              <a:t>(plným výrazem nebo zkratkou), </a:t>
            </a:r>
            <a:r>
              <a:t>obvykle v dodatku. </a:t>
            </a:r>
          </a:p>
          <a:p>
            <a:pPr marL="728091" lvl="1" indent="-280035" defTabSz="448055">
              <a:spcBef>
                <a:spcPts val="300"/>
              </a:spcBef>
              <a:defRPr sz="1568" b="1"/>
            </a:pPr>
            <a:r>
              <a:t>Označení právní formy není rozlišující prvek (První obchodní s.r.o. je zaměnitelné s První obchodní a.s.) – zákon nepřipouští!</a:t>
            </a:r>
          </a:p>
        </p:txBody>
      </p:sp>
      <p:sp>
        <p:nvSpPr>
          <p:cNvPr id="125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Nadpis 2"/>
          <p:cNvSpPr txBox="1">
            <a:spLocks noGrp="1"/>
          </p:cNvSpPr>
          <p:nvPr>
            <p:ph type="title"/>
          </p:nvPr>
        </p:nvSpPr>
        <p:spPr>
          <a:xfrm>
            <a:off x="457200" y="693174"/>
            <a:ext cx="8229600" cy="724465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28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lvl="2" indent="0">
              <a:spcBef>
                <a:spcPts val="600"/>
              </a:spcBef>
              <a:buSzTx/>
              <a:buNone/>
              <a:defRPr sz="2800" b="1"/>
            </a:pPr>
            <a:r>
              <a:rPr dirty="0" err="1"/>
              <a:t>Obchodní</a:t>
            </a:r>
            <a:r>
              <a:rPr dirty="0"/>
              <a:t> firma </a:t>
            </a:r>
            <a:r>
              <a:rPr dirty="0" err="1"/>
              <a:t>může</a:t>
            </a:r>
            <a:r>
              <a:rPr dirty="0"/>
              <a:t> </a:t>
            </a:r>
            <a:r>
              <a:rPr dirty="0" err="1"/>
              <a:t>být</a:t>
            </a:r>
            <a:r>
              <a:rPr dirty="0"/>
              <a:t> </a:t>
            </a:r>
            <a:r>
              <a:rPr dirty="0" err="1"/>
              <a:t>převedena</a:t>
            </a:r>
            <a:r>
              <a:rPr dirty="0"/>
              <a:t> </a:t>
            </a:r>
            <a:r>
              <a:rPr b="0" dirty="0" err="1"/>
              <a:t>na</a:t>
            </a:r>
            <a:r>
              <a:rPr b="0" dirty="0"/>
              <a:t> </a:t>
            </a:r>
            <a:r>
              <a:rPr b="0" dirty="0" err="1"/>
              <a:t>jiného</a:t>
            </a:r>
            <a:r>
              <a:rPr b="0" dirty="0"/>
              <a:t> </a:t>
            </a:r>
            <a:r>
              <a:rPr b="0" dirty="0" err="1"/>
              <a:t>podnikatele</a:t>
            </a:r>
            <a:r>
              <a:rPr b="0" dirty="0"/>
              <a:t> (</a:t>
            </a:r>
            <a:r>
              <a:rPr b="0" dirty="0" err="1"/>
              <a:t>dříve</a:t>
            </a:r>
            <a:r>
              <a:rPr b="0" dirty="0"/>
              <a:t> </a:t>
            </a:r>
            <a:r>
              <a:rPr b="0" dirty="0" err="1"/>
              <a:t>pouze</a:t>
            </a:r>
            <a:r>
              <a:rPr b="0" dirty="0"/>
              <a:t> s </a:t>
            </a:r>
            <a:r>
              <a:rPr b="0" dirty="0" err="1"/>
              <a:t>podnikem</a:t>
            </a:r>
            <a:r>
              <a:rPr b="0" dirty="0"/>
              <a:t> </a:t>
            </a:r>
            <a:r>
              <a:rPr b="0" dirty="0" err="1"/>
              <a:t>nebo</a:t>
            </a:r>
            <a:r>
              <a:rPr b="0" dirty="0"/>
              <a:t> </a:t>
            </a:r>
            <a:r>
              <a:rPr b="0" dirty="0" err="1"/>
              <a:t>jeho</a:t>
            </a:r>
            <a:r>
              <a:rPr b="0" dirty="0"/>
              <a:t> </a:t>
            </a:r>
            <a:r>
              <a:rPr b="0" dirty="0" err="1"/>
              <a:t>částí</a:t>
            </a:r>
            <a:r>
              <a:rPr b="0" dirty="0"/>
              <a:t>) </a:t>
            </a:r>
            <a:r>
              <a:rPr dirty="0" err="1"/>
              <a:t>nebo</a:t>
            </a:r>
            <a:r>
              <a:rPr b="0" dirty="0"/>
              <a:t> </a:t>
            </a:r>
            <a:r>
              <a:rPr b="0" dirty="0" err="1"/>
              <a:t>si</a:t>
            </a:r>
            <a:r>
              <a:rPr b="0" dirty="0"/>
              <a:t> </a:t>
            </a:r>
            <a:r>
              <a:rPr b="0" dirty="0" err="1"/>
              <a:t>ji</a:t>
            </a:r>
            <a:r>
              <a:rPr b="0" dirty="0"/>
              <a:t> </a:t>
            </a:r>
            <a:r>
              <a:rPr b="0" dirty="0" err="1"/>
              <a:t>podnikatel</a:t>
            </a:r>
            <a:r>
              <a:rPr b="0" dirty="0"/>
              <a:t> </a:t>
            </a:r>
            <a:r>
              <a:rPr b="0" dirty="0" err="1"/>
              <a:t>může</a:t>
            </a:r>
            <a:r>
              <a:rPr b="0" dirty="0"/>
              <a:t> </a:t>
            </a:r>
            <a:r>
              <a:rPr b="0" dirty="0" err="1"/>
              <a:t>ponechat</a:t>
            </a:r>
            <a:r>
              <a:rPr b="0" dirty="0"/>
              <a:t> a </a:t>
            </a:r>
            <a:r>
              <a:rPr b="0" dirty="0" err="1"/>
              <a:t>jen</a:t>
            </a:r>
            <a:r>
              <a:rPr b="0" dirty="0"/>
              <a:t> </a:t>
            </a:r>
            <a:r>
              <a:rPr b="0" dirty="0" err="1"/>
              <a:t>ji</a:t>
            </a:r>
            <a:r>
              <a:rPr b="0" dirty="0"/>
              <a:t> </a:t>
            </a:r>
            <a:r>
              <a:rPr dirty="0" err="1"/>
              <a:t>poskytnout</a:t>
            </a:r>
            <a:r>
              <a:rPr dirty="0"/>
              <a:t> </a:t>
            </a:r>
            <a:r>
              <a:rPr dirty="0" err="1"/>
              <a:t>jinému</a:t>
            </a:r>
            <a:r>
              <a:rPr dirty="0"/>
              <a:t> </a:t>
            </a:r>
            <a:r>
              <a:rPr dirty="0" err="1"/>
              <a:t>podnikateli</a:t>
            </a:r>
            <a:r>
              <a:rPr dirty="0"/>
              <a:t> do </a:t>
            </a:r>
            <a:r>
              <a:rPr dirty="0" err="1"/>
              <a:t>užívání</a:t>
            </a:r>
            <a:r>
              <a:rPr dirty="0"/>
              <a:t> </a:t>
            </a:r>
            <a:r>
              <a:rPr dirty="0" err="1"/>
              <a:t>licenční</a:t>
            </a:r>
            <a:r>
              <a:rPr dirty="0"/>
              <a:t> </a:t>
            </a:r>
            <a:r>
              <a:rPr dirty="0" err="1"/>
              <a:t>smlouvou</a:t>
            </a:r>
            <a:r>
              <a:rPr b="0" dirty="0"/>
              <a:t> </a:t>
            </a:r>
            <a:r>
              <a:rPr dirty="0">
                <a:solidFill>
                  <a:srgbClr val="FF0000"/>
                </a:solidFill>
              </a:rPr>
              <a:t>(</a:t>
            </a:r>
            <a:r>
              <a:rPr dirty="0" err="1">
                <a:solidFill>
                  <a:srgbClr val="FF0000"/>
                </a:solidFill>
              </a:rPr>
              <a:t>franšíza</a:t>
            </a:r>
            <a:r>
              <a:rPr dirty="0" smtClean="0">
                <a:solidFill>
                  <a:srgbClr val="FF0000"/>
                </a:solidFill>
              </a:rPr>
              <a:t>)</a:t>
            </a:r>
            <a:r>
              <a:rPr b="0" dirty="0" smtClean="0"/>
              <a:t>.</a:t>
            </a:r>
            <a:r>
              <a:rPr lang="cs-CZ" b="0" dirty="0" smtClean="0"/>
              <a:t> </a:t>
            </a:r>
            <a:endParaRPr b="0" dirty="0"/>
          </a:p>
        </p:txBody>
      </p:sp>
      <p:sp>
        <p:nvSpPr>
          <p:cNvPr id="129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32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900" b="1">
                <a:solidFill>
                  <a:srgbClr val="FF0000"/>
                </a:solidFill>
              </a:defRPr>
            </a:pPr>
            <a:r>
              <a:rPr dirty="0" err="1"/>
              <a:t>Zásada</a:t>
            </a:r>
            <a:r>
              <a:rPr dirty="0"/>
              <a:t> </a:t>
            </a:r>
            <a:r>
              <a:rPr dirty="0" err="1"/>
              <a:t>časové</a:t>
            </a:r>
            <a:r>
              <a:rPr dirty="0"/>
              <a:t> priority </a:t>
            </a:r>
            <a:r>
              <a:rPr dirty="0" err="1"/>
              <a:t>užívání</a:t>
            </a:r>
            <a:r>
              <a:rPr dirty="0"/>
              <a:t> </a:t>
            </a:r>
            <a:r>
              <a:rPr dirty="0" err="1"/>
              <a:t>obchodní</a:t>
            </a:r>
            <a:r>
              <a:rPr dirty="0"/>
              <a:t> </a:t>
            </a:r>
            <a:r>
              <a:rPr dirty="0" err="1"/>
              <a:t>firmy</a:t>
            </a:r>
            <a:r>
              <a:rPr dirty="0"/>
              <a:t>- </a:t>
            </a:r>
            <a:r>
              <a:rPr b="0" dirty="0" err="1">
                <a:solidFill>
                  <a:srgbClr val="000000"/>
                </a:solidFill>
              </a:rPr>
              <a:t>práva</a:t>
            </a:r>
            <a:r>
              <a:rPr b="0" dirty="0">
                <a:solidFill>
                  <a:srgbClr val="000000"/>
                </a:solidFill>
              </a:rPr>
              <a:t> k </a:t>
            </a:r>
            <a:r>
              <a:rPr b="0" dirty="0" err="1">
                <a:solidFill>
                  <a:srgbClr val="000000"/>
                </a:solidFill>
              </a:rPr>
              <a:t>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náleží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tomu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kdo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poprvé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právu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použil</a:t>
            </a:r>
            <a:r>
              <a:rPr b="0" dirty="0">
                <a:solidFill>
                  <a:srgbClr val="000000"/>
                </a:solidFill>
              </a:rPr>
              <a:t> (</a:t>
            </a:r>
            <a:r>
              <a:rPr b="0" dirty="0" err="1">
                <a:solidFill>
                  <a:srgbClr val="000000"/>
                </a:solidFill>
              </a:rPr>
              <a:t>nikoli</a:t>
            </a:r>
            <a:r>
              <a:rPr b="0" dirty="0">
                <a:solidFill>
                  <a:srgbClr val="000000"/>
                </a:solidFill>
              </a:rPr>
              <a:t> od </a:t>
            </a:r>
            <a:r>
              <a:rPr b="0" dirty="0" err="1">
                <a:solidFill>
                  <a:srgbClr val="000000"/>
                </a:solidFill>
              </a:rPr>
              <a:t>formálního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zápisu</a:t>
            </a:r>
            <a:r>
              <a:rPr b="0" dirty="0">
                <a:solidFill>
                  <a:srgbClr val="000000"/>
                </a:solidFill>
              </a:rPr>
              <a:t> do </a:t>
            </a:r>
            <a:r>
              <a:rPr b="0" dirty="0" err="1">
                <a:solidFill>
                  <a:srgbClr val="000000"/>
                </a:solidFill>
              </a:rPr>
              <a:t>obch</a:t>
            </a:r>
            <a:r>
              <a:rPr b="0" dirty="0">
                <a:solidFill>
                  <a:srgbClr val="000000"/>
                </a:solidFill>
              </a:rPr>
              <a:t>. </a:t>
            </a:r>
            <a:r>
              <a:rPr b="0" dirty="0" err="1">
                <a:solidFill>
                  <a:srgbClr val="000000"/>
                </a:solidFill>
              </a:rPr>
              <a:t>rejstříku</a:t>
            </a:r>
            <a:r>
              <a:rPr b="0" dirty="0">
                <a:solidFill>
                  <a:srgbClr val="000000"/>
                </a:solidFill>
              </a:rPr>
              <a:t>), </a:t>
            </a:r>
            <a:r>
              <a:rPr b="0" dirty="0" err="1">
                <a:solidFill>
                  <a:srgbClr val="000000"/>
                </a:solidFill>
              </a:rPr>
              <a:t>zároveň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vyjadřuje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zásadu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relativní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výlučnosti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dané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obch</a:t>
            </a:r>
            <a:r>
              <a:rPr b="0" dirty="0">
                <a:solidFill>
                  <a:srgbClr val="000000"/>
                </a:solidFill>
              </a:rPr>
              <a:t>. </a:t>
            </a:r>
            <a:r>
              <a:rPr b="0" dirty="0" err="1">
                <a:solidFill>
                  <a:srgbClr val="000000"/>
                </a:solidFill>
              </a:rPr>
              <a:t>firmy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vztahu</a:t>
            </a:r>
            <a:r>
              <a:rPr b="0" dirty="0">
                <a:solidFill>
                  <a:srgbClr val="000000"/>
                </a:solidFill>
              </a:rPr>
              <a:t> k </a:t>
            </a:r>
            <a:r>
              <a:rPr b="0" dirty="0" err="1">
                <a:solidFill>
                  <a:srgbClr val="000000"/>
                </a:solidFill>
              </a:rPr>
              <a:t>firmám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jiných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podnikatelů</a:t>
            </a:r>
            <a:r>
              <a:rPr b="0" dirty="0">
                <a:solidFill>
                  <a:srgbClr val="000000"/>
                </a:solidFill>
              </a:rPr>
              <a:t> v </a:t>
            </a:r>
            <a:r>
              <a:rPr b="0" dirty="0" err="1">
                <a:solidFill>
                  <a:srgbClr val="000000"/>
                </a:solidFill>
              </a:rPr>
              <a:t>rámci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hospodářské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soutěže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mezi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jejich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 smtClean="0">
                <a:solidFill>
                  <a:srgbClr val="000000"/>
                </a:solidFill>
              </a:rPr>
              <a:t>nositeli-podnikateli</a:t>
            </a:r>
            <a:endParaRPr b="0" dirty="0">
              <a:solidFill>
                <a:srgbClr val="FFFF00"/>
              </a:solidFill>
            </a:endParaRPr>
          </a:p>
        </p:txBody>
      </p:sp>
      <p:sp>
        <p:nvSpPr>
          <p:cNvPr id="133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36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defRPr b="1">
                <a:solidFill>
                  <a:srgbClr val="FF0000"/>
                </a:solidFill>
              </a:defRPr>
            </a:pPr>
            <a:r>
              <a:t>Obch. firmu lze zapsat do obch. rejstříku ještě před zápisem samotného podnikatele- </a:t>
            </a:r>
            <a:r>
              <a:rPr b="0">
                <a:solidFill>
                  <a:srgbClr val="000000"/>
                </a:solidFill>
              </a:rPr>
              <a:t>obch. korporace (po jejím řádném založení a návrhu všech zakladatelů, </a:t>
            </a:r>
            <a:r>
              <a:rPr>
                <a:solidFill>
                  <a:srgbClr val="000000"/>
                </a:solidFill>
              </a:rPr>
              <a:t>do 1 měsíce od zápisu obch. firmy musí být podán návrh na zapsání obch. korporace, jinak výmaz</a:t>
            </a:r>
            <a:r>
              <a:rPr b="0">
                <a:solidFill>
                  <a:srgbClr val="000000"/>
                </a:solidFill>
              </a:rPr>
              <a:t>)- předběžné zajištění zápisu daného označení (aby si ji nezapsal někdo jiný)</a:t>
            </a:r>
          </a:p>
        </p:txBody>
      </p:sp>
      <p:sp>
        <p:nvSpPr>
          <p:cNvPr id="137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t>Identifikace podnikatele</a:t>
            </a:r>
          </a:p>
        </p:txBody>
      </p:sp>
      <p:sp>
        <p:nvSpPr>
          <p:cNvPr id="140" name="Zástupný symbol pro obsah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sz="2700" b="1"/>
            </a:pPr>
            <a:r>
              <a:t>Obch. firma má trojí význam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 b="1"/>
            </a:pPr>
            <a:r>
              <a:t>prvek identity </a:t>
            </a:r>
            <a:r>
              <a:rPr b="0"/>
              <a:t>podnikatele (není to atribut jeho právní osobnosti)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 b="1"/>
            </a:pPr>
            <a:r>
              <a:t>ochranné označení</a:t>
            </a:r>
            <a:r>
              <a:rPr b="0"/>
              <a:t>, jež je jako nehmotný statek předmětem průmyslového vlastnictví (význam pro propagaci, reklamu, součást goodwillu) 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700"/>
            </a:pPr>
            <a:r>
              <a:t>zvláštní </a:t>
            </a:r>
            <a:r>
              <a:rPr b="1"/>
              <a:t>typ nehmotného statku vyznačující osobnost podnikatele </a:t>
            </a:r>
            <a:r>
              <a:t>- Kdo byl dotčen ve svém právu k obch. firmě, má stejná práva jako při ochraně před nekalou soutěží - zdržení se rušení, odstranění závadného stavu, náhrada hmotné újmy i nehmotné újmy na pověsti, vydání bezdůvodného obohacení</a:t>
            </a:r>
          </a:p>
        </p:txBody>
      </p:sp>
      <p:sp>
        <p:nvSpPr>
          <p:cNvPr id="141" name="Číslo snímku"/>
          <p:cNvSpPr txBox="1">
            <a:spLocks noGrp="1"/>
          </p:cNvSpPr>
          <p:nvPr>
            <p:ph type="sldNum" sz="quarter" idx="4294967295"/>
          </p:nvPr>
        </p:nvSpPr>
        <p:spPr>
          <a:xfrm>
            <a:off x="8502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3384</Words>
  <Application>Microsoft Office PowerPoint</Application>
  <PresentationFormat>Předvádění na obrazovce (4:3)</PresentationFormat>
  <Paragraphs>331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Calibri</vt:lpstr>
      <vt:lpstr>Propedeutický seminář 2013_fin</vt:lpstr>
      <vt:lpstr>Označení a identifikace podnikatele, jednání podnikatele, Živnostenské podnikání </vt:lpstr>
      <vt:lpstr>Osnova přednášky</vt:lpstr>
      <vt:lpstr>Opakování-  kdo je to podnikatel</vt:lpstr>
      <vt:lpstr>Identifikace podnikatele</vt:lpstr>
      <vt:lpstr>Identifikace podnikatele</vt:lpstr>
      <vt:lpstr>Identifikace podnikatele</vt:lpstr>
      <vt:lpstr>Identifikace podnikatele</vt:lpstr>
      <vt:lpstr>Identifikace podnikatele</vt:lpstr>
      <vt:lpstr>Identifikace podnikatele</vt:lpstr>
      <vt:lpstr>Identifikace podnikatele</vt:lpstr>
      <vt:lpstr>Právní jednání podnikatele</vt:lpstr>
      <vt:lpstr>Jednání podnikatele</vt:lpstr>
      <vt:lpstr>Jednání podnikatele</vt:lpstr>
      <vt:lpstr>Jednání podnikatele</vt:lpstr>
      <vt:lpstr>Podmínky živnostenského podnikání</vt:lpstr>
      <vt:lpstr>Živnostenské podnikání</vt:lpstr>
      <vt:lpstr>Živnostenské podnikání</vt:lpstr>
      <vt:lpstr>Živností není: (§ 3 ŽZ)</vt:lpstr>
      <vt:lpstr>Živností není činnost fyzických osob: (§ 3 ŽZ) </vt:lpstr>
      <vt:lpstr>Živností dále není: (§ 3 ŽZ) </vt:lpstr>
      <vt:lpstr>Živností dále není:  (§ 3 ŽZ)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podnikání</vt:lpstr>
      <vt:lpstr>Živnostenské oprávnění</vt:lpstr>
      <vt:lpstr>Provozovna</vt:lpstr>
      <vt:lpstr>Provozovna</vt:lpstr>
      <vt:lpstr>Provozovna</vt:lpstr>
      <vt:lpstr>Provozovna:</vt:lpstr>
      <vt:lpstr>Provozovna:</vt:lpstr>
      <vt:lpstr>Dělení živností</vt:lpstr>
      <vt:lpstr>Živnosti ohlašovací</vt:lpstr>
      <vt:lpstr>Živnosti ohlašovací</vt:lpstr>
      <vt:lpstr>Živnosti řemeslné - příklady</vt:lpstr>
      <vt:lpstr>Živnosti ohlašovací</vt:lpstr>
      <vt:lpstr>Živnosti vázané příklady</vt:lpstr>
      <vt:lpstr>Živnosti ohlašovací</vt:lpstr>
      <vt:lpstr>Živnosti koncesované</vt:lpstr>
      <vt:lpstr>JEDNOTNÝ REGISTRAČNÍ FORMULÁŘ</vt:lpstr>
      <vt:lpstr>JEDNOTNÝ REGISTRAČNÍ FORMULÁŘ - PŘÍLOHY</vt:lpstr>
      <vt:lpstr>SPRÁVNÍ POPLATKY</vt:lpstr>
      <vt:lpstr>OHLÁŠENÍ ŽIVNOSTI</vt:lpstr>
      <vt:lpstr>ŽIVNOSTENSKÝ REJSTŘÍK</vt:lpstr>
      <vt:lpstr>UŽITEČNÉ ODKAZY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Označení a identifikace podnikatele, jednání podnikatele, Živnostenské podnikání </dc:title>
  <cp:lastModifiedBy>Účet Microsoft</cp:lastModifiedBy>
  <cp:revision>12</cp:revision>
  <dcterms:modified xsi:type="dcterms:W3CDTF">2022-10-06T11:02:11Z</dcterms:modified>
</cp:coreProperties>
</file>