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6"/>
  </p:notesMasterIdLst>
  <p:sldIdLst>
    <p:sldId id="256" r:id="rId2"/>
    <p:sldId id="279" r:id="rId3"/>
    <p:sldId id="618" r:id="rId4"/>
    <p:sldId id="504" r:id="rId5"/>
    <p:sldId id="508" r:id="rId6"/>
    <p:sldId id="510" r:id="rId7"/>
    <p:sldId id="619" r:id="rId8"/>
    <p:sldId id="511" r:id="rId9"/>
    <p:sldId id="419" r:id="rId10"/>
    <p:sldId id="257" r:id="rId11"/>
    <p:sldId id="346" r:id="rId12"/>
    <p:sldId id="597" r:id="rId13"/>
    <p:sldId id="428" r:id="rId14"/>
    <p:sldId id="430" r:id="rId15"/>
    <p:sldId id="347" r:id="rId16"/>
    <p:sldId id="348" r:id="rId17"/>
    <p:sldId id="350" r:id="rId18"/>
    <p:sldId id="352" r:id="rId19"/>
    <p:sldId id="431" r:id="rId20"/>
    <p:sldId id="353" r:id="rId21"/>
    <p:sldId id="354" r:id="rId22"/>
    <p:sldId id="355" r:id="rId23"/>
    <p:sldId id="356" r:id="rId24"/>
    <p:sldId id="433" r:id="rId25"/>
    <p:sldId id="434" r:id="rId26"/>
    <p:sldId id="437" r:id="rId27"/>
    <p:sldId id="435" r:id="rId28"/>
    <p:sldId id="261" r:id="rId29"/>
    <p:sldId id="263" r:id="rId30"/>
    <p:sldId id="602" r:id="rId31"/>
    <p:sldId id="264" r:id="rId32"/>
    <p:sldId id="265" r:id="rId33"/>
    <p:sldId id="423" r:id="rId34"/>
    <p:sldId id="340" r:id="rId35"/>
    <p:sldId id="341" r:id="rId36"/>
    <p:sldId id="342" r:id="rId37"/>
    <p:sldId id="438" r:id="rId38"/>
    <p:sldId id="439" r:id="rId39"/>
    <p:sldId id="441" r:id="rId40"/>
    <p:sldId id="442" r:id="rId41"/>
    <p:sldId id="443" r:id="rId42"/>
    <p:sldId id="444" r:id="rId43"/>
    <p:sldId id="445" r:id="rId44"/>
    <p:sldId id="446" r:id="rId45"/>
    <p:sldId id="447" r:id="rId46"/>
    <p:sldId id="531" r:id="rId47"/>
    <p:sldId id="448" r:id="rId48"/>
    <p:sldId id="449" r:id="rId49"/>
    <p:sldId id="450" r:id="rId50"/>
    <p:sldId id="451" r:id="rId51"/>
    <p:sldId id="512" r:id="rId52"/>
    <p:sldId id="513" r:id="rId53"/>
    <p:sldId id="514" r:id="rId54"/>
    <p:sldId id="515" r:id="rId55"/>
    <p:sldId id="620" r:id="rId56"/>
    <p:sldId id="516" r:id="rId57"/>
    <p:sldId id="517" r:id="rId58"/>
    <p:sldId id="621"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343" r:id="rId73"/>
    <p:sldId id="344" r:id="rId74"/>
    <p:sldId id="501" r:id="rId75"/>
    <p:sldId id="345" r:id="rId76"/>
    <p:sldId id="537" r:id="rId77"/>
    <p:sldId id="538" r:id="rId78"/>
    <p:sldId id="539" r:id="rId79"/>
    <p:sldId id="540" r:id="rId80"/>
    <p:sldId id="541" r:id="rId81"/>
    <p:sldId id="542" r:id="rId82"/>
    <p:sldId id="543" r:id="rId83"/>
    <p:sldId id="544" r:id="rId84"/>
    <p:sldId id="545" r:id="rId85"/>
    <p:sldId id="546" r:id="rId86"/>
    <p:sldId id="547" r:id="rId87"/>
    <p:sldId id="549" r:id="rId88"/>
    <p:sldId id="550" r:id="rId89"/>
    <p:sldId id="551" r:id="rId90"/>
    <p:sldId id="552" r:id="rId91"/>
    <p:sldId id="553" r:id="rId92"/>
    <p:sldId id="554" r:id="rId93"/>
    <p:sldId id="555" r:id="rId94"/>
    <p:sldId id="556" r:id="rId95"/>
    <p:sldId id="557" r:id="rId96"/>
    <p:sldId id="558" r:id="rId97"/>
    <p:sldId id="559" r:id="rId98"/>
    <p:sldId id="560" r:id="rId99"/>
    <p:sldId id="561" r:id="rId100"/>
    <p:sldId id="562" r:id="rId101"/>
    <p:sldId id="563" r:id="rId102"/>
    <p:sldId id="564" r:id="rId103"/>
    <p:sldId id="565" r:id="rId104"/>
    <p:sldId id="566" r:id="rId105"/>
    <p:sldId id="567" r:id="rId106"/>
    <p:sldId id="568" r:id="rId107"/>
    <p:sldId id="569" r:id="rId108"/>
    <p:sldId id="570" r:id="rId109"/>
    <p:sldId id="571" r:id="rId110"/>
    <p:sldId id="572" r:id="rId111"/>
    <p:sldId id="573" r:id="rId112"/>
    <p:sldId id="574" r:id="rId113"/>
    <p:sldId id="575" r:id="rId114"/>
    <p:sldId id="576" r:id="rId115"/>
    <p:sldId id="577" r:id="rId116"/>
    <p:sldId id="578" r:id="rId117"/>
    <p:sldId id="462" r:id="rId118"/>
    <p:sldId id="463" r:id="rId119"/>
    <p:sldId id="500" r:id="rId120"/>
    <p:sldId id="452" r:id="rId121"/>
    <p:sldId id="331" r:id="rId122"/>
    <p:sldId id="332" r:id="rId123"/>
    <p:sldId id="358" r:id="rId124"/>
    <p:sldId id="453" r:id="rId125"/>
    <p:sldId id="454" r:id="rId126"/>
    <p:sldId id="455" r:id="rId127"/>
    <p:sldId id="456" r:id="rId128"/>
    <p:sldId id="457" r:id="rId129"/>
    <p:sldId id="401" r:id="rId130"/>
    <p:sldId id="402" r:id="rId131"/>
    <p:sldId id="360" r:id="rId132"/>
    <p:sldId id="362" r:id="rId133"/>
    <p:sldId id="467" r:id="rId134"/>
    <p:sldId id="468" r:id="rId135"/>
    <p:sldId id="469" r:id="rId136"/>
    <p:sldId id="470" r:id="rId137"/>
    <p:sldId id="471" r:id="rId138"/>
    <p:sldId id="581" r:id="rId139"/>
    <p:sldId id="582" r:id="rId140"/>
    <p:sldId id="583" r:id="rId141"/>
    <p:sldId id="472" r:id="rId142"/>
    <p:sldId id="464" r:id="rId143"/>
    <p:sldId id="473" r:id="rId144"/>
    <p:sldId id="474" r:id="rId145"/>
    <p:sldId id="475" r:id="rId146"/>
    <p:sldId id="482" r:id="rId147"/>
    <p:sldId id="503" r:id="rId148"/>
    <p:sldId id="466" r:id="rId149"/>
    <p:sldId id="405" r:id="rId150"/>
    <p:sldId id="336" r:id="rId151"/>
    <p:sldId id="424" r:id="rId152"/>
    <p:sldId id="476" r:id="rId153"/>
    <p:sldId id="477" r:id="rId154"/>
    <p:sldId id="616" r:id="rId155"/>
    <p:sldId id="479" r:id="rId156"/>
    <p:sldId id="480" r:id="rId157"/>
    <p:sldId id="481" r:id="rId158"/>
    <p:sldId id="417" r:id="rId159"/>
    <p:sldId id="418" r:id="rId160"/>
    <p:sldId id="403" r:id="rId161"/>
    <p:sldId id="335" r:id="rId162"/>
    <p:sldId id="397" r:id="rId163"/>
    <p:sldId id="398" r:id="rId164"/>
    <p:sldId id="404" r:id="rId165"/>
    <p:sldId id="406" r:id="rId166"/>
    <p:sldId id="407" r:id="rId167"/>
    <p:sldId id="408" r:id="rId168"/>
    <p:sldId id="409" r:id="rId169"/>
    <p:sldId id="410" r:id="rId170"/>
    <p:sldId id="411" r:id="rId171"/>
    <p:sldId id="412" r:id="rId172"/>
    <p:sldId id="413" r:id="rId173"/>
    <p:sldId id="414" r:id="rId174"/>
    <p:sldId id="416" r:id="rId175"/>
    <p:sldId id="483" r:id="rId176"/>
    <p:sldId id="532" r:id="rId177"/>
    <p:sldId id="533" r:id="rId178"/>
    <p:sldId id="534" r:id="rId179"/>
    <p:sldId id="506" r:id="rId180"/>
    <p:sldId id="507" r:id="rId181"/>
    <p:sldId id="535" r:id="rId182"/>
    <p:sldId id="493" r:id="rId183"/>
    <p:sldId id="536" r:id="rId184"/>
    <p:sldId id="485" r:id="rId185"/>
    <p:sldId id="486" r:id="rId186"/>
    <p:sldId id="487" r:id="rId187"/>
    <p:sldId id="459" r:id="rId188"/>
    <p:sldId id="460" r:id="rId189"/>
    <p:sldId id="461" r:id="rId190"/>
    <p:sldId id="495" r:id="rId191"/>
    <p:sldId id="584" r:id="rId192"/>
    <p:sldId id="585" r:id="rId193"/>
    <p:sldId id="586" r:id="rId194"/>
    <p:sldId id="587" r:id="rId195"/>
    <p:sldId id="588" r:id="rId196"/>
    <p:sldId id="589" r:id="rId197"/>
    <p:sldId id="590" r:id="rId198"/>
    <p:sldId id="591" r:id="rId199"/>
    <p:sldId id="592" r:id="rId200"/>
    <p:sldId id="593" r:id="rId201"/>
    <p:sldId id="594" r:id="rId202"/>
    <p:sldId id="595" r:id="rId203"/>
    <p:sldId id="596" r:id="rId204"/>
    <p:sldId id="269" r:id="rId2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68612" autoAdjust="0"/>
  </p:normalViewPr>
  <p:slideViewPr>
    <p:cSldViewPr snapToGrid="0" snapToObjects="1">
      <p:cViewPr varScale="1">
        <p:scale>
          <a:sx n="79" d="100"/>
          <a:sy n="79" d="100"/>
        </p:scale>
        <p:origin x="2532" y="54"/>
      </p:cViewPr>
      <p:guideLst>
        <p:guide orient="horz" pos="2160"/>
        <p:guide pos="2880"/>
      </p:guideLst>
    </p:cSldViewPr>
  </p:slideViewPr>
  <p:notesTextViewPr>
    <p:cViewPr>
      <p:scale>
        <a:sx n="3" d="2"/>
        <a:sy n="3" d="2"/>
      </p:scale>
      <p:origin x="0" y="0"/>
    </p:cViewPr>
  </p:notesTextViewPr>
  <p:sorterViewPr>
    <p:cViewPr>
      <p:scale>
        <a:sx n="100" d="100"/>
        <a:sy n="100" d="100"/>
      </p:scale>
      <p:origin x="0" y="-409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List3!$B$1</c:f>
              <c:strCache>
                <c:ptCount val="1"/>
                <c:pt idx="0">
                  <c:v>OSVČ hlavních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List3!$B$2:$B$12</c:f>
              <c:numCache>
                <c:formatCode>#,##0</c:formatCode>
                <c:ptCount val="11"/>
                <c:pt idx="0">
                  <c:v>666606</c:v>
                </c:pt>
                <c:pt idx="1">
                  <c:v>649116</c:v>
                </c:pt>
                <c:pt idx="2">
                  <c:v>663991</c:v>
                </c:pt>
                <c:pt idx="3">
                  <c:v>648492</c:v>
                </c:pt>
                <c:pt idx="4">
                  <c:v>624942</c:v>
                </c:pt>
                <c:pt idx="5">
                  <c:v>600905</c:v>
                </c:pt>
                <c:pt idx="6">
                  <c:v>592538</c:v>
                </c:pt>
                <c:pt idx="7">
                  <c:v>586769</c:v>
                </c:pt>
                <c:pt idx="8">
                  <c:v>585296</c:v>
                </c:pt>
                <c:pt idx="9">
                  <c:v>591004</c:v>
                </c:pt>
                <c:pt idx="10">
                  <c:v>599001</c:v>
                </c:pt>
              </c:numCache>
            </c:numRef>
          </c:val>
          <c:extLst>
            <c:ext xmlns:c16="http://schemas.microsoft.com/office/drawing/2014/chart" uri="{C3380CC4-5D6E-409C-BE32-E72D297353CC}">
              <c16:uniqueId val="{00000000-C0AF-4A5E-8AE6-4C8B6D36C2D6}"/>
            </c:ext>
          </c:extLst>
        </c:ser>
        <c:dLbls>
          <c:showLegendKey val="0"/>
          <c:showVal val="0"/>
          <c:showCatName val="0"/>
          <c:showSerName val="0"/>
          <c:showPercent val="0"/>
          <c:showBubbleSize val="0"/>
        </c:dLbls>
        <c:gapWidth val="219"/>
        <c:overlap val="-27"/>
        <c:axId val="1648221360"/>
        <c:axId val="1648215120"/>
      </c:barChart>
      <c:catAx>
        <c:axId val="164822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15120"/>
        <c:crosses val="autoZero"/>
        <c:auto val="1"/>
        <c:lblAlgn val="ctr"/>
        <c:lblOffset val="100"/>
        <c:noMultiLvlLbl val="0"/>
      </c:catAx>
      <c:valAx>
        <c:axId val="16482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21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21291621058575"/>
          <c:y val="1.33333333333333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List3!$C$1</c:f>
              <c:strCache>
                <c:ptCount val="1"/>
                <c:pt idx="0">
                  <c:v>OSVČ vedlejších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List3!$C$2:$C$12</c:f>
              <c:numCache>
                <c:formatCode>#,##0</c:formatCode>
                <c:ptCount val="11"/>
                <c:pt idx="0">
                  <c:v>290570</c:v>
                </c:pt>
                <c:pt idx="1">
                  <c:v>328507</c:v>
                </c:pt>
                <c:pt idx="2">
                  <c:v>342332</c:v>
                </c:pt>
                <c:pt idx="3">
                  <c:v>363150</c:v>
                </c:pt>
                <c:pt idx="4">
                  <c:v>371054</c:v>
                </c:pt>
                <c:pt idx="5">
                  <c:v>384322</c:v>
                </c:pt>
                <c:pt idx="6">
                  <c:v>395204</c:v>
                </c:pt>
                <c:pt idx="7">
                  <c:v>403912</c:v>
                </c:pt>
                <c:pt idx="8">
                  <c:v>406807</c:v>
                </c:pt>
                <c:pt idx="9">
                  <c:v>417352</c:v>
                </c:pt>
                <c:pt idx="10">
                  <c:v>429081</c:v>
                </c:pt>
              </c:numCache>
            </c:numRef>
          </c:val>
          <c:extLst>
            <c:ext xmlns:c16="http://schemas.microsoft.com/office/drawing/2014/chart" uri="{C3380CC4-5D6E-409C-BE32-E72D297353CC}">
              <c16:uniqueId val="{00000000-DC00-4243-A09F-7B64FF2E6E1F}"/>
            </c:ext>
          </c:extLst>
        </c:ser>
        <c:dLbls>
          <c:showLegendKey val="0"/>
          <c:showVal val="0"/>
          <c:showCatName val="0"/>
          <c:showSerName val="0"/>
          <c:showPercent val="0"/>
          <c:showBubbleSize val="0"/>
        </c:dLbls>
        <c:gapWidth val="219"/>
        <c:overlap val="-27"/>
        <c:axId val="1646324112"/>
        <c:axId val="1646328272"/>
      </c:barChart>
      <c:catAx>
        <c:axId val="16463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8272"/>
        <c:crosses val="autoZero"/>
        <c:auto val="1"/>
        <c:lblAlgn val="ctr"/>
        <c:lblOffset val="100"/>
        <c:noMultiLvlLbl val="0"/>
      </c:catAx>
      <c:valAx>
        <c:axId val="164632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41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2DCD-519B-40A3-BD9C-C4FDF1D1A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A335D501-4FEE-418A-87BD-2BCF4CCE72A1}">
      <dgm:prSet phldrT="[Text]"/>
      <dgm:spPr/>
      <dgm:t>
        <a:bodyPr/>
        <a:lstStyle/>
        <a:p>
          <a:r>
            <a:rPr lang="cs-CZ" dirty="0"/>
            <a:t>Živnost</a:t>
          </a:r>
        </a:p>
      </dgm:t>
    </dgm:pt>
    <dgm:pt modelId="{E90380B3-6054-483D-BD55-5B9E652E3303}" type="parTrans" cxnId="{93D07605-ABEE-4132-96C4-AAD5D571EF9D}">
      <dgm:prSet/>
      <dgm:spPr/>
      <dgm:t>
        <a:bodyPr/>
        <a:lstStyle/>
        <a:p>
          <a:endParaRPr lang="cs-CZ"/>
        </a:p>
      </dgm:t>
    </dgm:pt>
    <dgm:pt modelId="{3AF53769-1C48-4C95-BB56-B0E4645A4742}" type="sibTrans" cxnId="{93D07605-ABEE-4132-96C4-AAD5D571EF9D}">
      <dgm:prSet/>
      <dgm:spPr/>
      <dgm:t>
        <a:bodyPr/>
        <a:lstStyle/>
        <a:p>
          <a:endParaRPr lang="cs-CZ"/>
        </a:p>
      </dgm:t>
    </dgm:pt>
    <dgm:pt modelId="{9E7961C4-A1C5-46BD-9792-41C0AA774A4B}">
      <dgm:prSet phldrT="[Text]"/>
      <dgm:spPr/>
      <dgm:t>
        <a:bodyPr/>
        <a:lstStyle/>
        <a:p>
          <a:r>
            <a:rPr lang="cs-CZ" dirty="0"/>
            <a:t>…</a:t>
          </a:r>
        </a:p>
      </dgm:t>
    </dgm:pt>
    <dgm:pt modelId="{4287860E-07CA-44D6-87C1-F1D0B00D532C}" type="parTrans" cxnId="{AF7A7786-1167-480E-A09B-B74FA2521E4E}">
      <dgm:prSet/>
      <dgm:spPr/>
      <dgm:t>
        <a:bodyPr/>
        <a:lstStyle/>
        <a:p>
          <a:endParaRPr lang="cs-CZ"/>
        </a:p>
      </dgm:t>
    </dgm:pt>
    <dgm:pt modelId="{48DB2720-2918-45F9-85B1-87BF3149BD70}" type="sibTrans" cxnId="{AF7A7786-1167-480E-A09B-B74FA2521E4E}">
      <dgm:prSet/>
      <dgm:spPr/>
      <dgm:t>
        <a:bodyPr/>
        <a:lstStyle/>
        <a:p>
          <a:endParaRPr lang="cs-CZ"/>
        </a:p>
      </dgm:t>
    </dgm:pt>
    <dgm:pt modelId="{E85C8E6D-7727-4C03-8CF1-16DAE4F2489A}">
      <dgm:prSet phldrT="[Text]"/>
      <dgm:spPr/>
      <dgm:t>
        <a:bodyPr/>
        <a:lstStyle/>
        <a:p>
          <a:r>
            <a:rPr lang="cs-CZ" dirty="0"/>
            <a:t>…</a:t>
          </a:r>
        </a:p>
      </dgm:t>
    </dgm:pt>
    <dgm:pt modelId="{DCA2F34F-2BF9-4D90-9664-3E5CC3ECCCC8}" type="parTrans" cxnId="{683E6187-1D58-4569-A9CD-109587465186}">
      <dgm:prSet/>
      <dgm:spPr/>
      <dgm:t>
        <a:bodyPr/>
        <a:lstStyle/>
        <a:p>
          <a:endParaRPr lang="cs-CZ"/>
        </a:p>
      </dgm:t>
    </dgm:pt>
    <dgm:pt modelId="{E7A18B5B-5842-400D-BB10-C94B49E3EF51}" type="sibTrans" cxnId="{683E6187-1D58-4569-A9CD-109587465186}">
      <dgm:prSet/>
      <dgm:spPr/>
      <dgm:t>
        <a:bodyPr/>
        <a:lstStyle/>
        <a:p>
          <a:endParaRPr lang="cs-CZ"/>
        </a:p>
      </dgm:t>
    </dgm:pt>
    <dgm:pt modelId="{15344933-2B33-4D96-92DC-16B8F6775C7D}">
      <dgm:prSet phldrT="[Text]"/>
      <dgm:spPr/>
      <dgm:t>
        <a:bodyPr/>
        <a:lstStyle/>
        <a:p>
          <a:r>
            <a:rPr lang="cs-CZ" dirty="0"/>
            <a:t>…</a:t>
          </a:r>
        </a:p>
      </dgm:t>
    </dgm:pt>
    <dgm:pt modelId="{D2AE9909-CBA9-4BE9-A168-7A9D2355D908}" type="parTrans" cxnId="{DF1D014B-60C1-438E-96CB-10B664C28FC0}">
      <dgm:prSet/>
      <dgm:spPr/>
      <dgm:t>
        <a:bodyPr/>
        <a:lstStyle/>
        <a:p>
          <a:endParaRPr lang="cs-CZ"/>
        </a:p>
      </dgm:t>
    </dgm:pt>
    <dgm:pt modelId="{D4F2B338-8D63-473E-9C87-1D130AFAC597}" type="sibTrans" cxnId="{DF1D014B-60C1-438E-96CB-10B664C28FC0}">
      <dgm:prSet/>
      <dgm:spPr/>
      <dgm:t>
        <a:bodyPr/>
        <a:lstStyle/>
        <a:p>
          <a:endParaRPr lang="cs-CZ"/>
        </a:p>
      </dgm:t>
    </dgm:pt>
    <dgm:pt modelId="{7A777425-684C-4A47-92C5-CFC6DBAED945}">
      <dgm:prSet phldrT="[Text]"/>
      <dgm:spPr/>
      <dgm:t>
        <a:bodyPr/>
        <a:lstStyle/>
        <a:p>
          <a:r>
            <a:rPr lang="cs-CZ" dirty="0"/>
            <a:t>…</a:t>
          </a:r>
        </a:p>
      </dgm:t>
    </dgm:pt>
    <dgm:pt modelId="{784087DD-1B20-4D4B-AB86-320C1BBE2E4D}" type="parTrans" cxnId="{B49B8990-C5A2-4451-AAFE-72227C624F1B}">
      <dgm:prSet/>
      <dgm:spPr/>
      <dgm:t>
        <a:bodyPr/>
        <a:lstStyle/>
        <a:p>
          <a:endParaRPr lang="cs-CZ"/>
        </a:p>
      </dgm:t>
    </dgm:pt>
    <dgm:pt modelId="{BA832E5B-7EB8-4B76-948A-F6191F648186}" type="sibTrans" cxnId="{B49B8990-C5A2-4451-AAFE-72227C624F1B}">
      <dgm:prSet/>
      <dgm:spPr/>
      <dgm:t>
        <a:bodyPr/>
        <a:lstStyle/>
        <a:p>
          <a:endParaRPr lang="cs-CZ"/>
        </a:p>
      </dgm:t>
    </dgm:pt>
    <dgm:pt modelId="{A83FD32D-4E52-4B1E-AEE0-C237B2AD6233}">
      <dgm:prSet/>
      <dgm:spPr/>
      <dgm:t>
        <a:bodyPr/>
        <a:lstStyle/>
        <a:p>
          <a:r>
            <a:rPr lang="cs-CZ" dirty="0"/>
            <a:t>…</a:t>
          </a:r>
        </a:p>
      </dgm:t>
    </dgm:pt>
    <dgm:pt modelId="{73AA4060-1116-4B77-B97C-508A1F232A3A}" type="parTrans" cxnId="{283A5EF0-D795-4157-BE2E-7213A23E4F92}">
      <dgm:prSet/>
      <dgm:spPr/>
      <dgm:t>
        <a:bodyPr/>
        <a:lstStyle/>
        <a:p>
          <a:endParaRPr lang="cs-CZ"/>
        </a:p>
      </dgm:t>
    </dgm:pt>
    <dgm:pt modelId="{49888B56-C1DD-442D-B609-51F4A4FB4B92}" type="sibTrans" cxnId="{283A5EF0-D795-4157-BE2E-7213A23E4F92}">
      <dgm:prSet/>
      <dgm:spPr/>
      <dgm:t>
        <a:bodyPr/>
        <a:lstStyle/>
        <a:p>
          <a:endParaRPr lang="cs-CZ"/>
        </a:p>
      </dgm:t>
    </dgm:pt>
    <dgm:pt modelId="{017880B4-3F80-4FBD-9989-219D6F1CAD4E}" type="pres">
      <dgm:prSet presAssocID="{F66A2DCD-519B-40A3-BD9C-C4FDF1D1A36C}" presName="hierChild1" presStyleCnt="0">
        <dgm:presLayoutVars>
          <dgm:chPref val="1"/>
          <dgm:dir/>
          <dgm:animOne val="branch"/>
          <dgm:animLvl val="lvl"/>
          <dgm:resizeHandles/>
        </dgm:presLayoutVars>
      </dgm:prSet>
      <dgm:spPr/>
    </dgm:pt>
    <dgm:pt modelId="{5CD5E736-64CE-4088-AAA6-5A6449218208}" type="pres">
      <dgm:prSet presAssocID="{A335D501-4FEE-418A-87BD-2BCF4CCE72A1}" presName="hierRoot1" presStyleCnt="0"/>
      <dgm:spPr/>
    </dgm:pt>
    <dgm:pt modelId="{FA201A34-7E16-4C44-8DD5-B7513C4F39B8}" type="pres">
      <dgm:prSet presAssocID="{A335D501-4FEE-418A-87BD-2BCF4CCE72A1}" presName="composite" presStyleCnt="0"/>
      <dgm:spPr/>
    </dgm:pt>
    <dgm:pt modelId="{42F5A62D-2C18-41B6-B207-5B5ED1A263B0}" type="pres">
      <dgm:prSet presAssocID="{A335D501-4FEE-418A-87BD-2BCF4CCE72A1}" presName="background" presStyleLbl="node0" presStyleIdx="0" presStyleCnt="1"/>
      <dgm:spPr/>
    </dgm:pt>
    <dgm:pt modelId="{1E590CFB-3B2C-4AC3-BFBB-A7B86A8A6FD8}" type="pres">
      <dgm:prSet presAssocID="{A335D501-4FEE-418A-87BD-2BCF4CCE72A1}" presName="text" presStyleLbl="fgAcc0" presStyleIdx="0" presStyleCnt="1">
        <dgm:presLayoutVars>
          <dgm:chPref val="3"/>
        </dgm:presLayoutVars>
      </dgm:prSet>
      <dgm:spPr/>
    </dgm:pt>
    <dgm:pt modelId="{F81AF629-D26D-4A24-9112-B7B09C8066CF}" type="pres">
      <dgm:prSet presAssocID="{A335D501-4FEE-418A-87BD-2BCF4CCE72A1}" presName="hierChild2" presStyleCnt="0"/>
      <dgm:spPr/>
    </dgm:pt>
    <dgm:pt modelId="{84F0A1C5-6745-4509-86AE-20E66EF37CF2}" type="pres">
      <dgm:prSet presAssocID="{4287860E-07CA-44D6-87C1-F1D0B00D532C}" presName="Name10" presStyleLbl="parChTrans1D2" presStyleIdx="0" presStyleCnt="2"/>
      <dgm:spPr/>
    </dgm:pt>
    <dgm:pt modelId="{B2E7D4B9-1DA4-4222-9E18-E611E2513820}" type="pres">
      <dgm:prSet presAssocID="{9E7961C4-A1C5-46BD-9792-41C0AA774A4B}" presName="hierRoot2" presStyleCnt="0"/>
      <dgm:spPr/>
    </dgm:pt>
    <dgm:pt modelId="{42006C94-6912-4036-BCF2-1290CF8FBCD8}" type="pres">
      <dgm:prSet presAssocID="{9E7961C4-A1C5-46BD-9792-41C0AA774A4B}" presName="composite2" presStyleCnt="0"/>
      <dgm:spPr/>
    </dgm:pt>
    <dgm:pt modelId="{69181755-E770-48AD-AFF2-FCE9D65D556C}" type="pres">
      <dgm:prSet presAssocID="{9E7961C4-A1C5-46BD-9792-41C0AA774A4B}" presName="background2" presStyleLbl="node2" presStyleIdx="0" presStyleCnt="2"/>
      <dgm:spPr/>
    </dgm:pt>
    <dgm:pt modelId="{6E7ECA7A-780D-4281-871D-80D96B3CCB2F}" type="pres">
      <dgm:prSet presAssocID="{9E7961C4-A1C5-46BD-9792-41C0AA774A4B}" presName="text2" presStyleLbl="fgAcc2" presStyleIdx="0" presStyleCnt="2">
        <dgm:presLayoutVars>
          <dgm:chPref val="3"/>
        </dgm:presLayoutVars>
      </dgm:prSet>
      <dgm:spPr/>
    </dgm:pt>
    <dgm:pt modelId="{7F96801E-AA74-46B6-BCE3-4AA671B0DD41}" type="pres">
      <dgm:prSet presAssocID="{9E7961C4-A1C5-46BD-9792-41C0AA774A4B}" presName="hierChild3" presStyleCnt="0"/>
      <dgm:spPr/>
    </dgm:pt>
    <dgm:pt modelId="{D4157F58-180B-4015-98E7-EEE05A7FA4C9}" type="pres">
      <dgm:prSet presAssocID="{DCA2F34F-2BF9-4D90-9664-3E5CC3ECCCC8}" presName="Name17" presStyleLbl="parChTrans1D3" presStyleIdx="0" presStyleCnt="3"/>
      <dgm:spPr/>
    </dgm:pt>
    <dgm:pt modelId="{5037E82B-6AC3-4643-923F-CAFCDEB5A0E9}" type="pres">
      <dgm:prSet presAssocID="{E85C8E6D-7727-4C03-8CF1-16DAE4F2489A}" presName="hierRoot3" presStyleCnt="0"/>
      <dgm:spPr/>
    </dgm:pt>
    <dgm:pt modelId="{00FF0A14-809A-4941-94CC-DF1DB11C12AB}" type="pres">
      <dgm:prSet presAssocID="{E85C8E6D-7727-4C03-8CF1-16DAE4F2489A}" presName="composite3" presStyleCnt="0"/>
      <dgm:spPr/>
    </dgm:pt>
    <dgm:pt modelId="{DAEA3EF2-D7F1-4113-BCA0-CE741825BB36}" type="pres">
      <dgm:prSet presAssocID="{E85C8E6D-7727-4C03-8CF1-16DAE4F2489A}" presName="background3" presStyleLbl="node3" presStyleIdx="0" presStyleCnt="3"/>
      <dgm:spPr/>
    </dgm:pt>
    <dgm:pt modelId="{4A039003-2187-498A-9A80-9ABE717AAD4D}" type="pres">
      <dgm:prSet presAssocID="{E85C8E6D-7727-4C03-8CF1-16DAE4F2489A}" presName="text3" presStyleLbl="fgAcc3" presStyleIdx="0" presStyleCnt="3">
        <dgm:presLayoutVars>
          <dgm:chPref val="3"/>
        </dgm:presLayoutVars>
      </dgm:prSet>
      <dgm:spPr/>
    </dgm:pt>
    <dgm:pt modelId="{EFD0D8BE-3B7E-4061-B6D2-3A92428C3F64}" type="pres">
      <dgm:prSet presAssocID="{E85C8E6D-7727-4C03-8CF1-16DAE4F2489A}" presName="hierChild4" presStyleCnt="0"/>
      <dgm:spPr/>
    </dgm:pt>
    <dgm:pt modelId="{C50F00D2-EF28-4765-AC6B-AF7A2DF88433}" type="pres">
      <dgm:prSet presAssocID="{D2AE9909-CBA9-4BE9-A168-7A9D2355D908}" presName="Name17" presStyleLbl="parChTrans1D3" presStyleIdx="1" presStyleCnt="3"/>
      <dgm:spPr/>
    </dgm:pt>
    <dgm:pt modelId="{C65CA175-D7E8-4FDA-A952-7A8C65DA5E8B}" type="pres">
      <dgm:prSet presAssocID="{15344933-2B33-4D96-92DC-16B8F6775C7D}" presName="hierRoot3" presStyleCnt="0"/>
      <dgm:spPr/>
    </dgm:pt>
    <dgm:pt modelId="{DE443DF9-230A-4A16-B631-869286B300C7}" type="pres">
      <dgm:prSet presAssocID="{15344933-2B33-4D96-92DC-16B8F6775C7D}" presName="composite3" presStyleCnt="0"/>
      <dgm:spPr/>
    </dgm:pt>
    <dgm:pt modelId="{323CDDE9-F218-477E-8682-2BE6039CF78E}" type="pres">
      <dgm:prSet presAssocID="{15344933-2B33-4D96-92DC-16B8F6775C7D}" presName="background3" presStyleLbl="node3" presStyleIdx="1" presStyleCnt="3"/>
      <dgm:spPr/>
    </dgm:pt>
    <dgm:pt modelId="{56503F30-36BC-46D3-AB89-E6CB56B12FEA}" type="pres">
      <dgm:prSet presAssocID="{15344933-2B33-4D96-92DC-16B8F6775C7D}" presName="text3" presStyleLbl="fgAcc3" presStyleIdx="1" presStyleCnt="3">
        <dgm:presLayoutVars>
          <dgm:chPref val="3"/>
        </dgm:presLayoutVars>
      </dgm:prSet>
      <dgm:spPr/>
    </dgm:pt>
    <dgm:pt modelId="{C7E57FBA-F721-4E2E-8AA4-559B7099A74B}" type="pres">
      <dgm:prSet presAssocID="{15344933-2B33-4D96-92DC-16B8F6775C7D}" presName="hierChild4" presStyleCnt="0"/>
      <dgm:spPr/>
    </dgm:pt>
    <dgm:pt modelId="{538DC88E-986B-41B0-A900-1018AD362144}" type="pres">
      <dgm:prSet presAssocID="{73AA4060-1116-4B77-B97C-508A1F232A3A}" presName="Name17" presStyleLbl="parChTrans1D3" presStyleIdx="2" presStyleCnt="3"/>
      <dgm:spPr/>
    </dgm:pt>
    <dgm:pt modelId="{C8A478C8-E78C-4429-A612-59634EC40285}" type="pres">
      <dgm:prSet presAssocID="{A83FD32D-4E52-4B1E-AEE0-C237B2AD6233}" presName="hierRoot3" presStyleCnt="0"/>
      <dgm:spPr/>
    </dgm:pt>
    <dgm:pt modelId="{EA9941BC-1B8C-482E-B1E6-7F9A4CF50CC6}" type="pres">
      <dgm:prSet presAssocID="{A83FD32D-4E52-4B1E-AEE0-C237B2AD6233}" presName="composite3" presStyleCnt="0"/>
      <dgm:spPr/>
    </dgm:pt>
    <dgm:pt modelId="{633B853A-4A64-421D-962B-5B65C510F2AA}" type="pres">
      <dgm:prSet presAssocID="{A83FD32D-4E52-4B1E-AEE0-C237B2AD6233}" presName="background3" presStyleLbl="node3" presStyleIdx="2" presStyleCnt="3"/>
      <dgm:spPr/>
    </dgm:pt>
    <dgm:pt modelId="{8C221430-C4D2-40F0-A3E6-F7B2F176F992}" type="pres">
      <dgm:prSet presAssocID="{A83FD32D-4E52-4B1E-AEE0-C237B2AD6233}" presName="text3" presStyleLbl="fgAcc3" presStyleIdx="2" presStyleCnt="3">
        <dgm:presLayoutVars>
          <dgm:chPref val="3"/>
        </dgm:presLayoutVars>
      </dgm:prSet>
      <dgm:spPr/>
    </dgm:pt>
    <dgm:pt modelId="{66C3BFDD-D8BF-4124-94B0-7E70BC715AAF}" type="pres">
      <dgm:prSet presAssocID="{A83FD32D-4E52-4B1E-AEE0-C237B2AD6233}" presName="hierChild4" presStyleCnt="0"/>
      <dgm:spPr/>
    </dgm:pt>
    <dgm:pt modelId="{C68589F7-3121-4A22-ACA6-F5C351B8FAE4}" type="pres">
      <dgm:prSet presAssocID="{784087DD-1B20-4D4B-AB86-320C1BBE2E4D}" presName="Name10" presStyleLbl="parChTrans1D2" presStyleIdx="1" presStyleCnt="2"/>
      <dgm:spPr/>
    </dgm:pt>
    <dgm:pt modelId="{A96101D0-A36C-498C-BD97-E3E023E1DD09}" type="pres">
      <dgm:prSet presAssocID="{7A777425-684C-4A47-92C5-CFC6DBAED945}" presName="hierRoot2" presStyleCnt="0"/>
      <dgm:spPr/>
    </dgm:pt>
    <dgm:pt modelId="{F6DEF1CD-DE28-4CC2-90B0-5D0C43DF0E49}" type="pres">
      <dgm:prSet presAssocID="{7A777425-684C-4A47-92C5-CFC6DBAED945}" presName="composite2" presStyleCnt="0"/>
      <dgm:spPr/>
    </dgm:pt>
    <dgm:pt modelId="{0597144C-90F4-4230-8607-066326FAAD50}" type="pres">
      <dgm:prSet presAssocID="{7A777425-684C-4A47-92C5-CFC6DBAED945}" presName="background2" presStyleLbl="node2" presStyleIdx="1" presStyleCnt="2"/>
      <dgm:spPr/>
    </dgm:pt>
    <dgm:pt modelId="{F9945348-606A-4FC8-B5EB-9EAD611E0B19}" type="pres">
      <dgm:prSet presAssocID="{7A777425-684C-4A47-92C5-CFC6DBAED945}" presName="text2" presStyleLbl="fgAcc2" presStyleIdx="1" presStyleCnt="2">
        <dgm:presLayoutVars>
          <dgm:chPref val="3"/>
        </dgm:presLayoutVars>
      </dgm:prSet>
      <dgm:spPr/>
    </dgm:pt>
    <dgm:pt modelId="{3DCC1F3C-FC49-4612-8CBB-F92E60BDE1E4}" type="pres">
      <dgm:prSet presAssocID="{7A777425-684C-4A47-92C5-CFC6DBAED945}" presName="hierChild3" presStyleCnt="0"/>
      <dgm:spPr/>
    </dgm:pt>
  </dgm:ptLst>
  <dgm:cxnLst>
    <dgm:cxn modelId="{47112404-0D05-4666-97E3-561775985285}" type="presOf" srcId="{7A777425-684C-4A47-92C5-CFC6DBAED945}" destId="{F9945348-606A-4FC8-B5EB-9EAD611E0B19}" srcOrd="0" destOrd="0" presId="urn:microsoft.com/office/officeart/2005/8/layout/hierarchy1"/>
    <dgm:cxn modelId="{93D07605-ABEE-4132-96C4-AAD5D571EF9D}" srcId="{F66A2DCD-519B-40A3-BD9C-C4FDF1D1A36C}" destId="{A335D501-4FEE-418A-87BD-2BCF4CCE72A1}" srcOrd="0" destOrd="0" parTransId="{E90380B3-6054-483D-BD55-5B9E652E3303}" sibTransId="{3AF53769-1C48-4C95-BB56-B0E4645A4742}"/>
    <dgm:cxn modelId="{460E510D-0DC9-4C6C-907E-E94F15655C33}" type="presOf" srcId="{9E7961C4-A1C5-46BD-9792-41C0AA774A4B}" destId="{6E7ECA7A-780D-4281-871D-80D96B3CCB2F}" srcOrd="0" destOrd="0" presId="urn:microsoft.com/office/officeart/2005/8/layout/hierarchy1"/>
    <dgm:cxn modelId="{2F1F9516-384F-4B35-BB80-D0C01436B008}" type="presOf" srcId="{15344933-2B33-4D96-92DC-16B8F6775C7D}" destId="{56503F30-36BC-46D3-AB89-E6CB56B12FEA}" srcOrd="0" destOrd="0" presId="urn:microsoft.com/office/officeart/2005/8/layout/hierarchy1"/>
    <dgm:cxn modelId="{B944C92E-5AAE-4C5E-85E9-516E3BA7C497}" type="presOf" srcId="{73AA4060-1116-4B77-B97C-508A1F232A3A}" destId="{538DC88E-986B-41B0-A900-1018AD362144}" srcOrd="0" destOrd="0" presId="urn:microsoft.com/office/officeart/2005/8/layout/hierarchy1"/>
    <dgm:cxn modelId="{1398E734-81FD-4AFC-9236-42DFEFB92785}" type="presOf" srcId="{A335D501-4FEE-418A-87BD-2BCF4CCE72A1}" destId="{1E590CFB-3B2C-4AC3-BFBB-A7B86A8A6FD8}" srcOrd="0" destOrd="0" presId="urn:microsoft.com/office/officeart/2005/8/layout/hierarchy1"/>
    <dgm:cxn modelId="{DF1D014B-60C1-438E-96CB-10B664C28FC0}" srcId="{9E7961C4-A1C5-46BD-9792-41C0AA774A4B}" destId="{15344933-2B33-4D96-92DC-16B8F6775C7D}" srcOrd="1" destOrd="0" parTransId="{D2AE9909-CBA9-4BE9-A168-7A9D2355D908}" sibTransId="{D4F2B338-8D63-473E-9C87-1D130AFAC597}"/>
    <dgm:cxn modelId="{DB1C2084-DB0D-4D95-99A5-BA32C7BF486B}" type="presOf" srcId="{4287860E-07CA-44D6-87C1-F1D0B00D532C}" destId="{84F0A1C5-6745-4509-86AE-20E66EF37CF2}" srcOrd="0" destOrd="0" presId="urn:microsoft.com/office/officeart/2005/8/layout/hierarchy1"/>
    <dgm:cxn modelId="{AF7A7786-1167-480E-A09B-B74FA2521E4E}" srcId="{A335D501-4FEE-418A-87BD-2BCF4CCE72A1}" destId="{9E7961C4-A1C5-46BD-9792-41C0AA774A4B}" srcOrd="0" destOrd="0" parTransId="{4287860E-07CA-44D6-87C1-F1D0B00D532C}" sibTransId="{48DB2720-2918-45F9-85B1-87BF3149BD70}"/>
    <dgm:cxn modelId="{683E6187-1D58-4569-A9CD-109587465186}" srcId="{9E7961C4-A1C5-46BD-9792-41C0AA774A4B}" destId="{E85C8E6D-7727-4C03-8CF1-16DAE4F2489A}" srcOrd="0" destOrd="0" parTransId="{DCA2F34F-2BF9-4D90-9664-3E5CC3ECCCC8}" sibTransId="{E7A18B5B-5842-400D-BB10-C94B49E3EF51}"/>
    <dgm:cxn modelId="{B49B8990-C5A2-4451-AAFE-72227C624F1B}" srcId="{A335D501-4FEE-418A-87BD-2BCF4CCE72A1}" destId="{7A777425-684C-4A47-92C5-CFC6DBAED945}" srcOrd="1" destOrd="0" parTransId="{784087DD-1B20-4D4B-AB86-320C1BBE2E4D}" sibTransId="{BA832E5B-7EB8-4B76-948A-F6191F648186}"/>
    <dgm:cxn modelId="{D3D577AD-D31D-4728-AFEE-A6FDF11FA66F}" type="presOf" srcId="{784087DD-1B20-4D4B-AB86-320C1BBE2E4D}" destId="{C68589F7-3121-4A22-ACA6-F5C351B8FAE4}" srcOrd="0" destOrd="0" presId="urn:microsoft.com/office/officeart/2005/8/layout/hierarchy1"/>
    <dgm:cxn modelId="{45DD00B4-FA54-486F-985F-2A92F2C2FC03}" type="presOf" srcId="{D2AE9909-CBA9-4BE9-A168-7A9D2355D908}" destId="{C50F00D2-EF28-4765-AC6B-AF7A2DF88433}" srcOrd="0" destOrd="0" presId="urn:microsoft.com/office/officeart/2005/8/layout/hierarchy1"/>
    <dgm:cxn modelId="{CFEC51E4-9548-43AE-B225-3A83614538EF}" type="presOf" srcId="{A83FD32D-4E52-4B1E-AEE0-C237B2AD6233}" destId="{8C221430-C4D2-40F0-A3E6-F7B2F176F992}" srcOrd="0" destOrd="0" presId="urn:microsoft.com/office/officeart/2005/8/layout/hierarchy1"/>
    <dgm:cxn modelId="{9A8581E4-621D-46E1-BCED-876F1CC66641}" type="presOf" srcId="{E85C8E6D-7727-4C03-8CF1-16DAE4F2489A}" destId="{4A039003-2187-498A-9A80-9ABE717AAD4D}" srcOrd="0" destOrd="0" presId="urn:microsoft.com/office/officeart/2005/8/layout/hierarchy1"/>
    <dgm:cxn modelId="{17AFA3EC-06A1-4E32-B7D7-91ED7C7B2E36}" type="presOf" srcId="{F66A2DCD-519B-40A3-BD9C-C4FDF1D1A36C}" destId="{017880B4-3F80-4FBD-9989-219D6F1CAD4E}" srcOrd="0" destOrd="0" presId="urn:microsoft.com/office/officeart/2005/8/layout/hierarchy1"/>
    <dgm:cxn modelId="{283A5EF0-D795-4157-BE2E-7213A23E4F92}" srcId="{9E7961C4-A1C5-46BD-9792-41C0AA774A4B}" destId="{A83FD32D-4E52-4B1E-AEE0-C237B2AD6233}" srcOrd="2" destOrd="0" parTransId="{73AA4060-1116-4B77-B97C-508A1F232A3A}" sibTransId="{49888B56-C1DD-442D-B609-51F4A4FB4B92}"/>
    <dgm:cxn modelId="{AACCE4FA-3321-40AE-810E-9C4275F600FA}" type="presOf" srcId="{DCA2F34F-2BF9-4D90-9664-3E5CC3ECCCC8}" destId="{D4157F58-180B-4015-98E7-EEE05A7FA4C9}" srcOrd="0" destOrd="0" presId="urn:microsoft.com/office/officeart/2005/8/layout/hierarchy1"/>
    <dgm:cxn modelId="{AE9AA015-B3D7-4C19-9040-1A94321811C9}" type="presParOf" srcId="{017880B4-3F80-4FBD-9989-219D6F1CAD4E}" destId="{5CD5E736-64CE-4088-AAA6-5A6449218208}" srcOrd="0" destOrd="0" presId="urn:microsoft.com/office/officeart/2005/8/layout/hierarchy1"/>
    <dgm:cxn modelId="{A75E0F0B-8102-4CD7-874F-148FAC0A74EA}" type="presParOf" srcId="{5CD5E736-64CE-4088-AAA6-5A6449218208}" destId="{FA201A34-7E16-4C44-8DD5-B7513C4F39B8}" srcOrd="0" destOrd="0" presId="urn:microsoft.com/office/officeart/2005/8/layout/hierarchy1"/>
    <dgm:cxn modelId="{DB60A3D2-0043-4B11-A748-30F18DB35587}" type="presParOf" srcId="{FA201A34-7E16-4C44-8DD5-B7513C4F39B8}" destId="{42F5A62D-2C18-41B6-B207-5B5ED1A263B0}" srcOrd="0" destOrd="0" presId="urn:microsoft.com/office/officeart/2005/8/layout/hierarchy1"/>
    <dgm:cxn modelId="{F4ABFF1F-08C1-451F-A294-4F0FFB245C9D}" type="presParOf" srcId="{FA201A34-7E16-4C44-8DD5-B7513C4F39B8}" destId="{1E590CFB-3B2C-4AC3-BFBB-A7B86A8A6FD8}" srcOrd="1" destOrd="0" presId="urn:microsoft.com/office/officeart/2005/8/layout/hierarchy1"/>
    <dgm:cxn modelId="{8AD39915-FDE6-4831-AB38-498509337D2C}" type="presParOf" srcId="{5CD5E736-64CE-4088-AAA6-5A6449218208}" destId="{F81AF629-D26D-4A24-9112-B7B09C8066CF}" srcOrd="1" destOrd="0" presId="urn:microsoft.com/office/officeart/2005/8/layout/hierarchy1"/>
    <dgm:cxn modelId="{0DA7D1E8-98D5-4F15-AB19-3BC1EC0BA89D}" type="presParOf" srcId="{F81AF629-D26D-4A24-9112-B7B09C8066CF}" destId="{84F0A1C5-6745-4509-86AE-20E66EF37CF2}" srcOrd="0" destOrd="0" presId="urn:microsoft.com/office/officeart/2005/8/layout/hierarchy1"/>
    <dgm:cxn modelId="{265FD1B6-F64D-4DA2-8D35-5C54CDB72B79}" type="presParOf" srcId="{F81AF629-D26D-4A24-9112-B7B09C8066CF}" destId="{B2E7D4B9-1DA4-4222-9E18-E611E2513820}" srcOrd="1" destOrd="0" presId="urn:microsoft.com/office/officeart/2005/8/layout/hierarchy1"/>
    <dgm:cxn modelId="{22404267-88DB-42C6-ADC7-15EE96EC1BC7}" type="presParOf" srcId="{B2E7D4B9-1DA4-4222-9E18-E611E2513820}" destId="{42006C94-6912-4036-BCF2-1290CF8FBCD8}" srcOrd="0" destOrd="0" presId="urn:microsoft.com/office/officeart/2005/8/layout/hierarchy1"/>
    <dgm:cxn modelId="{87D45B02-40D5-4D28-9D54-8E6A15B902B7}" type="presParOf" srcId="{42006C94-6912-4036-BCF2-1290CF8FBCD8}" destId="{69181755-E770-48AD-AFF2-FCE9D65D556C}" srcOrd="0" destOrd="0" presId="urn:microsoft.com/office/officeart/2005/8/layout/hierarchy1"/>
    <dgm:cxn modelId="{B2A1A52E-92EB-4968-B9B1-131E9BC87EFD}" type="presParOf" srcId="{42006C94-6912-4036-BCF2-1290CF8FBCD8}" destId="{6E7ECA7A-780D-4281-871D-80D96B3CCB2F}" srcOrd="1" destOrd="0" presId="urn:microsoft.com/office/officeart/2005/8/layout/hierarchy1"/>
    <dgm:cxn modelId="{72E1CFE5-FB45-4F81-A274-78BA409096D1}" type="presParOf" srcId="{B2E7D4B9-1DA4-4222-9E18-E611E2513820}" destId="{7F96801E-AA74-46B6-BCE3-4AA671B0DD41}" srcOrd="1" destOrd="0" presId="urn:microsoft.com/office/officeart/2005/8/layout/hierarchy1"/>
    <dgm:cxn modelId="{2A227A98-D01A-4FBB-B83C-F9DAE9C63A84}" type="presParOf" srcId="{7F96801E-AA74-46B6-BCE3-4AA671B0DD41}" destId="{D4157F58-180B-4015-98E7-EEE05A7FA4C9}" srcOrd="0" destOrd="0" presId="urn:microsoft.com/office/officeart/2005/8/layout/hierarchy1"/>
    <dgm:cxn modelId="{9AD987BB-B349-4483-B94E-9A34DE3D5B53}" type="presParOf" srcId="{7F96801E-AA74-46B6-BCE3-4AA671B0DD41}" destId="{5037E82B-6AC3-4643-923F-CAFCDEB5A0E9}" srcOrd="1" destOrd="0" presId="urn:microsoft.com/office/officeart/2005/8/layout/hierarchy1"/>
    <dgm:cxn modelId="{CADF16ED-8772-4401-944E-5599B943AE88}" type="presParOf" srcId="{5037E82B-6AC3-4643-923F-CAFCDEB5A0E9}" destId="{00FF0A14-809A-4941-94CC-DF1DB11C12AB}" srcOrd="0" destOrd="0" presId="urn:microsoft.com/office/officeart/2005/8/layout/hierarchy1"/>
    <dgm:cxn modelId="{518C1E79-4231-4A1E-93A1-DED85C56EC5A}" type="presParOf" srcId="{00FF0A14-809A-4941-94CC-DF1DB11C12AB}" destId="{DAEA3EF2-D7F1-4113-BCA0-CE741825BB36}" srcOrd="0" destOrd="0" presId="urn:microsoft.com/office/officeart/2005/8/layout/hierarchy1"/>
    <dgm:cxn modelId="{5678FECC-C848-4A94-A397-5BABB90663B4}" type="presParOf" srcId="{00FF0A14-809A-4941-94CC-DF1DB11C12AB}" destId="{4A039003-2187-498A-9A80-9ABE717AAD4D}" srcOrd="1" destOrd="0" presId="urn:microsoft.com/office/officeart/2005/8/layout/hierarchy1"/>
    <dgm:cxn modelId="{23213BB4-C147-4FB9-9365-0717356C76D9}" type="presParOf" srcId="{5037E82B-6AC3-4643-923F-CAFCDEB5A0E9}" destId="{EFD0D8BE-3B7E-4061-B6D2-3A92428C3F64}" srcOrd="1" destOrd="0" presId="urn:microsoft.com/office/officeart/2005/8/layout/hierarchy1"/>
    <dgm:cxn modelId="{E6A58814-5F39-4167-9CAC-0D4702F65B5E}" type="presParOf" srcId="{7F96801E-AA74-46B6-BCE3-4AA671B0DD41}" destId="{C50F00D2-EF28-4765-AC6B-AF7A2DF88433}" srcOrd="2" destOrd="0" presId="urn:microsoft.com/office/officeart/2005/8/layout/hierarchy1"/>
    <dgm:cxn modelId="{3683EFF4-ADD8-4792-8AE8-B293E5795089}" type="presParOf" srcId="{7F96801E-AA74-46B6-BCE3-4AA671B0DD41}" destId="{C65CA175-D7E8-4FDA-A952-7A8C65DA5E8B}" srcOrd="3" destOrd="0" presId="urn:microsoft.com/office/officeart/2005/8/layout/hierarchy1"/>
    <dgm:cxn modelId="{40B6507C-A246-464C-9FDC-2E4C79B7FBAD}" type="presParOf" srcId="{C65CA175-D7E8-4FDA-A952-7A8C65DA5E8B}" destId="{DE443DF9-230A-4A16-B631-869286B300C7}" srcOrd="0" destOrd="0" presId="urn:microsoft.com/office/officeart/2005/8/layout/hierarchy1"/>
    <dgm:cxn modelId="{D9A5AF83-CE22-483F-BCCB-6BE6A96FED71}" type="presParOf" srcId="{DE443DF9-230A-4A16-B631-869286B300C7}" destId="{323CDDE9-F218-477E-8682-2BE6039CF78E}" srcOrd="0" destOrd="0" presId="urn:microsoft.com/office/officeart/2005/8/layout/hierarchy1"/>
    <dgm:cxn modelId="{F1324E41-9A99-4054-95D3-98AAAD83E6EF}" type="presParOf" srcId="{DE443DF9-230A-4A16-B631-869286B300C7}" destId="{56503F30-36BC-46D3-AB89-E6CB56B12FEA}" srcOrd="1" destOrd="0" presId="urn:microsoft.com/office/officeart/2005/8/layout/hierarchy1"/>
    <dgm:cxn modelId="{AAD34549-BA05-43FF-833A-1F8EB0642F21}" type="presParOf" srcId="{C65CA175-D7E8-4FDA-A952-7A8C65DA5E8B}" destId="{C7E57FBA-F721-4E2E-8AA4-559B7099A74B}" srcOrd="1" destOrd="0" presId="urn:microsoft.com/office/officeart/2005/8/layout/hierarchy1"/>
    <dgm:cxn modelId="{648F1163-F514-4A6C-81AE-F0AEC2EC4479}" type="presParOf" srcId="{7F96801E-AA74-46B6-BCE3-4AA671B0DD41}" destId="{538DC88E-986B-41B0-A900-1018AD362144}" srcOrd="4" destOrd="0" presId="urn:microsoft.com/office/officeart/2005/8/layout/hierarchy1"/>
    <dgm:cxn modelId="{724E53BB-8739-4E61-84BE-0BE25B3529A9}" type="presParOf" srcId="{7F96801E-AA74-46B6-BCE3-4AA671B0DD41}" destId="{C8A478C8-E78C-4429-A612-59634EC40285}" srcOrd="5" destOrd="0" presId="urn:microsoft.com/office/officeart/2005/8/layout/hierarchy1"/>
    <dgm:cxn modelId="{33A5128E-8B5D-4A15-9E0C-3E13DEC66138}" type="presParOf" srcId="{C8A478C8-E78C-4429-A612-59634EC40285}" destId="{EA9941BC-1B8C-482E-B1E6-7F9A4CF50CC6}" srcOrd="0" destOrd="0" presId="urn:microsoft.com/office/officeart/2005/8/layout/hierarchy1"/>
    <dgm:cxn modelId="{8B5668C4-A9B3-4593-BE18-DC04563DB79D}" type="presParOf" srcId="{EA9941BC-1B8C-482E-B1E6-7F9A4CF50CC6}" destId="{633B853A-4A64-421D-962B-5B65C510F2AA}" srcOrd="0" destOrd="0" presId="urn:microsoft.com/office/officeart/2005/8/layout/hierarchy1"/>
    <dgm:cxn modelId="{D985E7DE-DC8E-4020-BFA9-347E4E852059}" type="presParOf" srcId="{EA9941BC-1B8C-482E-B1E6-7F9A4CF50CC6}" destId="{8C221430-C4D2-40F0-A3E6-F7B2F176F992}" srcOrd="1" destOrd="0" presId="urn:microsoft.com/office/officeart/2005/8/layout/hierarchy1"/>
    <dgm:cxn modelId="{9AE34D1C-D16B-4300-9E05-684F59A48480}" type="presParOf" srcId="{C8A478C8-E78C-4429-A612-59634EC40285}" destId="{66C3BFDD-D8BF-4124-94B0-7E70BC715AAF}" srcOrd="1" destOrd="0" presId="urn:microsoft.com/office/officeart/2005/8/layout/hierarchy1"/>
    <dgm:cxn modelId="{CF8152F6-6339-4079-B1B8-06B5157C2FF5}" type="presParOf" srcId="{F81AF629-D26D-4A24-9112-B7B09C8066CF}" destId="{C68589F7-3121-4A22-ACA6-F5C351B8FAE4}" srcOrd="2" destOrd="0" presId="urn:microsoft.com/office/officeart/2005/8/layout/hierarchy1"/>
    <dgm:cxn modelId="{7A5A4E9A-1771-4EDE-ADD0-977E561EAD57}" type="presParOf" srcId="{F81AF629-D26D-4A24-9112-B7B09C8066CF}" destId="{A96101D0-A36C-498C-BD97-E3E023E1DD09}" srcOrd="3" destOrd="0" presId="urn:microsoft.com/office/officeart/2005/8/layout/hierarchy1"/>
    <dgm:cxn modelId="{A0867B35-53F9-40E5-A268-D104530E29EC}" type="presParOf" srcId="{A96101D0-A36C-498C-BD97-E3E023E1DD09}" destId="{F6DEF1CD-DE28-4CC2-90B0-5D0C43DF0E49}" srcOrd="0" destOrd="0" presId="urn:microsoft.com/office/officeart/2005/8/layout/hierarchy1"/>
    <dgm:cxn modelId="{B947E963-F955-4206-AADE-520F93D4723A}" type="presParOf" srcId="{F6DEF1CD-DE28-4CC2-90B0-5D0C43DF0E49}" destId="{0597144C-90F4-4230-8607-066326FAAD50}" srcOrd="0" destOrd="0" presId="urn:microsoft.com/office/officeart/2005/8/layout/hierarchy1"/>
    <dgm:cxn modelId="{BA9BDB68-0F4E-4560-B35C-C24FB928FAFF}" type="presParOf" srcId="{F6DEF1CD-DE28-4CC2-90B0-5D0C43DF0E49}" destId="{F9945348-606A-4FC8-B5EB-9EAD611E0B19}" srcOrd="1" destOrd="0" presId="urn:microsoft.com/office/officeart/2005/8/layout/hierarchy1"/>
    <dgm:cxn modelId="{0BC1DEEA-B1AE-4146-95C5-1AFB73FD8E2A}" type="presParOf" srcId="{A96101D0-A36C-498C-BD97-E3E023E1DD09}" destId="{3DCC1F3C-FC49-4612-8CBB-F92E60BDE1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EC455-87E4-4A59-BE6F-6FA236AF40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5115F84-CD9B-4A78-9B23-550B634B02B4}">
      <dgm:prSet phldrT="[Text]"/>
      <dgm:spPr/>
      <dgm:t>
        <a:bodyPr/>
        <a:lstStyle/>
        <a:p>
          <a:r>
            <a:rPr lang="cs-CZ" dirty="0"/>
            <a:t>Živnost</a:t>
          </a:r>
        </a:p>
      </dgm:t>
    </dgm:pt>
    <dgm:pt modelId="{9BEA526E-BCAB-49E0-AA78-8AB0D3575248}" type="parTrans" cxnId="{689A6A48-6AEA-4DBE-AF1C-5599A9FEC347}">
      <dgm:prSet/>
      <dgm:spPr/>
      <dgm:t>
        <a:bodyPr/>
        <a:lstStyle/>
        <a:p>
          <a:endParaRPr lang="cs-CZ"/>
        </a:p>
      </dgm:t>
    </dgm:pt>
    <dgm:pt modelId="{69E3888D-45B8-4028-AB40-3D9F60DCFEAD}" type="sibTrans" cxnId="{689A6A48-6AEA-4DBE-AF1C-5599A9FEC347}">
      <dgm:prSet/>
      <dgm:spPr/>
      <dgm:t>
        <a:bodyPr/>
        <a:lstStyle/>
        <a:p>
          <a:endParaRPr lang="cs-CZ"/>
        </a:p>
      </dgm:t>
    </dgm:pt>
    <dgm:pt modelId="{6A457219-3722-49B8-9BA7-50C9B0FA735A}">
      <dgm:prSet phldrT="[Text]"/>
      <dgm:spPr/>
      <dgm:t>
        <a:bodyPr/>
        <a:lstStyle/>
        <a:p>
          <a:r>
            <a:rPr lang="cs-CZ" dirty="0"/>
            <a:t>…..</a:t>
          </a:r>
        </a:p>
      </dgm:t>
    </dgm:pt>
    <dgm:pt modelId="{5E6274B4-F04F-45D1-B799-5CDF577A3AF2}" type="parTrans" cxnId="{806BA437-94D6-474C-8581-1182C6BE4C43}">
      <dgm:prSet/>
      <dgm:spPr/>
      <dgm:t>
        <a:bodyPr/>
        <a:lstStyle/>
        <a:p>
          <a:endParaRPr lang="cs-CZ"/>
        </a:p>
      </dgm:t>
    </dgm:pt>
    <dgm:pt modelId="{C69EF938-64D2-42A5-95BE-8964FDB93FEA}" type="sibTrans" cxnId="{806BA437-94D6-474C-8581-1182C6BE4C43}">
      <dgm:prSet/>
      <dgm:spPr/>
      <dgm:t>
        <a:bodyPr/>
        <a:lstStyle/>
        <a:p>
          <a:endParaRPr lang="cs-CZ"/>
        </a:p>
      </dgm:t>
    </dgm:pt>
    <dgm:pt modelId="{FD3B4F97-FEAE-4D5F-ACC5-3C8D10AB3AB0}">
      <dgm:prSet phldrT="[Text]"/>
      <dgm:spPr/>
      <dgm:t>
        <a:bodyPr/>
        <a:lstStyle/>
        <a:p>
          <a:r>
            <a:rPr lang="cs-CZ" dirty="0"/>
            <a:t>…..</a:t>
          </a:r>
        </a:p>
      </dgm:t>
    </dgm:pt>
    <dgm:pt modelId="{81322E0D-C156-4205-80BB-F5EB81E4C641}" type="parTrans" cxnId="{7495B1AB-A8F3-4CD3-BF2F-4486BB189D18}">
      <dgm:prSet/>
      <dgm:spPr/>
      <dgm:t>
        <a:bodyPr/>
        <a:lstStyle/>
        <a:p>
          <a:endParaRPr lang="cs-CZ"/>
        </a:p>
      </dgm:t>
    </dgm:pt>
    <dgm:pt modelId="{F4BB2F15-364E-4E83-A148-00D9567AA29B}" type="sibTrans" cxnId="{7495B1AB-A8F3-4CD3-BF2F-4486BB189D18}">
      <dgm:prSet/>
      <dgm:spPr/>
      <dgm:t>
        <a:bodyPr/>
        <a:lstStyle/>
        <a:p>
          <a:endParaRPr lang="cs-CZ"/>
        </a:p>
      </dgm:t>
    </dgm:pt>
    <dgm:pt modelId="{52FA740D-EE09-43E3-A539-8E28B05B0CD2}">
      <dgm:prSet/>
      <dgm:spPr/>
      <dgm:t>
        <a:bodyPr/>
        <a:lstStyle/>
        <a:p>
          <a:r>
            <a:rPr lang="cs-CZ" dirty="0"/>
            <a:t>…..</a:t>
          </a:r>
        </a:p>
      </dgm:t>
    </dgm:pt>
    <dgm:pt modelId="{BCB79AB8-937D-4A92-B1CB-131DD143AB2A}" type="parTrans" cxnId="{148840BE-DD2A-4DFD-B24E-7B6E4A8DAE3C}">
      <dgm:prSet/>
      <dgm:spPr/>
      <dgm:t>
        <a:bodyPr/>
        <a:lstStyle/>
        <a:p>
          <a:endParaRPr lang="cs-CZ"/>
        </a:p>
      </dgm:t>
    </dgm:pt>
    <dgm:pt modelId="{EED7E0F1-981C-40BA-9056-DA3E9EA9B1EE}" type="sibTrans" cxnId="{148840BE-DD2A-4DFD-B24E-7B6E4A8DAE3C}">
      <dgm:prSet/>
      <dgm:spPr/>
      <dgm:t>
        <a:bodyPr/>
        <a:lstStyle/>
        <a:p>
          <a:endParaRPr lang="cs-CZ"/>
        </a:p>
      </dgm:t>
    </dgm:pt>
    <dgm:pt modelId="{1B28D63F-63C1-4A8D-86DC-BB745A762B1A}" type="pres">
      <dgm:prSet presAssocID="{287EC455-87E4-4A59-BE6F-6FA236AF4040}" presName="hierChild1" presStyleCnt="0">
        <dgm:presLayoutVars>
          <dgm:chPref val="1"/>
          <dgm:dir/>
          <dgm:animOne val="branch"/>
          <dgm:animLvl val="lvl"/>
          <dgm:resizeHandles/>
        </dgm:presLayoutVars>
      </dgm:prSet>
      <dgm:spPr/>
    </dgm:pt>
    <dgm:pt modelId="{76A8382E-90E7-4F1A-AA4E-07C012FAD952}" type="pres">
      <dgm:prSet presAssocID="{D5115F84-CD9B-4A78-9B23-550B634B02B4}" presName="hierRoot1" presStyleCnt="0"/>
      <dgm:spPr/>
    </dgm:pt>
    <dgm:pt modelId="{67C23460-059A-451F-9A1B-B2E7095E11D0}" type="pres">
      <dgm:prSet presAssocID="{D5115F84-CD9B-4A78-9B23-550B634B02B4}" presName="composite" presStyleCnt="0"/>
      <dgm:spPr/>
    </dgm:pt>
    <dgm:pt modelId="{4412EA50-8A84-4B18-B4CF-1EFCDA60EE32}" type="pres">
      <dgm:prSet presAssocID="{D5115F84-CD9B-4A78-9B23-550B634B02B4}" presName="background" presStyleLbl="node0" presStyleIdx="0" presStyleCnt="1"/>
      <dgm:spPr/>
    </dgm:pt>
    <dgm:pt modelId="{CDEE303D-0883-4869-B1DB-57646EC27FE7}" type="pres">
      <dgm:prSet presAssocID="{D5115F84-CD9B-4A78-9B23-550B634B02B4}" presName="text" presStyleLbl="fgAcc0" presStyleIdx="0" presStyleCnt="1">
        <dgm:presLayoutVars>
          <dgm:chPref val="3"/>
        </dgm:presLayoutVars>
      </dgm:prSet>
      <dgm:spPr/>
    </dgm:pt>
    <dgm:pt modelId="{855A8DE2-6360-477D-95B8-9F49F57AB4FB}" type="pres">
      <dgm:prSet presAssocID="{D5115F84-CD9B-4A78-9B23-550B634B02B4}" presName="hierChild2" presStyleCnt="0"/>
      <dgm:spPr/>
    </dgm:pt>
    <dgm:pt modelId="{32AB8941-448A-4233-8A6F-0AE13BADA13A}" type="pres">
      <dgm:prSet presAssocID="{5E6274B4-F04F-45D1-B799-5CDF577A3AF2}" presName="Name10" presStyleLbl="parChTrans1D2" presStyleIdx="0" presStyleCnt="3"/>
      <dgm:spPr/>
    </dgm:pt>
    <dgm:pt modelId="{8CF6090D-A4DD-4942-90B9-E5C54AB9E484}" type="pres">
      <dgm:prSet presAssocID="{6A457219-3722-49B8-9BA7-50C9B0FA735A}" presName="hierRoot2" presStyleCnt="0"/>
      <dgm:spPr/>
    </dgm:pt>
    <dgm:pt modelId="{ACEC879E-300B-425C-AD90-BCB17633AB1F}" type="pres">
      <dgm:prSet presAssocID="{6A457219-3722-49B8-9BA7-50C9B0FA735A}" presName="composite2" presStyleCnt="0"/>
      <dgm:spPr/>
    </dgm:pt>
    <dgm:pt modelId="{196213C0-B61C-4E2A-8721-D5B92FD9D5CC}" type="pres">
      <dgm:prSet presAssocID="{6A457219-3722-49B8-9BA7-50C9B0FA735A}" presName="background2" presStyleLbl="node2" presStyleIdx="0" presStyleCnt="3"/>
      <dgm:spPr/>
    </dgm:pt>
    <dgm:pt modelId="{FBEB9AEC-E111-4542-A864-9A5F58B7BA25}" type="pres">
      <dgm:prSet presAssocID="{6A457219-3722-49B8-9BA7-50C9B0FA735A}" presName="text2" presStyleLbl="fgAcc2" presStyleIdx="0" presStyleCnt="3">
        <dgm:presLayoutVars>
          <dgm:chPref val="3"/>
        </dgm:presLayoutVars>
      </dgm:prSet>
      <dgm:spPr/>
    </dgm:pt>
    <dgm:pt modelId="{109A1653-B4E3-4457-ABB1-AFF51CE707CE}" type="pres">
      <dgm:prSet presAssocID="{6A457219-3722-49B8-9BA7-50C9B0FA735A}" presName="hierChild3" presStyleCnt="0"/>
      <dgm:spPr/>
    </dgm:pt>
    <dgm:pt modelId="{700E5E02-3C3E-4F09-BB86-5ADABB3E635C}" type="pres">
      <dgm:prSet presAssocID="{81322E0D-C156-4205-80BB-F5EB81E4C641}" presName="Name10" presStyleLbl="parChTrans1D2" presStyleIdx="1" presStyleCnt="3"/>
      <dgm:spPr/>
    </dgm:pt>
    <dgm:pt modelId="{ABE729DF-D697-44F1-A0AF-E283805B1347}" type="pres">
      <dgm:prSet presAssocID="{FD3B4F97-FEAE-4D5F-ACC5-3C8D10AB3AB0}" presName="hierRoot2" presStyleCnt="0"/>
      <dgm:spPr/>
    </dgm:pt>
    <dgm:pt modelId="{3621132D-C0EC-4127-A198-97B54F6E654B}" type="pres">
      <dgm:prSet presAssocID="{FD3B4F97-FEAE-4D5F-ACC5-3C8D10AB3AB0}" presName="composite2" presStyleCnt="0"/>
      <dgm:spPr/>
    </dgm:pt>
    <dgm:pt modelId="{E1330B22-D4EB-4B8D-9BE3-6D9B15845EBE}" type="pres">
      <dgm:prSet presAssocID="{FD3B4F97-FEAE-4D5F-ACC5-3C8D10AB3AB0}" presName="background2" presStyleLbl="node2" presStyleIdx="1" presStyleCnt="3"/>
      <dgm:spPr/>
    </dgm:pt>
    <dgm:pt modelId="{D3E85DB8-E8C7-47F3-AF5A-F989B1373FC1}" type="pres">
      <dgm:prSet presAssocID="{FD3B4F97-FEAE-4D5F-ACC5-3C8D10AB3AB0}" presName="text2" presStyleLbl="fgAcc2" presStyleIdx="1" presStyleCnt="3">
        <dgm:presLayoutVars>
          <dgm:chPref val="3"/>
        </dgm:presLayoutVars>
      </dgm:prSet>
      <dgm:spPr/>
    </dgm:pt>
    <dgm:pt modelId="{DA8A536F-50A8-4C57-BCCE-5ECB72D8AAD1}" type="pres">
      <dgm:prSet presAssocID="{FD3B4F97-FEAE-4D5F-ACC5-3C8D10AB3AB0}" presName="hierChild3" presStyleCnt="0"/>
      <dgm:spPr/>
    </dgm:pt>
    <dgm:pt modelId="{7AD51A52-FAF7-4E2A-BB1B-391285BC3A5B}" type="pres">
      <dgm:prSet presAssocID="{BCB79AB8-937D-4A92-B1CB-131DD143AB2A}" presName="Name10" presStyleLbl="parChTrans1D2" presStyleIdx="2" presStyleCnt="3"/>
      <dgm:spPr/>
    </dgm:pt>
    <dgm:pt modelId="{9528EDC6-1E67-451B-B5F3-DE73D16F5191}" type="pres">
      <dgm:prSet presAssocID="{52FA740D-EE09-43E3-A539-8E28B05B0CD2}" presName="hierRoot2" presStyleCnt="0"/>
      <dgm:spPr/>
    </dgm:pt>
    <dgm:pt modelId="{78847E37-1D7B-44D5-B570-8589A3E4D757}" type="pres">
      <dgm:prSet presAssocID="{52FA740D-EE09-43E3-A539-8E28B05B0CD2}" presName="composite2" presStyleCnt="0"/>
      <dgm:spPr/>
    </dgm:pt>
    <dgm:pt modelId="{90A134DE-C0F5-4475-9F02-0F3D139C9C7B}" type="pres">
      <dgm:prSet presAssocID="{52FA740D-EE09-43E3-A539-8E28B05B0CD2}" presName="background2" presStyleLbl="node2" presStyleIdx="2" presStyleCnt="3"/>
      <dgm:spPr/>
    </dgm:pt>
    <dgm:pt modelId="{492B7BD0-125E-4567-9FE6-107502671F66}" type="pres">
      <dgm:prSet presAssocID="{52FA740D-EE09-43E3-A539-8E28B05B0CD2}" presName="text2" presStyleLbl="fgAcc2" presStyleIdx="2" presStyleCnt="3">
        <dgm:presLayoutVars>
          <dgm:chPref val="3"/>
        </dgm:presLayoutVars>
      </dgm:prSet>
      <dgm:spPr/>
    </dgm:pt>
    <dgm:pt modelId="{B3810B19-3C0E-460B-AB95-74BF960B938B}" type="pres">
      <dgm:prSet presAssocID="{52FA740D-EE09-43E3-A539-8E28B05B0CD2}" presName="hierChild3" presStyleCnt="0"/>
      <dgm:spPr/>
    </dgm:pt>
  </dgm:ptLst>
  <dgm:cxnLst>
    <dgm:cxn modelId="{697DA80F-EBFE-49D9-BEA3-EC965F6E19FA}" type="presOf" srcId="{D5115F84-CD9B-4A78-9B23-550B634B02B4}" destId="{CDEE303D-0883-4869-B1DB-57646EC27FE7}" srcOrd="0" destOrd="0" presId="urn:microsoft.com/office/officeart/2005/8/layout/hierarchy1"/>
    <dgm:cxn modelId="{C97E531D-9D6B-4306-8CD4-2B12233CFA54}" type="presOf" srcId="{BCB79AB8-937D-4A92-B1CB-131DD143AB2A}" destId="{7AD51A52-FAF7-4E2A-BB1B-391285BC3A5B}" srcOrd="0" destOrd="0" presId="urn:microsoft.com/office/officeart/2005/8/layout/hierarchy1"/>
    <dgm:cxn modelId="{CB464525-6C65-4196-AF86-8314C1EF0550}" type="presOf" srcId="{287EC455-87E4-4A59-BE6F-6FA236AF4040}" destId="{1B28D63F-63C1-4A8D-86DC-BB745A762B1A}" srcOrd="0" destOrd="0" presId="urn:microsoft.com/office/officeart/2005/8/layout/hierarchy1"/>
    <dgm:cxn modelId="{806BA437-94D6-474C-8581-1182C6BE4C43}" srcId="{D5115F84-CD9B-4A78-9B23-550B634B02B4}" destId="{6A457219-3722-49B8-9BA7-50C9B0FA735A}" srcOrd="0" destOrd="0" parTransId="{5E6274B4-F04F-45D1-B799-5CDF577A3AF2}" sibTransId="{C69EF938-64D2-42A5-95BE-8964FDB93FEA}"/>
    <dgm:cxn modelId="{689A6A48-6AEA-4DBE-AF1C-5599A9FEC347}" srcId="{287EC455-87E4-4A59-BE6F-6FA236AF4040}" destId="{D5115F84-CD9B-4A78-9B23-550B634B02B4}" srcOrd="0" destOrd="0" parTransId="{9BEA526E-BCAB-49E0-AA78-8AB0D3575248}" sibTransId="{69E3888D-45B8-4028-AB40-3D9F60DCFEAD}"/>
    <dgm:cxn modelId="{F30F5669-627D-42DD-B134-1EBB90BFA9D2}" type="presOf" srcId="{52FA740D-EE09-43E3-A539-8E28B05B0CD2}" destId="{492B7BD0-125E-4567-9FE6-107502671F66}" srcOrd="0" destOrd="0" presId="urn:microsoft.com/office/officeart/2005/8/layout/hierarchy1"/>
    <dgm:cxn modelId="{41FB1B5A-748E-476D-A07C-ECD6B10A006A}" type="presOf" srcId="{5E6274B4-F04F-45D1-B799-5CDF577A3AF2}" destId="{32AB8941-448A-4233-8A6F-0AE13BADA13A}" srcOrd="0" destOrd="0" presId="urn:microsoft.com/office/officeart/2005/8/layout/hierarchy1"/>
    <dgm:cxn modelId="{2AE87A83-30B8-4D13-8A28-176EB29F699C}" type="presOf" srcId="{FD3B4F97-FEAE-4D5F-ACC5-3C8D10AB3AB0}" destId="{D3E85DB8-E8C7-47F3-AF5A-F989B1373FC1}" srcOrd="0" destOrd="0" presId="urn:microsoft.com/office/officeart/2005/8/layout/hierarchy1"/>
    <dgm:cxn modelId="{D722EB9D-BE95-40FB-9BC7-99A020513DEB}" type="presOf" srcId="{6A457219-3722-49B8-9BA7-50C9B0FA735A}" destId="{FBEB9AEC-E111-4542-A864-9A5F58B7BA25}" srcOrd="0" destOrd="0" presId="urn:microsoft.com/office/officeart/2005/8/layout/hierarchy1"/>
    <dgm:cxn modelId="{7495B1AB-A8F3-4CD3-BF2F-4486BB189D18}" srcId="{D5115F84-CD9B-4A78-9B23-550B634B02B4}" destId="{FD3B4F97-FEAE-4D5F-ACC5-3C8D10AB3AB0}" srcOrd="1" destOrd="0" parTransId="{81322E0D-C156-4205-80BB-F5EB81E4C641}" sibTransId="{F4BB2F15-364E-4E83-A148-00D9567AA29B}"/>
    <dgm:cxn modelId="{148840BE-DD2A-4DFD-B24E-7B6E4A8DAE3C}" srcId="{D5115F84-CD9B-4A78-9B23-550B634B02B4}" destId="{52FA740D-EE09-43E3-A539-8E28B05B0CD2}" srcOrd="2" destOrd="0" parTransId="{BCB79AB8-937D-4A92-B1CB-131DD143AB2A}" sibTransId="{EED7E0F1-981C-40BA-9056-DA3E9EA9B1EE}"/>
    <dgm:cxn modelId="{7AE8A5EF-C4E7-46C0-9ED8-AE52C235E2A8}" type="presOf" srcId="{81322E0D-C156-4205-80BB-F5EB81E4C641}" destId="{700E5E02-3C3E-4F09-BB86-5ADABB3E635C}" srcOrd="0" destOrd="0" presId="urn:microsoft.com/office/officeart/2005/8/layout/hierarchy1"/>
    <dgm:cxn modelId="{81984E8C-BB5C-40FB-A6E2-75B7DAF5FFF4}" type="presParOf" srcId="{1B28D63F-63C1-4A8D-86DC-BB745A762B1A}" destId="{76A8382E-90E7-4F1A-AA4E-07C012FAD952}" srcOrd="0" destOrd="0" presId="urn:microsoft.com/office/officeart/2005/8/layout/hierarchy1"/>
    <dgm:cxn modelId="{FF0FC5FE-12F9-423A-9DAA-4202E96E9C8D}" type="presParOf" srcId="{76A8382E-90E7-4F1A-AA4E-07C012FAD952}" destId="{67C23460-059A-451F-9A1B-B2E7095E11D0}" srcOrd="0" destOrd="0" presId="urn:microsoft.com/office/officeart/2005/8/layout/hierarchy1"/>
    <dgm:cxn modelId="{3E46A6D4-C34E-4C20-B328-7348BBB92965}" type="presParOf" srcId="{67C23460-059A-451F-9A1B-B2E7095E11D0}" destId="{4412EA50-8A84-4B18-B4CF-1EFCDA60EE32}" srcOrd="0" destOrd="0" presId="urn:microsoft.com/office/officeart/2005/8/layout/hierarchy1"/>
    <dgm:cxn modelId="{A4717C94-C1EB-4D57-B041-312612D5C7B5}" type="presParOf" srcId="{67C23460-059A-451F-9A1B-B2E7095E11D0}" destId="{CDEE303D-0883-4869-B1DB-57646EC27FE7}" srcOrd="1" destOrd="0" presId="urn:microsoft.com/office/officeart/2005/8/layout/hierarchy1"/>
    <dgm:cxn modelId="{9CC1FA7C-A37B-4E96-8520-894BB9901E22}" type="presParOf" srcId="{76A8382E-90E7-4F1A-AA4E-07C012FAD952}" destId="{855A8DE2-6360-477D-95B8-9F49F57AB4FB}" srcOrd="1" destOrd="0" presId="urn:microsoft.com/office/officeart/2005/8/layout/hierarchy1"/>
    <dgm:cxn modelId="{05EFEB60-0E4F-4A34-B898-625F1E605EDE}" type="presParOf" srcId="{855A8DE2-6360-477D-95B8-9F49F57AB4FB}" destId="{32AB8941-448A-4233-8A6F-0AE13BADA13A}" srcOrd="0" destOrd="0" presId="urn:microsoft.com/office/officeart/2005/8/layout/hierarchy1"/>
    <dgm:cxn modelId="{0CBE9CC0-A27F-49C7-B61E-A94E87EC1055}" type="presParOf" srcId="{855A8DE2-6360-477D-95B8-9F49F57AB4FB}" destId="{8CF6090D-A4DD-4942-90B9-E5C54AB9E484}" srcOrd="1" destOrd="0" presId="urn:microsoft.com/office/officeart/2005/8/layout/hierarchy1"/>
    <dgm:cxn modelId="{F140E50F-13A2-44A6-99B2-FC91902F9BF4}" type="presParOf" srcId="{8CF6090D-A4DD-4942-90B9-E5C54AB9E484}" destId="{ACEC879E-300B-425C-AD90-BCB17633AB1F}" srcOrd="0" destOrd="0" presId="urn:microsoft.com/office/officeart/2005/8/layout/hierarchy1"/>
    <dgm:cxn modelId="{BED94B1E-0CB3-44AC-904F-EA7F02AB98AA}" type="presParOf" srcId="{ACEC879E-300B-425C-AD90-BCB17633AB1F}" destId="{196213C0-B61C-4E2A-8721-D5B92FD9D5CC}" srcOrd="0" destOrd="0" presId="urn:microsoft.com/office/officeart/2005/8/layout/hierarchy1"/>
    <dgm:cxn modelId="{C1F30F35-DE1C-4820-BBE2-52A5CFCE23E2}" type="presParOf" srcId="{ACEC879E-300B-425C-AD90-BCB17633AB1F}" destId="{FBEB9AEC-E111-4542-A864-9A5F58B7BA25}" srcOrd="1" destOrd="0" presId="urn:microsoft.com/office/officeart/2005/8/layout/hierarchy1"/>
    <dgm:cxn modelId="{0107F2BC-CB95-425B-BE18-61B62F65988D}" type="presParOf" srcId="{8CF6090D-A4DD-4942-90B9-E5C54AB9E484}" destId="{109A1653-B4E3-4457-ABB1-AFF51CE707CE}" srcOrd="1" destOrd="0" presId="urn:microsoft.com/office/officeart/2005/8/layout/hierarchy1"/>
    <dgm:cxn modelId="{5539E6CF-B5F6-4C3B-AC3F-406A9F460DB4}" type="presParOf" srcId="{855A8DE2-6360-477D-95B8-9F49F57AB4FB}" destId="{700E5E02-3C3E-4F09-BB86-5ADABB3E635C}" srcOrd="2" destOrd="0" presId="urn:microsoft.com/office/officeart/2005/8/layout/hierarchy1"/>
    <dgm:cxn modelId="{223098CC-7640-4C05-B9EF-46B3D0CA3C87}" type="presParOf" srcId="{855A8DE2-6360-477D-95B8-9F49F57AB4FB}" destId="{ABE729DF-D697-44F1-A0AF-E283805B1347}" srcOrd="3" destOrd="0" presId="urn:microsoft.com/office/officeart/2005/8/layout/hierarchy1"/>
    <dgm:cxn modelId="{7CC47A5E-7332-483B-90A7-4AFAA8E85BB2}" type="presParOf" srcId="{ABE729DF-D697-44F1-A0AF-E283805B1347}" destId="{3621132D-C0EC-4127-A198-97B54F6E654B}" srcOrd="0" destOrd="0" presId="urn:microsoft.com/office/officeart/2005/8/layout/hierarchy1"/>
    <dgm:cxn modelId="{1B2168FF-96F3-4E33-8334-D0ECA12B18FA}" type="presParOf" srcId="{3621132D-C0EC-4127-A198-97B54F6E654B}" destId="{E1330B22-D4EB-4B8D-9BE3-6D9B15845EBE}" srcOrd="0" destOrd="0" presId="urn:microsoft.com/office/officeart/2005/8/layout/hierarchy1"/>
    <dgm:cxn modelId="{2AE1A064-E43F-4738-97AD-40D4702A1592}" type="presParOf" srcId="{3621132D-C0EC-4127-A198-97B54F6E654B}" destId="{D3E85DB8-E8C7-47F3-AF5A-F989B1373FC1}" srcOrd="1" destOrd="0" presId="urn:microsoft.com/office/officeart/2005/8/layout/hierarchy1"/>
    <dgm:cxn modelId="{CACD672B-C34C-41CD-84CF-A6B8B8E33745}" type="presParOf" srcId="{ABE729DF-D697-44F1-A0AF-E283805B1347}" destId="{DA8A536F-50A8-4C57-BCCE-5ECB72D8AAD1}" srcOrd="1" destOrd="0" presId="urn:microsoft.com/office/officeart/2005/8/layout/hierarchy1"/>
    <dgm:cxn modelId="{0E308AEF-C255-44B0-AB88-303D5D47175C}" type="presParOf" srcId="{855A8DE2-6360-477D-95B8-9F49F57AB4FB}" destId="{7AD51A52-FAF7-4E2A-BB1B-391285BC3A5B}" srcOrd="4" destOrd="0" presId="urn:microsoft.com/office/officeart/2005/8/layout/hierarchy1"/>
    <dgm:cxn modelId="{D3977F23-2930-4434-9BDF-B128A30D1804}" type="presParOf" srcId="{855A8DE2-6360-477D-95B8-9F49F57AB4FB}" destId="{9528EDC6-1E67-451B-B5F3-DE73D16F5191}" srcOrd="5" destOrd="0" presId="urn:microsoft.com/office/officeart/2005/8/layout/hierarchy1"/>
    <dgm:cxn modelId="{360E75AE-60F2-4264-B477-57B6FDA90EE2}" type="presParOf" srcId="{9528EDC6-1E67-451B-B5F3-DE73D16F5191}" destId="{78847E37-1D7B-44D5-B570-8589A3E4D757}" srcOrd="0" destOrd="0" presId="urn:microsoft.com/office/officeart/2005/8/layout/hierarchy1"/>
    <dgm:cxn modelId="{19AC6A33-762A-4831-9341-AB70D15F53EA}" type="presParOf" srcId="{78847E37-1D7B-44D5-B570-8589A3E4D757}" destId="{90A134DE-C0F5-4475-9F02-0F3D139C9C7B}" srcOrd="0" destOrd="0" presId="urn:microsoft.com/office/officeart/2005/8/layout/hierarchy1"/>
    <dgm:cxn modelId="{25663F08-30E9-4904-A08E-43302D8C023F}" type="presParOf" srcId="{78847E37-1D7B-44D5-B570-8589A3E4D757}" destId="{492B7BD0-125E-4567-9FE6-107502671F66}" srcOrd="1" destOrd="0" presId="urn:microsoft.com/office/officeart/2005/8/layout/hierarchy1"/>
    <dgm:cxn modelId="{35BDC372-21BE-49C4-8B11-47E32BE18455}" type="presParOf" srcId="{9528EDC6-1E67-451B-B5F3-DE73D16F5191}" destId="{B3810B19-3C0E-460B-AB95-74BF960B9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23E2-809A-4553-AF7F-A7086076644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cs-CZ"/>
        </a:p>
      </dgm:t>
    </dgm:pt>
    <dgm:pt modelId="{947AF081-43C8-4646-8DD3-66F1F01DF658}">
      <dgm:prSet phldrT="[Text]"/>
      <dgm:spPr/>
      <dgm:t>
        <a:bodyPr/>
        <a:lstStyle/>
        <a:p>
          <a:r>
            <a:rPr lang="cs-CZ" b="1"/>
            <a:t>Obchodní </a:t>
          </a:r>
          <a:r>
            <a:rPr lang="cs-CZ" b="1" dirty="0"/>
            <a:t>korporace</a:t>
          </a:r>
        </a:p>
      </dgm:t>
    </dgm:pt>
    <dgm:pt modelId="{9BF847FA-9282-4E1F-8AE3-C22FFD1D30BA}" type="parTrans" cxnId="{52E30CEE-E900-4076-9D44-195F1E7269F0}">
      <dgm:prSet/>
      <dgm:spPr/>
      <dgm:t>
        <a:bodyPr/>
        <a:lstStyle/>
        <a:p>
          <a:endParaRPr lang="cs-CZ" b="1"/>
        </a:p>
      </dgm:t>
    </dgm:pt>
    <dgm:pt modelId="{0D4B347C-71E1-4A87-BE27-EA617163BD05}" type="sibTrans" cxnId="{52E30CEE-E900-4076-9D44-195F1E7269F0}">
      <dgm:prSet/>
      <dgm:spPr/>
      <dgm:t>
        <a:bodyPr/>
        <a:lstStyle/>
        <a:p>
          <a:endParaRPr lang="cs-CZ" b="1"/>
        </a:p>
      </dgm:t>
    </dgm:pt>
    <dgm:pt modelId="{4ECE4B47-4609-4CC3-B38B-746A2F9A1D17}">
      <dgm:prSet phldrT="[Text]"/>
      <dgm:spPr/>
      <dgm:t>
        <a:bodyPr/>
        <a:lstStyle/>
        <a:p>
          <a:r>
            <a:rPr lang="cs-CZ" b="1"/>
            <a:t>Obchodní </a:t>
          </a:r>
          <a:r>
            <a:rPr lang="cs-CZ" b="1" dirty="0"/>
            <a:t>společnosti</a:t>
          </a:r>
        </a:p>
      </dgm:t>
    </dgm:pt>
    <dgm:pt modelId="{39027C14-2C22-4F10-AEB8-C112F13262CB}" type="parTrans" cxnId="{91CA4E60-EC39-423F-9B90-57320A3961B6}">
      <dgm:prSet/>
      <dgm:spPr/>
      <dgm:t>
        <a:bodyPr/>
        <a:lstStyle/>
        <a:p>
          <a:endParaRPr lang="cs-CZ" b="1"/>
        </a:p>
      </dgm:t>
    </dgm:pt>
    <dgm:pt modelId="{470DC458-D51A-4E60-B9B6-60B14AD11EE9}" type="sibTrans" cxnId="{91CA4E60-EC39-423F-9B90-57320A3961B6}">
      <dgm:prSet/>
      <dgm:spPr/>
      <dgm:t>
        <a:bodyPr/>
        <a:lstStyle/>
        <a:p>
          <a:endParaRPr lang="cs-CZ" b="1"/>
        </a:p>
      </dgm:t>
    </dgm:pt>
    <dgm:pt modelId="{BEC7B363-CBF6-486A-B91B-68B359795D9F}">
      <dgm:prSet phldrT="[Text]"/>
      <dgm:spPr/>
      <dgm:t>
        <a:bodyPr/>
        <a:lstStyle/>
        <a:p>
          <a:r>
            <a:rPr lang="cs-CZ" b="1"/>
            <a:t>Osobní </a:t>
          </a:r>
          <a:r>
            <a:rPr lang="cs-CZ" b="1" dirty="0"/>
            <a:t>společnosti</a:t>
          </a:r>
        </a:p>
      </dgm:t>
    </dgm:pt>
    <dgm:pt modelId="{DFE90B7A-DFCF-4C8E-9E2D-099B24BA3EA3}" type="parTrans" cxnId="{92227F42-60B1-43A5-8DD4-9EE07D064E5C}">
      <dgm:prSet/>
      <dgm:spPr/>
      <dgm:t>
        <a:bodyPr/>
        <a:lstStyle/>
        <a:p>
          <a:endParaRPr lang="cs-CZ" b="1"/>
        </a:p>
      </dgm:t>
    </dgm:pt>
    <dgm:pt modelId="{FFB5ADB5-2A6D-4BC7-A880-6297FB5D38D6}" type="sibTrans" cxnId="{92227F42-60B1-43A5-8DD4-9EE07D064E5C}">
      <dgm:prSet/>
      <dgm:spPr/>
      <dgm:t>
        <a:bodyPr/>
        <a:lstStyle/>
        <a:p>
          <a:endParaRPr lang="cs-CZ" b="1"/>
        </a:p>
      </dgm:t>
    </dgm:pt>
    <dgm:pt modelId="{7FF1A987-9B7E-40CD-98EE-4272C6B91C77}">
      <dgm:prSet phldrT="[Text]"/>
      <dgm:spPr/>
      <dgm:t>
        <a:bodyPr/>
        <a:lstStyle/>
        <a:p>
          <a:r>
            <a:rPr lang="cs-CZ" b="1" dirty="0"/>
            <a:t>Družstva</a:t>
          </a:r>
        </a:p>
      </dgm:t>
    </dgm:pt>
    <dgm:pt modelId="{B5666531-332C-45CD-9438-5EE56815B6FE}" type="parTrans" cxnId="{AEA0E410-3EE3-4673-9591-67F76E5DBB20}">
      <dgm:prSet/>
      <dgm:spPr/>
      <dgm:t>
        <a:bodyPr/>
        <a:lstStyle/>
        <a:p>
          <a:endParaRPr lang="cs-CZ" b="1"/>
        </a:p>
      </dgm:t>
    </dgm:pt>
    <dgm:pt modelId="{5FE4E56B-C829-4B69-87FB-4313086AC009}" type="sibTrans" cxnId="{AEA0E410-3EE3-4673-9591-67F76E5DBB20}">
      <dgm:prSet/>
      <dgm:spPr/>
      <dgm:t>
        <a:bodyPr/>
        <a:lstStyle/>
        <a:p>
          <a:endParaRPr lang="cs-CZ" b="1"/>
        </a:p>
      </dgm:t>
    </dgm:pt>
    <dgm:pt modelId="{45193EB4-C017-43AE-B367-78883F7F0EF2}">
      <dgm:prSet phldrT="[Text]"/>
      <dgm:spPr/>
      <dgm:t>
        <a:bodyPr/>
        <a:lstStyle/>
        <a:p>
          <a:r>
            <a:rPr lang="cs-CZ" b="1" dirty="0"/>
            <a:t>Družstvo</a:t>
          </a:r>
        </a:p>
      </dgm:t>
    </dgm:pt>
    <dgm:pt modelId="{A27A716D-497F-4010-801D-958685FFF147}" type="parTrans" cxnId="{FDBFE3EF-D33A-41BC-AFA4-153D3A9CCD8E}">
      <dgm:prSet/>
      <dgm:spPr/>
      <dgm:t>
        <a:bodyPr/>
        <a:lstStyle/>
        <a:p>
          <a:endParaRPr lang="cs-CZ" b="1"/>
        </a:p>
      </dgm:t>
    </dgm:pt>
    <dgm:pt modelId="{1163EB6C-41C9-435A-8066-27E48FBC41CF}" type="sibTrans" cxnId="{FDBFE3EF-D33A-41BC-AFA4-153D3A9CCD8E}">
      <dgm:prSet/>
      <dgm:spPr/>
      <dgm:t>
        <a:bodyPr/>
        <a:lstStyle/>
        <a:p>
          <a:endParaRPr lang="cs-CZ" b="1"/>
        </a:p>
      </dgm:t>
    </dgm:pt>
    <dgm:pt modelId="{F030F2A9-D081-405E-B231-74472636EC17}">
      <dgm:prSet phldrT="[Text]"/>
      <dgm:spPr/>
      <dgm:t>
        <a:bodyPr/>
        <a:lstStyle/>
        <a:p>
          <a:r>
            <a:rPr lang="cs-CZ" b="1" dirty="0"/>
            <a:t>Kapitálové společnosti</a:t>
          </a:r>
        </a:p>
      </dgm:t>
    </dgm:pt>
    <dgm:pt modelId="{E2800537-D923-4DA9-BF91-9285FE29C6BC}" type="parTrans" cxnId="{209FA7A1-5437-44D8-BEB0-57F8A09BEDC3}">
      <dgm:prSet/>
      <dgm:spPr/>
      <dgm:t>
        <a:bodyPr/>
        <a:lstStyle/>
        <a:p>
          <a:endParaRPr lang="cs-CZ" b="1"/>
        </a:p>
      </dgm:t>
    </dgm:pt>
    <dgm:pt modelId="{1605DC18-1E66-4657-8D2E-5661388F3028}" type="sibTrans" cxnId="{209FA7A1-5437-44D8-BEB0-57F8A09BEDC3}">
      <dgm:prSet/>
      <dgm:spPr/>
      <dgm:t>
        <a:bodyPr/>
        <a:lstStyle/>
        <a:p>
          <a:endParaRPr lang="cs-CZ" b="1"/>
        </a:p>
      </dgm:t>
    </dgm:pt>
    <dgm:pt modelId="{30E63122-8A78-4B01-A0B2-E4D70775C2CC}">
      <dgm:prSet phldrT="[Text]"/>
      <dgm:spPr/>
      <dgm:t>
        <a:bodyPr/>
        <a:lstStyle/>
        <a:p>
          <a:r>
            <a:rPr lang="cs-CZ" b="1" dirty="0"/>
            <a:t>Evropská </a:t>
          </a:r>
        </a:p>
        <a:p>
          <a:r>
            <a:rPr lang="cs-CZ" b="1" dirty="0"/>
            <a:t>společnost</a:t>
          </a:r>
        </a:p>
      </dgm:t>
    </dgm:pt>
    <dgm:pt modelId="{DD865300-97A5-4B22-A69F-C1329C897A2E}" type="parTrans" cxnId="{48173507-1F36-4A84-8E7C-FC5E642A4EEA}">
      <dgm:prSet/>
      <dgm:spPr/>
      <dgm:t>
        <a:bodyPr/>
        <a:lstStyle/>
        <a:p>
          <a:endParaRPr lang="cs-CZ" b="1"/>
        </a:p>
      </dgm:t>
    </dgm:pt>
    <dgm:pt modelId="{BC1BC693-77A7-466C-A9DE-8C13F8481D59}" type="sibTrans" cxnId="{48173507-1F36-4A84-8E7C-FC5E642A4EEA}">
      <dgm:prSet/>
      <dgm:spPr/>
      <dgm:t>
        <a:bodyPr/>
        <a:lstStyle/>
        <a:p>
          <a:endParaRPr lang="cs-CZ" b="1"/>
        </a:p>
      </dgm:t>
    </dgm:pt>
    <dgm:pt modelId="{10E69DDC-5071-4957-ADF6-7608CECFE6A2}">
      <dgm:prSet phldrT="[Text]"/>
      <dgm:spPr/>
      <dgm:t>
        <a:bodyPr/>
        <a:lstStyle/>
        <a:p>
          <a:r>
            <a:rPr lang="cs-CZ" b="1" dirty="0"/>
            <a:t>Evropské hospodářské zájmové sdružení</a:t>
          </a:r>
        </a:p>
      </dgm:t>
    </dgm:pt>
    <dgm:pt modelId="{40220E16-F4C7-4C2F-B7DA-82C8AAF4B58E}" type="parTrans" cxnId="{DFDB8FBA-B14C-4022-B810-29F41A64C20E}">
      <dgm:prSet/>
      <dgm:spPr/>
      <dgm:t>
        <a:bodyPr/>
        <a:lstStyle/>
        <a:p>
          <a:endParaRPr lang="cs-CZ" b="1"/>
        </a:p>
      </dgm:t>
    </dgm:pt>
    <dgm:pt modelId="{6F74B1EC-255B-4EB2-87EC-09E2102B7B12}" type="sibTrans" cxnId="{DFDB8FBA-B14C-4022-B810-29F41A64C20E}">
      <dgm:prSet/>
      <dgm:spPr/>
      <dgm:t>
        <a:bodyPr/>
        <a:lstStyle/>
        <a:p>
          <a:endParaRPr lang="cs-CZ" b="1"/>
        </a:p>
      </dgm:t>
    </dgm:pt>
    <dgm:pt modelId="{55FC506B-C58B-498A-8067-5FC97A32E637}">
      <dgm:prSet phldrT="[Text]"/>
      <dgm:spPr/>
      <dgm:t>
        <a:bodyPr/>
        <a:lstStyle/>
        <a:p>
          <a:r>
            <a:rPr lang="cs-CZ" b="1" dirty="0"/>
            <a:t>Evropská družstevní společnost</a:t>
          </a:r>
        </a:p>
      </dgm:t>
    </dgm:pt>
    <dgm:pt modelId="{98EB790D-18DF-4779-B148-57F4A3FD59AD}" type="parTrans" cxnId="{ABD984D3-0BA7-4E3E-8F14-B022D8628473}">
      <dgm:prSet/>
      <dgm:spPr/>
      <dgm:t>
        <a:bodyPr/>
        <a:lstStyle/>
        <a:p>
          <a:endParaRPr lang="cs-CZ" b="1"/>
        </a:p>
      </dgm:t>
    </dgm:pt>
    <dgm:pt modelId="{440CD80C-67B3-4EFC-8C84-71755F039CBC}" type="sibTrans" cxnId="{ABD984D3-0BA7-4E3E-8F14-B022D8628473}">
      <dgm:prSet/>
      <dgm:spPr/>
      <dgm:t>
        <a:bodyPr/>
        <a:lstStyle/>
        <a:p>
          <a:endParaRPr lang="cs-CZ" b="1"/>
        </a:p>
      </dgm:t>
    </dgm:pt>
    <dgm:pt modelId="{0A66D4A3-31DF-4F45-9ACE-9DCB085FE5AA}">
      <dgm:prSet phldrT="[Text]"/>
      <dgm:spPr/>
      <dgm:t>
        <a:bodyPr/>
        <a:lstStyle/>
        <a:p>
          <a:r>
            <a:rPr lang="cs-CZ" b="1"/>
            <a:t>Veřejná obchodní </a:t>
          </a:r>
          <a:r>
            <a:rPr lang="cs-CZ" b="1" dirty="0"/>
            <a:t>společnost</a:t>
          </a:r>
        </a:p>
      </dgm:t>
    </dgm:pt>
    <dgm:pt modelId="{C22790FF-B40B-46A3-8FB3-6772A38D170D}" type="parTrans" cxnId="{B617DC91-A9F6-4550-B909-9C6C4556CC71}">
      <dgm:prSet/>
      <dgm:spPr/>
      <dgm:t>
        <a:bodyPr/>
        <a:lstStyle/>
        <a:p>
          <a:endParaRPr lang="cs-CZ" b="1"/>
        </a:p>
      </dgm:t>
    </dgm:pt>
    <dgm:pt modelId="{23CFB856-F13B-4B4C-B696-11DB8D28AF84}" type="sibTrans" cxnId="{B617DC91-A9F6-4550-B909-9C6C4556CC71}">
      <dgm:prSet/>
      <dgm:spPr/>
      <dgm:t>
        <a:bodyPr/>
        <a:lstStyle/>
        <a:p>
          <a:endParaRPr lang="cs-CZ" b="1"/>
        </a:p>
      </dgm:t>
    </dgm:pt>
    <dgm:pt modelId="{06C0A76D-5612-4ADF-BD29-282ECA70D9DA}">
      <dgm:prSet phldrT="[Text]"/>
      <dgm:spPr/>
      <dgm:t>
        <a:bodyPr/>
        <a:lstStyle/>
        <a:p>
          <a:r>
            <a:rPr lang="cs-CZ" b="1" dirty="0"/>
            <a:t>Komanditní společnost</a:t>
          </a:r>
        </a:p>
      </dgm:t>
    </dgm:pt>
    <dgm:pt modelId="{0AE8E4A7-EA58-4728-BA04-D2CD30CD39BC}" type="parTrans" cxnId="{696B9BC2-83A9-4CAB-A5F2-E49DE2208565}">
      <dgm:prSet/>
      <dgm:spPr/>
      <dgm:t>
        <a:bodyPr/>
        <a:lstStyle/>
        <a:p>
          <a:endParaRPr lang="cs-CZ" b="1"/>
        </a:p>
      </dgm:t>
    </dgm:pt>
    <dgm:pt modelId="{D086E4CA-0013-44D7-AFDA-D1556F8E686C}" type="sibTrans" cxnId="{696B9BC2-83A9-4CAB-A5F2-E49DE2208565}">
      <dgm:prSet/>
      <dgm:spPr/>
      <dgm:t>
        <a:bodyPr/>
        <a:lstStyle/>
        <a:p>
          <a:endParaRPr lang="cs-CZ" b="1"/>
        </a:p>
      </dgm:t>
    </dgm:pt>
    <dgm:pt modelId="{539D8DC1-2E07-481A-9DBF-2EA4ACA999A1}">
      <dgm:prSet phldrT="[Text]"/>
      <dgm:spPr/>
      <dgm:t>
        <a:bodyPr/>
        <a:lstStyle/>
        <a:p>
          <a:r>
            <a:rPr lang="cs-CZ" b="1" dirty="0"/>
            <a:t>Společnost s ručením omezeným</a:t>
          </a:r>
        </a:p>
      </dgm:t>
    </dgm:pt>
    <dgm:pt modelId="{B95BC6EA-8CAA-494F-9BF3-F5A5B976F551}" type="parTrans" cxnId="{B4DDAB3D-D055-426D-AC71-D7C3AC8DD4A7}">
      <dgm:prSet/>
      <dgm:spPr/>
      <dgm:t>
        <a:bodyPr/>
        <a:lstStyle/>
        <a:p>
          <a:endParaRPr lang="cs-CZ" b="1"/>
        </a:p>
      </dgm:t>
    </dgm:pt>
    <dgm:pt modelId="{42093D09-785A-4BE7-A3B6-92F3AA3D6712}" type="sibTrans" cxnId="{B4DDAB3D-D055-426D-AC71-D7C3AC8DD4A7}">
      <dgm:prSet/>
      <dgm:spPr/>
      <dgm:t>
        <a:bodyPr/>
        <a:lstStyle/>
        <a:p>
          <a:endParaRPr lang="cs-CZ" b="1"/>
        </a:p>
      </dgm:t>
    </dgm:pt>
    <dgm:pt modelId="{F290ED0B-4599-4EC3-BCCF-BB7E7EDA92B3}">
      <dgm:prSet phldrT="[Text]"/>
      <dgm:spPr/>
      <dgm:t>
        <a:bodyPr/>
        <a:lstStyle/>
        <a:p>
          <a:r>
            <a:rPr lang="cs-CZ" b="1" dirty="0"/>
            <a:t>Akciová společnost</a:t>
          </a:r>
        </a:p>
      </dgm:t>
    </dgm:pt>
    <dgm:pt modelId="{A73D5192-E63E-4382-908B-349374165177}" type="parTrans" cxnId="{04542DDE-BE03-4A38-B79C-129CB4E4FC20}">
      <dgm:prSet/>
      <dgm:spPr/>
      <dgm:t>
        <a:bodyPr/>
        <a:lstStyle/>
        <a:p>
          <a:endParaRPr lang="cs-CZ" b="1"/>
        </a:p>
      </dgm:t>
    </dgm:pt>
    <dgm:pt modelId="{5DA464F1-16C3-47A3-8DA7-C216A55D0961}" type="sibTrans" cxnId="{04542DDE-BE03-4A38-B79C-129CB4E4FC20}">
      <dgm:prSet/>
      <dgm:spPr/>
      <dgm:t>
        <a:bodyPr/>
        <a:lstStyle/>
        <a:p>
          <a:endParaRPr lang="cs-CZ" b="1"/>
        </a:p>
      </dgm:t>
    </dgm:pt>
    <dgm:pt modelId="{6792E282-CABA-458F-8180-05C049C0D10E}" type="pres">
      <dgm:prSet presAssocID="{B57423E2-809A-4553-AF7F-A70860766446}" presName="diagram" presStyleCnt="0">
        <dgm:presLayoutVars>
          <dgm:chPref val="1"/>
          <dgm:dir/>
          <dgm:animOne val="branch"/>
          <dgm:animLvl val="lvl"/>
          <dgm:resizeHandles val="exact"/>
        </dgm:presLayoutVars>
      </dgm:prSet>
      <dgm:spPr/>
    </dgm:pt>
    <dgm:pt modelId="{CFC284EF-1B20-473B-975A-6B05BCF44448}" type="pres">
      <dgm:prSet presAssocID="{947AF081-43C8-4646-8DD3-66F1F01DF658}" presName="root1" presStyleCnt="0"/>
      <dgm:spPr/>
    </dgm:pt>
    <dgm:pt modelId="{3CD3E7F6-1446-4201-9BBA-9F2467523AE0}" type="pres">
      <dgm:prSet presAssocID="{947AF081-43C8-4646-8DD3-66F1F01DF658}" presName="LevelOneTextNode" presStyleLbl="node0" presStyleIdx="0" presStyleCnt="1" custLinFactNeighborX="1252" custLinFactNeighborY="-8803">
        <dgm:presLayoutVars>
          <dgm:chPref val="3"/>
        </dgm:presLayoutVars>
      </dgm:prSet>
      <dgm:spPr/>
    </dgm:pt>
    <dgm:pt modelId="{99FFCA1C-DF46-4C31-926A-5DBA2A2E2EC4}" type="pres">
      <dgm:prSet presAssocID="{947AF081-43C8-4646-8DD3-66F1F01DF658}" presName="level2hierChild" presStyleCnt="0"/>
      <dgm:spPr/>
    </dgm:pt>
    <dgm:pt modelId="{13E6986F-02D1-4B21-98E1-2A84CDE99604}" type="pres">
      <dgm:prSet presAssocID="{39027C14-2C22-4F10-AEB8-C112F13262CB}" presName="conn2-1" presStyleLbl="parChTrans1D2" presStyleIdx="0" presStyleCnt="2"/>
      <dgm:spPr/>
    </dgm:pt>
    <dgm:pt modelId="{CBD3CBC5-C96D-4338-831E-6305EC8B59BD}" type="pres">
      <dgm:prSet presAssocID="{39027C14-2C22-4F10-AEB8-C112F13262CB}" presName="connTx" presStyleLbl="parChTrans1D2" presStyleIdx="0" presStyleCnt="2"/>
      <dgm:spPr/>
    </dgm:pt>
    <dgm:pt modelId="{676118EA-CBD4-4BFA-B1EA-1CB91967948B}" type="pres">
      <dgm:prSet presAssocID="{4ECE4B47-4609-4CC3-B38B-746A2F9A1D17}" presName="root2" presStyleCnt="0"/>
      <dgm:spPr/>
    </dgm:pt>
    <dgm:pt modelId="{8EC58D06-A3DF-4A1C-A359-00C76441C224}" type="pres">
      <dgm:prSet presAssocID="{4ECE4B47-4609-4CC3-B38B-746A2F9A1D17}" presName="LevelTwoTextNode" presStyleLbl="node2" presStyleIdx="0" presStyleCnt="2" custLinFactNeighborX="-26358" custLinFactNeighborY="-22116">
        <dgm:presLayoutVars>
          <dgm:chPref val="3"/>
        </dgm:presLayoutVars>
      </dgm:prSet>
      <dgm:spPr/>
    </dgm:pt>
    <dgm:pt modelId="{222887C6-712A-4659-BC56-846F6ACFEE61}" type="pres">
      <dgm:prSet presAssocID="{4ECE4B47-4609-4CC3-B38B-746A2F9A1D17}" presName="level3hierChild" presStyleCnt="0"/>
      <dgm:spPr/>
    </dgm:pt>
    <dgm:pt modelId="{52A7DD21-7EB5-43FC-9B7A-BDCE469389F0}" type="pres">
      <dgm:prSet presAssocID="{DFE90B7A-DFCF-4C8E-9E2D-099B24BA3EA3}" presName="conn2-1" presStyleLbl="parChTrans1D3" presStyleIdx="0" presStyleCnt="6"/>
      <dgm:spPr/>
    </dgm:pt>
    <dgm:pt modelId="{2DF65002-2E47-4918-A8A3-24D216E5D699}" type="pres">
      <dgm:prSet presAssocID="{DFE90B7A-DFCF-4C8E-9E2D-099B24BA3EA3}" presName="connTx" presStyleLbl="parChTrans1D3" presStyleIdx="0" presStyleCnt="6"/>
      <dgm:spPr/>
    </dgm:pt>
    <dgm:pt modelId="{FDD7D300-EF70-4B67-A2CB-6BB36A45058E}" type="pres">
      <dgm:prSet presAssocID="{BEC7B363-CBF6-486A-B91B-68B359795D9F}" presName="root2" presStyleCnt="0"/>
      <dgm:spPr/>
    </dgm:pt>
    <dgm:pt modelId="{B16F50AC-CBBE-4578-B779-C332BD79B68F}" type="pres">
      <dgm:prSet presAssocID="{BEC7B363-CBF6-486A-B91B-68B359795D9F}" presName="LevelTwoTextNode" presStyleLbl="node3" presStyleIdx="0" presStyleCnt="6" custScaleX="161304" custLinFactNeighborX="-18207" custLinFactNeighborY="267">
        <dgm:presLayoutVars>
          <dgm:chPref val="3"/>
        </dgm:presLayoutVars>
      </dgm:prSet>
      <dgm:spPr/>
    </dgm:pt>
    <dgm:pt modelId="{9B1BAE03-C338-4CBD-960C-1E8ADD856E20}" type="pres">
      <dgm:prSet presAssocID="{BEC7B363-CBF6-486A-B91B-68B359795D9F}" presName="level3hierChild" presStyleCnt="0"/>
      <dgm:spPr/>
    </dgm:pt>
    <dgm:pt modelId="{5CF7AA41-D713-4D11-A22B-D26CEA1B589F}" type="pres">
      <dgm:prSet presAssocID="{C22790FF-B40B-46A3-8FB3-6772A38D170D}" presName="conn2-1" presStyleLbl="parChTrans1D4" presStyleIdx="0" presStyleCnt="4"/>
      <dgm:spPr/>
    </dgm:pt>
    <dgm:pt modelId="{DA27A972-E86A-410E-B968-AC7C5E5F298A}" type="pres">
      <dgm:prSet presAssocID="{C22790FF-B40B-46A3-8FB3-6772A38D170D}" presName="connTx" presStyleLbl="parChTrans1D4" presStyleIdx="0" presStyleCnt="4"/>
      <dgm:spPr/>
    </dgm:pt>
    <dgm:pt modelId="{8790D7A1-7EA4-4AFD-ADC7-4924813E261D}" type="pres">
      <dgm:prSet presAssocID="{0A66D4A3-31DF-4F45-9ACE-9DCB085FE5AA}" presName="root2" presStyleCnt="0"/>
      <dgm:spPr/>
    </dgm:pt>
    <dgm:pt modelId="{F60ADBC9-AB45-4EC7-BCDB-9315C51395E0}" type="pres">
      <dgm:prSet presAssocID="{0A66D4A3-31DF-4F45-9ACE-9DCB085FE5AA}" presName="LevelTwoTextNode" presStyleLbl="node4" presStyleIdx="0" presStyleCnt="4" custScaleX="155433" custLinFactNeighborX="-9293" custLinFactNeighborY="9951">
        <dgm:presLayoutVars>
          <dgm:chPref val="3"/>
        </dgm:presLayoutVars>
      </dgm:prSet>
      <dgm:spPr/>
    </dgm:pt>
    <dgm:pt modelId="{651D4A9C-3DA2-430F-958C-D9539B7BD465}" type="pres">
      <dgm:prSet presAssocID="{0A66D4A3-31DF-4F45-9ACE-9DCB085FE5AA}" presName="level3hierChild" presStyleCnt="0"/>
      <dgm:spPr/>
    </dgm:pt>
    <dgm:pt modelId="{A651C245-968E-4682-B3C4-D11D634A41FC}" type="pres">
      <dgm:prSet presAssocID="{0AE8E4A7-EA58-4728-BA04-D2CD30CD39BC}" presName="conn2-1" presStyleLbl="parChTrans1D4" presStyleIdx="1" presStyleCnt="4"/>
      <dgm:spPr/>
    </dgm:pt>
    <dgm:pt modelId="{EDC69B9B-736C-4A6E-904F-422D0A9C6F88}" type="pres">
      <dgm:prSet presAssocID="{0AE8E4A7-EA58-4728-BA04-D2CD30CD39BC}" presName="connTx" presStyleLbl="parChTrans1D4" presStyleIdx="1" presStyleCnt="4"/>
      <dgm:spPr/>
    </dgm:pt>
    <dgm:pt modelId="{801F9555-8FAC-494A-86CD-BF5ED85376F6}" type="pres">
      <dgm:prSet presAssocID="{06C0A76D-5612-4ADF-BD29-282ECA70D9DA}" presName="root2" presStyleCnt="0"/>
      <dgm:spPr/>
    </dgm:pt>
    <dgm:pt modelId="{D99FE575-9B65-4577-8880-357D4498690C}" type="pres">
      <dgm:prSet presAssocID="{06C0A76D-5612-4ADF-BD29-282ECA70D9DA}" presName="LevelTwoTextNode" presStyleLbl="node4" presStyleIdx="1" presStyleCnt="4" custScaleX="155433" custLinFactNeighborX="-9293" custLinFactNeighborY="9951">
        <dgm:presLayoutVars>
          <dgm:chPref val="3"/>
        </dgm:presLayoutVars>
      </dgm:prSet>
      <dgm:spPr/>
    </dgm:pt>
    <dgm:pt modelId="{C0062F97-B0CD-439F-8B5E-858AE6496920}" type="pres">
      <dgm:prSet presAssocID="{06C0A76D-5612-4ADF-BD29-282ECA70D9DA}" presName="level3hierChild" presStyleCnt="0"/>
      <dgm:spPr/>
    </dgm:pt>
    <dgm:pt modelId="{D239D0DD-6D7B-45C1-9737-ADD9CD1A9FBB}" type="pres">
      <dgm:prSet presAssocID="{E2800537-D923-4DA9-BF91-9285FE29C6BC}" presName="conn2-1" presStyleLbl="parChTrans1D3" presStyleIdx="1" presStyleCnt="6"/>
      <dgm:spPr/>
    </dgm:pt>
    <dgm:pt modelId="{D05B47C5-F97E-4940-9310-ACCDCC0226BE}" type="pres">
      <dgm:prSet presAssocID="{E2800537-D923-4DA9-BF91-9285FE29C6BC}" presName="connTx" presStyleLbl="parChTrans1D3" presStyleIdx="1" presStyleCnt="6"/>
      <dgm:spPr/>
    </dgm:pt>
    <dgm:pt modelId="{2F0DB07B-3EE2-4A6C-832D-BDD382D240EC}" type="pres">
      <dgm:prSet presAssocID="{F030F2A9-D081-405E-B231-74472636EC17}" presName="root2" presStyleCnt="0"/>
      <dgm:spPr/>
    </dgm:pt>
    <dgm:pt modelId="{0F6E1E53-40EB-462D-BED2-15CBB9E58584}" type="pres">
      <dgm:prSet presAssocID="{F030F2A9-D081-405E-B231-74472636EC17}" presName="LevelTwoTextNode" presStyleLbl="node3" presStyleIdx="1" presStyleCnt="6" custScaleX="161304" custLinFactNeighborX="-18207" custLinFactNeighborY="-20164">
        <dgm:presLayoutVars>
          <dgm:chPref val="3"/>
        </dgm:presLayoutVars>
      </dgm:prSet>
      <dgm:spPr/>
    </dgm:pt>
    <dgm:pt modelId="{5C944BAC-BE96-4676-8BB4-5F3C37ECA977}" type="pres">
      <dgm:prSet presAssocID="{F030F2A9-D081-405E-B231-74472636EC17}" presName="level3hierChild" presStyleCnt="0"/>
      <dgm:spPr/>
    </dgm:pt>
    <dgm:pt modelId="{0908907E-0158-474B-8D98-A23F39CBDF34}" type="pres">
      <dgm:prSet presAssocID="{B95BC6EA-8CAA-494F-9BF3-F5A5B976F551}" presName="conn2-1" presStyleLbl="parChTrans1D4" presStyleIdx="2" presStyleCnt="4"/>
      <dgm:spPr/>
    </dgm:pt>
    <dgm:pt modelId="{1F08CCE1-68FF-4B22-8D14-0E99DAD251C4}" type="pres">
      <dgm:prSet presAssocID="{B95BC6EA-8CAA-494F-9BF3-F5A5B976F551}" presName="connTx" presStyleLbl="parChTrans1D4" presStyleIdx="2" presStyleCnt="4"/>
      <dgm:spPr/>
    </dgm:pt>
    <dgm:pt modelId="{FDA46B45-E74C-444E-825D-E30E97FD2028}" type="pres">
      <dgm:prSet presAssocID="{539D8DC1-2E07-481A-9DBF-2EA4ACA999A1}" presName="root2" presStyleCnt="0"/>
      <dgm:spPr/>
    </dgm:pt>
    <dgm:pt modelId="{C8C3CC7C-3DBF-4122-B51B-81941CF5C38B}" type="pres">
      <dgm:prSet presAssocID="{539D8DC1-2E07-481A-9DBF-2EA4ACA999A1}" presName="LevelTwoTextNode" presStyleLbl="node4" presStyleIdx="2" presStyleCnt="4" custScaleX="155433" custLinFactNeighborX="-9293" custLinFactNeighborY="9951">
        <dgm:presLayoutVars>
          <dgm:chPref val="3"/>
        </dgm:presLayoutVars>
      </dgm:prSet>
      <dgm:spPr/>
    </dgm:pt>
    <dgm:pt modelId="{F696F762-A9B6-45BB-88AD-2BAFC1084180}" type="pres">
      <dgm:prSet presAssocID="{539D8DC1-2E07-481A-9DBF-2EA4ACA999A1}" presName="level3hierChild" presStyleCnt="0"/>
      <dgm:spPr/>
    </dgm:pt>
    <dgm:pt modelId="{AE637DE9-9501-4539-A4BC-773F3EBF1413}" type="pres">
      <dgm:prSet presAssocID="{A73D5192-E63E-4382-908B-349374165177}" presName="conn2-1" presStyleLbl="parChTrans1D4" presStyleIdx="3" presStyleCnt="4"/>
      <dgm:spPr/>
    </dgm:pt>
    <dgm:pt modelId="{A3189827-9F66-4EFC-94F8-8268C95CE473}" type="pres">
      <dgm:prSet presAssocID="{A73D5192-E63E-4382-908B-349374165177}" presName="connTx" presStyleLbl="parChTrans1D4" presStyleIdx="3" presStyleCnt="4"/>
      <dgm:spPr/>
    </dgm:pt>
    <dgm:pt modelId="{07D6C637-E173-476E-BA3D-08792117DD27}" type="pres">
      <dgm:prSet presAssocID="{F290ED0B-4599-4EC3-BCCF-BB7E7EDA92B3}" presName="root2" presStyleCnt="0"/>
      <dgm:spPr/>
    </dgm:pt>
    <dgm:pt modelId="{671EAB05-6B57-40CF-9C9F-FC497B24D3B6}" type="pres">
      <dgm:prSet presAssocID="{F290ED0B-4599-4EC3-BCCF-BB7E7EDA92B3}" presName="LevelTwoTextNode" presStyleLbl="node4" presStyleIdx="3" presStyleCnt="4" custScaleX="155433" custLinFactNeighborX="-9293" custLinFactNeighborY="9951">
        <dgm:presLayoutVars>
          <dgm:chPref val="3"/>
        </dgm:presLayoutVars>
      </dgm:prSet>
      <dgm:spPr/>
    </dgm:pt>
    <dgm:pt modelId="{9E8A97EC-B12E-4A94-98DD-96031980393E}" type="pres">
      <dgm:prSet presAssocID="{F290ED0B-4599-4EC3-BCCF-BB7E7EDA92B3}" presName="level3hierChild" presStyleCnt="0"/>
      <dgm:spPr/>
    </dgm:pt>
    <dgm:pt modelId="{FF77DE6E-07CB-4EAA-851B-44B6E44A577F}" type="pres">
      <dgm:prSet presAssocID="{DD865300-97A5-4B22-A69F-C1329C897A2E}" presName="conn2-1" presStyleLbl="parChTrans1D3" presStyleIdx="2" presStyleCnt="6"/>
      <dgm:spPr/>
    </dgm:pt>
    <dgm:pt modelId="{6E76B1A3-F4A7-40D9-8706-47D6652333FD}" type="pres">
      <dgm:prSet presAssocID="{DD865300-97A5-4B22-A69F-C1329C897A2E}" presName="connTx" presStyleLbl="parChTrans1D3" presStyleIdx="2" presStyleCnt="6"/>
      <dgm:spPr/>
    </dgm:pt>
    <dgm:pt modelId="{275BCF02-EE46-413B-BFFF-562C88A5B80A}" type="pres">
      <dgm:prSet presAssocID="{30E63122-8A78-4B01-A0B2-E4D70775C2CC}" presName="root2" presStyleCnt="0"/>
      <dgm:spPr/>
    </dgm:pt>
    <dgm:pt modelId="{9AE37805-0E85-4DC7-9F22-7DB8E402841D}" type="pres">
      <dgm:prSet presAssocID="{30E63122-8A78-4B01-A0B2-E4D70775C2CC}" presName="LevelTwoTextNode" presStyleLbl="node3" presStyleIdx="2" presStyleCnt="6" custScaleX="161304" custLinFactNeighborX="-18207" custLinFactNeighborY="-20164">
        <dgm:presLayoutVars>
          <dgm:chPref val="3"/>
        </dgm:presLayoutVars>
      </dgm:prSet>
      <dgm:spPr/>
    </dgm:pt>
    <dgm:pt modelId="{93C04324-C7EA-4B5D-B2B1-EE9A4A282BB5}" type="pres">
      <dgm:prSet presAssocID="{30E63122-8A78-4B01-A0B2-E4D70775C2CC}" presName="level3hierChild" presStyleCnt="0"/>
      <dgm:spPr/>
    </dgm:pt>
    <dgm:pt modelId="{16A60886-65DF-4C07-872E-8ED3F0776242}" type="pres">
      <dgm:prSet presAssocID="{40220E16-F4C7-4C2F-B7DA-82C8AAF4B58E}" presName="conn2-1" presStyleLbl="parChTrans1D3" presStyleIdx="3" presStyleCnt="6"/>
      <dgm:spPr/>
    </dgm:pt>
    <dgm:pt modelId="{AA2040CA-ABC9-43B4-B0EC-9A38F2F73629}" type="pres">
      <dgm:prSet presAssocID="{40220E16-F4C7-4C2F-B7DA-82C8AAF4B58E}" presName="connTx" presStyleLbl="parChTrans1D3" presStyleIdx="3" presStyleCnt="6"/>
      <dgm:spPr/>
    </dgm:pt>
    <dgm:pt modelId="{589991A9-A32B-498F-8C08-3CB72848936E}" type="pres">
      <dgm:prSet presAssocID="{10E69DDC-5071-4957-ADF6-7608CECFE6A2}" presName="root2" presStyleCnt="0"/>
      <dgm:spPr/>
    </dgm:pt>
    <dgm:pt modelId="{8E097430-90DF-45C5-9A3B-428274775096}" type="pres">
      <dgm:prSet presAssocID="{10E69DDC-5071-4957-ADF6-7608CECFE6A2}" presName="LevelTwoTextNode" presStyleLbl="node3" presStyleIdx="3" presStyleCnt="6" custScaleX="161304" custLinFactNeighborX="-18207" custLinFactNeighborY="-20164">
        <dgm:presLayoutVars>
          <dgm:chPref val="3"/>
        </dgm:presLayoutVars>
      </dgm:prSet>
      <dgm:spPr/>
    </dgm:pt>
    <dgm:pt modelId="{8F821059-64E5-4005-9923-AF92EA34378E}" type="pres">
      <dgm:prSet presAssocID="{10E69DDC-5071-4957-ADF6-7608CECFE6A2}" presName="level3hierChild" presStyleCnt="0"/>
      <dgm:spPr/>
    </dgm:pt>
    <dgm:pt modelId="{AE9A5F7F-C9F7-4BBC-9865-F4A6681661AC}" type="pres">
      <dgm:prSet presAssocID="{B5666531-332C-45CD-9438-5EE56815B6FE}" presName="conn2-1" presStyleLbl="parChTrans1D2" presStyleIdx="1" presStyleCnt="2"/>
      <dgm:spPr/>
    </dgm:pt>
    <dgm:pt modelId="{1846AEA1-7EEE-49DD-BC5B-AF7ACF445049}" type="pres">
      <dgm:prSet presAssocID="{B5666531-332C-45CD-9438-5EE56815B6FE}" presName="connTx" presStyleLbl="parChTrans1D2" presStyleIdx="1" presStyleCnt="2"/>
      <dgm:spPr/>
    </dgm:pt>
    <dgm:pt modelId="{315FF5AC-BC34-4906-B360-B85611FCE64E}" type="pres">
      <dgm:prSet presAssocID="{7FF1A987-9B7E-40CD-98EE-4272C6B91C77}" presName="root2" presStyleCnt="0"/>
      <dgm:spPr/>
    </dgm:pt>
    <dgm:pt modelId="{1DF73347-6A25-4F7A-9939-17BAE1A36361}" type="pres">
      <dgm:prSet presAssocID="{7FF1A987-9B7E-40CD-98EE-4272C6B91C77}" presName="LevelTwoTextNode" presStyleLbl="node2" presStyleIdx="1" presStyleCnt="2" custLinFactNeighborX="-11032" custLinFactNeighborY="-5707">
        <dgm:presLayoutVars>
          <dgm:chPref val="3"/>
        </dgm:presLayoutVars>
      </dgm:prSet>
      <dgm:spPr/>
    </dgm:pt>
    <dgm:pt modelId="{18687348-DEC0-463A-941E-F365EBB2DFE1}" type="pres">
      <dgm:prSet presAssocID="{7FF1A987-9B7E-40CD-98EE-4272C6B91C77}" presName="level3hierChild" presStyleCnt="0"/>
      <dgm:spPr/>
    </dgm:pt>
    <dgm:pt modelId="{3B156248-0BBC-42C2-B977-187C1FA9BEA7}" type="pres">
      <dgm:prSet presAssocID="{A27A716D-497F-4010-801D-958685FFF147}" presName="conn2-1" presStyleLbl="parChTrans1D3" presStyleIdx="4" presStyleCnt="6"/>
      <dgm:spPr/>
    </dgm:pt>
    <dgm:pt modelId="{D3F885E0-497F-4833-8EF8-EF5503D6E00C}" type="pres">
      <dgm:prSet presAssocID="{A27A716D-497F-4010-801D-958685FFF147}" presName="connTx" presStyleLbl="parChTrans1D3" presStyleIdx="4" presStyleCnt="6"/>
      <dgm:spPr/>
    </dgm:pt>
    <dgm:pt modelId="{614A7344-E6C7-4C86-9DEA-BB32C165FC0D}" type="pres">
      <dgm:prSet presAssocID="{45193EB4-C017-43AE-B367-78883F7F0EF2}" presName="root2" presStyleCnt="0"/>
      <dgm:spPr/>
    </dgm:pt>
    <dgm:pt modelId="{F65A6B9D-D460-45B0-8B4F-F7C687147EA6}" type="pres">
      <dgm:prSet presAssocID="{45193EB4-C017-43AE-B367-78883F7F0EF2}" presName="LevelTwoTextNode" presStyleLbl="node3" presStyleIdx="4" presStyleCnt="6" custScaleX="161304" custLinFactNeighborX="-18207" custLinFactNeighborY="-20164">
        <dgm:presLayoutVars>
          <dgm:chPref val="3"/>
        </dgm:presLayoutVars>
      </dgm:prSet>
      <dgm:spPr/>
    </dgm:pt>
    <dgm:pt modelId="{0B33AEB8-13BF-4DF2-B16B-2756E5F12C3B}" type="pres">
      <dgm:prSet presAssocID="{45193EB4-C017-43AE-B367-78883F7F0EF2}" presName="level3hierChild" presStyleCnt="0"/>
      <dgm:spPr/>
    </dgm:pt>
    <dgm:pt modelId="{F3044D4D-DC91-427D-AE9B-3D53B8D2D85F}" type="pres">
      <dgm:prSet presAssocID="{98EB790D-18DF-4779-B148-57F4A3FD59AD}" presName="conn2-1" presStyleLbl="parChTrans1D3" presStyleIdx="5" presStyleCnt="6"/>
      <dgm:spPr/>
    </dgm:pt>
    <dgm:pt modelId="{43F321C4-6307-4B52-8D98-BCD49DBEBF8B}" type="pres">
      <dgm:prSet presAssocID="{98EB790D-18DF-4779-B148-57F4A3FD59AD}" presName="connTx" presStyleLbl="parChTrans1D3" presStyleIdx="5" presStyleCnt="6"/>
      <dgm:spPr/>
    </dgm:pt>
    <dgm:pt modelId="{EB40A801-3A66-40EC-B210-CB2002A2457D}" type="pres">
      <dgm:prSet presAssocID="{55FC506B-C58B-498A-8067-5FC97A32E637}" presName="root2" presStyleCnt="0"/>
      <dgm:spPr/>
    </dgm:pt>
    <dgm:pt modelId="{83F10428-6ADC-4041-B064-ADA6C88761C2}" type="pres">
      <dgm:prSet presAssocID="{55FC506B-C58B-498A-8067-5FC97A32E637}" presName="LevelTwoTextNode" presStyleLbl="node3" presStyleIdx="5" presStyleCnt="6" custScaleX="161304" custLinFactNeighborX="-18207" custLinFactNeighborY="-20165">
        <dgm:presLayoutVars>
          <dgm:chPref val="3"/>
        </dgm:presLayoutVars>
      </dgm:prSet>
      <dgm:spPr/>
    </dgm:pt>
    <dgm:pt modelId="{0971C891-66F4-4854-8281-C2FE8693380E}" type="pres">
      <dgm:prSet presAssocID="{55FC506B-C58B-498A-8067-5FC97A32E637}" presName="level3hierChild" presStyleCnt="0"/>
      <dgm:spPr/>
    </dgm:pt>
  </dgm:ptLst>
  <dgm:cxnLst>
    <dgm:cxn modelId="{26569002-19D1-4F7A-86BD-9F44A2E73D21}" type="presOf" srcId="{A27A716D-497F-4010-801D-958685FFF147}" destId="{D3F885E0-497F-4833-8EF8-EF5503D6E00C}" srcOrd="1" destOrd="0" presId="urn:microsoft.com/office/officeart/2005/8/layout/hierarchy2"/>
    <dgm:cxn modelId="{D55CB202-F880-41A0-84FA-16F2CB8CA58D}" type="presOf" srcId="{DD865300-97A5-4B22-A69F-C1329C897A2E}" destId="{FF77DE6E-07CB-4EAA-851B-44B6E44A577F}" srcOrd="0" destOrd="0" presId="urn:microsoft.com/office/officeart/2005/8/layout/hierarchy2"/>
    <dgm:cxn modelId="{48173507-1F36-4A84-8E7C-FC5E642A4EEA}" srcId="{4ECE4B47-4609-4CC3-B38B-746A2F9A1D17}" destId="{30E63122-8A78-4B01-A0B2-E4D70775C2CC}" srcOrd="2" destOrd="0" parTransId="{DD865300-97A5-4B22-A69F-C1329C897A2E}" sibTransId="{BC1BC693-77A7-466C-A9DE-8C13F8481D59}"/>
    <dgm:cxn modelId="{AEA0E410-3EE3-4673-9591-67F76E5DBB20}" srcId="{947AF081-43C8-4646-8DD3-66F1F01DF658}" destId="{7FF1A987-9B7E-40CD-98EE-4272C6B91C77}" srcOrd="1" destOrd="0" parTransId="{B5666531-332C-45CD-9438-5EE56815B6FE}" sibTransId="{5FE4E56B-C829-4B69-87FB-4313086AC009}"/>
    <dgm:cxn modelId="{7615CE12-68EA-4152-A956-596D8AAA7B4A}" type="presOf" srcId="{45193EB4-C017-43AE-B367-78883F7F0EF2}" destId="{F65A6B9D-D460-45B0-8B4F-F7C687147EA6}" srcOrd="0" destOrd="0" presId="urn:microsoft.com/office/officeart/2005/8/layout/hierarchy2"/>
    <dgm:cxn modelId="{4F15F912-4DBF-47BB-BF1B-A716747174DC}" type="presOf" srcId="{98EB790D-18DF-4779-B148-57F4A3FD59AD}" destId="{F3044D4D-DC91-427D-AE9B-3D53B8D2D85F}" srcOrd="0" destOrd="0" presId="urn:microsoft.com/office/officeart/2005/8/layout/hierarchy2"/>
    <dgm:cxn modelId="{4F78F813-AE07-4021-BC8B-DAE25CCADFA7}" type="presOf" srcId="{C22790FF-B40B-46A3-8FB3-6772A38D170D}" destId="{DA27A972-E86A-410E-B968-AC7C5E5F298A}" srcOrd="1" destOrd="0" presId="urn:microsoft.com/office/officeart/2005/8/layout/hierarchy2"/>
    <dgm:cxn modelId="{892E321F-7159-4471-B4E3-0DCCC3F78FDC}" type="presOf" srcId="{B5666531-332C-45CD-9438-5EE56815B6FE}" destId="{1846AEA1-7EEE-49DD-BC5B-AF7ACF445049}" srcOrd="1" destOrd="0" presId="urn:microsoft.com/office/officeart/2005/8/layout/hierarchy2"/>
    <dgm:cxn modelId="{C81C8C20-A2E5-4099-B71A-A4482FD20492}" type="presOf" srcId="{0AE8E4A7-EA58-4728-BA04-D2CD30CD39BC}" destId="{A651C245-968E-4682-B3C4-D11D634A41FC}" srcOrd="0" destOrd="0" presId="urn:microsoft.com/office/officeart/2005/8/layout/hierarchy2"/>
    <dgm:cxn modelId="{0460F02C-59BA-4109-B01E-A3B0E4F33E3F}" type="presOf" srcId="{55FC506B-C58B-498A-8067-5FC97A32E637}" destId="{83F10428-6ADC-4041-B064-ADA6C88761C2}" srcOrd="0" destOrd="0" presId="urn:microsoft.com/office/officeart/2005/8/layout/hierarchy2"/>
    <dgm:cxn modelId="{197A6A2E-B0B9-49B5-B675-8AE8BB45FD5B}" type="presOf" srcId="{DFE90B7A-DFCF-4C8E-9E2D-099B24BA3EA3}" destId="{2DF65002-2E47-4918-A8A3-24D216E5D699}" srcOrd="1" destOrd="0" presId="urn:microsoft.com/office/officeart/2005/8/layout/hierarchy2"/>
    <dgm:cxn modelId="{934BF333-9F45-4900-BC1D-C528B79F2C20}" type="presOf" srcId="{C22790FF-B40B-46A3-8FB3-6772A38D170D}" destId="{5CF7AA41-D713-4D11-A22B-D26CEA1B589F}" srcOrd="0" destOrd="0" presId="urn:microsoft.com/office/officeart/2005/8/layout/hierarchy2"/>
    <dgm:cxn modelId="{DF559236-6649-4CE1-A2CF-7E9690145E55}" type="presOf" srcId="{7FF1A987-9B7E-40CD-98EE-4272C6B91C77}" destId="{1DF73347-6A25-4F7A-9939-17BAE1A36361}" srcOrd="0" destOrd="0" presId="urn:microsoft.com/office/officeart/2005/8/layout/hierarchy2"/>
    <dgm:cxn modelId="{199F4039-7F10-4096-A943-0D01DBE03B87}" type="presOf" srcId="{B5666531-332C-45CD-9438-5EE56815B6FE}" destId="{AE9A5F7F-C9F7-4BBC-9865-F4A6681661AC}" srcOrd="0" destOrd="0" presId="urn:microsoft.com/office/officeart/2005/8/layout/hierarchy2"/>
    <dgm:cxn modelId="{91C7313D-5440-46DE-9C0B-119008D41195}" type="presOf" srcId="{DD865300-97A5-4B22-A69F-C1329C897A2E}" destId="{6E76B1A3-F4A7-40D9-8706-47D6652333FD}" srcOrd="1" destOrd="0" presId="urn:microsoft.com/office/officeart/2005/8/layout/hierarchy2"/>
    <dgm:cxn modelId="{B4DDAB3D-D055-426D-AC71-D7C3AC8DD4A7}" srcId="{F030F2A9-D081-405E-B231-74472636EC17}" destId="{539D8DC1-2E07-481A-9DBF-2EA4ACA999A1}" srcOrd="0" destOrd="0" parTransId="{B95BC6EA-8CAA-494F-9BF3-F5A5B976F551}" sibTransId="{42093D09-785A-4BE7-A3B6-92F3AA3D6712}"/>
    <dgm:cxn modelId="{820B965D-02F8-4678-9591-C3C913554A7A}" type="presOf" srcId="{539D8DC1-2E07-481A-9DBF-2EA4ACA999A1}" destId="{C8C3CC7C-3DBF-4122-B51B-81941CF5C38B}" srcOrd="0" destOrd="0" presId="urn:microsoft.com/office/officeart/2005/8/layout/hierarchy2"/>
    <dgm:cxn modelId="{91CA4E60-EC39-423F-9B90-57320A3961B6}" srcId="{947AF081-43C8-4646-8DD3-66F1F01DF658}" destId="{4ECE4B47-4609-4CC3-B38B-746A2F9A1D17}" srcOrd="0" destOrd="0" parTransId="{39027C14-2C22-4F10-AEB8-C112F13262CB}" sibTransId="{470DC458-D51A-4E60-B9B6-60B14AD11EE9}"/>
    <dgm:cxn modelId="{92227F42-60B1-43A5-8DD4-9EE07D064E5C}" srcId="{4ECE4B47-4609-4CC3-B38B-746A2F9A1D17}" destId="{BEC7B363-CBF6-486A-B91B-68B359795D9F}" srcOrd="0" destOrd="0" parTransId="{DFE90B7A-DFCF-4C8E-9E2D-099B24BA3EA3}" sibTransId="{FFB5ADB5-2A6D-4BC7-A880-6297FB5D38D6}"/>
    <dgm:cxn modelId="{F8589264-4EA9-44B3-ADF6-48A6B4F82FB9}" type="presOf" srcId="{A73D5192-E63E-4382-908B-349374165177}" destId="{AE637DE9-9501-4539-A4BC-773F3EBF1413}" srcOrd="0" destOrd="0" presId="urn:microsoft.com/office/officeart/2005/8/layout/hierarchy2"/>
    <dgm:cxn modelId="{EC63CA64-9853-492B-BB7E-9ADA429760E8}" type="presOf" srcId="{E2800537-D923-4DA9-BF91-9285FE29C6BC}" destId="{D239D0DD-6D7B-45C1-9737-ADD9CD1A9FBB}" srcOrd="0" destOrd="0" presId="urn:microsoft.com/office/officeart/2005/8/layout/hierarchy2"/>
    <dgm:cxn modelId="{E5C3026B-B69F-44E4-ABE2-64C0F5575C1F}" type="presOf" srcId="{E2800537-D923-4DA9-BF91-9285FE29C6BC}" destId="{D05B47C5-F97E-4940-9310-ACCDCC0226BE}" srcOrd="1" destOrd="0" presId="urn:microsoft.com/office/officeart/2005/8/layout/hierarchy2"/>
    <dgm:cxn modelId="{A2423550-F5EF-4A77-B824-1382873B9E06}" type="presOf" srcId="{B95BC6EA-8CAA-494F-9BF3-F5A5B976F551}" destId="{1F08CCE1-68FF-4B22-8D14-0E99DAD251C4}" srcOrd="1" destOrd="0" presId="urn:microsoft.com/office/officeart/2005/8/layout/hierarchy2"/>
    <dgm:cxn modelId="{CE56C052-EFFE-4E4E-9F1E-5ECED7FE9643}" type="presOf" srcId="{40220E16-F4C7-4C2F-B7DA-82C8AAF4B58E}" destId="{16A60886-65DF-4C07-872E-8ED3F0776242}" srcOrd="0" destOrd="0" presId="urn:microsoft.com/office/officeart/2005/8/layout/hierarchy2"/>
    <dgm:cxn modelId="{3663FE72-5127-42C2-AC8D-C40C9AEA2BBB}" type="presOf" srcId="{40220E16-F4C7-4C2F-B7DA-82C8AAF4B58E}" destId="{AA2040CA-ABC9-43B4-B0EC-9A38F2F73629}" srcOrd="1" destOrd="0" presId="urn:microsoft.com/office/officeart/2005/8/layout/hierarchy2"/>
    <dgm:cxn modelId="{0DAD8974-47E0-44E4-9945-6A205EFA5D41}" type="presOf" srcId="{39027C14-2C22-4F10-AEB8-C112F13262CB}" destId="{13E6986F-02D1-4B21-98E1-2A84CDE99604}" srcOrd="0" destOrd="0" presId="urn:microsoft.com/office/officeart/2005/8/layout/hierarchy2"/>
    <dgm:cxn modelId="{01CD3057-4D53-4733-ABDC-13A0E571B9F6}" type="presOf" srcId="{A27A716D-497F-4010-801D-958685FFF147}" destId="{3B156248-0BBC-42C2-B977-187C1FA9BEA7}" srcOrd="0" destOrd="0" presId="urn:microsoft.com/office/officeart/2005/8/layout/hierarchy2"/>
    <dgm:cxn modelId="{8C5DBB57-6DCA-41E6-9E2C-A28EBA38D053}" type="presOf" srcId="{F030F2A9-D081-405E-B231-74472636EC17}" destId="{0F6E1E53-40EB-462D-BED2-15CBB9E58584}" srcOrd="0" destOrd="0" presId="urn:microsoft.com/office/officeart/2005/8/layout/hierarchy2"/>
    <dgm:cxn modelId="{1CFF2A78-32CC-489E-835F-CF4381A0AB02}" type="presOf" srcId="{39027C14-2C22-4F10-AEB8-C112F13262CB}" destId="{CBD3CBC5-C96D-4338-831E-6305EC8B59BD}" srcOrd="1" destOrd="0" presId="urn:microsoft.com/office/officeart/2005/8/layout/hierarchy2"/>
    <dgm:cxn modelId="{DBA0627C-638F-4010-940F-D3CA40F2567A}" type="presOf" srcId="{F290ED0B-4599-4EC3-BCCF-BB7E7EDA92B3}" destId="{671EAB05-6B57-40CF-9C9F-FC497B24D3B6}" srcOrd="0" destOrd="0" presId="urn:microsoft.com/office/officeart/2005/8/layout/hierarchy2"/>
    <dgm:cxn modelId="{2DE7F687-7D1F-43CE-A715-D541E179D2E3}" type="presOf" srcId="{DFE90B7A-DFCF-4C8E-9E2D-099B24BA3EA3}" destId="{52A7DD21-7EB5-43FC-9B7A-BDCE469389F0}" srcOrd="0" destOrd="0" presId="urn:microsoft.com/office/officeart/2005/8/layout/hierarchy2"/>
    <dgm:cxn modelId="{354EF58F-C3FC-460D-98CC-35CE66C337E0}" type="presOf" srcId="{BEC7B363-CBF6-486A-B91B-68B359795D9F}" destId="{B16F50AC-CBBE-4578-B779-C332BD79B68F}" srcOrd="0" destOrd="0" presId="urn:microsoft.com/office/officeart/2005/8/layout/hierarchy2"/>
    <dgm:cxn modelId="{B617DC91-A9F6-4550-B909-9C6C4556CC71}" srcId="{BEC7B363-CBF6-486A-B91B-68B359795D9F}" destId="{0A66D4A3-31DF-4F45-9ACE-9DCB085FE5AA}" srcOrd="0" destOrd="0" parTransId="{C22790FF-B40B-46A3-8FB3-6772A38D170D}" sibTransId="{23CFB856-F13B-4B4C-B696-11DB8D28AF84}"/>
    <dgm:cxn modelId="{209FA7A1-5437-44D8-BEB0-57F8A09BEDC3}" srcId="{4ECE4B47-4609-4CC3-B38B-746A2F9A1D17}" destId="{F030F2A9-D081-405E-B231-74472636EC17}" srcOrd="1" destOrd="0" parTransId="{E2800537-D923-4DA9-BF91-9285FE29C6BC}" sibTransId="{1605DC18-1E66-4657-8D2E-5661388F3028}"/>
    <dgm:cxn modelId="{C11D10AD-EBF2-4A1A-8095-1774BD5D8A56}" type="presOf" srcId="{0A66D4A3-31DF-4F45-9ACE-9DCB085FE5AA}" destId="{F60ADBC9-AB45-4EC7-BCDB-9315C51395E0}" srcOrd="0" destOrd="0" presId="urn:microsoft.com/office/officeart/2005/8/layout/hierarchy2"/>
    <dgm:cxn modelId="{41556AAD-5C71-499C-B0E1-16116736D65B}" type="presOf" srcId="{0AE8E4A7-EA58-4728-BA04-D2CD30CD39BC}" destId="{EDC69B9B-736C-4A6E-904F-422D0A9C6F88}" srcOrd="1" destOrd="0" presId="urn:microsoft.com/office/officeart/2005/8/layout/hierarchy2"/>
    <dgm:cxn modelId="{DFDB8FBA-B14C-4022-B810-29F41A64C20E}" srcId="{4ECE4B47-4609-4CC3-B38B-746A2F9A1D17}" destId="{10E69DDC-5071-4957-ADF6-7608CECFE6A2}" srcOrd="3" destOrd="0" parTransId="{40220E16-F4C7-4C2F-B7DA-82C8AAF4B58E}" sibTransId="{6F74B1EC-255B-4EB2-87EC-09E2102B7B12}"/>
    <dgm:cxn modelId="{677930BF-E8BE-4222-9B38-0E4EBC3398A2}" type="presOf" srcId="{98EB790D-18DF-4779-B148-57F4A3FD59AD}" destId="{43F321C4-6307-4B52-8D98-BCD49DBEBF8B}" srcOrd="1" destOrd="0" presId="urn:microsoft.com/office/officeart/2005/8/layout/hierarchy2"/>
    <dgm:cxn modelId="{696B9BC2-83A9-4CAB-A5F2-E49DE2208565}" srcId="{BEC7B363-CBF6-486A-B91B-68B359795D9F}" destId="{06C0A76D-5612-4ADF-BD29-282ECA70D9DA}" srcOrd="1" destOrd="0" parTransId="{0AE8E4A7-EA58-4728-BA04-D2CD30CD39BC}" sibTransId="{D086E4CA-0013-44D7-AFDA-D1556F8E686C}"/>
    <dgm:cxn modelId="{474F84C4-0039-4CBF-90A5-D11FAC850F3F}" type="presOf" srcId="{30E63122-8A78-4B01-A0B2-E4D70775C2CC}" destId="{9AE37805-0E85-4DC7-9F22-7DB8E402841D}" srcOrd="0" destOrd="0" presId="urn:microsoft.com/office/officeart/2005/8/layout/hierarchy2"/>
    <dgm:cxn modelId="{ABD984D3-0BA7-4E3E-8F14-B022D8628473}" srcId="{7FF1A987-9B7E-40CD-98EE-4272C6B91C77}" destId="{55FC506B-C58B-498A-8067-5FC97A32E637}" srcOrd="1" destOrd="0" parTransId="{98EB790D-18DF-4779-B148-57F4A3FD59AD}" sibTransId="{440CD80C-67B3-4EFC-8C84-71755F039CBC}"/>
    <dgm:cxn modelId="{3E94A7D7-35BB-4410-9AF3-70A318271C06}" type="presOf" srcId="{4ECE4B47-4609-4CC3-B38B-746A2F9A1D17}" destId="{8EC58D06-A3DF-4A1C-A359-00C76441C224}" srcOrd="0" destOrd="0" presId="urn:microsoft.com/office/officeart/2005/8/layout/hierarchy2"/>
    <dgm:cxn modelId="{B92993DB-06BF-4B68-9AE4-5E6F86D01486}" type="presOf" srcId="{A73D5192-E63E-4382-908B-349374165177}" destId="{A3189827-9F66-4EFC-94F8-8268C95CE473}" srcOrd="1" destOrd="0" presId="urn:microsoft.com/office/officeart/2005/8/layout/hierarchy2"/>
    <dgm:cxn modelId="{04542DDE-BE03-4A38-B79C-129CB4E4FC20}" srcId="{F030F2A9-D081-405E-B231-74472636EC17}" destId="{F290ED0B-4599-4EC3-BCCF-BB7E7EDA92B3}" srcOrd="1" destOrd="0" parTransId="{A73D5192-E63E-4382-908B-349374165177}" sibTransId="{5DA464F1-16C3-47A3-8DA7-C216A55D0961}"/>
    <dgm:cxn modelId="{748DF4DE-2B5E-402E-BBEF-4E5B81BDC8E4}" type="presOf" srcId="{B95BC6EA-8CAA-494F-9BF3-F5A5B976F551}" destId="{0908907E-0158-474B-8D98-A23F39CBDF34}" srcOrd="0" destOrd="0" presId="urn:microsoft.com/office/officeart/2005/8/layout/hierarchy2"/>
    <dgm:cxn modelId="{EC0D67E6-F4A2-443A-83E1-4F961E7259CA}" type="presOf" srcId="{06C0A76D-5612-4ADF-BD29-282ECA70D9DA}" destId="{D99FE575-9B65-4577-8880-357D4498690C}" srcOrd="0" destOrd="0" presId="urn:microsoft.com/office/officeart/2005/8/layout/hierarchy2"/>
    <dgm:cxn modelId="{95EA0CE8-08C7-4AAA-AF25-6FAC813F21A4}" type="presOf" srcId="{10E69DDC-5071-4957-ADF6-7608CECFE6A2}" destId="{8E097430-90DF-45C5-9A3B-428274775096}" srcOrd="0" destOrd="0" presId="urn:microsoft.com/office/officeart/2005/8/layout/hierarchy2"/>
    <dgm:cxn modelId="{52E30CEE-E900-4076-9D44-195F1E7269F0}" srcId="{B57423E2-809A-4553-AF7F-A70860766446}" destId="{947AF081-43C8-4646-8DD3-66F1F01DF658}" srcOrd="0" destOrd="0" parTransId="{9BF847FA-9282-4E1F-8AE3-C22FFD1D30BA}" sibTransId="{0D4B347C-71E1-4A87-BE27-EA617163BD05}"/>
    <dgm:cxn modelId="{FDBFE3EF-D33A-41BC-AFA4-153D3A9CCD8E}" srcId="{7FF1A987-9B7E-40CD-98EE-4272C6B91C77}" destId="{45193EB4-C017-43AE-B367-78883F7F0EF2}" srcOrd="0" destOrd="0" parTransId="{A27A716D-497F-4010-801D-958685FFF147}" sibTransId="{1163EB6C-41C9-435A-8066-27E48FBC41CF}"/>
    <dgm:cxn modelId="{F38798F4-2DF2-404F-A613-59AD26F16CDC}" type="presOf" srcId="{947AF081-43C8-4646-8DD3-66F1F01DF658}" destId="{3CD3E7F6-1446-4201-9BBA-9F2467523AE0}" srcOrd="0" destOrd="0" presId="urn:microsoft.com/office/officeart/2005/8/layout/hierarchy2"/>
    <dgm:cxn modelId="{7FDA0DFB-B808-4B40-8742-E70F423B72B8}" type="presOf" srcId="{B57423E2-809A-4553-AF7F-A70860766446}" destId="{6792E282-CABA-458F-8180-05C049C0D10E}" srcOrd="0" destOrd="0" presId="urn:microsoft.com/office/officeart/2005/8/layout/hierarchy2"/>
    <dgm:cxn modelId="{BBE2DCF5-C5AD-49BA-8634-6C31D801A8F2}" type="presParOf" srcId="{6792E282-CABA-458F-8180-05C049C0D10E}" destId="{CFC284EF-1B20-473B-975A-6B05BCF44448}" srcOrd="0" destOrd="0" presId="urn:microsoft.com/office/officeart/2005/8/layout/hierarchy2"/>
    <dgm:cxn modelId="{54A91C35-7FBC-464D-AD85-78A21EE1E622}" type="presParOf" srcId="{CFC284EF-1B20-473B-975A-6B05BCF44448}" destId="{3CD3E7F6-1446-4201-9BBA-9F2467523AE0}" srcOrd="0" destOrd="0" presId="urn:microsoft.com/office/officeart/2005/8/layout/hierarchy2"/>
    <dgm:cxn modelId="{BE5A874B-523A-4F07-BD0B-CB3029066235}" type="presParOf" srcId="{CFC284EF-1B20-473B-975A-6B05BCF44448}" destId="{99FFCA1C-DF46-4C31-926A-5DBA2A2E2EC4}" srcOrd="1" destOrd="0" presId="urn:microsoft.com/office/officeart/2005/8/layout/hierarchy2"/>
    <dgm:cxn modelId="{5590F08F-6CF8-4ED6-85DC-76870A75CA7F}" type="presParOf" srcId="{99FFCA1C-DF46-4C31-926A-5DBA2A2E2EC4}" destId="{13E6986F-02D1-4B21-98E1-2A84CDE99604}" srcOrd="0" destOrd="0" presId="urn:microsoft.com/office/officeart/2005/8/layout/hierarchy2"/>
    <dgm:cxn modelId="{009F2910-017D-406B-922D-B063D966A035}" type="presParOf" srcId="{13E6986F-02D1-4B21-98E1-2A84CDE99604}" destId="{CBD3CBC5-C96D-4338-831E-6305EC8B59BD}" srcOrd="0" destOrd="0" presId="urn:microsoft.com/office/officeart/2005/8/layout/hierarchy2"/>
    <dgm:cxn modelId="{6E34B0DE-FD6E-4805-B589-ED2E04779551}" type="presParOf" srcId="{99FFCA1C-DF46-4C31-926A-5DBA2A2E2EC4}" destId="{676118EA-CBD4-4BFA-B1EA-1CB91967948B}" srcOrd="1" destOrd="0" presId="urn:microsoft.com/office/officeart/2005/8/layout/hierarchy2"/>
    <dgm:cxn modelId="{7B896D76-4636-414C-91B7-CDA1D0EA1F5E}" type="presParOf" srcId="{676118EA-CBD4-4BFA-B1EA-1CB91967948B}" destId="{8EC58D06-A3DF-4A1C-A359-00C76441C224}" srcOrd="0" destOrd="0" presId="urn:microsoft.com/office/officeart/2005/8/layout/hierarchy2"/>
    <dgm:cxn modelId="{040CAA5C-C310-452D-A590-D37041344623}" type="presParOf" srcId="{676118EA-CBD4-4BFA-B1EA-1CB91967948B}" destId="{222887C6-712A-4659-BC56-846F6ACFEE61}" srcOrd="1" destOrd="0" presId="urn:microsoft.com/office/officeart/2005/8/layout/hierarchy2"/>
    <dgm:cxn modelId="{CAB81D4E-0824-482D-A31E-D26FDEAFA6F8}" type="presParOf" srcId="{222887C6-712A-4659-BC56-846F6ACFEE61}" destId="{52A7DD21-7EB5-43FC-9B7A-BDCE469389F0}" srcOrd="0" destOrd="0" presId="urn:microsoft.com/office/officeart/2005/8/layout/hierarchy2"/>
    <dgm:cxn modelId="{9655D8A2-C538-4510-8371-03657AAA6228}" type="presParOf" srcId="{52A7DD21-7EB5-43FC-9B7A-BDCE469389F0}" destId="{2DF65002-2E47-4918-A8A3-24D216E5D699}" srcOrd="0" destOrd="0" presId="urn:microsoft.com/office/officeart/2005/8/layout/hierarchy2"/>
    <dgm:cxn modelId="{56CCD93C-A5DF-4774-91EE-96428D692454}" type="presParOf" srcId="{222887C6-712A-4659-BC56-846F6ACFEE61}" destId="{FDD7D300-EF70-4B67-A2CB-6BB36A45058E}" srcOrd="1" destOrd="0" presId="urn:microsoft.com/office/officeart/2005/8/layout/hierarchy2"/>
    <dgm:cxn modelId="{CA3D6407-7086-4384-947D-232066CB06FA}" type="presParOf" srcId="{FDD7D300-EF70-4B67-A2CB-6BB36A45058E}" destId="{B16F50AC-CBBE-4578-B779-C332BD79B68F}" srcOrd="0" destOrd="0" presId="urn:microsoft.com/office/officeart/2005/8/layout/hierarchy2"/>
    <dgm:cxn modelId="{1A5FF784-A4F0-4D52-9F34-BB974F68BAE0}" type="presParOf" srcId="{FDD7D300-EF70-4B67-A2CB-6BB36A45058E}" destId="{9B1BAE03-C338-4CBD-960C-1E8ADD856E20}" srcOrd="1" destOrd="0" presId="urn:microsoft.com/office/officeart/2005/8/layout/hierarchy2"/>
    <dgm:cxn modelId="{330B11C4-FFE3-4AFD-97E3-085A2ECAB473}" type="presParOf" srcId="{9B1BAE03-C338-4CBD-960C-1E8ADD856E20}" destId="{5CF7AA41-D713-4D11-A22B-D26CEA1B589F}" srcOrd="0" destOrd="0" presId="urn:microsoft.com/office/officeart/2005/8/layout/hierarchy2"/>
    <dgm:cxn modelId="{177782F8-3483-4618-9C7E-22D287283D36}" type="presParOf" srcId="{5CF7AA41-D713-4D11-A22B-D26CEA1B589F}" destId="{DA27A972-E86A-410E-B968-AC7C5E5F298A}" srcOrd="0" destOrd="0" presId="urn:microsoft.com/office/officeart/2005/8/layout/hierarchy2"/>
    <dgm:cxn modelId="{B38E7360-543A-475B-8F4C-9DAD7DC2F043}" type="presParOf" srcId="{9B1BAE03-C338-4CBD-960C-1E8ADD856E20}" destId="{8790D7A1-7EA4-4AFD-ADC7-4924813E261D}" srcOrd="1" destOrd="0" presId="urn:microsoft.com/office/officeart/2005/8/layout/hierarchy2"/>
    <dgm:cxn modelId="{73E12251-A15F-4693-9D4E-68C282CB5962}" type="presParOf" srcId="{8790D7A1-7EA4-4AFD-ADC7-4924813E261D}" destId="{F60ADBC9-AB45-4EC7-BCDB-9315C51395E0}" srcOrd="0" destOrd="0" presId="urn:microsoft.com/office/officeart/2005/8/layout/hierarchy2"/>
    <dgm:cxn modelId="{CAAAEECC-21EF-446B-8C52-B45C7BECEB20}" type="presParOf" srcId="{8790D7A1-7EA4-4AFD-ADC7-4924813E261D}" destId="{651D4A9C-3DA2-430F-958C-D9539B7BD465}" srcOrd="1" destOrd="0" presId="urn:microsoft.com/office/officeart/2005/8/layout/hierarchy2"/>
    <dgm:cxn modelId="{35C389EB-A7FF-4D77-8D3A-666FE91AFFD6}" type="presParOf" srcId="{9B1BAE03-C338-4CBD-960C-1E8ADD856E20}" destId="{A651C245-968E-4682-B3C4-D11D634A41FC}" srcOrd="2" destOrd="0" presId="urn:microsoft.com/office/officeart/2005/8/layout/hierarchy2"/>
    <dgm:cxn modelId="{3C2EDCB1-DEE7-43E5-8B12-A00B10669EC3}" type="presParOf" srcId="{A651C245-968E-4682-B3C4-D11D634A41FC}" destId="{EDC69B9B-736C-4A6E-904F-422D0A9C6F88}" srcOrd="0" destOrd="0" presId="urn:microsoft.com/office/officeart/2005/8/layout/hierarchy2"/>
    <dgm:cxn modelId="{2FD84491-7F52-4D6D-BD23-C44AC5D17B41}" type="presParOf" srcId="{9B1BAE03-C338-4CBD-960C-1E8ADD856E20}" destId="{801F9555-8FAC-494A-86CD-BF5ED85376F6}" srcOrd="3" destOrd="0" presId="urn:microsoft.com/office/officeart/2005/8/layout/hierarchy2"/>
    <dgm:cxn modelId="{86E7A77D-76C2-4323-B74F-C81FC0AFAE44}" type="presParOf" srcId="{801F9555-8FAC-494A-86CD-BF5ED85376F6}" destId="{D99FE575-9B65-4577-8880-357D4498690C}" srcOrd="0" destOrd="0" presId="urn:microsoft.com/office/officeart/2005/8/layout/hierarchy2"/>
    <dgm:cxn modelId="{CB9BF721-F2D5-49A3-9B10-86F34580F950}" type="presParOf" srcId="{801F9555-8FAC-494A-86CD-BF5ED85376F6}" destId="{C0062F97-B0CD-439F-8B5E-858AE6496920}" srcOrd="1" destOrd="0" presId="urn:microsoft.com/office/officeart/2005/8/layout/hierarchy2"/>
    <dgm:cxn modelId="{33F0FA8E-E627-459F-98B1-9F600B83515B}" type="presParOf" srcId="{222887C6-712A-4659-BC56-846F6ACFEE61}" destId="{D239D0DD-6D7B-45C1-9737-ADD9CD1A9FBB}" srcOrd="2" destOrd="0" presId="urn:microsoft.com/office/officeart/2005/8/layout/hierarchy2"/>
    <dgm:cxn modelId="{2DB2C4E2-CF5C-4087-AAD2-6438FFC4A7C4}" type="presParOf" srcId="{D239D0DD-6D7B-45C1-9737-ADD9CD1A9FBB}" destId="{D05B47C5-F97E-4940-9310-ACCDCC0226BE}" srcOrd="0" destOrd="0" presId="urn:microsoft.com/office/officeart/2005/8/layout/hierarchy2"/>
    <dgm:cxn modelId="{D168D7FB-5E5A-4A55-A51D-927DFE71C398}" type="presParOf" srcId="{222887C6-712A-4659-BC56-846F6ACFEE61}" destId="{2F0DB07B-3EE2-4A6C-832D-BDD382D240EC}" srcOrd="3" destOrd="0" presId="urn:microsoft.com/office/officeart/2005/8/layout/hierarchy2"/>
    <dgm:cxn modelId="{2544EE8B-BCAC-4019-9BFA-A11263CEA6EF}" type="presParOf" srcId="{2F0DB07B-3EE2-4A6C-832D-BDD382D240EC}" destId="{0F6E1E53-40EB-462D-BED2-15CBB9E58584}" srcOrd="0" destOrd="0" presId="urn:microsoft.com/office/officeart/2005/8/layout/hierarchy2"/>
    <dgm:cxn modelId="{D0053934-4AF2-444E-BCED-3EE5334D141C}" type="presParOf" srcId="{2F0DB07B-3EE2-4A6C-832D-BDD382D240EC}" destId="{5C944BAC-BE96-4676-8BB4-5F3C37ECA977}" srcOrd="1" destOrd="0" presId="urn:microsoft.com/office/officeart/2005/8/layout/hierarchy2"/>
    <dgm:cxn modelId="{A9490887-600F-4494-9835-A7C770F53BA0}" type="presParOf" srcId="{5C944BAC-BE96-4676-8BB4-5F3C37ECA977}" destId="{0908907E-0158-474B-8D98-A23F39CBDF34}" srcOrd="0" destOrd="0" presId="urn:microsoft.com/office/officeart/2005/8/layout/hierarchy2"/>
    <dgm:cxn modelId="{264154D0-8DD9-4C92-89D8-F3D371721A29}" type="presParOf" srcId="{0908907E-0158-474B-8D98-A23F39CBDF34}" destId="{1F08CCE1-68FF-4B22-8D14-0E99DAD251C4}" srcOrd="0" destOrd="0" presId="urn:microsoft.com/office/officeart/2005/8/layout/hierarchy2"/>
    <dgm:cxn modelId="{A517B76C-9E66-4148-87C0-FF2B0A677755}" type="presParOf" srcId="{5C944BAC-BE96-4676-8BB4-5F3C37ECA977}" destId="{FDA46B45-E74C-444E-825D-E30E97FD2028}" srcOrd="1" destOrd="0" presId="urn:microsoft.com/office/officeart/2005/8/layout/hierarchy2"/>
    <dgm:cxn modelId="{8D5428F1-02D4-4FDF-B476-C057148F1963}" type="presParOf" srcId="{FDA46B45-E74C-444E-825D-E30E97FD2028}" destId="{C8C3CC7C-3DBF-4122-B51B-81941CF5C38B}" srcOrd="0" destOrd="0" presId="urn:microsoft.com/office/officeart/2005/8/layout/hierarchy2"/>
    <dgm:cxn modelId="{9F9503E9-CC60-4BD8-BBC3-3C21B2FAC6CF}" type="presParOf" srcId="{FDA46B45-E74C-444E-825D-E30E97FD2028}" destId="{F696F762-A9B6-45BB-88AD-2BAFC1084180}" srcOrd="1" destOrd="0" presId="urn:microsoft.com/office/officeart/2005/8/layout/hierarchy2"/>
    <dgm:cxn modelId="{0F3E1F3B-B504-412E-B83C-38C2589BAC4C}" type="presParOf" srcId="{5C944BAC-BE96-4676-8BB4-5F3C37ECA977}" destId="{AE637DE9-9501-4539-A4BC-773F3EBF1413}" srcOrd="2" destOrd="0" presId="urn:microsoft.com/office/officeart/2005/8/layout/hierarchy2"/>
    <dgm:cxn modelId="{A778C834-642D-4884-AA8E-B15B529710C2}" type="presParOf" srcId="{AE637DE9-9501-4539-A4BC-773F3EBF1413}" destId="{A3189827-9F66-4EFC-94F8-8268C95CE473}" srcOrd="0" destOrd="0" presId="urn:microsoft.com/office/officeart/2005/8/layout/hierarchy2"/>
    <dgm:cxn modelId="{A8A922EB-DEA2-43E7-80F6-5573E9516B58}" type="presParOf" srcId="{5C944BAC-BE96-4676-8BB4-5F3C37ECA977}" destId="{07D6C637-E173-476E-BA3D-08792117DD27}" srcOrd="3" destOrd="0" presId="urn:microsoft.com/office/officeart/2005/8/layout/hierarchy2"/>
    <dgm:cxn modelId="{8192E0C1-ECED-4A24-A00F-D60299C73998}" type="presParOf" srcId="{07D6C637-E173-476E-BA3D-08792117DD27}" destId="{671EAB05-6B57-40CF-9C9F-FC497B24D3B6}" srcOrd="0" destOrd="0" presId="urn:microsoft.com/office/officeart/2005/8/layout/hierarchy2"/>
    <dgm:cxn modelId="{60739BDA-7C1E-45DF-8AAF-79DF222B5F08}" type="presParOf" srcId="{07D6C637-E173-476E-BA3D-08792117DD27}" destId="{9E8A97EC-B12E-4A94-98DD-96031980393E}" srcOrd="1" destOrd="0" presId="urn:microsoft.com/office/officeart/2005/8/layout/hierarchy2"/>
    <dgm:cxn modelId="{D3820BE8-D416-43DD-9E3B-C31A88A9F7D1}" type="presParOf" srcId="{222887C6-712A-4659-BC56-846F6ACFEE61}" destId="{FF77DE6E-07CB-4EAA-851B-44B6E44A577F}" srcOrd="4" destOrd="0" presId="urn:microsoft.com/office/officeart/2005/8/layout/hierarchy2"/>
    <dgm:cxn modelId="{BDE61293-5704-4CCE-ADB9-2EE68989A686}" type="presParOf" srcId="{FF77DE6E-07CB-4EAA-851B-44B6E44A577F}" destId="{6E76B1A3-F4A7-40D9-8706-47D6652333FD}" srcOrd="0" destOrd="0" presId="urn:microsoft.com/office/officeart/2005/8/layout/hierarchy2"/>
    <dgm:cxn modelId="{F47F9D3E-2297-4C5B-AEF3-D1D35A4D2E6B}" type="presParOf" srcId="{222887C6-712A-4659-BC56-846F6ACFEE61}" destId="{275BCF02-EE46-413B-BFFF-562C88A5B80A}" srcOrd="5" destOrd="0" presId="urn:microsoft.com/office/officeart/2005/8/layout/hierarchy2"/>
    <dgm:cxn modelId="{87ADC123-21C9-4C6C-93FA-D01317F42506}" type="presParOf" srcId="{275BCF02-EE46-413B-BFFF-562C88A5B80A}" destId="{9AE37805-0E85-4DC7-9F22-7DB8E402841D}" srcOrd="0" destOrd="0" presId="urn:microsoft.com/office/officeart/2005/8/layout/hierarchy2"/>
    <dgm:cxn modelId="{64532E44-8D2D-4DFA-89A4-FBDD2468407E}" type="presParOf" srcId="{275BCF02-EE46-413B-BFFF-562C88A5B80A}" destId="{93C04324-C7EA-4B5D-B2B1-EE9A4A282BB5}" srcOrd="1" destOrd="0" presId="urn:microsoft.com/office/officeart/2005/8/layout/hierarchy2"/>
    <dgm:cxn modelId="{2C8841AB-10BB-4808-B25A-788566E97D04}" type="presParOf" srcId="{222887C6-712A-4659-BC56-846F6ACFEE61}" destId="{16A60886-65DF-4C07-872E-8ED3F0776242}" srcOrd="6" destOrd="0" presId="urn:microsoft.com/office/officeart/2005/8/layout/hierarchy2"/>
    <dgm:cxn modelId="{ABCBBA2C-C67C-4245-8623-30D3A6D3A07F}" type="presParOf" srcId="{16A60886-65DF-4C07-872E-8ED3F0776242}" destId="{AA2040CA-ABC9-43B4-B0EC-9A38F2F73629}" srcOrd="0" destOrd="0" presId="urn:microsoft.com/office/officeart/2005/8/layout/hierarchy2"/>
    <dgm:cxn modelId="{21BC894E-E293-41F8-8AC0-65A5C8E220EB}" type="presParOf" srcId="{222887C6-712A-4659-BC56-846F6ACFEE61}" destId="{589991A9-A32B-498F-8C08-3CB72848936E}" srcOrd="7" destOrd="0" presId="urn:microsoft.com/office/officeart/2005/8/layout/hierarchy2"/>
    <dgm:cxn modelId="{0B0735E8-8470-4B52-AC11-CEA2A090AFD0}" type="presParOf" srcId="{589991A9-A32B-498F-8C08-3CB72848936E}" destId="{8E097430-90DF-45C5-9A3B-428274775096}" srcOrd="0" destOrd="0" presId="urn:microsoft.com/office/officeart/2005/8/layout/hierarchy2"/>
    <dgm:cxn modelId="{ADB3296C-CABD-4EDA-BDAD-11240A1AAD49}" type="presParOf" srcId="{589991A9-A32B-498F-8C08-3CB72848936E}" destId="{8F821059-64E5-4005-9923-AF92EA34378E}" srcOrd="1" destOrd="0" presId="urn:microsoft.com/office/officeart/2005/8/layout/hierarchy2"/>
    <dgm:cxn modelId="{DF9C9EEB-0907-48D6-9E3A-95874882DFBE}" type="presParOf" srcId="{99FFCA1C-DF46-4C31-926A-5DBA2A2E2EC4}" destId="{AE9A5F7F-C9F7-4BBC-9865-F4A6681661AC}" srcOrd="2" destOrd="0" presId="urn:microsoft.com/office/officeart/2005/8/layout/hierarchy2"/>
    <dgm:cxn modelId="{837F0EB8-1BBB-4C32-8ECB-8B098C60C8F8}" type="presParOf" srcId="{AE9A5F7F-C9F7-4BBC-9865-F4A6681661AC}" destId="{1846AEA1-7EEE-49DD-BC5B-AF7ACF445049}" srcOrd="0" destOrd="0" presId="urn:microsoft.com/office/officeart/2005/8/layout/hierarchy2"/>
    <dgm:cxn modelId="{070213AF-2186-48F6-8EC0-44BA2FCA0A7C}" type="presParOf" srcId="{99FFCA1C-DF46-4C31-926A-5DBA2A2E2EC4}" destId="{315FF5AC-BC34-4906-B360-B85611FCE64E}" srcOrd="3" destOrd="0" presId="urn:microsoft.com/office/officeart/2005/8/layout/hierarchy2"/>
    <dgm:cxn modelId="{9A060369-226D-4DE0-A91B-C10B572AE981}" type="presParOf" srcId="{315FF5AC-BC34-4906-B360-B85611FCE64E}" destId="{1DF73347-6A25-4F7A-9939-17BAE1A36361}" srcOrd="0" destOrd="0" presId="urn:microsoft.com/office/officeart/2005/8/layout/hierarchy2"/>
    <dgm:cxn modelId="{63B289F8-C1C6-4999-9C60-2D5AB49DB76F}" type="presParOf" srcId="{315FF5AC-BC34-4906-B360-B85611FCE64E}" destId="{18687348-DEC0-463A-941E-F365EBB2DFE1}" srcOrd="1" destOrd="0" presId="urn:microsoft.com/office/officeart/2005/8/layout/hierarchy2"/>
    <dgm:cxn modelId="{47065F46-61E6-49A0-9769-3259BA100D73}" type="presParOf" srcId="{18687348-DEC0-463A-941E-F365EBB2DFE1}" destId="{3B156248-0BBC-42C2-B977-187C1FA9BEA7}" srcOrd="0" destOrd="0" presId="urn:microsoft.com/office/officeart/2005/8/layout/hierarchy2"/>
    <dgm:cxn modelId="{97E0DFED-7EDD-4059-A109-C183553D8C3C}" type="presParOf" srcId="{3B156248-0BBC-42C2-B977-187C1FA9BEA7}" destId="{D3F885E0-497F-4833-8EF8-EF5503D6E00C}" srcOrd="0" destOrd="0" presId="urn:microsoft.com/office/officeart/2005/8/layout/hierarchy2"/>
    <dgm:cxn modelId="{7A473E7E-85D4-47C5-9D8D-823E11444769}" type="presParOf" srcId="{18687348-DEC0-463A-941E-F365EBB2DFE1}" destId="{614A7344-E6C7-4C86-9DEA-BB32C165FC0D}" srcOrd="1" destOrd="0" presId="urn:microsoft.com/office/officeart/2005/8/layout/hierarchy2"/>
    <dgm:cxn modelId="{2D9FAAD4-1E86-434D-B488-B4B1FE1EDDD4}" type="presParOf" srcId="{614A7344-E6C7-4C86-9DEA-BB32C165FC0D}" destId="{F65A6B9D-D460-45B0-8B4F-F7C687147EA6}" srcOrd="0" destOrd="0" presId="urn:microsoft.com/office/officeart/2005/8/layout/hierarchy2"/>
    <dgm:cxn modelId="{31598337-959E-42E5-9230-AD1F3FCD255C}" type="presParOf" srcId="{614A7344-E6C7-4C86-9DEA-BB32C165FC0D}" destId="{0B33AEB8-13BF-4DF2-B16B-2756E5F12C3B}" srcOrd="1" destOrd="0" presId="urn:microsoft.com/office/officeart/2005/8/layout/hierarchy2"/>
    <dgm:cxn modelId="{1EDBD8B5-A951-4D8C-B545-5E4A91826AE2}" type="presParOf" srcId="{18687348-DEC0-463A-941E-F365EBB2DFE1}" destId="{F3044D4D-DC91-427D-AE9B-3D53B8D2D85F}" srcOrd="2" destOrd="0" presId="urn:microsoft.com/office/officeart/2005/8/layout/hierarchy2"/>
    <dgm:cxn modelId="{127E336A-2AC2-43AC-8B93-8FFFC12ADDD2}" type="presParOf" srcId="{F3044D4D-DC91-427D-AE9B-3D53B8D2D85F}" destId="{43F321C4-6307-4B52-8D98-BCD49DBEBF8B}" srcOrd="0" destOrd="0" presId="urn:microsoft.com/office/officeart/2005/8/layout/hierarchy2"/>
    <dgm:cxn modelId="{23EDAED5-7251-40B3-B761-6E498E75B407}" type="presParOf" srcId="{18687348-DEC0-463A-941E-F365EBB2DFE1}" destId="{EB40A801-3A66-40EC-B210-CB2002A2457D}" srcOrd="3" destOrd="0" presId="urn:microsoft.com/office/officeart/2005/8/layout/hierarchy2"/>
    <dgm:cxn modelId="{2D1F44D9-A5CD-491D-8BA7-9BF0E8408D1B}" type="presParOf" srcId="{EB40A801-3A66-40EC-B210-CB2002A2457D}" destId="{83F10428-6ADC-4041-B064-ADA6C88761C2}" srcOrd="0" destOrd="0" presId="urn:microsoft.com/office/officeart/2005/8/layout/hierarchy2"/>
    <dgm:cxn modelId="{B08B368B-6346-44B6-8BCB-B534E61150DE}" type="presParOf" srcId="{EB40A801-3A66-40EC-B210-CB2002A2457D}" destId="{0971C891-66F4-4854-8281-C2FE8693380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89F7-3121-4A22-ACA6-F5C351B8FAE4}">
      <dsp:nvSpPr>
        <dsp:cNvPr id="0" name=""/>
        <dsp:cNvSpPr/>
      </dsp:nvSpPr>
      <dsp:spPr>
        <a:xfrm>
          <a:off x="4703415" y="1130529"/>
          <a:ext cx="1084272" cy="516015"/>
        </a:xfrm>
        <a:custGeom>
          <a:avLst/>
          <a:gdLst/>
          <a:ahLst/>
          <a:cxnLst/>
          <a:rect l="0" t="0" r="0" b="0"/>
          <a:pathLst>
            <a:path>
              <a:moveTo>
                <a:pt x="0" y="0"/>
              </a:moveTo>
              <a:lnTo>
                <a:pt x="0" y="351649"/>
              </a:lnTo>
              <a:lnTo>
                <a:pt x="1084272" y="351649"/>
              </a:lnTo>
              <a:lnTo>
                <a:pt x="1084272"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DC88E-986B-41B0-A900-1018AD362144}">
      <dsp:nvSpPr>
        <dsp:cNvPr id="0" name=""/>
        <dsp:cNvSpPr/>
      </dsp:nvSpPr>
      <dsp:spPr>
        <a:xfrm>
          <a:off x="3619143" y="2773202"/>
          <a:ext cx="2168545" cy="516015"/>
        </a:xfrm>
        <a:custGeom>
          <a:avLst/>
          <a:gdLst/>
          <a:ahLst/>
          <a:cxnLst/>
          <a:rect l="0" t="0" r="0" b="0"/>
          <a:pathLst>
            <a:path>
              <a:moveTo>
                <a:pt x="0" y="0"/>
              </a:moveTo>
              <a:lnTo>
                <a:pt x="0" y="351649"/>
              </a:lnTo>
              <a:lnTo>
                <a:pt x="2168545" y="351649"/>
              </a:lnTo>
              <a:lnTo>
                <a:pt x="2168545"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00D2-EF28-4765-AC6B-AF7A2DF88433}">
      <dsp:nvSpPr>
        <dsp:cNvPr id="0" name=""/>
        <dsp:cNvSpPr/>
      </dsp:nvSpPr>
      <dsp:spPr>
        <a:xfrm>
          <a:off x="3573423" y="2773202"/>
          <a:ext cx="91440" cy="516015"/>
        </a:xfrm>
        <a:custGeom>
          <a:avLst/>
          <a:gdLst/>
          <a:ahLst/>
          <a:cxnLst/>
          <a:rect l="0" t="0" r="0" b="0"/>
          <a:pathLst>
            <a:path>
              <a:moveTo>
                <a:pt x="45720" y="0"/>
              </a:moveTo>
              <a:lnTo>
                <a:pt x="4572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7F58-180B-4015-98E7-EEE05A7FA4C9}">
      <dsp:nvSpPr>
        <dsp:cNvPr id="0" name=""/>
        <dsp:cNvSpPr/>
      </dsp:nvSpPr>
      <dsp:spPr>
        <a:xfrm>
          <a:off x="1450598" y="2773202"/>
          <a:ext cx="2168545" cy="516015"/>
        </a:xfrm>
        <a:custGeom>
          <a:avLst/>
          <a:gdLst/>
          <a:ahLst/>
          <a:cxnLst/>
          <a:rect l="0" t="0" r="0" b="0"/>
          <a:pathLst>
            <a:path>
              <a:moveTo>
                <a:pt x="2168545" y="0"/>
              </a:moveTo>
              <a:lnTo>
                <a:pt x="2168545" y="351649"/>
              </a:lnTo>
              <a:lnTo>
                <a:pt x="0" y="351649"/>
              </a:lnTo>
              <a:lnTo>
                <a:pt x="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A1C5-6745-4509-86AE-20E66EF37CF2}">
      <dsp:nvSpPr>
        <dsp:cNvPr id="0" name=""/>
        <dsp:cNvSpPr/>
      </dsp:nvSpPr>
      <dsp:spPr>
        <a:xfrm>
          <a:off x="3619143" y="1130529"/>
          <a:ext cx="1084272" cy="516015"/>
        </a:xfrm>
        <a:custGeom>
          <a:avLst/>
          <a:gdLst/>
          <a:ahLst/>
          <a:cxnLst/>
          <a:rect l="0" t="0" r="0" b="0"/>
          <a:pathLst>
            <a:path>
              <a:moveTo>
                <a:pt x="1084272" y="0"/>
              </a:moveTo>
              <a:lnTo>
                <a:pt x="1084272" y="351649"/>
              </a:lnTo>
              <a:lnTo>
                <a:pt x="0" y="351649"/>
              </a:lnTo>
              <a:lnTo>
                <a:pt x="0"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5A62D-2C18-41B6-B207-5B5ED1A263B0}">
      <dsp:nvSpPr>
        <dsp:cNvPr id="0" name=""/>
        <dsp:cNvSpPr/>
      </dsp:nvSpPr>
      <dsp:spPr>
        <a:xfrm>
          <a:off x="3816283" y="3871"/>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0CFB-3B2C-4AC3-BFBB-A7B86A8A6FD8}">
      <dsp:nvSpPr>
        <dsp:cNvPr id="0" name=""/>
        <dsp:cNvSpPr/>
      </dsp:nvSpPr>
      <dsp:spPr>
        <a:xfrm>
          <a:off x="4013424" y="191155"/>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Živnost</a:t>
          </a:r>
        </a:p>
      </dsp:txBody>
      <dsp:txXfrm>
        <a:off x="4046423" y="224154"/>
        <a:ext cx="1708266" cy="1060659"/>
      </dsp:txXfrm>
    </dsp:sp>
    <dsp:sp modelId="{69181755-E770-48AD-AFF2-FCE9D65D556C}">
      <dsp:nvSpPr>
        <dsp:cNvPr id="0" name=""/>
        <dsp:cNvSpPr/>
      </dsp:nvSpPr>
      <dsp:spPr>
        <a:xfrm>
          <a:off x="2732011"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CA7A-780D-4281-871D-80D96B3CCB2F}">
      <dsp:nvSpPr>
        <dsp:cNvPr id="0" name=""/>
        <dsp:cNvSpPr/>
      </dsp:nvSpPr>
      <dsp:spPr>
        <a:xfrm>
          <a:off x="2929151"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1866827"/>
        <a:ext cx="1708266" cy="1060659"/>
      </dsp:txXfrm>
    </dsp:sp>
    <dsp:sp modelId="{DAEA3EF2-D7F1-4113-BCA0-CE741825BB36}">
      <dsp:nvSpPr>
        <dsp:cNvPr id="0" name=""/>
        <dsp:cNvSpPr/>
      </dsp:nvSpPr>
      <dsp:spPr>
        <a:xfrm>
          <a:off x="563465"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39003-2187-498A-9A80-9ABE717AAD4D}">
      <dsp:nvSpPr>
        <dsp:cNvPr id="0" name=""/>
        <dsp:cNvSpPr/>
      </dsp:nvSpPr>
      <dsp:spPr>
        <a:xfrm>
          <a:off x="76060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793605" y="3509500"/>
        <a:ext cx="1708266" cy="1060659"/>
      </dsp:txXfrm>
    </dsp:sp>
    <dsp:sp modelId="{323CDDE9-F218-477E-8682-2BE6039CF78E}">
      <dsp:nvSpPr>
        <dsp:cNvPr id="0" name=""/>
        <dsp:cNvSpPr/>
      </dsp:nvSpPr>
      <dsp:spPr>
        <a:xfrm>
          <a:off x="2732011"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03F30-36BC-46D3-AB89-E6CB56B12FEA}">
      <dsp:nvSpPr>
        <dsp:cNvPr id="0" name=""/>
        <dsp:cNvSpPr/>
      </dsp:nvSpPr>
      <dsp:spPr>
        <a:xfrm>
          <a:off x="2929151"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3509500"/>
        <a:ext cx="1708266" cy="1060659"/>
      </dsp:txXfrm>
    </dsp:sp>
    <dsp:sp modelId="{633B853A-4A64-421D-962B-5B65C510F2AA}">
      <dsp:nvSpPr>
        <dsp:cNvPr id="0" name=""/>
        <dsp:cNvSpPr/>
      </dsp:nvSpPr>
      <dsp:spPr>
        <a:xfrm>
          <a:off x="4900556"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1430-C4D2-40F0-A3E6-F7B2F176F992}">
      <dsp:nvSpPr>
        <dsp:cNvPr id="0" name=""/>
        <dsp:cNvSpPr/>
      </dsp:nvSpPr>
      <dsp:spPr>
        <a:xfrm>
          <a:off x="509769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3509500"/>
        <a:ext cx="1708266" cy="1060659"/>
      </dsp:txXfrm>
    </dsp:sp>
    <dsp:sp modelId="{0597144C-90F4-4230-8607-066326FAAD50}">
      <dsp:nvSpPr>
        <dsp:cNvPr id="0" name=""/>
        <dsp:cNvSpPr/>
      </dsp:nvSpPr>
      <dsp:spPr>
        <a:xfrm>
          <a:off x="4900556"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45348-606A-4FC8-B5EB-9EAD611E0B19}">
      <dsp:nvSpPr>
        <dsp:cNvPr id="0" name=""/>
        <dsp:cNvSpPr/>
      </dsp:nvSpPr>
      <dsp:spPr>
        <a:xfrm>
          <a:off x="5097696"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1866827"/>
        <a:ext cx="1708266" cy="10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1A52-FAF7-4E2A-BB1B-391285BC3A5B}">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E5E02-3C3E-4F09-BB86-5ADABB3E635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B8941-448A-4233-8A6F-0AE13BADA13A}">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2EA50-8A84-4B18-B4CF-1EFCDA60EE32}">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303D-0883-4869-B1DB-57646EC27FE7}">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Živnost</a:t>
          </a:r>
        </a:p>
      </dsp:txBody>
      <dsp:txXfrm>
        <a:off x="2317887" y="816350"/>
        <a:ext cx="1650725" cy="1024933"/>
      </dsp:txXfrm>
    </dsp:sp>
    <dsp:sp modelId="{196213C0-B61C-4E2A-8721-D5B92FD9D5C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9AEC-E111-4542-A864-9A5F58B7BA2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22387" y="2403691"/>
        <a:ext cx="1650725" cy="1024933"/>
      </dsp:txXfrm>
    </dsp:sp>
    <dsp:sp modelId="{E1330B22-D4EB-4B8D-9BE3-6D9B15845EBE}">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5DB8-E8C7-47F3-AF5A-F989B1373FC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317887" y="2403691"/>
        <a:ext cx="1650725" cy="1024933"/>
      </dsp:txXfrm>
    </dsp:sp>
    <dsp:sp modelId="{90A134DE-C0F5-4475-9F02-0F3D139C9C7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B7BD0-125E-4567-9FE6-107502671F6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4413386" y="2403691"/>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E7F6-1446-4201-9BBA-9F2467523AE0}">
      <dsp:nvSpPr>
        <dsp:cNvPr id="0" name=""/>
        <dsp:cNvSpPr/>
      </dsp:nvSpPr>
      <dsp:spPr>
        <a:xfrm>
          <a:off x="21014" y="3524510"/>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korporace</a:t>
          </a:r>
        </a:p>
      </dsp:txBody>
      <dsp:txXfrm>
        <a:off x="42196" y="3545692"/>
        <a:ext cx="1404019" cy="680827"/>
      </dsp:txXfrm>
    </dsp:sp>
    <dsp:sp modelId="{13E6986F-02D1-4B21-98E1-2A84CDE99604}">
      <dsp:nvSpPr>
        <dsp:cNvPr id="0" name=""/>
        <dsp:cNvSpPr/>
      </dsp:nvSpPr>
      <dsp:spPr>
        <a:xfrm rot="16595276">
          <a:off x="775993" y="3099817"/>
          <a:ext cx="1562015" cy="20874"/>
        </a:xfrm>
        <a:custGeom>
          <a:avLst/>
          <a:gdLst/>
          <a:ahLst/>
          <a:cxnLst/>
          <a:rect l="0" t="0" r="0" b="0"/>
          <a:pathLst>
            <a:path>
              <a:moveTo>
                <a:pt x="0" y="10437"/>
              </a:moveTo>
              <a:lnTo>
                <a:pt x="1562015"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517951" y="3071204"/>
        <a:ext cx="78100" cy="78100"/>
      </dsp:txXfrm>
    </dsp:sp>
    <dsp:sp modelId="{8EC58D06-A3DF-4A1C-A359-00C76441C224}">
      <dsp:nvSpPr>
        <dsp:cNvPr id="0" name=""/>
        <dsp:cNvSpPr/>
      </dsp:nvSpPr>
      <dsp:spPr>
        <a:xfrm>
          <a:off x="1646604" y="1972808"/>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společnosti</a:t>
          </a:r>
        </a:p>
      </dsp:txBody>
      <dsp:txXfrm>
        <a:off x="1667786" y="1993990"/>
        <a:ext cx="1404019" cy="680827"/>
      </dsp:txXfrm>
    </dsp:sp>
    <dsp:sp modelId="{52A7DD21-7EB5-43FC-9B7A-BDCE469389F0}">
      <dsp:nvSpPr>
        <dsp:cNvPr id="0" name=""/>
        <dsp:cNvSpPr/>
      </dsp:nvSpPr>
      <dsp:spPr>
        <a:xfrm rot="17693038">
          <a:off x="2613648" y="1573232"/>
          <a:ext cx="1655127" cy="20874"/>
        </a:xfrm>
        <a:custGeom>
          <a:avLst/>
          <a:gdLst/>
          <a:ahLst/>
          <a:cxnLst/>
          <a:rect l="0" t="0" r="0" b="0"/>
          <a:pathLst>
            <a:path>
              <a:moveTo>
                <a:pt x="0" y="10437"/>
              </a:moveTo>
              <a:lnTo>
                <a:pt x="1655127"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399834" y="1542291"/>
        <a:ext cx="82756" cy="82756"/>
      </dsp:txXfrm>
    </dsp:sp>
    <dsp:sp modelId="{B16F50AC-CBBE-4578-B779-C332BD79B68F}">
      <dsp:nvSpPr>
        <dsp:cNvPr id="0" name=""/>
        <dsp:cNvSpPr/>
      </dsp:nvSpPr>
      <dsp:spPr>
        <a:xfrm>
          <a:off x="3789436" y="47133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Osobní </a:t>
          </a:r>
          <a:r>
            <a:rPr lang="cs-CZ" sz="1600" b="1" kern="1200" dirty="0"/>
            <a:t>společnosti</a:t>
          </a:r>
        </a:p>
      </dsp:txBody>
      <dsp:txXfrm>
        <a:off x="3810618" y="492521"/>
        <a:ext cx="2290710" cy="680827"/>
      </dsp:txXfrm>
    </dsp:sp>
    <dsp:sp modelId="{5CF7AA41-D713-4D11-A22B-D26CEA1B589F}">
      <dsp:nvSpPr>
        <dsp:cNvPr id="0" name=""/>
        <dsp:cNvSpPr/>
      </dsp:nvSpPr>
      <dsp:spPr>
        <a:xfrm rot="20037103">
          <a:off x="6082516" y="649597"/>
          <a:ext cx="787471" cy="20874"/>
        </a:xfrm>
        <a:custGeom>
          <a:avLst/>
          <a:gdLst/>
          <a:ahLst/>
          <a:cxnLst/>
          <a:rect l="0" t="0" r="0" b="0"/>
          <a:pathLst>
            <a:path>
              <a:moveTo>
                <a:pt x="0" y="10437"/>
              </a:moveTo>
              <a:lnTo>
                <a:pt x="78747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6565" y="640347"/>
        <a:ext cx="39373" cy="39373"/>
      </dsp:txXfrm>
    </dsp:sp>
    <dsp:sp modelId="{F60ADBC9-AB45-4EC7-BCDB-9315C51395E0}">
      <dsp:nvSpPr>
        <dsp:cNvPr id="0" name=""/>
        <dsp:cNvSpPr/>
      </dsp:nvSpPr>
      <dsp:spPr>
        <a:xfrm>
          <a:off x="6829994" y="12553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Veřejná obchodní </a:t>
          </a:r>
          <a:r>
            <a:rPr lang="cs-CZ" sz="1600" b="1" kern="1200" dirty="0"/>
            <a:t>společnost</a:t>
          </a:r>
        </a:p>
      </dsp:txBody>
      <dsp:txXfrm>
        <a:off x="6851176" y="146720"/>
        <a:ext cx="2205793" cy="680827"/>
      </dsp:txXfrm>
    </dsp:sp>
    <dsp:sp modelId="{A651C245-968E-4682-B3C4-D11D634A41FC}">
      <dsp:nvSpPr>
        <dsp:cNvPr id="0" name=""/>
        <dsp:cNvSpPr/>
      </dsp:nvSpPr>
      <dsp:spPr>
        <a:xfrm rot="2068775">
          <a:off x="6047124" y="1065432"/>
          <a:ext cx="858255" cy="20874"/>
        </a:xfrm>
        <a:custGeom>
          <a:avLst/>
          <a:gdLst/>
          <a:ahLst/>
          <a:cxnLst/>
          <a:rect l="0" t="0" r="0" b="0"/>
          <a:pathLst>
            <a:path>
              <a:moveTo>
                <a:pt x="0" y="10437"/>
              </a:moveTo>
              <a:lnTo>
                <a:pt x="85825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4796" y="1054413"/>
        <a:ext cx="42912" cy="42912"/>
      </dsp:txXfrm>
    </dsp:sp>
    <dsp:sp modelId="{D99FE575-9B65-4577-8880-357D4498690C}">
      <dsp:nvSpPr>
        <dsp:cNvPr id="0" name=""/>
        <dsp:cNvSpPr/>
      </dsp:nvSpPr>
      <dsp:spPr>
        <a:xfrm>
          <a:off x="6829994" y="95720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Komanditní společnost</a:t>
          </a:r>
        </a:p>
      </dsp:txBody>
      <dsp:txXfrm>
        <a:off x="6851176" y="978390"/>
        <a:ext cx="2205793" cy="680827"/>
      </dsp:txXfrm>
    </dsp:sp>
    <dsp:sp modelId="{D239D0DD-6D7B-45C1-9737-ADD9CD1A9FBB}">
      <dsp:nvSpPr>
        <dsp:cNvPr id="0" name=""/>
        <dsp:cNvSpPr/>
      </dsp:nvSpPr>
      <dsp:spPr>
        <a:xfrm rot="69672">
          <a:off x="3092916" y="2331025"/>
          <a:ext cx="696591" cy="20874"/>
        </a:xfrm>
        <a:custGeom>
          <a:avLst/>
          <a:gdLst/>
          <a:ahLst/>
          <a:cxnLst/>
          <a:rect l="0" t="0" r="0" b="0"/>
          <a:pathLst>
            <a:path>
              <a:moveTo>
                <a:pt x="0" y="10437"/>
              </a:moveTo>
              <a:lnTo>
                <a:pt x="69659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23797" y="2324047"/>
        <a:ext cx="34829" cy="34829"/>
      </dsp:txXfrm>
    </dsp:sp>
    <dsp:sp modelId="{0F6E1E53-40EB-462D-BED2-15CBB9E58584}">
      <dsp:nvSpPr>
        <dsp:cNvPr id="0" name=""/>
        <dsp:cNvSpPr/>
      </dsp:nvSpPr>
      <dsp:spPr>
        <a:xfrm>
          <a:off x="3789436" y="1986924"/>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Kapitálové společnosti</a:t>
          </a:r>
        </a:p>
      </dsp:txBody>
      <dsp:txXfrm>
        <a:off x="3810618" y="2008106"/>
        <a:ext cx="2290710" cy="680827"/>
      </dsp:txXfrm>
    </dsp:sp>
    <dsp:sp modelId="{0908907E-0158-474B-8D98-A23F39CBDF34}">
      <dsp:nvSpPr>
        <dsp:cNvPr id="0" name=""/>
        <dsp:cNvSpPr/>
      </dsp:nvSpPr>
      <dsp:spPr>
        <a:xfrm rot="20661688">
          <a:off x="6108912" y="2239060"/>
          <a:ext cx="734680" cy="20874"/>
        </a:xfrm>
        <a:custGeom>
          <a:avLst/>
          <a:gdLst/>
          <a:ahLst/>
          <a:cxnLst/>
          <a:rect l="0" t="0" r="0" b="0"/>
          <a:pathLst>
            <a:path>
              <a:moveTo>
                <a:pt x="0" y="10437"/>
              </a:moveTo>
              <a:lnTo>
                <a:pt x="734680"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7885" y="2231130"/>
        <a:ext cx="36734" cy="36734"/>
      </dsp:txXfrm>
    </dsp:sp>
    <dsp:sp modelId="{C8C3CC7C-3DBF-4122-B51B-81941CF5C38B}">
      <dsp:nvSpPr>
        <dsp:cNvPr id="0" name=""/>
        <dsp:cNvSpPr/>
      </dsp:nvSpPr>
      <dsp:spPr>
        <a:xfrm>
          <a:off x="6829994" y="178887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Společnost s ručením omezeným</a:t>
          </a:r>
        </a:p>
      </dsp:txBody>
      <dsp:txXfrm>
        <a:off x="6851176" y="1810060"/>
        <a:ext cx="2205793" cy="680827"/>
      </dsp:txXfrm>
    </dsp:sp>
    <dsp:sp modelId="{AE637DE9-9501-4539-A4BC-773F3EBF1413}">
      <dsp:nvSpPr>
        <dsp:cNvPr id="0" name=""/>
        <dsp:cNvSpPr/>
      </dsp:nvSpPr>
      <dsp:spPr>
        <a:xfrm rot="2510862">
          <a:off x="6001380" y="2654895"/>
          <a:ext cx="949743" cy="20874"/>
        </a:xfrm>
        <a:custGeom>
          <a:avLst/>
          <a:gdLst/>
          <a:ahLst/>
          <a:cxnLst/>
          <a:rect l="0" t="0" r="0" b="0"/>
          <a:pathLst>
            <a:path>
              <a:moveTo>
                <a:pt x="0" y="10437"/>
              </a:moveTo>
              <a:lnTo>
                <a:pt x="949743"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2508" y="2641589"/>
        <a:ext cx="47487" cy="47487"/>
      </dsp:txXfrm>
    </dsp:sp>
    <dsp:sp modelId="{671EAB05-6B57-40CF-9C9F-FC497B24D3B6}">
      <dsp:nvSpPr>
        <dsp:cNvPr id="0" name=""/>
        <dsp:cNvSpPr/>
      </dsp:nvSpPr>
      <dsp:spPr>
        <a:xfrm>
          <a:off x="6829994" y="2620549"/>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Akciová společnost</a:t>
          </a:r>
        </a:p>
      </dsp:txBody>
      <dsp:txXfrm>
        <a:off x="6851176" y="2641731"/>
        <a:ext cx="2205793" cy="680827"/>
      </dsp:txXfrm>
    </dsp:sp>
    <dsp:sp modelId="{FF77DE6E-07CB-4EAA-851B-44B6E44A577F}">
      <dsp:nvSpPr>
        <dsp:cNvPr id="0" name=""/>
        <dsp:cNvSpPr/>
      </dsp:nvSpPr>
      <dsp:spPr>
        <a:xfrm rot="3031852">
          <a:off x="2893399" y="2746860"/>
          <a:ext cx="1095625" cy="20874"/>
        </a:xfrm>
        <a:custGeom>
          <a:avLst/>
          <a:gdLst/>
          <a:ahLst/>
          <a:cxnLst/>
          <a:rect l="0" t="0" r="0" b="0"/>
          <a:pathLst>
            <a:path>
              <a:moveTo>
                <a:pt x="0" y="10437"/>
              </a:moveTo>
              <a:lnTo>
                <a:pt x="109562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13821" y="2729907"/>
        <a:ext cx="54781" cy="54781"/>
      </dsp:txXfrm>
    </dsp:sp>
    <dsp:sp modelId="{9AE37805-0E85-4DC7-9F22-7DB8E402841D}">
      <dsp:nvSpPr>
        <dsp:cNvPr id="0" name=""/>
        <dsp:cNvSpPr/>
      </dsp:nvSpPr>
      <dsp:spPr>
        <a:xfrm>
          <a:off x="3789436" y="281859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a:t>
          </a:r>
        </a:p>
        <a:p>
          <a:pPr marL="0" lvl="0" indent="0" algn="ctr" defTabSz="666750">
            <a:lnSpc>
              <a:spcPct val="90000"/>
            </a:lnSpc>
            <a:spcBef>
              <a:spcPct val="0"/>
            </a:spcBef>
            <a:spcAft>
              <a:spcPct val="35000"/>
            </a:spcAft>
            <a:buNone/>
          </a:pPr>
          <a:r>
            <a:rPr lang="cs-CZ" sz="1500" b="1" kern="1200" dirty="0"/>
            <a:t>společnost</a:t>
          </a:r>
        </a:p>
      </dsp:txBody>
      <dsp:txXfrm>
        <a:off x="3810618" y="2839777"/>
        <a:ext cx="2290710" cy="680827"/>
      </dsp:txXfrm>
    </dsp:sp>
    <dsp:sp modelId="{16A60886-65DF-4C07-872E-8ED3F0776242}">
      <dsp:nvSpPr>
        <dsp:cNvPr id="0" name=""/>
        <dsp:cNvSpPr/>
      </dsp:nvSpPr>
      <dsp:spPr>
        <a:xfrm rot="4047163">
          <a:off x="2533068" y="3162695"/>
          <a:ext cx="1816288" cy="20874"/>
        </a:xfrm>
        <a:custGeom>
          <a:avLst/>
          <a:gdLst/>
          <a:ahLst/>
          <a:cxnLst/>
          <a:rect l="0" t="0" r="0" b="0"/>
          <a:pathLst>
            <a:path>
              <a:moveTo>
                <a:pt x="0" y="10437"/>
              </a:moveTo>
              <a:lnTo>
                <a:pt x="181628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b="1" kern="1200"/>
        </a:p>
      </dsp:txBody>
      <dsp:txXfrm>
        <a:off x="3395805" y="3127725"/>
        <a:ext cx="90814" cy="90814"/>
      </dsp:txXfrm>
    </dsp:sp>
    <dsp:sp modelId="{8E097430-90DF-45C5-9A3B-428274775096}">
      <dsp:nvSpPr>
        <dsp:cNvPr id="0" name=""/>
        <dsp:cNvSpPr/>
      </dsp:nvSpPr>
      <dsp:spPr>
        <a:xfrm>
          <a:off x="3789436" y="365026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Evropské hospodářské zájmové sdružení</a:t>
          </a:r>
        </a:p>
      </dsp:txBody>
      <dsp:txXfrm>
        <a:off x="3810618" y="3671447"/>
        <a:ext cx="2290710" cy="680827"/>
      </dsp:txXfrm>
    </dsp:sp>
    <dsp:sp modelId="{AE9A5F7F-C9F7-4BBC-9865-F4A6681661AC}">
      <dsp:nvSpPr>
        <dsp:cNvPr id="0" name=""/>
        <dsp:cNvSpPr/>
      </dsp:nvSpPr>
      <dsp:spPr>
        <a:xfrm rot="4489372">
          <a:off x="902227" y="4614575"/>
          <a:ext cx="1531220" cy="20874"/>
        </a:xfrm>
        <a:custGeom>
          <a:avLst/>
          <a:gdLst/>
          <a:ahLst/>
          <a:cxnLst/>
          <a:rect l="0" t="0" r="0" b="0"/>
          <a:pathLst>
            <a:path>
              <a:moveTo>
                <a:pt x="0" y="10437"/>
              </a:moveTo>
              <a:lnTo>
                <a:pt x="1531220"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629557" y="4586731"/>
        <a:ext cx="76561" cy="76561"/>
      </dsp:txXfrm>
    </dsp:sp>
    <dsp:sp modelId="{1DF73347-6A25-4F7A-9939-17BAE1A36361}">
      <dsp:nvSpPr>
        <dsp:cNvPr id="0" name=""/>
        <dsp:cNvSpPr/>
      </dsp:nvSpPr>
      <dsp:spPr>
        <a:xfrm>
          <a:off x="1868277" y="5002323"/>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Družstva</a:t>
          </a:r>
        </a:p>
      </dsp:txBody>
      <dsp:txXfrm>
        <a:off x="1889459" y="5023505"/>
        <a:ext cx="1404019" cy="680827"/>
      </dsp:txXfrm>
    </dsp:sp>
    <dsp:sp modelId="{3B156248-0BBC-42C2-B977-187C1FA9BEA7}">
      <dsp:nvSpPr>
        <dsp:cNvPr id="0" name=""/>
        <dsp:cNvSpPr/>
      </dsp:nvSpPr>
      <dsp:spPr>
        <a:xfrm rot="18742546">
          <a:off x="3199836" y="5093288"/>
          <a:ext cx="704424" cy="20874"/>
        </a:xfrm>
        <a:custGeom>
          <a:avLst/>
          <a:gdLst/>
          <a:ahLst/>
          <a:cxnLst/>
          <a:rect l="0" t="0" r="0" b="0"/>
          <a:pathLst>
            <a:path>
              <a:moveTo>
                <a:pt x="0" y="10437"/>
              </a:moveTo>
              <a:lnTo>
                <a:pt x="704424"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4438" y="5086114"/>
        <a:ext cx="35221" cy="35221"/>
      </dsp:txXfrm>
    </dsp:sp>
    <dsp:sp modelId="{F65A6B9D-D460-45B0-8B4F-F7C687147EA6}">
      <dsp:nvSpPr>
        <dsp:cNvPr id="0" name=""/>
        <dsp:cNvSpPr/>
      </dsp:nvSpPr>
      <dsp:spPr>
        <a:xfrm>
          <a:off x="3789436" y="4481936"/>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Družstvo</a:t>
          </a:r>
        </a:p>
      </dsp:txBody>
      <dsp:txXfrm>
        <a:off x="3810618" y="4503118"/>
        <a:ext cx="2290710" cy="680827"/>
      </dsp:txXfrm>
    </dsp:sp>
    <dsp:sp modelId="{F3044D4D-DC91-427D-AE9B-3D53B8D2D85F}">
      <dsp:nvSpPr>
        <dsp:cNvPr id="0" name=""/>
        <dsp:cNvSpPr/>
      </dsp:nvSpPr>
      <dsp:spPr>
        <a:xfrm rot="1994999">
          <a:off x="3268189" y="5509120"/>
          <a:ext cx="567718" cy="20874"/>
        </a:xfrm>
        <a:custGeom>
          <a:avLst/>
          <a:gdLst/>
          <a:ahLst/>
          <a:cxnLst/>
          <a:rect l="0" t="0" r="0" b="0"/>
          <a:pathLst>
            <a:path>
              <a:moveTo>
                <a:pt x="0" y="10437"/>
              </a:moveTo>
              <a:lnTo>
                <a:pt x="56771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7855" y="5505364"/>
        <a:ext cx="28385" cy="28385"/>
      </dsp:txXfrm>
    </dsp:sp>
    <dsp:sp modelId="{83F10428-6ADC-4041-B064-ADA6C88761C2}">
      <dsp:nvSpPr>
        <dsp:cNvPr id="0" name=""/>
        <dsp:cNvSpPr/>
      </dsp:nvSpPr>
      <dsp:spPr>
        <a:xfrm>
          <a:off x="3789436" y="531359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družstevní společnost</a:t>
          </a:r>
        </a:p>
      </dsp:txBody>
      <dsp:txXfrm>
        <a:off x="3810618" y="5334781"/>
        <a:ext cx="2290710" cy="68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28.09.2021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11</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22</a:t>
            </a:fld>
            <a:endParaRPr lang="cs-CZ"/>
          </a:p>
        </p:txBody>
      </p:sp>
    </p:spTree>
    <p:extLst>
      <p:ext uri="{BB962C8B-B14F-4D97-AF65-F5344CB8AC3E}">
        <p14:creationId xmlns:p14="http://schemas.microsoft.com/office/powerpoint/2010/main" val="4851769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DE9D3-C4FF-468A-B760-C75CB458154B}" type="slidenum">
              <a:rPr lang="cs-CZ" altLang="cs-CZ"/>
              <a:pPr>
                <a:spcBef>
                  <a:spcPct val="0"/>
                </a:spcBef>
              </a:pPr>
              <a:t>199</a:t>
            </a:fld>
            <a:endParaRPr lang="cs-CZ" altLang="cs-CZ"/>
          </a:p>
        </p:txBody>
      </p:sp>
    </p:spTree>
    <p:extLst>
      <p:ext uri="{BB962C8B-B14F-4D97-AF65-F5344CB8AC3E}">
        <p14:creationId xmlns:p14="http://schemas.microsoft.com/office/powerpoint/2010/main" val="8885233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lphaLcParenR"/>
            </a:pPr>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200</a:t>
            </a:fld>
            <a:endParaRPr lang="cs-CZ"/>
          </a:p>
        </p:txBody>
      </p:sp>
    </p:spTree>
    <p:extLst>
      <p:ext uri="{BB962C8B-B14F-4D97-AF65-F5344CB8AC3E}">
        <p14:creationId xmlns:p14="http://schemas.microsoft.com/office/powerpoint/2010/main" val="122906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a:defRPr/>
            </a:pPr>
            <a:endParaRPr lang="cs-CZ" dirty="0"/>
          </a:p>
        </p:txBody>
      </p:sp>
      <p:sp>
        <p:nvSpPr>
          <p:cNvPr id="1679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E58FF-73D4-4400-842D-D58F29D53200}" type="slidenum">
              <a:rPr lang="cs-CZ" altLang="cs-CZ"/>
              <a:pPr>
                <a:spcBef>
                  <a:spcPct val="0"/>
                </a:spcBef>
              </a:pPr>
              <a:t>201</a:t>
            </a:fld>
            <a:endParaRPr lang="cs-CZ" altLang="cs-CZ"/>
          </a:p>
        </p:txBody>
      </p:sp>
    </p:spTree>
    <p:extLst>
      <p:ext uri="{BB962C8B-B14F-4D97-AF65-F5344CB8AC3E}">
        <p14:creationId xmlns:p14="http://schemas.microsoft.com/office/powerpoint/2010/main" val="41533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lgn="just">
              <a:lnSpc>
                <a:spcPct val="80000"/>
              </a:lnSpc>
              <a:spcBef>
                <a:spcPct val="20000"/>
              </a:spcBef>
              <a:buClr>
                <a:schemeClr val="bg2"/>
              </a:buClr>
              <a:buSzPct val="75000"/>
              <a:buFont typeface="Wingdings" pitchFamily="2" charset="2"/>
              <a:buNone/>
            </a:pPr>
            <a:endParaRPr lang="cs-CZ" sz="1200" b="0"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23</a:t>
            </a:fld>
            <a:endParaRPr lang="cs-CZ"/>
          </a:p>
        </p:txBody>
      </p:sp>
    </p:spTree>
    <p:extLst>
      <p:ext uri="{BB962C8B-B14F-4D97-AF65-F5344CB8AC3E}">
        <p14:creationId xmlns:p14="http://schemas.microsoft.com/office/powerpoint/2010/main" val="374827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1143D0-DFAE-43D3-B853-3E6C6A46B0C8}" type="slidenum">
              <a:rPr lang="cs-CZ" altLang="cs-CZ" b="0">
                <a:latin typeface="Arial" panose="020B0604020202020204" pitchFamily="34" charset="0"/>
              </a:rPr>
              <a:pPr eaLnBrk="1" hangingPunct="1"/>
              <a:t>25</a:t>
            </a:fld>
            <a:endParaRPr lang="cs-CZ" altLang="cs-CZ" b="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32361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8C186D0-D287-4FD1-A6EC-A264012203DC}" type="slidenum">
              <a:rPr lang="cs-CZ" altLang="cs-CZ" b="0">
                <a:latin typeface="Arial" panose="020B0604020202020204" pitchFamily="34" charset="0"/>
              </a:rPr>
              <a:pPr eaLnBrk="1" hangingPunct="1"/>
              <a:t>26</a:t>
            </a:fld>
            <a:endParaRPr lang="cs-CZ" altLang="cs-CZ" b="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3082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CF0A04-A943-476B-8A77-B81B5A5199D5}" type="slidenum">
              <a:rPr lang="cs-CZ" altLang="cs-CZ" b="0">
                <a:latin typeface="Arial" panose="020B0604020202020204" pitchFamily="34" charset="0"/>
              </a:rPr>
              <a:pPr eaLnBrk="1" hangingPunct="1"/>
              <a:t>27</a:t>
            </a:fld>
            <a:endParaRPr lang="cs-CZ" altLang="cs-CZ" b="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7209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29</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efekt = výsledek, účinek, následek</a:t>
            </a:r>
          </a:p>
          <a:p>
            <a:r>
              <a:rPr lang="cs-CZ" altLang="cs-CZ">
                <a:latin typeface="Arial" panose="020B0604020202020204" pitchFamily="34" charset="0"/>
              </a:rPr>
              <a:t>efektem podniku jsou poskytované výrobky a služby = výstupy podniku.</a:t>
            </a:r>
          </a:p>
          <a:p>
            <a:r>
              <a:rPr lang="cs-CZ" altLang="cs-CZ">
                <a:latin typeface="Arial" panose="020B0604020202020204" pitchFamily="34" charset="0"/>
              </a:rPr>
              <a:t>výrobní faktory  = vstupy podniku</a:t>
            </a:r>
          </a:p>
          <a:p>
            <a:r>
              <a:rPr lang="cs-CZ" altLang="cs-CZ">
                <a:latin typeface="Arial" panose="020B0604020202020204" pitchFamily="34" charset="0"/>
              </a:rPr>
              <a:t>efektivnost vyjadřuje poměr výstupu ke vstupu</a:t>
            </a:r>
          </a:p>
          <a:p>
            <a:endParaRPr lang="cs-CZ" altLang="cs-CZ">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30</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34</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35</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36</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12</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42</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42</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47</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47</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49</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52</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53</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54</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55</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56</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57</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59</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13</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60</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61</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62</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63</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http://www2.deloitte.com/content/dam/Deloitte/global/Documents/About-Deloitte/central-europe/CE_Top_500_2015.PDF</a:t>
            </a:r>
          </a:p>
          <a:p>
            <a:r>
              <a:rPr lang="cs-CZ" altLang="sk-SK" dirty="0"/>
              <a:t>Žebříček dle tržeb</a:t>
            </a:r>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64</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65</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67</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68</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69</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70</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15</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71</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72</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75</a:t>
            </a:fld>
            <a:endParaRPr lang="cs-CZ"/>
          </a:p>
        </p:txBody>
      </p:sp>
    </p:spTree>
    <p:extLst>
      <p:ext uri="{BB962C8B-B14F-4D97-AF65-F5344CB8AC3E}">
        <p14:creationId xmlns:p14="http://schemas.microsoft.com/office/powerpoint/2010/main" val="544986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77</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3279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78</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04087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79</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2329062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80</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02709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81</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287236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82</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791287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latin typeface="Arial" panose="020B0604020202020204" pitchFamily="34" charset="0"/>
            </a:endParaRP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19F50-B6C3-4CA3-8BAC-E79B518D82C7}" type="slidenum">
              <a:rPr lang="cs-CZ" altLang="cs-CZ"/>
              <a:pPr>
                <a:spcBef>
                  <a:spcPct val="0"/>
                </a:spcBef>
              </a:pPr>
              <a:t>83</a:t>
            </a:fld>
            <a:endParaRPr lang="cs-CZ" altLang="cs-CZ"/>
          </a:p>
        </p:txBody>
      </p:sp>
    </p:spTree>
    <p:extLst>
      <p:ext uri="{BB962C8B-B14F-4D97-AF65-F5344CB8AC3E}">
        <p14:creationId xmlns:p14="http://schemas.microsoft.com/office/powerpoint/2010/main" val="357547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17</a:t>
            </a:fld>
            <a:endParaRPr lang="cs-CZ"/>
          </a:p>
        </p:txBody>
      </p:sp>
    </p:spTree>
    <p:extLst>
      <p:ext uri="{BB962C8B-B14F-4D97-AF65-F5344CB8AC3E}">
        <p14:creationId xmlns:p14="http://schemas.microsoft.com/office/powerpoint/2010/main" val="2133644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85</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9612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4AD87-0B50-4BCA-BD3E-E85D6D8EB46A}" type="slidenum">
              <a:rPr lang="cs-CZ" altLang="cs-CZ"/>
              <a:pPr>
                <a:spcBef>
                  <a:spcPct val="0"/>
                </a:spcBef>
              </a:pPr>
              <a:t>86</a:t>
            </a:fld>
            <a:endParaRPr lang="cs-CZ" altLang="cs-CZ"/>
          </a:p>
        </p:txBody>
      </p:sp>
    </p:spTree>
    <p:extLst>
      <p:ext uri="{BB962C8B-B14F-4D97-AF65-F5344CB8AC3E}">
        <p14:creationId xmlns:p14="http://schemas.microsoft.com/office/powerpoint/2010/main" val="3669534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89</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1522426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90</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22700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91</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2069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92</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41573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93</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53682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94</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34780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95</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703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96</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897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18</a:t>
            </a:fld>
            <a:endParaRPr lang="cs-CZ"/>
          </a:p>
        </p:txBody>
      </p:sp>
    </p:spTree>
    <p:extLst>
      <p:ext uri="{BB962C8B-B14F-4D97-AF65-F5344CB8AC3E}">
        <p14:creationId xmlns:p14="http://schemas.microsoft.com/office/powerpoint/2010/main" val="1332554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36AA8-45AF-4969-BC53-514C9F195DAF}" type="slidenum">
              <a:rPr lang="cs-CZ" altLang="cs-CZ"/>
              <a:pPr>
                <a:spcBef>
                  <a:spcPct val="0"/>
                </a:spcBef>
              </a:pPr>
              <a:t>97</a:t>
            </a:fld>
            <a:endParaRPr lang="cs-CZ" altLang="cs-CZ"/>
          </a:p>
        </p:txBody>
      </p:sp>
    </p:spTree>
    <p:extLst>
      <p:ext uri="{BB962C8B-B14F-4D97-AF65-F5344CB8AC3E}">
        <p14:creationId xmlns:p14="http://schemas.microsoft.com/office/powerpoint/2010/main" val="3212180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98</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02412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99</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523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100</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886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105</a:t>
            </a:fld>
            <a:endParaRPr lang="cs-CZ" altLang="cs-CZ"/>
          </a:p>
        </p:txBody>
      </p:sp>
    </p:spTree>
    <p:extLst>
      <p:ext uri="{BB962C8B-B14F-4D97-AF65-F5344CB8AC3E}">
        <p14:creationId xmlns:p14="http://schemas.microsoft.com/office/powerpoint/2010/main" val="368963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106</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63300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107</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78080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108</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05697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109</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93281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110</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609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19</a:t>
            </a:fld>
            <a:endParaRPr lang="cs-CZ"/>
          </a:p>
        </p:txBody>
      </p:sp>
    </p:spTree>
    <p:extLst>
      <p:ext uri="{BB962C8B-B14F-4D97-AF65-F5344CB8AC3E}">
        <p14:creationId xmlns:p14="http://schemas.microsoft.com/office/powerpoint/2010/main" val="40106049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111</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666045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112</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497678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113</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60960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114</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75018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115</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004099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123</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130</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132</a:t>
            </a:fld>
            <a:endParaRPr lang="cs-CZ"/>
          </a:p>
        </p:txBody>
      </p:sp>
    </p:spTree>
    <p:extLst>
      <p:ext uri="{BB962C8B-B14F-4D97-AF65-F5344CB8AC3E}">
        <p14:creationId xmlns:p14="http://schemas.microsoft.com/office/powerpoint/2010/main" val="30453305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dirty="0">
              <a:latin typeface="Arial" panose="020B0604020202020204" pitchFamily="34" charset="0"/>
            </a:endParaRPr>
          </a:p>
        </p:txBody>
      </p:sp>
    </p:spTree>
    <p:extLst>
      <p:ext uri="{BB962C8B-B14F-4D97-AF65-F5344CB8AC3E}">
        <p14:creationId xmlns:p14="http://schemas.microsoft.com/office/powerpoint/2010/main" val="21306437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0"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149</a:t>
            </a:fld>
            <a:endParaRPr lang="cs-CZ"/>
          </a:p>
        </p:txBody>
      </p:sp>
    </p:spTree>
    <p:extLst>
      <p:ext uri="{BB962C8B-B14F-4D97-AF65-F5344CB8AC3E}">
        <p14:creationId xmlns:p14="http://schemas.microsoft.com/office/powerpoint/2010/main" val="348993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20</a:t>
            </a:fld>
            <a:endParaRPr lang="cs-CZ"/>
          </a:p>
        </p:txBody>
      </p:sp>
    </p:spTree>
    <p:extLst>
      <p:ext uri="{BB962C8B-B14F-4D97-AF65-F5344CB8AC3E}">
        <p14:creationId xmlns:p14="http://schemas.microsoft.com/office/powerpoint/2010/main" val="1891973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150</a:t>
            </a:fld>
            <a:endParaRPr lang="cs-CZ"/>
          </a:p>
        </p:txBody>
      </p:sp>
    </p:spTree>
    <p:extLst>
      <p:ext uri="{BB962C8B-B14F-4D97-AF65-F5344CB8AC3E}">
        <p14:creationId xmlns:p14="http://schemas.microsoft.com/office/powerpoint/2010/main" val="25592890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151</a:t>
            </a:fld>
            <a:endParaRPr lang="cs-CZ"/>
          </a:p>
        </p:txBody>
      </p:sp>
    </p:spTree>
    <p:extLst>
      <p:ext uri="{BB962C8B-B14F-4D97-AF65-F5344CB8AC3E}">
        <p14:creationId xmlns:p14="http://schemas.microsoft.com/office/powerpoint/2010/main" val="4014651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158</a:t>
            </a:fld>
            <a:endParaRPr lang="cs-CZ"/>
          </a:p>
        </p:txBody>
      </p:sp>
    </p:spTree>
    <p:extLst>
      <p:ext uri="{BB962C8B-B14F-4D97-AF65-F5344CB8AC3E}">
        <p14:creationId xmlns:p14="http://schemas.microsoft.com/office/powerpoint/2010/main" val="235157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159</a:t>
            </a:fld>
            <a:endParaRPr lang="cs-CZ"/>
          </a:p>
        </p:txBody>
      </p:sp>
    </p:spTree>
    <p:extLst>
      <p:ext uri="{BB962C8B-B14F-4D97-AF65-F5344CB8AC3E}">
        <p14:creationId xmlns:p14="http://schemas.microsoft.com/office/powerpoint/2010/main" val="27085172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160</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162</a:t>
            </a:fld>
            <a:endParaRPr lang="cs-CZ"/>
          </a:p>
        </p:txBody>
      </p:sp>
    </p:spTree>
    <p:extLst>
      <p:ext uri="{BB962C8B-B14F-4D97-AF65-F5344CB8AC3E}">
        <p14:creationId xmlns:p14="http://schemas.microsoft.com/office/powerpoint/2010/main" val="33914128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165</a:t>
            </a:fld>
            <a:endParaRPr lang="cs-CZ"/>
          </a:p>
        </p:txBody>
      </p:sp>
    </p:spTree>
    <p:extLst>
      <p:ext uri="{BB962C8B-B14F-4D97-AF65-F5344CB8AC3E}">
        <p14:creationId xmlns:p14="http://schemas.microsoft.com/office/powerpoint/2010/main" val="28120944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166</a:t>
            </a:fld>
            <a:endParaRPr lang="cs-CZ"/>
          </a:p>
        </p:txBody>
      </p:sp>
    </p:spTree>
    <p:extLst>
      <p:ext uri="{BB962C8B-B14F-4D97-AF65-F5344CB8AC3E}">
        <p14:creationId xmlns:p14="http://schemas.microsoft.com/office/powerpoint/2010/main" val="8197810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167</a:t>
            </a:fld>
            <a:endParaRPr lang="cs-CZ"/>
          </a:p>
        </p:txBody>
      </p:sp>
    </p:spTree>
    <p:extLst>
      <p:ext uri="{BB962C8B-B14F-4D97-AF65-F5344CB8AC3E}">
        <p14:creationId xmlns:p14="http://schemas.microsoft.com/office/powerpoint/2010/main" val="1648919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168</a:t>
            </a:fld>
            <a:endParaRPr lang="cs-CZ"/>
          </a:p>
        </p:txBody>
      </p:sp>
    </p:spTree>
    <p:extLst>
      <p:ext uri="{BB962C8B-B1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21</a:t>
            </a:fld>
            <a:endParaRPr lang="cs-CZ"/>
          </a:p>
        </p:txBody>
      </p:sp>
    </p:spTree>
    <p:extLst>
      <p:ext uri="{BB962C8B-B14F-4D97-AF65-F5344CB8AC3E}">
        <p14:creationId xmlns:p14="http://schemas.microsoft.com/office/powerpoint/2010/main" val="13286237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169</a:t>
            </a:fld>
            <a:endParaRPr lang="cs-CZ"/>
          </a:p>
        </p:txBody>
      </p:sp>
    </p:spTree>
    <p:extLst>
      <p:ext uri="{BB962C8B-B14F-4D97-AF65-F5344CB8AC3E}">
        <p14:creationId xmlns:p14="http://schemas.microsoft.com/office/powerpoint/2010/main" val="1666610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170</a:t>
            </a:fld>
            <a:endParaRPr lang="cs-CZ"/>
          </a:p>
        </p:txBody>
      </p:sp>
    </p:spTree>
    <p:extLst>
      <p:ext uri="{BB962C8B-B14F-4D97-AF65-F5344CB8AC3E}">
        <p14:creationId xmlns:p14="http://schemas.microsoft.com/office/powerpoint/2010/main" val="31291801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171</a:t>
            </a:fld>
            <a:endParaRPr lang="cs-CZ"/>
          </a:p>
        </p:txBody>
      </p:sp>
    </p:spTree>
    <p:extLst>
      <p:ext uri="{BB962C8B-B14F-4D97-AF65-F5344CB8AC3E}">
        <p14:creationId xmlns:p14="http://schemas.microsoft.com/office/powerpoint/2010/main" val="6594074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172</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173</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174</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190</a:t>
            </a:fld>
            <a:endParaRPr lang="cs-CZ"/>
          </a:p>
        </p:txBody>
      </p:sp>
    </p:spTree>
    <p:extLst>
      <p:ext uri="{BB962C8B-B14F-4D97-AF65-F5344CB8AC3E}">
        <p14:creationId xmlns:p14="http://schemas.microsoft.com/office/powerpoint/2010/main" val="14326655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7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CB2E7-13EA-4F16-8EC2-EF05DE6CA465}" type="slidenum">
              <a:rPr lang="cs-CZ" altLang="cs-CZ"/>
              <a:pPr>
                <a:spcBef>
                  <a:spcPct val="0"/>
                </a:spcBef>
              </a:pPr>
              <a:t>196</a:t>
            </a:fld>
            <a:endParaRPr lang="cs-CZ" altLang="cs-CZ"/>
          </a:p>
        </p:txBody>
      </p:sp>
    </p:spTree>
    <p:extLst>
      <p:ext uri="{BB962C8B-B14F-4D97-AF65-F5344CB8AC3E}">
        <p14:creationId xmlns:p14="http://schemas.microsoft.com/office/powerpoint/2010/main" val="1556289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9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CBD19-19CA-4765-8642-25B06240ED81}" type="slidenum">
              <a:rPr lang="cs-CZ" altLang="cs-CZ"/>
              <a:pPr>
                <a:spcBef>
                  <a:spcPct val="0"/>
                </a:spcBef>
              </a:pPr>
              <a:t>197</a:t>
            </a:fld>
            <a:endParaRPr lang="cs-CZ" altLang="cs-CZ"/>
          </a:p>
        </p:txBody>
      </p:sp>
    </p:spTree>
    <p:extLst>
      <p:ext uri="{BB962C8B-B14F-4D97-AF65-F5344CB8AC3E}">
        <p14:creationId xmlns:p14="http://schemas.microsoft.com/office/powerpoint/2010/main" val="21249778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1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8BED2-7FD1-420C-BB12-95A1C36A9930}" type="slidenum">
              <a:rPr lang="cs-CZ" altLang="cs-CZ"/>
              <a:pPr>
                <a:spcBef>
                  <a:spcPct val="0"/>
                </a:spcBef>
              </a:pPr>
              <a:t>198</a:t>
            </a:fld>
            <a:endParaRPr lang="cs-CZ" altLang="cs-CZ"/>
          </a:p>
        </p:txBody>
      </p:sp>
    </p:spTree>
    <p:extLst>
      <p:ext uri="{BB962C8B-B14F-4D97-AF65-F5344CB8AC3E}">
        <p14:creationId xmlns:p14="http://schemas.microsoft.com/office/powerpoint/2010/main" val="228346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1BF7FE0-E036-4BF4-AB0F-0D89ED56AF86}" type="slidenum">
              <a:rPr lang="cs-CZ" altLang="cs-CZ"/>
              <a:pPr>
                <a:defRPr/>
              </a:pPr>
              <a:t>‹#›</a:t>
            </a:fld>
            <a:endParaRPr lang="cs-CZ" altLang="cs-CZ"/>
          </a:p>
        </p:txBody>
      </p:sp>
    </p:spTree>
    <p:extLst>
      <p:ext uri="{BB962C8B-B14F-4D97-AF65-F5344CB8AC3E}">
        <p14:creationId xmlns:p14="http://schemas.microsoft.com/office/powerpoint/2010/main" val="111655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9/28/2021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novak@mvso.c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jakpodnikat.cz/pausalni-vydaje-procentem.php" TargetMode="External"/><Relationship Id="rId2" Type="http://schemas.openxmlformats.org/officeDocument/2006/relationships/hyperlink" Target="http://www.jakpodnikat.cz/danova-evidence.php"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25.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9248" y="2304996"/>
            <a:ext cx="7858124" cy="1576532"/>
          </a:xfrm>
        </p:spPr>
        <p:txBody>
          <a:bodyPr lIns="0" tIns="0" rIns="0" bIns="0" anchor="t" anchorCtr="0">
            <a:normAutofit/>
          </a:bodyPr>
          <a:lstStyle/>
          <a:p>
            <a:r>
              <a:rPr lang="cs-CZ" sz="5000" b="1" dirty="0">
                <a:solidFill>
                  <a:srgbClr val="FF0000"/>
                </a:solidFill>
              </a:rPr>
              <a:t>1. Blok</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828675" y="2999132"/>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3"/>
              </a:rPr>
              <a:t>petr.novak@mvso.cz</a:t>
            </a:r>
            <a:endParaRPr lang="cs-CZ" sz="2000" dirty="0">
              <a:latin typeface="Arial" pitchFamily="34" charset="0"/>
              <a:cs typeface="Arial" pitchFamily="34" charset="0"/>
            </a:endParaRP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8931452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45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CC1088-FC9D-493D-B772-00E188A41DE0}" type="slidenum">
              <a:rPr lang="cs-CZ" altLang="cs-CZ" sz="800"/>
              <a:pPr>
                <a:spcBef>
                  <a:spcPct val="0"/>
                </a:spcBef>
                <a:buClrTx/>
                <a:buSzTx/>
                <a:buFontTx/>
                <a:buNone/>
              </a:pPr>
              <a:t>101</a:t>
            </a:fld>
            <a:endParaRPr lang="cs-CZ" altLang="cs-CZ" sz="800"/>
          </a:p>
        </p:txBody>
      </p:sp>
      <p:sp>
        <p:nvSpPr>
          <p:cNvPr id="64516" name="Rectangle 2"/>
          <p:cNvSpPr>
            <a:spLocks noGrp="1" noChangeArrowheads="1"/>
          </p:cNvSpPr>
          <p:nvPr>
            <p:ph type="title"/>
          </p:nvPr>
        </p:nvSpPr>
        <p:spPr>
          <a:xfrm>
            <a:off x="323850" y="532607"/>
            <a:ext cx="8218488" cy="635000"/>
          </a:xfrm>
        </p:spPr>
        <p:txBody>
          <a:bodyPr/>
          <a:lstStyle/>
          <a:p>
            <a:pPr eaLnBrk="1" hangingPunct="1"/>
            <a:r>
              <a:rPr lang="cs-CZ" altLang="cs-CZ" sz="2800" b="1" dirty="0">
                <a:solidFill>
                  <a:srgbClr val="FF0000"/>
                </a:solidFill>
              </a:rPr>
              <a:t>Klasifikace cílů - příklady</a:t>
            </a:r>
            <a:endParaRPr lang="cs-CZ" altLang="cs-CZ" sz="2800" dirty="0">
              <a:solidFill>
                <a:srgbClr val="FF0000"/>
              </a:solidFill>
            </a:endParaRPr>
          </a:p>
        </p:txBody>
      </p:sp>
      <p:sp>
        <p:nvSpPr>
          <p:cNvPr id="129027" name="Rectangle 3"/>
          <p:cNvSpPr>
            <a:spLocks noGrp="1" noChangeArrowheads="1"/>
          </p:cNvSpPr>
          <p:nvPr>
            <p:ph type="body" idx="1"/>
          </p:nvPr>
        </p:nvSpPr>
        <p:spPr>
          <a:xfrm>
            <a:off x="271462" y="1310900"/>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64518"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101739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5539"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293ADF1-B3CF-4D9D-A0DA-969EEA36CC99}" type="slidenum">
              <a:rPr lang="cs-CZ" altLang="cs-CZ" sz="800"/>
              <a:pPr>
                <a:spcBef>
                  <a:spcPct val="0"/>
                </a:spcBef>
                <a:buClrTx/>
                <a:buSzTx/>
                <a:buFontTx/>
                <a:buNone/>
              </a:pPr>
              <a:t>102</a:t>
            </a:fld>
            <a:endParaRPr lang="cs-CZ" altLang="cs-CZ" sz="800"/>
          </a:p>
        </p:txBody>
      </p:sp>
      <p:sp>
        <p:nvSpPr>
          <p:cNvPr id="65540" name="Rectangle 2"/>
          <p:cNvSpPr>
            <a:spLocks noGrp="1" noChangeArrowheads="1"/>
          </p:cNvSpPr>
          <p:nvPr>
            <p:ph type="title"/>
          </p:nvPr>
        </p:nvSpPr>
        <p:spPr>
          <a:xfrm>
            <a:off x="457200" y="476059"/>
            <a:ext cx="8218488" cy="635000"/>
          </a:xfrm>
        </p:spPr>
        <p:txBody>
          <a:bodyPr/>
          <a:lstStyle/>
          <a:p>
            <a:pPr eaLnBrk="1" hangingPunct="1"/>
            <a:r>
              <a:rPr lang="cs-CZ" altLang="cs-CZ" sz="2800" b="1" dirty="0"/>
              <a:t>Klasifikace cílů - příklady</a:t>
            </a:r>
            <a:endParaRPr lang="cs-CZ" altLang="cs-CZ" sz="2800" dirty="0"/>
          </a:p>
        </p:txBody>
      </p:sp>
      <p:sp>
        <p:nvSpPr>
          <p:cNvPr id="130051" name="Rectangle 3"/>
          <p:cNvSpPr>
            <a:spLocks noGrp="1" noChangeArrowheads="1"/>
          </p:cNvSpPr>
          <p:nvPr>
            <p:ph type="body" idx="1"/>
          </p:nvPr>
        </p:nvSpPr>
        <p:spPr>
          <a:xfrm>
            <a:off x="323850" y="1125538"/>
            <a:ext cx="784268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65542"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30412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656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281E7D94-EAE3-41F4-B4FB-1A0E5E54C493}" type="slidenum">
              <a:rPr lang="cs-CZ" altLang="cs-CZ" sz="800"/>
              <a:pPr>
                <a:spcBef>
                  <a:spcPct val="0"/>
                </a:spcBef>
                <a:buClrTx/>
                <a:buSzTx/>
                <a:buFontTx/>
                <a:buNone/>
              </a:pPr>
              <a:t>103</a:t>
            </a:fld>
            <a:endParaRPr lang="cs-CZ" altLang="cs-CZ" sz="800"/>
          </a:p>
        </p:txBody>
      </p:sp>
      <p:sp>
        <p:nvSpPr>
          <p:cNvPr id="66564" name="Rectangle 2"/>
          <p:cNvSpPr>
            <a:spLocks noGrp="1" noChangeArrowheads="1"/>
          </p:cNvSpPr>
          <p:nvPr>
            <p:ph type="title"/>
          </p:nvPr>
        </p:nvSpPr>
        <p:spPr>
          <a:xfrm>
            <a:off x="498475" y="818722"/>
            <a:ext cx="8218488" cy="635000"/>
          </a:xfrm>
        </p:spPr>
        <p:txBody>
          <a:bodyPr/>
          <a:lstStyle/>
          <a:p>
            <a:pPr eaLnBrk="1" hangingPunct="1"/>
            <a:r>
              <a:rPr lang="cs-CZ" altLang="cs-CZ" sz="2800" b="1" dirty="0"/>
              <a:t>Klasifikace cílů - příklady</a:t>
            </a:r>
            <a:endParaRPr lang="cs-CZ" altLang="cs-CZ" sz="2800" dirty="0"/>
          </a:p>
        </p:txBody>
      </p:sp>
      <p:sp>
        <p:nvSpPr>
          <p:cNvPr id="66565" name="Rectangle 3"/>
          <p:cNvSpPr>
            <a:spLocks noGrp="1" noChangeArrowheads="1"/>
          </p:cNvSpPr>
          <p:nvPr>
            <p:ph type="body" idx="1"/>
          </p:nvPr>
        </p:nvSpPr>
        <p:spPr>
          <a:xfrm>
            <a:off x="539750" y="1801690"/>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66566"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42616351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3067958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4109548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323850" y="836613"/>
            <a:ext cx="860901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Práce</a:t>
            </a:r>
          </a:p>
          <a:p>
            <a:pPr eaLnBrk="1" hangingPunct="1">
              <a:spcBef>
                <a:spcPct val="0"/>
              </a:spcBef>
              <a:buClrTx/>
              <a:buSzTx/>
              <a:buFontTx/>
              <a:buNone/>
            </a:pPr>
            <a:endParaRPr lang="cs-CZ" altLang="cs-CZ" sz="2000" b="0"/>
          </a:p>
          <a:p>
            <a:pPr eaLnBrk="1" hangingPunct="1">
              <a:spcBef>
                <a:spcPct val="0"/>
              </a:spcBef>
              <a:buClrTx/>
              <a:buSzTx/>
              <a:buFont typeface="Arial" panose="020B0604020202020204" pitchFamily="34" charset="0"/>
              <a:buChar char="•"/>
            </a:pPr>
            <a:r>
              <a:rPr lang="cs-CZ" altLang="cs-CZ" sz="2000" b="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a:t> Stroje zařadíme do kapitálu ve věcné podobě. </a:t>
            </a:r>
          </a:p>
          <a:p>
            <a:pPr eaLnBrk="1" hangingPunct="1">
              <a:spcBef>
                <a:spcPct val="0"/>
              </a:spcBef>
              <a:buClrTx/>
              <a:buSzTx/>
              <a:buFont typeface="Arial" panose="020B0604020202020204" pitchFamily="34" charset="0"/>
              <a:buChar char="•"/>
            </a:pPr>
            <a:r>
              <a:rPr lang="cs-CZ" altLang="cs-CZ" sz="2000" b="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a:t> </a:t>
            </a:r>
            <a:r>
              <a:rPr lang="cs-CZ" altLang="cs-CZ" sz="2000"/>
              <a:t>Mzdu rozlišujeme </a:t>
            </a:r>
          </a:p>
          <a:p>
            <a:pPr eaLnBrk="1" hangingPunct="1">
              <a:spcBef>
                <a:spcPct val="0"/>
              </a:spcBef>
              <a:buClrTx/>
              <a:buSzTx/>
              <a:buFontTx/>
              <a:buNone/>
            </a:pPr>
            <a:r>
              <a:rPr lang="cs-CZ" altLang="cs-CZ" sz="2000" b="0"/>
              <a:t>  - nominální</a:t>
            </a:r>
          </a:p>
          <a:p>
            <a:pPr eaLnBrk="1" hangingPunct="1">
              <a:spcBef>
                <a:spcPct val="0"/>
              </a:spcBef>
              <a:buClrTx/>
              <a:buSzTx/>
              <a:buFontTx/>
              <a:buNone/>
            </a:pPr>
            <a:r>
              <a:rPr lang="cs-CZ" altLang="cs-CZ" sz="2000" b="0"/>
              <a:t>  - reálnou </a:t>
            </a:r>
          </a:p>
          <a:p>
            <a:pPr eaLnBrk="1" hangingPunct="1">
              <a:spcBef>
                <a:spcPct val="0"/>
              </a:spcBef>
              <a:buClrTx/>
              <a:buSzTx/>
              <a:buFont typeface="Arial" panose="020B0604020202020204" pitchFamily="34" charset="0"/>
              <a:buChar char="•"/>
            </a:pPr>
            <a:r>
              <a:rPr lang="cs-CZ" altLang="cs-CZ" sz="2000" b="0"/>
              <a:t> S pojmem práce úzce souvisí pojmy dělba práce, </a:t>
            </a:r>
          </a:p>
          <a:p>
            <a:pPr eaLnBrk="1" hangingPunct="1">
              <a:spcBef>
                <a:spcPct val="0"/>
              </a:spcBef>
              <a:buClrTx/>
              <a:buSzTx/>
              <a:buFontTx/>
              <a:buNone/>
            </a:pPr>
            <a:r>
              <a:rPr lang="cs-CZ" altLang="cs-CZ" sz="2000" b="0"/>
              <a:t> specializace a kooperace. </a:t>
            </a:r>
          </a:p>
          <a:p>
            <a:pPr eaLnBrk="1" hangingPunct="1">
              <a:spcBef>
                <a:spcPct val="0"/>
              </a:spcBef>
              <a:buClrTx/>
              <a:buSzTx/>
              <a:buFont typeface="Arial" panose="020B0604020202020204" pitchFamily="34" charset="0"/>
              <a:buChar char="•"/>
            </a:pPr>
            <a:endParaRPr lang="cs-CZ" altLang="cs-CZ" sz="2000" b="0"/>
          </a:p>
        </p:txBody>
      </p:sp>
      <p:sp>
        <p:nvSpPr>
          <p:cNvPr id="70660" name="Nadpis 6"/>
          <p:cNvSpPr>
            <a:spLocks noGrp="1"/>
          </p:cNvSpPr>
          <p:nvPr>
            <p:ph type="title"/>
          </p:nvPr>
        </p:nvSpPr>
        <p:spPr/>
        <p:txBody>
          <a:bodyPr/>
          <a:lstStyle/>
          <a:p>
            <a:r>
              <a:rPr lang="cs-CZ" altLang="cs-CZ" b="1"/>
              <a:t>Národohospodářské faktory</a:t>
            </a:r>
          </a:p>
        </p:txBody>
      </p:sp>
    </p:spTree>
    <p:extLst>
      <p:ext uri="{BB962C8B-B14F-4D97-AF65-F5344CB8AC3E}">
        <p14:creationId xmlns:p14="http://schemas.microsoft.com/office/powerpoint/2010/main" val="874267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908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Půda</a:t>
            </a:r>
            <a:r>
              <a:rPr lang="cs-CZ" altLang="cs-CZ" sz="2400" b="0"/>
              <a:t>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200" b="0"/>
              <a:t> nejtypičtější přírodní zdroj. </a:t>
            </a:r>
          </a:p>
          <a:p>
            <a:pPr eaLnBrk="1" hangingPunct="1">
              <a:spcBef>
                <a:spcPct val="0"/>
              </a:spcBef>
              <a:buClrTx/>
              <a:buSzTx/>
              <a:buFont typeface="Arial" panose="020B0604020202020204" pitchFamily="34" charset="0"/>
              <a:buChar char="•"/>
            </a:pPr>
            <a:r>
              <a:rPr lang="cs-CZ" altLang="cs-CZ" sz="2200" b="0"/>
              <a:t> Půdy je přesně omezené množství –vzácný zdroj. </a:t>
            </a:r>
          </a:p>
          <a:p>
            <a:pPr eaLnBrk="1" hangingPunct="1">
              <a:spcBef>
                <a:spcPct val="0"/>
              </a:spcBef>
              <a:buClrTx/>
              <a:buSzTx/>
              <a:buFont typeface="Arial" panose="020B0604020202020204" pitchFamily="34" charset="0"/>
              <a:buChar char="•"/>
            </a:pPr>
            <a:r>
              <a:rPr lang="cs-CZ" altLang="cs-CZ" sz="2200" b="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89913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457200" y="1258644"/>
            <a:ext cx="8640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dirty="0"/>
              <a:t>Kapitál</a:t>
            </a:r>
            <a:r>
              <a:rPr lang="cs-CZ" altLang="cs-CZ" sz="2600" b="0" dirty="0"/>
              <a:t> </a:t>
            </a:r>
          </a:p>
          <a:p>
            <a:pPr eaLnBrk="1" hangingPunct="1">
              <a:spcBef>
                <a:spcPct val="0"/>
              </a:spcBef>
              <a:buClrTx/>
              <a:buSzTx/>
              <a:buFontTx/>
              <a:buNone/>
            </a:pPr>
            <a:endParaRPr lang="cs-CZ" altLang="cs-CZ" sz="2600" b="0" dirty="0"/>
          </a:p>
          <a:p>
            <a:pPr eaLnBrk="1" hangingPunct="1">
              <a:spcBef>
                <a:spcPct val="0"/>
              </a:spcBef>
              <a:buClrTx/>
              <a:buSzTx/>
              <a:buFont typeface="Arial" panose="020B0604020202020204" pitchFamily="34" charset="0"/>
              <a:buChar char="•"/>
            </a:pPr>
            <a:r>
              <a:rPr lang="cs-CZ" altLang="cs-CZ" sz="2200" b="0" dirty="0"/>
              <a:t> Nejjednodušší definice kapitálu říká, že jsou to peníze, které přinášejí další peníze. </a:t>
            </a:r>
          </a:p>
          <a:p>
            <a:pPr eaLnBrk="1" hangingPunct="1">
              <a:spcBef>
                <a:spcPct val="0"/>
              </a:spcBef>
              <a:buClrTx/>
              <a:buSzTx/>
              <a:buFont typeface="Arial" panose="020B0604020202020204" pitchFamily="34" charset="0"/>
              <a:buChar char="•"/>
            </a:pPr>
            <a:r>
              <a:rPr lang="cs-CZ" altLang="cs-CZ" sz="2200" b="0" dirty="0"/>
              <a:t> Kapitálem rozumíme vše, co vkládáme do výroby proto, aby vznikly další hodnoty. </a:t>
            </a:r>
          </a:p>
          <a:p>
            <a:pPr eaLnBrk="1" hangingPunct="1">
              <a:spcBef>
                <a:spcPct val="0"/>
              </a:spcBef>
              <a:buClrTx/>
              <a:buSzTx/>
              <a:buFont typeface="Arial" panose="020B0604020202020204" pitchFamily="34" charset="0"/>
              <a:buChar char="•"/>
            </a:pPr>
            <a:r>
              <a:rPr lang="cs-CZ" altLang="cs-CZ" sz="2200" b="0" dirty="0"/>
              <a:t> Základní rozlišovací znak kapitálu -účelovost vložených prostředků, snaha dosáhnout zisk (resp. úrok), a to bez ohledu na to, zda nakonec opravdu bude dosaženo zisku nebo ztráty. </a:t>
            </a:r>
          </a:p>
          <a:p>
            <a:pPr eaLnBrk="1" hangingPunct="1">
              <a:spcBef>
                <a:spcPct val="0"/>
              </a:spcBef>
              <a:buClrTx/>
              <a:buSzTx/>
              <a:buFont typeface="Arial" panose="020B0604020202020204" pitchFamily="34" charset="0"/>
              <a:buChar char="•"/>
            </a:pPr>
            <a:r>
              <a:rPr lang="cs-CZ" altLang="cs-CZ" sz="2200" b="0" dirty="0"/>
              <a:t> Druhým znakem  je, že kapitál předpokládá vlastnictví – ten, kdo vkládá kapitál do výroby má úmysl dosáhnout zisk pro sebe – to je výrazná osobní motivace podnikatelova. </a:t>
            </a:r>
          </a:p>
          <a:p>
            <a:pPr eaLnBrk="1" hangingPunct="1">
              <a:spcBef>
                <a:spcPct val="0"/>
              </a:spcBef>
              <a:buClrTx/>
              <a:buSzTx/>
              <a:buFont typeface="Arial" panose="020B0604020202020204" pitchFamily="34" charset="0"/>
              <a:buChar char="•"/>
            </a:pPr>
            <a:r>
              <a:rPr lang="cs-CZ" altLang="cs-CZ" sz="2200" b="0" dirty="0"/>
              <a:t> </a:t>
            </a:r>
            <a:r>
              <a:rPr lang="cs-CZ" altLang="cs-CZ" sz="2200" dirty="0"/>
              <a:t>Finanční a reálný kapitál</a:t>
            </a:r>
          </a:p>
          <a:p>
            <a:pPr eaLnBrk="1" hangingPunct="1">
              <a:spcBef>
                <a:spcPct val="0"/>
              </a:spcBef>
              <a:buClrTx/>
              <a:buSzTx/>
              <a:buFontTx/>
              <a:buNone/>
            </a:pPr>
            <a:r>
              <a:rPr lang="cs-CZ" altLang="cs-CZ" sz="1800" b="0" dirty="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508542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125538"/>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Podstata transformace → </a:t>
            </a:r>
            <a:r>
              <a:rPr lang="cs-CZ" altLang="cs-CZ" sz="2400" u="sng"/>
              <a:t>kombinace podnikových výrobních faktorů</a:t>
            </a:r>
            <a:r>
              <a:rPr lang="cs-CZ" altLang="cs-CZ" sz="2400"/>
              <a:t> → dosahujeme značně vysoký synergický efekt.</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Podnikové výrobní faktory: členění dle různých </a:t>
            </a:r>
          </a:p>
          <a:p>
            <a:pPr eaLnBrk="1" hangingPunct="1">
              <a:spcBef>
                <a:spcPct val="0"/>
              </a:spcBef>
              <a:buClrTx/>
              <a:buSzTx/>
              <a:buFontTx/>
              <a:buNone/>
            </a:pPr>
            <a:r>
              <a:rPr lang="cs-CZ" altLang="cs-CZ" sz="2400"/>
              <a:t>autorů →</a:t>
            </a:r>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 Wöhe, Gutenberg: </a:t>
            </a:r>
          </a:p>
          <a:p>
            <a:pPr eaLnBrk="1" hangingPunct="1">
              <a:spcBef>
                <a:spcPct val="0"/>
              </a:spcBef>
              <a:buClrTx/>
              <a:buSzTx/>
              <a:buFontTx/>
              <a:buNone/>
            </a:pPr>
            <a:r>
              <a:rPr lang="cs-CZ" altLang="cs-CZ" sz="2400"/>
              <a:t>        elementární výrobní faktory,</a:t>
            </a:r>
          </a:p>
          <a:p>
            <a:pPr eaLnBrk="1" hangingPunct="1">
              <a:spcBef>
                <a:spcPct val="0"/>
              </a:spcBef>
              <a:buClrTx/>
              <a:buSzTx/>
              <a:buFontTx/>
              <a:buNone/>
            </a:pPr>
            <a:r>
              <a:rPr lang="cs-CZ" altLang="cs-CZ" sz="2400"/>
              <a:t>        dispozitivní výrobní faktory.</a:t>
            </a:r>
          </a:p>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p:txBody>
          <a:bodyPr>
            <a:normAutofit fontScale="90000"/>
          </a:bodyPr>
          <a:lstStyle/>
          <a:p>
            <a:r>
              <a:rPr lang="cs-CZ" altLang="cs-CZ"/>
              <a:t>Podnikohospodářské výrobní faktory</a:t>
            </a:r>
          </a:p>
        </p:txBody>
      </p:sp>
    </p:spTree>
    <p:extLst>
      <p:ext uri="{BB962C8B-B14F-4D97-AF65-F5344CB8AC3E}">
        <p14:creationId xmlns:p14="http://schemas.microsoft.com/office/powerpoint/2010/main" val="173822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008"/>
            <a:ext cx="7970292" cy="1543154"/>
          </a:xfrm>
        </p:spPr>
        <p:txBody>
          <a:bodyPr>
            <a:normAutofit fontScale="90000"/>
          </a:bodyPr>
          <a:lstStyle/>
          <a:p>
            <a:r>
              <a:rPr lang="cs-CZ" b="1" dirty="0">
                <a:solidFill>
                  <a:srgbClr val="FF0000"/>
                </a:solidFill>
              </a:rPr>
              <a:t>Příklad č. 1</a:t>
            </a:r>
            <a:br>
              <a:rPr lang="cs-CZ" b="1" dirty="0">
                <a:solidFill>
                  <a:srgbClr val="FF0000"/>
                </a:solidFill>
              </a:rPr>
            </a:br>
            <a:r>
              <a:rPr lang="cs-CZ" dirty="0">
                <a:solidFill>
                  <a:schemeClr val="tx1"/>
                </a:solidFill>
              </a:rPr>
              <a:t>Opakování ekonomických souvislostí</a:t>
            </a:r>
          </a:p>
        </p:txBody>
      </p:sp>
      <p:sp>
        <p:nvSpPr>
          <p:cNvPr id="3" name="Zástupný symbol pro obsah 2"/>
          <p:cNvSpPr>
            <a:spLocks noGrp="1"/>
          </p:cNvSpPr>
          <p:nvPr>
            <p:ph idx="1"/>
          </p:nvPr>
        </p:nvSpPr>
        <p:spPr>
          <a:xfrm>
            <a:off x="150607" y="2259105"/>
            <a:ext cx="8778789" cy="4067049"/>
          </a:xfrm>
        </p:spPr>
        <p:txBody>
          <a:bodyPr>
            <a:normAutofit/>
          </a:bodyPr>
          <a:lstStyle/>
          <a:p>
            <a:r>
              <a:rPr lang="cs-CZ" sz="2400" dirty="0">
                <a:solidFill>
                  <a:schemeClr val="tx1"/>
                </a:solidFill>
                <a:latin typeface="Arial" pitchFamily="34" charset="0"/>
                <a:cs typeface="Arial" pitchFamily="34" charset="0"/>
              </a:rPr>
              <a:t>Jak člení </a:t>
            </a:r>
            <a:r>
              <a:rPr lang="cs-CZ" sz="2400" b="1" dirty="0">
                <a:solidFill>
                  <a:schemeClr val="tx1"/>
                </a:solidFill>
                <a:latin typeface="Arial" pitchFamily="34" charset="0"/>
                <a:cs typeface="Arial" pitchFamily="34" charset="0"/>
              </a:rPr>
              <a:t>ekonomie</a:t>
            </a:r>
            <a:r>
              <a:rPr lang="cs-CZ" sz="2400" dirty="0">
                <a:solidFill>
                  <a:schemeClr val="tx1"/>
                </a:solidFill>
                <a:latin typeface="Arial" pitchFamily="34" charset="0"/>
                <a:cs typeface="Arial" pitchFamily="34" charset="0"/>
              </a:rPr>
              <a:t> podnikové vstupy?</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Jaká je cena těchto vstupů?</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Jelikož při finančním  rozhodování bere podnik do úvahy jak ekonomický vývoj, tak hospodářskou politiku státu, co zahrnuje hospodářská politika státu?</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Podnik musí uvažovat také vliv inflace. Co je to inflace?</a:t>
            </a:r>
          </a:p>
        </p:txBody>
      </p:sp>
    </p:spTree>
    <p:extLst>
      <p:ext uri="{BB962C8B-B14F-4D97-AF65-F5344CB8AC3E}">
        <p14:creationId xmlns:p14="http://schemas.microsoft.com/office/powerpoint/2010/main" val="4263659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Elementární výrobní faktory 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potenciální </a:t>
            </a:r>
            <a:r>
              <a:rPr lang="cs-CZ" altLang="cs-CZ" sz="2400" b="0" dirty="0"/>
              <a:t>elementární výrobní faktory,</a:t>
            </a:r>
          </a:p>
          <a:p>
            <a:pPr eaLnBrk="1" hangingPunct="1">
              <a:spcBef>
                <a:spcPct val="0"/>
              </a:spcBef>
              <a:buClrTx/>
              <a:buSzTx/>
              <a:buFontTx/>
              <a:buNone/>
            </a:pPr>
            <a:r>
              <a:rPr lang="cs-CZ" altLang="cs-CZ" sz="2400" dirty="0"/>
              <a:t>- spotřebovávané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35996607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Potenciální výrobní faktory postupně přenášejí část své hodnoty, a to mírou jejich opotřebení, do nových výrobků.</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Tvoří je prvky:</a:t>
            </a:r>
          </a:p>
          <a:p>
            <a:pPr eaLnBrk="1" hangingPunct="1">
              <a:spcBef>
                <a:spcPct val="0"/>
              </a:spcBef>
              <a:buClrTx/>
              <a:buSzTx/>
              <a:buFontTx/>
              <a:buChar char="-"/>
            </a:pPr>
            <a:r>
              <a:rPr lang="cs-CZ" altLang="cs-CZ" sz="2400"/>
              <a:t>Aktivní – stroje, zařízení,nosiče informací, pracovní síla</a:t>
            </a:r>
          </a:p>
          <a:p>
            <a:pPr eaLnBrk="1" hangingPunct="1">
              <a:spcBef>
                <a:spcPct val="0"/>
              </a:spcBef>
              <a:buClrTx/>
              <a:buSzTx/>
              <a:buFontTx/>
              <a:buChar char="-"/>
            </a:pPr>
            <a:r>
              <a:rPr lang="cs-CZ" altLang="cs-CZ" sz="2400"/>
              <a:t>Pasivní – budovy, pozemky, základní zařízení</a:t>
            </a:r>
          </a:p>
        </p:txBody>
      </p:sp>
    </p:spTree>
    <p:extLst>
      <p:ext uri="{BB962C8B-B14F-4D97-AF65-F5344CB8AC3E}">
        <p14:creationId xmlns:p14="http://schemas.microsoft.com/office/powerpoint/2010/main" val="38608067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0"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0"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33440450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Dispozitivní faktory</a:t>
            </a:r>
          </a:p>
          <a:p>
            <a:pPr eaLnBrk="1" hangingPunct="1">
              <a:spcBef>
                <a:spcPct val="0"/>
              </a:spcBef>
              <a:buClrTx/>
              <a:buSzTx/>
              <a:buFontTx/>
              <a:buNone/>
            </a:pPr>
            <a:r>
              <a:rPr lang="cs-CZ" altLang="cs-CZ" sz="2400"/>
              <a:t>Řízení a jeho složky:</a:t>
            </a:r>
          </a:p>
          <a:p>
            <a:pPr eaLnBrk="1" hangingPunct="1">
              <a:spcBef>
                <a:spcPct val="0"/>
              </a:spcBef>
              <a:buClrTx/>
              <a:buSzTx/>
              <a:buFontTx/>
              <a:buNone/>
            </a:pPr>
            <a:r>
              <a:rPr lang="cs-CZ" altLang="cs-CZ" sz="2400" b="0"/>
              <a:t>- plánování</a:t>
            </a:r>
          </a:p>
          <a:p>
            <a:pPr eaLnBrk="1" hangingPunct="1">
              <a:spcBef>
                <a:spcPct val="0"/>
              </a:spcBef>
              <a:buClrTx/>
              <a:buSzTx/>
              <a:buFontTx/>
              <a:buNone/>
            </a:pPr>
            <a:r>
              <a:rPr lang="cs-CZ" altLang="cs-CZ" sz="2400" b="0"/>
              <a:t>- organizace</a:t>
            </a:r>
          </a:p>
          <a:p>
            <a:pPr eaLnBrk="1" hangingPunct="1">
              <a:spcBef>
                <a:spcPct val="0"/>
              </a:spcBef>
              <a:buClrTx/>
              <a:buSzTx/>
              <a:buFontTx/>
              <a:buNone/>
            </a:pPr>
            <a:r>
              <a:rPr lang="cs-CZ" altLang="cs-CZ" sz="2400" b="0"/>
              <a:t>- rozhodování</a:t>
            </a:r>
          </a:p>
          <a:p>
            <a:pPr eaLnBrk="1" hangingPunct="1">
              <a:spcBef>
                <a:spcPct val="0"/>
              </a:spcBef>
              <a:buClrTx/>
              <a:buSzTx/>
              <a:buFontTx/>
              <a:buChar char="-"/>
            </a:pPr>
            <a:r>
              <a:rPr lang="cs-CZ" altLang="cs-CZ" sz="2400" b="0"/>
              <a:t> kontrola</a:t>
            </a:r>
          </a:p>
          <a:p>
            <a:pPr eaLnBrk="1" hangingPunct="1">
              <a:spcBef>
                <a:spcPct val="0"/>
              </a:spcBef>
              <a:buClrTx/>
              <a:buSzTx/>
              <a:buFontTx/>
              <a:buChar char="-"/>
            </a:pPr>
            <a:r>
              <a:rPr lang="cs-CZ" altLang="cs-CZ" sz="2400" b="0"/>
              <a:t> informační management</a:t>
            </a:r>
            <a:r>
              <a:rPr lang="cs-CZ" altLang="cs-CZ" sz="1800" b="0"/>
              <a:t> </a:t>
            </a:r>
          </a:p>
          <a:p>
            <a:pPr eaLnBrk="1" hangingPunct="1">
              <a:spcBef>
                <a:spcPct val="0"/>
              </a:spcBef>
              <a:buClrTx/>
              <a:buSzTx/>
              <a:buFontTx/>
              <a:buNone/>
            </a:pPr>
            <a:endParaRPr lang="cs-CZ" altLang="cs-CZ" sz="2600"/>
          </a:p>
          <a:p>
            <a:pPr eaLnBrk="1" hangingPunct="1">
              <a:spcBef>
                <a:spcPct val="0"/>
              </a:spcBef>
              <a:buClrTx/>
              <a:buSzTx/>
              <a:buFontTx/>
              <a:buNone/>
            </a:pPr>
            <a:r>
              <a:rPr lang="cs-CZ" altLang="cs-CZ" sz="2600"/>
              <a:t>Doplňkové faktory</a:t>
            </a:r>
          </a:p>
          <a:p>
            <a:pPr eaLnBrk="1" hangingPunct="1">
              <a:spcBef>
                <a:spcPct val="0"/>
              </a:spcBef>
              <a:buClrTx/>
              <a:buSzTx/>
              <a:buFontTx/>
              <a:buNone/>
            </a:pPr>
            <a:r>
              <a:rPr lang="cs-CZ" altLang="cs-CZ" sz="2400"/>
              <a:t>Vztah podniku k:</a:t>
            </a:r>
          </a:p>
          <a:p>
            <a:pPr eaLnBrk="1" hangingPunct="1">
              <a:spcBef>
                <a:spcPct val="0"/>
              </a:spcBef>
              <a:buClrTx/>
              <a:buSzTx/>
              <a:buFontTx/>
              <a:buNone/>
            </a:pPr>
            <a:r>
              <a:rPr lang="cs-CZ" altLang="cs-CZ" sz="2400" b="0"/>
              <a:t>-státu</a:t>
            </a:r>
          </a:p>
          <a:p>
            <a:pPr eaLnBrk="1" hangingPunct="1">
              <a:spcBef>
                <a:spcPct val="0"/>
              </a:spcBef>
              <a:buClrTx/>
              <a:buSzTx/>
              <a:buFontTx/>
              <a:buNone/>
            </a:pPr>
            <a:r>
              <a:rPr lang="cs-CZ" altLang="cs-CZ" sz="2400" b="0"/>
              <a:t>-bankám</a:t>
            </a:r>
          </a:p>
          <a:p>
            <a:pPr eaLnBrk="1" hangingPunct="1">
              <a:spcBef>
                <a:spcPct val="0"/>
              </a:spcBef>
              <a:buClrTx/>
              <a:buSzTx/>
              <a:buFontTx/>
              <a:buNone/>
            </a:pPr>
            <a:r>
              <a:rPr lang="cs-CZ" altLang="cs-CZ" sz="2400" b="0"/>
              <a:t>-pojišťovnám </a:t>
            </a:r>
          </a:p>
          <a:p>
            <a:pPr eaLnBrk="1" hangingPunct="1">
              <a:spcBef>
                <a:spcPct val="0"/>
              </a:spcBef>
              <a:buClrTx/>
              <a:buSzTx/>
              <a:buFontTx/>
              <a:buNone/>
            </a:pPr>
            <a:endParaRPr lang="cs-CZ" altLang="cs-CZ" sz="2400"/>
          </a:p>
        </p:txBody>
      </p:sp>
    </p:spTree>
    <p:extLst>
      <p:ext uri="{BB962C8B-B14F-4D97-AF65-F5344CB8AC3E}">
        <p14:creationId xmlns:p14="http://schemas.microsoft.com/office/powerpoint/2010/main" val="38097368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343775" cy="4237039"/>
        </p:xfrm>
        <a:graphic>
          <a:graphicData uri="http://schemas.openxmlformats.org/drawingml/2006/table">
            <a:tbl>
              <a:tblPr/>
              <a:tblGrid>
                <a:gridCol w="2447925">
                  <a:extLst>
                    <a:ext uri="{9D8B030D-6E8A-4147-A177-3AD203B41FA5}">
                      <a16:colId xmlns:a16="http://schemas.microsoft.com/office/drawing/2014/main" val="20000"/>
                    </a:ext>
                  </a:extLst>
                </a:gridCol>
                <a:gridCol w="2947987">
                  <a:extLst>
                    <a:ext uri="{9D8B030D-6E8A-4147-A177-3AD203B41FA5}">
                      <a16:colId xmlns:a16="http://schemas.microsoft.com/office/drawing/2014/main" val="20001"/>
                    </a:ext>
                  </a:extLst>
                </a:gridCol>
                <a:gridCol w="1947863">
                  <a:extLst>
                    <a:ext uri="{9D8B030D-6E8A-4147-A177-3AD203B41FA5}">
                      <a16:colId xmlns:a16="http://schemas.microsoft.com/office/drawing/2014/main" val="20002"/>
                    </a:ext>
                  </a:extLst>
                </a:gridCol>
              </a:tblGrid>
              <a:tr h="701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práce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řídící práce  - dispozitivní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Dlouhodobý majetek</a:t>
                      </a:r>
                      <a:endParaRPr kumimoji="0" lang="cs-CZ"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2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Dopravní prostředky atd.</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 materiál (pracovní předměty) </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6982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591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1F196AFC-0649-48DA-B975-F354D8C8ECCC}" type="slidenum">
              <a:rPr lang="cs-CZ" altLang="cs-CZ" sz="800"/>
              <a:pPr>
                <a:spcBef>
                  <a:spcPct val="0"/>
                </a:spcBef>
                <a:buClrTx/>
                <a:buSzTx/>
                <a:buFontTx/>
                <a:buNone/>
              </a:pPr>
              <a:t>116</a:t>
            </a:fld>
            <a:endParaRPr lang="cs-CZ" altLang="cs-CZ" sz="800"/>
          </a:p>
        </p:txBody>
      </p:sp>
      <p:sp>
        <p:nvSpPr>
          <p:cNvPr id="145410" name="Rectangle 2"/>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145411" name="Rectangle 3"/>
          <p:cNvSpPr>
            <a:spLocks noGrp="1" noChangeArrowheads="1"/>
          </p:cNvSpPr>
          <p:nvPr>
            <p:ph type="title"/>
          </p:nvPr>
        </p:nvSpPr>
        <p:spPr>
          <a:xfrm>
            <a:off x="468313" y="286544"/>
            <a:ext cx="8229600" cy="765175"/>
          </a:xfrm>
          <a:noFill/>
        </p:spPr>
        <p:txBody>
          <a:bodyPr anchor="ctr" anchorCtr="1"/>
          <a:lstStyle/>
          <a:p>
            <a:pPr eaLnBrk="1" hangingPunct="1"/>
            <a:r>
              <a:rPr lang="cs-CZ" altLang="cs-CZ" sz="3200" b="1" dirty="0">
                <a:solidFill>
                  <a:srgbClr val="FF0000"/>
                </a:solidFill>
              </a:rPr>
              <a:t>Podnikové výrobní faktory</a:t>
            </a:r>
            <a:r>
              <a:rPr lang="cs-CZ" altLang="cs-CZ" sz="3200" dirty="0">
                <a:solidFill>
                  <a:srgbClr val="FF0000"/>
                </a:solidFill>
              </a:rPr>
              <a:t> </a:t>
            </a:r>
          </a:p>
        </p:txBody>
      </p:sp>
      <p:sp>
        <p:nvSpPr>
          <p:cNvPr id="145412" name="Rectangle 4"/>
          <p:cNvSpPr>
            <a:spLocks noChangeArrowheads="1"/>
          </p:cNvSpPr>
          <p:nvPr/>
        </p:nvSpPr>
        <p:spPr bwMode="auto">
          <a:xfrm>
            <a:off x="250825" y="836613"/>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r>
              <a:rPr lang="cs-CZ" altLang="cs-CZ" sz="1800"/>
              <a:t>Př. 1 Výrobní podnik má v roce 2008 k dispozici tyto </a:t>
            </a:r>
          </a:p>
          <a:p>
            <a:pPr eaLnBrk="1" hangingPunct="1">
              <a:lnSpc>
                <a:spcPct val="90000"/>
              </a:lnSpc>
              <a:buFont typeface="Wingdings" panose="05000000000000000000" pitchFamily="2" charset="2"/>
              <a:buNone/>
            </a:pPr>
            <a:r>
              <a:rPr lang="cs-CZ" altLang="cs-CZ" sz="1800"/>
              <a:t>druhy výrobních faktorů v hodnotovém   vyjádření:</a:t>
            </a:r>
          </a:p>
        </p:txBody>
      </p:sp>
      <p:graphicFrame>
        <p:nvGraphicFramePr>
          <p:cNvPr id="145473" name="Group 65"/>
          <p:cNvGraphicFramePr>
            <a:graphicFrameLocks noGrp="1"/>
          </p:cNvGraphicFramePr>
          <p:nvPr>
            <p:ph idx="1"/>
          </p:nvPr>
        </p:nvGraphicFramePr>
        <p:xfrm>
          <a:off x="457200" y="1628775"/>
          <a:ext cx="6130925" cy="3962400"/>
        </p:xfrm>
        <a:graphic>
          <a:graphicData uri="http://schemas.openxmlformats.org/drawingml/2006/table">
            <a:tbl>
              <a:tblPr/>
              <a:tblGrid>
                <a:gridCol w="49593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budovy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výrobní stroje a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počítače včetně programového vybavení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20  mil. Kč </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pozemky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16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suroviny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nástroje</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polotovary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pomocné materiály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mzdy výkonných pracovníků</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nájemné</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5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náklady souvisící s řízením podniku</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4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daně</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nevýrobní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5457" name="Rectangle 49"/>
          <p:cNvSpPr>
            <a:spLocks noChangeArrowheads="1"/>
          </p:cNvSpPr>
          <p:nvPr/>
        </p:nvSpPr>
        <p:spPr bwMode="auto">
          <a:xfrm>
            <a:off x="-290596" y="5682414"/>
            <a:ext cx="878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cs-CZ" altLang="cs-CZ" sz="1600" b="0"/>
              <a:t>Vypočítejte hodnotu jednotlivých skupin výrobních faktorů v podniku</a:t>
            </a:r>
          </a:p>
          <a:p>
            <a:pPr eaLnBrk="1" hangingPunct="1"/>
            <a:r>
              <a:rPr lang="cs-CZ" altLang="cs-CZ" sz="1600" b="0"/>
              <a:t>Vypočítejte procentuální strukturu jednotlivých skupin výrobních faktorů a zhodnoťte ji z pozice podniku náročného na stroje a zařízení.</a:t>
            </a:r>
          </a:p>
        </p:txBody>
      </p:sp>
    </p:spTree>
    <p:extLst>
      <p:ext uri="{BB962C8B-B14F-4D97-AF65-F5344CB8AC3E}">
        <p14:creationId xmlns:p14="http://schemas.microsoft.com/office/powerpoint/2010/main" val="103119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547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P spid="145457"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304" y="2373996"/>
            <a:ext cx="8229600" cy="1143000"/>
          </a:xfrm>
        </p:spPr>
        <p:txBody>
          <a:bodyPr/>
          <a:lstStyle/>
          <a:p>
            <a:r>
              <a:rPr lang="cs-CZ" b="1" dirty="0">
                <a:solidFill>
                  <a:srgbClr val="FF0000"/>
                </a:solidFill>
              </a:rPr>
              <a:t>Podnik a jeho založení</a:t>
            </a:r>
          </a:p>
        </p:txBody>
      </p:sp>
    </p:spTree>
    <p:extLst>
      <p:ext uri="{BB962C8B-B14F-4D97-AF65-F5344CB8AC3E}">
        <p14:creationId xmlns:p14="http://schemas.microsoft.com/office/powerpoint/2010/main" val="36729769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Podnikatelem mohou být fyzické osoby (každý jednotlivý občan) nebo právnické osoby (skupina lidí, jiný podnik nebo stát)</a:t>
            </a:r>
          </a:p>
          <a:p>
            <a:pPr algn="just"/>
            <a:r>
              <a:rPr lang="cs-CZ" altLang="sk-SK" sz="2400" b="1" dirty="0">
                <a:solidFill>
                  <a:srgbClr val="A34B73"/>
                </a:solidFill>
              </a:rPr>
              <a:t>Podnikatelem  </a:t>
            </a:r>
            <a:r>
              <a:rPr lang="cs-CZ" altLang="sk-SK" sz="2400" dirty="0"/>
              <a:t>je dle nového </a:t>
            </a:r>
            <a:r>
              <a:rPr lang="cs-CZ" altLang="sk-SK" sz="2400" b="1" dirty="0"/>
              <a:t>občanského zákona</a:t>
            </a:r>
            <a:r>
              <a:rPr lang="cs-CZ" altLang="sk-SK" sz="2400" dirty="0"/>
              <a:t>:</a:t>
            </a:r>
          </a:p>
          <a:p>
            <a:pPr algn="just">
              <a:buNone/>
            </a:pPr>
            <a:r>
              <a:rPr lang="cs-CZ" altLang="sk-SK" sz="2400" dirty="0">
                <a:latin typeface="Times New Roman" panose="02020603050405020304" pitchFamily="18" charset="0"/>
              </a:rPr>
              <a:t>	„</a:t>
            </a:r>
            <a:r>
              <a:rPr lang="cs-CZ" altLang="sk-SK" sz="2400" i="1" dirty="0"/>
              <a:t>Kdo samostatně vykonává na vlastní účet a odpovědnost výdělečnou činnost živnostenským nebo obdobným způsobem se záměrem činit tak soustavně za účelem dosažení zisku, je považován se zřetelem k této činnosti za podnikatele.</a:t>
            </a:r>
            <a:r>
              <a:rPr lang="cs-CZ" altLang="sk-SK" sz="2400" dirty="0"/>
              <a:t>"</a:t>
            </a:r>
          </a:p>
        </p:txBody>
      </p:sp>
    </p:spTree>
    <p:extLst>
      <p:ext uri="{BB962C8B-B14F-4D97-AF65-F5344CB8AC3E}">
        <p14:creationId xmlns:p14="http://schemas.microsoft.com/office/powerpoint/2010/main" val="2695343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Za podnikatele jsou považovány tyto 4 skupiny:</a:t>
            </a:r>
          </a:p>
          <a:p>
            <a:pPr lvl="1" eaLnBrk="1" hangingPunct="1"/>
            <a:r>
              <a:rPr lang="cs-CZ" altLang="cs-CZ" sz="2000" b="1" dirty="0">
                <a:solidFill>
                  <a:srgbClr val="FF0000"/>
                </a:solidFill>
              </a:rPr>
              <a:t>Osoba zapsaná v obchodním rejstříku,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živnostenského oprávnění,</a:t>
            </a:r>
            <a:r>
              <a:rPr lang="cs-CZ" altLang="cs-CZ" sz="2000" b="1" i="1" dirty="0">
                <a:solidFill>
                  <a:srgbClr val="FF0000"/>
                </a:solidFill>
              </a:rPr>
              <a:t> 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jiného než živnostenského oprávnění podle zvláštních předpisů (např. advokát, lékař),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Fyzická osoba provozující zemědělskou výrobu (zapisuje se do evidence obecních úřadů)</a:t>
            </a:r>
          </a:p>
        </p:txBody>
      </p:sp>
    </p:spTree>
    <p:extLst>
      <p:ext uri="{BB962C8B-B14F-4D97-AF65-F5344CB8AC3E}">
        <p14:creationId xmlns:p14="http://schemas.microsoft.com/office/powerpoint/2010/main" val="127779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dirty="0"/>
              <a:t>Podniková ekonomika (podnikové hospodářství)</a:t>
            </a:r>
            <a:r>
              <a:rPr lang="cs-CZ" altLang="cs-CZ" sz="2000" b="1" dirty="0"/>
              <a:t> → samostatná </a:t>
            </a:r>
            <a:r>
              <a:rPr lang="cs-CZ" altLang="cs-CZ" sz="2000" b="1" dirty="0" err="1"/>
              <a:t>disciplina</a:t>
            </a:r>
            <a:r>
              <a:rPr lang="cs-CZ" altLang="cs-CZ" sz="2000" b="1" dirty="0"/>
              <a:t> hospodářských věd.</a:t>
            </a:r>
          </a:p>
          <a:p>
            <a:pPr eaLnBrk="1" hangingPunct="1">
              <a:buFont typeface="Wingdings" panose="05000000000000000000" pitchFamily="2" charset="2"/>
              <a:buNone/>
            </a:pPr>
            <a:r>
              <a:rPr lang="cs-CZ" altLang="cs-CZ" sz="2000" dirty="0"/>
              <a:t>Hospodářské vědy se obvykle člení na dvě skupiny:</a:t>
            </a:r>
            <a:endParaRPr lang="cs-CZ" altLang="cs-CZ" sz="2000" b="1" dirty="0"/>
          </a:p>
          <a:p>
            <a:pPr eaLnBrk="1" hangingPunct="1"/>
            <a:r>
              <a:rPr lang="cs-CZ" altLang="cs-CZ" sz="2000" b="1" dirty="0"/>
              <a:t> </a:t>
            </a:r>
          </a:p>
          <a:p>
            <a:pPr eaLnBrk="1" hangingPunct="1"/>
            <a:r>
              <a:rPr lang="cs-CZ" altLang="cs-CZ" sz="2000" b="1" dirty="0"/>
              <a:t> </a:t>
            </a:r>
          </a:p>
          <a:p>
            <a:pPr eaLnBrk="1" hangingPunct="1"/>
            <a:endParaRPr lang="cs-CZ" altLang="cs-CZ" sz="2000" b="1" dirty="0"/>
          </a:p>
          <a:p>
            <a:pPr eaLnBrk="1" hangingPunct="1"/>
            <a:r>
              <a:rPr lang="cs-CZ" altLang="cs-CZ" sz="2000" dirty="0"/>
              <a:t>Společným předmětem zkoumání a popisu hospodářských věd je </a:t>
            </a:r>
            <a:r>
              <a:rPr lang="cs-CZ" altLang="cs-CZ" sz="2000" b="1" dirty="0"/>
              <a:t>hospodářství. Pod tímto pojmem můžeme rozumět </a:t>
            </a:r>
            <a:r>
              <a:rPr lang="cs-CZ" altLang="cs-CZ" sz="2000" dirty="0"/>
              <a:t>oblast lidské činnosti, která slouží k uspokojování potřeb. Prostředky k uspokojování  se nazývají </a:t>
            </a:r>
            <a:r>
              <a:rPr lang="cs-CZ" altLang="cs-CZ" sz="2000" b="1" dirty="0"/>
              <a:t>statky. </a:t>
            </a:r>
            <a:r>
              <a:rPr lang="cs-CZ" altLang="cs-CZ" sz="2000" dirty="0"/>
              <a:t>Neomezenost lidských potřeb na jedné straně a nedostatek statků na straně druhé, nutí člověka </a:t>
            </a:r>
            <a:r>
              <a:rPr lang="cs-CZ" altLang="cs-CZ" sz="2000" b="1" dirty="0"/>
              <a:t>hospodařit</a:t>
            </a:r>
            <a:r>
              <a:rPr lang="cs-CZ" altLang="cs-CZ" sz="2000" b="1" i="1" dirty="0"/>
              <a:t>, </a:t>
            </a:r>
            <a:r>
              <a:rPr lang="cs-CZ" altLang="cs-CZ" sz="2000" dirty="0"/>
              <a:t>tzn. využívat existující prostředky takovým způsobem, aby se dosáhlo co </a:t>
            </a:r>
            <a:r>
              <a:rPr lang="cs-CZ" altLang="cs-CZ" sz="2000" b="1" dirty="0"/>
              <a:t>největšího uspokojení potřeb</a:t>
            </a:r>
            <a:r>
              <a:rPr lang="cs-CZ" altLang="cs-CZ" sz="2000" dirty="0"/>
              <a:t>. Dosažení tohoto cíle předpokládá </a:t>
            </a:r>
            <a:r>
              <a:rPr lang="cs-CZ" altLang="cs-CZ" sz="2000" b="1" dirty="0"/>
              <a:t>rozhodovací proces</a:t>
            </a:r>
            <a:r>
              <a:rPr lang="cs-CZ" altLang="cs-CZ" sz="2000" dirty="0"/>
              <a:t> o </a:t>
            </a:r>
            <a:r>
              <a:rPr lang="cs-CZ" altLang="cs-CZ" sz="2000" b="1" dirty="0"/>
              <a:t>výrobě statků (produkci)</a:t>
            </a:r>
            <a:r>
              <a:rPr lang="cs-CZ" altLang="cs-CZ" sz="2000" dirty="0"/>
              <a:t>, ale i o jejich </a:t>
            </a:r>
            <a:r>
              <a:rPr lang="cs-CZ" altLang="cs-CZ" sz="2000" b="1" dirty="0"/>
              <a:t>spotřebě (konzumaci). </a:t>
            </a:r>
          </a:p>
          <a:p>
            <a:pPr eaLnBrk="1" hangingPunct="1"/>
            <a:endParaRPr lang="cs-CZ" altLang="cs-CZ" sz="2000" dirty="0"/>
          </a:p>
        </p:txBody>
      </p:sp>
    </p:spTree>
    <p:extLst>
      <p:ext uri="{BB962C8B-B14F-4D97-AF65-F5344CB8AC3E}">
        <p14:creationId xmlns:p14="http://schemas.microsoft.com/office/powerpoint/2010/main" val="247959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MODEL ŽIVOTNÍHO CYKLU PODNIKU</a:t>
            </a:r>
          </a:p>
        </p:txBody>
      </p:sp>
      <p:grpSp>
        <p:nvGrpSpPr>
          <p:cNvPr id="4" name="Skupina 3"/>
          <p:cNvGrpSpPr/>
          <p:nvPr/>
        </p:nvGrpSpPr>
        <p:grpSpPr>
          <a:xfrm>
            <a:off x="140643" y="904875"/>
            <a:ext cx="8748712" cy="5548313"/>
            <a:chOff x="140643" y="904875"/>
            <a:chExt cx="8748712" cy="5548313"/>
          </a:xfrm>
        </p:grpSpPr>
        <p:grpSp>
          <p:nvGrpSpPr>
            <p:cNvPr id="158725" name="Group 238"/>
            <p:cNvGrpSpPr>
              <a:grpSpLocks/>
            </p:cNvGrpSpPr>
            <p:nvPr/>
          </p:nvGrpSpPr>
          <p:grpSpPr bwMode="auto">
            <a:xfrm>
              <a:off x="140643" y="904875"/>
              <a:ext cx="8748712" cy="5548313"/>
              <a:chOff x="249" y="570"/>
              <a:chExt cx="5511" cy="3495"/>
            </a:xfrm>
          </p:grpSpPr>
          <p:sp>
            <p:nvSpPr>
              <p:cNvPr id="158726" name="Line 53"/>
              <p:cNvSpPr>
                <a:spLocks noChangeShapeType="1"/>
              </p:cNvSpPr>
              <p:nvPr/>
            </p:nvSpPr>
            <p:spPr bwMode="auto">
              <a:xfrm flipV="1">
                <a:off x="1083" y="2132"/>
                <a:ext cx="444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7" name="Text Box 49"/>
              <p:cNvSpPr txBox="1">
                <a:spLocks noChangeArrowheads="1"/>
              </p:cNvSpPr>
              <p:nvPr/>
            </p:nvSpPr>
            <p:spPr bwMode="auto">
              <a:xfrm>
                <a:off x="5287" y="1952"/>
                <a:ext cx="473" cy="153"/>
              </a:xfrm>
              <a:prstGeom prst="rect">
                <a:avLst/>
              </a:prstGeom>
              <a:solidFill>
                <a:srgbClr val="FFFFFF"/>
              </a:solidFill>
              <a:ln w="9525">
                <a:solidFill>
                  <a:srgbClr val="000000"/>
                </a:solidFill>
                <a:miter lim="800000"/>
                <a:headEnd/>
                <a:tailEnd/>
              </a:ln>
            </p:spPr>
            <p:txBody>
              <a:bodyPr tIns="36000" bIns="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ČAS</a:t>
                </a:r>
                <a:endParaRPr lang="cs-CZ" altLang="cs-CZ" sz="1400" b="0">
                  <a:latin typeface="Arial" panose="020B0604020202020204" pitchFamily="34" charset="0"/>
                </a:endParaRPr>
              </a:p>
            </p:txBody>
          </p:sp>
          <p:sp>
            <p:nvSpPr>
              <p:cNvPr id="158728" name="Freeform 59"/>
              <p:cNvSpPr>
                <a:spLocks/>
              </p:cNvSpPr>
              <p:nvPr/>
            </p:nvSpPr>
            <p:spPr bwMode="auto">
              <a:xfrm>
                <a:off x="1023" y="1024"/>
                <a:ext cx="4535" cy="1117"/>
              </a:xfrm>
              <a:custGeom>
                <a:avLst/>
                <a:gdLst>
                  <a:gd name="T0" fmla="*/ 0 w 8640"/>
                  <a:gd name="T1" fmla="*/ 22 h 2970"/>
                  <a:gd name="T2" fmla="*/ 43 w 8640"/>
                  <a:gd name="T3" fmla="*/ 20 h 2970"/>
                  <a:gd name="T4" fmla="*/ 71 w 8640"/>
                  <a:gd name="T5" fmla="*/ 15 h 2970"/>
                  <a:gd name="T6" fmla="*/ 93 w 8640"/>
                  <a:gd name="T7" fmla="*/ 11 h 2970"/>
                  <a:gd name="T8" fmla="*/ 122 w 8640"/>
                  <a:gd name="T9" fmla="*/ 6 h 2970"/>
                  <a:gd name="T10" fmla="*/ 151 w 8640"/>
                  <a:gd name="T11" fmla="*/ 2 h 2970"/>
                  <a:gd name="T12" fmla="*/ 186 w 8640"/>
                  <a:gd name="T13" fmla="*/ 1 h 2970"/>
                  <a:gd name="T14" fmla="*/ 229 w 8640"/>
                  <a:gd name="T15" fmla="*/ 1 h 2970"/>
                  <a:gd name="T16" fmla="*/ 265 w 8640"/>
                  <a:gd name="T17" fmla="*/ 5 h 2970"/>
                  <a:gd name="T18" fmla="*/ 301 w 8640"/>
                  <a:gd name="T19" fmla="*/ 8 h 2970"/>
                  <a:gd name="T20" fmla="*/ 337 w 8640"/>
                  <a:gd name="T21" fmla="*/ 10 h 2970"/>
                  <a:gd name="T22" fmla="*/ 344 w 8640"/>
                  <a:gd name="T23" fmla="*/ 10 h 29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0"/>
                  <a:gd name="T37" fmla="*/ 0 h 2970"/>
                  <a:gd name="T38" fmla="*/ 8640 w 8640"/>
                  <a:gd name="T39" fmla="*/ 2970 h 29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0" h="2970">
                    <a:moveTo>
                      <a:pt x="0" y="2970"/>
                    </a:moveTo>
                    <a:cubicBezTo>
                      <a:pt x="390" y="2865"/>
                      <a:pt x="780" y="2760"/>
                      <a:pt x="1080" y="2610"/>
                    </a:cubicBezTo>
                    <a:cubicBezTo>
                      <a:pt x="1380" y="2460"/>
                      <a:pt x="1590" y="2250"/>
                      <a:pt x="1800" y="2070"/>
                    </a:cubicBezTo>
                    <a:cubicBezTo>
                      <a:pt x="2010" y="1890"/>
                      <a:pt x="2130" y="1740"/>
                      <a:pt x="2340" y="1530"/>
                    </a:cubicBezTo>
                    <a:cubicBezTo>
                      <a:pt x="2550" y="1320"/>
                      <a:pt x="2820" y="1020"/>
                      <a:pt x="3060" y="810"/>
                    </a:cubicBezTo>
                    <a:cubicBezTo>
                      <a:pt x="3300" y="600"/>
                      <a:pt x="3510" y="390"/>
                      <a:pt x="3780" y="270"/>
                    </a:cubicBezTo>
                    <a:cubicBezTo>
                      <a:pt x="4050" y="150"/>
                      <a:pt x="4350" y="120"/>
                      <a:pt x="4680" y="90"/>
                    </a:cubicBezTo>
                    <a:cubicBezTo>
                      <a:pt x="5010" y="60"/>
                      <a:pt x="5430" y="0"/>
                      <a:pt x="5760" y="90"/>
                    </a:cubicBezTo>
                    <a:cubicBezTo>
                      <a:pt x="6090" y="180"/>
                      <a:pt x="6360" y="480"/>
                      <a:pt x="6660" y="630"/>
                    </a:cubicBezTo>
                    <a:cubicBezTo>
                      <a:pt x="6960" y="780"/>
                      <a:pt x="7260" y="870"/>
                      <a:pt x="7560" y="990"/>
                    </a:cubicBezTo>
                    <a:cubicBezTo>
                      <a:pt x="7860" y="1110"/>
                      <a:pt x="8280" y="1290"/>
                      <a:pt x="8460" y="1350"/>
                    </a:cubicBezTo>
                    <a:cubicBezTo>
                      <a:pt x="8640" y="1410"/>
                      <a:pt x="8610" y="1350"/>
                      <a:pt x="8640" y="135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29" name="Freeform 56"/>
              <p:cNvSpPr>
                <a:spLocks/>
              </p:cNvSpPr>
              <p:nvPr/>
            </p:nvSpPr>
            <p:spPr bwMode="auto">
              <a:xfrm>
                <a:off x="666" y="1696"/>
                <a:ext cx="4775" cy="579"/>
              </a:xfrm>
              <a:custGeom>
                <a:avLst/>
                <a:gdLst>
                  <a:gd name="T0" fmla="*/ 0 w 3639"/>
                  <a:gd name="T1" fmla="*/ 732 h 546"/>
                  <a:gd name="T2" fmla="*/ 2592 w 3639"/>
                  <a:gd name="T3" fmla="*/ 660 h 546"/>
                  <a:gd name="T4" fmla="*/ 4015 w 3639"/>
                  <a:gd name="T5" fmla="*/ 538 h 546"/>
                  <a:gd name="T6" fmla="*/ 5183 w 3639"/>
                  <a:gd name="T7" fmla="*/ 370 h 546"/>
                  <a:gd name="T8" fmla="*/ 6304 w 3639"/>
                  <a:gd name="T9" fmla="*/ 171 h 546"/>
                  <a:gd name="T10" fmla="*/ 7633 w 3639"/>
                  <a:gd name="T11" fmla="*/ 68 h 546"/>
                  <a:gd name="T12" fmla="*/ 9459 w 3639"/>
                  <a:gd name="T13" fmla="*/ 25 h 546"/>
                  <a:gd name="T14" fmla="*/ 10988 w 3639"/>
                  <a:gd name="T15" fmla="*/ 226 h 546"/>
                  <a:gd name="T16" fmla="*/ 12252 w 3639"/>
                  <a:gd name="T17" fmla="*/ 453 h 546"/>
                  <a:gd name="T18" fmla="*/ 12993 w 3639"/>
                  <a:gd name="T19" fmla="*/ 561 h 546"/>
                  <a:gd name="T20" fmla="*/ 14074 w 3639"/>
                  <a:gd name="T21" fmla="*/ 664 h 546"/>
                  <a:gd name="T22" fmla="*/ 13496 w 3639"/>
                  <a:gd name="T23" fmla="*/ 616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9"/>
                  <a:gd name="T37" fmla="*/ 0 h 546"/>
                  <a:gd name="T38" fmla="*/ 3639 w 3639"/>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9" h="546">
                    <a:moveTo>
                      <a:pt x="0" y="546"/>
                    </a:moveTo>
                    <a:cubicBezTo>
                      <a:pt x="111" y="537"/>
                      <a:pt x="494" y="516"/>
                      <a:pt x="666" y="492"/>
                    </a:cubicBezTo>
                    <a:cubicBezTo>
                      <a:pt x="838" y="468"/>
                      <a:pt x="921" y="437"/>
                      <a:pt x="1032" y="401"/>
                    </a:cubicBezTo>
                    <a:cubicBezTo>
                      <a:pt x="1143" y="365"/>
                      <a:pt x="1234" y="320"/>
                      <a:pt x="1332" y="275"/>
                    </a:cubicBezTo>
                    <a:cubicBezTo>
                      <a:pt x="1430" y="229"/>
                      <a:pt x="1515" y="164"/>
                      <a:pt x="1620" y="127"/>
                    </a:cubicBezTo>
                    <a:cubicBezTo>
                      <a:pt x="1725" y="90"/>
                      <a:pt x="1827" y="69"/>
                      <a:pt x="1962" y="51"/>
                    </a:cubicBezTo>
                    <a:cubicBezTo>
                      <a:pt x="2097" y="33"/>
                      <a:pt x="2288" y="0"/>
                      <a:pt x="2432" y="20"/>
                    </a:cubicBezTo>
                    <a:cubicBezTo>
                      <a:pt x="2576" y="40"/>
                      <a:pt x="2705" y="116"/>
                      <a:pt x="2825" y="169"/>
                    </a:cubicBezTo>
                    <a:cubicBezTo>
                      <a:pt x="2945" y="222"/>
                      <a:pt x="3064" y="296"/>
                      <a:pt x="3150" y="338"/>
                    </a:cubicBezTo>
                    <a:cubicBezTo>
                      <a:pt x="3236" y="380"/>
                      <a:pt x="3262" y="393"/>
                      <a:pt x="3340" y="419"/>
                    </a:cubicBezTo>
                    <a:cubicBezTo>
                      <a:pt x="3418" y="445"/>
                      <a:pt x="3597" y="487"/>
                      <a:pt x="3618" y="494"/>
                    </a:cubicBezTo>
                    <a:cubicBezTo>
                      <a:pt x="3639" y="501"/>
                      <a:pt x="3500" y="467"/>
                      <a:pt x="3469" y="4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30" name="Line 48"/>
              <p:cNvSpPr>
                <a:spLocks noChangeShapeType="1"/>
              </p:cNvSpPr>
              <p:nvPr/>
            </p:nvSpPr>
            <p:spPr bwMode="auto">
              <a:xfrm>
                <a:off x="2511" y="3961"/>
                <a:ext cx="37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1" name="Line 45"/>
              <p:cNvSpPr>
                <a:spLocks noChangeShapeType="1"/>
              </p:cNvSpPr>
              <p:nvPr/>
            </p:nvSpPr>
            <p:spPr bwMode="auto">
              <a:xfrm>
                <a:off x="1260" y="3961"/>
                <a:ext cx="3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2" name="Text Box 47"/>
              <p:cNvSpPr txBox="1">
                <a:spLocks noChangeArrowheads="1"/>
              </p:cNvSpPr>
              <p:nvPr/>
            </p:nvSpPr>
            <p:spPr bwMode="auto">
              <a:xfrm>
                <a:off x="2991" y="3912"/>
                <a:ext cx="473"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Tržby</a:t>
                </a:r>
                <a:endParaRPr lang="cs-CZ" altLang="cs-CZ" sz="1400">
                  <a:latin typeface="Arial" panose="020B0604020202020204" pitchFamily="34" charset="0"/>
                </a:endParaRPr>
              </a:p>
            </p:txBody>
          </p:sp>
          <p:sp>
            <p:nvSpPr>
              <p:cNvPr id="158733" name="Text Box 46"/>
              <p:cNvSpPr txBox="1">
                <a:spLocks noChangeArrowheads="1"/>
              </p:cNvSpPr>
              <p:nvPr/>
            </p:nvSpPr>
            <p:spPr bwMode="auto">
              <a:xfrm>
                <a:off x="1737" y="3912"/>
                <a:ext cx="472"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Zisk</a:t>
                </a:r>
                <a:endParaRPr lang="cs-CZ" altLang="cs-CZ" sz="1400">
                  <a:latin typeface="Arial" panose="020B0604020202020204" pitchFamily="34" charset="0"/>
                </a:endParaRPr>
              </a:p>
            </p:txBody>
          </p:sp>
          <p:sp>
            <p:nvSpPr>
              <p:cNvPr id="158734" name="Line 58"/>
              <p:cNvSpPr>
                <a:spLocks noChangeShapeType="1"/>
              </p:cNvSpPr>
              <p:nvPr/>
            </p:nvSpPr>
            <p:spPr bwMode="auto">
              <a:xfrm>
                <a:off x="547" y="1199"/>
                <a:ext cx="4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5" name="Line 54"/>
              <p:cNvSpPr>
                <a:spLocks noChangeShapeType="1"/>
              </p:cNvSpPr>
              <p:nvPr/>
            </p:nvSpPr>
            <p:spPr bwMode="auto">
              <a:xfrm flipH="1">
                <a:off x="1083" y="1024"/>
                <a:ext cx="356" cy="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6" name="Oval 57"/>
              <p:cNvSpPr>
                <a:spLocks noChangeArrowheads="1"/>
              </p:cNvSpPr>
              <p:nvPr/>
            </p:nvSpPr>
            <p:spPr bwMode="auto">
              <a:xfrm>
                <a:off x="987" y="1177"/>
                <a:ext cx="96" cy="77"/>
              </a:xfrm>
              <a:prstGeom prst="ellipse">
                <a:avLst/>
              </a:prstGeom>
              <a:solidFill>
                <a:srgbClr val="FF0000"/>
              </a:solidFill>
              <a:ln w="9525">
                <a:solidFill>
                  <a:srgbClr val="FF0000"/>
                </a:solidFill>
                <a:round/>
                <a:headEnd/>
                <a:tailEnd/>
              </a:ln>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37" name="Line 55"/>
              <p:cNvSpPr>
                <a:spLocks noChangeShapeType="1"/>
              </p:cNvSpPr>
              <p:nvPr/>
            </p:nvSpPr>
            <p:spPr bwMode="auto">
              <a:xfrm>
                <a:off x="1143" y="2324"/>
                <a:ext cx="1606"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8" name="Line 52"/>
              <p:cNvSpPr>
                <a:spLocks noChangeShapeType="1"/>
              </p:cNvSpPr>
              <p:nvPr/>
            </p:nvSpPr>
            <p:spPr bwMode="auto">
              <a:xfrm>
                <a:off x="2809" y="2324"/>
                <a:ext cx="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9" name="Line 51"/>
              <p:cNvSpPr>
                <a:spLocks noChangeShapeType="1"/>
              </p:cNvSpPr>
              <p:nvPr/>
            </p:nvSpPr>
            <p:spPr bwMode="auto">
              <a:xfrm>
                <a:off x="3701" y="2324"/>
                <a:ext cx="850"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0" name="Line 50"/>
              <p:cNvSpPr>
                <a:spLocks noChangeShapeType="1"/>
              </p:cNvSpPr>
              <p:nvPr/>
            </p:nvSpPr>
            <p:spPr bwMode="auto">
              <a:xfrm>
                <a:off x="4594" y="2324"/>
                <a:ext cx="8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1" name="Rectangle 61"/>
              <p:cNvSpPr>
                <a:spLocks noChangeArrowheads="1"/>
              </p:cNvSpPr>
              <p:nvPr/>
            </p:nvSpPr>
            <p:spPr bwMode="auto">
              <a:xfrm>
                <a:off x="398" y="701"/>
                <a:ext cx="52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Založení</a:t>
                </a:r>
              </a:p>
              <a:p>
                <a:endParaRPr lang="cs-CZ" altLang="cs-CZ" sz="1400" b="0">
                  <a:latin typeface="Arial" panose="020B0604020202020204" pitchFamily="34" charset="0"/>
                </a:endParaRPr>
              </a:p>
            </p:txBody>
          </p:sp>
          <p:sp>
            <p:nvSpPr>
              <p:cNvPr id="158742" name="Rectangle 64"/>
              <p:cNvSpPr>
                <a:spLocks noChangeArrowheads="1"/>
              </p:cNvSpPr>
              <p:nvPr/>
            </p:nvSpPr>
            <p:spPr bwMode="auto">
              <a:xfrm>
                <a:off x="398" y="570"/>
                <a:ext cx="87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3" name="Rectangle 67"/>
              <p:cNvSpPr>
                <a:spLocks noChangeArrowheads="1"/>
              </p:cNvSpPr>
              <p:nvPr/>
            </p:nvSpPr>
            <p:spPr bwMode="auto">
              <a:xfrm>
                <a:off x="398" y="570"/>
                <a:ext cx="9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4" name="Rectangle 69"/>
              <p:cNvSpPr>
                <a:spLocks noChangeArrowheads="1"/>
              </p:cNvSpPr>
              <p:nvPr/>
            </p:nvSpPr>
            <p:spPr bwMode="auto">
              <a:xfrm>
                <a:off x="398" y="570"/>
                <a:ext cx="85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5" name="Rectangle 115"/>
              <p:cNvSpPr>
                <a:spLocks noChangeArrowheads="1"/>
              </p:cNvSpPr>
              <p:nvPr/>
            </p:nvSpPr>
            <p:spPr bwMode="auto">
              <a:xfrm>
                <a:off x="4462" y="3366"/>
                <a:ext cx="85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Počet klesá, většinou ve zralosti</a:t>
                </a:r>
                <a:endParaRPr lang="cs-CZ" altLang="cs-CZ" sz="1400" b="0">
                  <a:latin typeface="Arial" panose="020B0604020202020204" pitchFamily="34" charset="0"/>
                </a:endParaRPr>
              </a:p>
            </p:txBody>
          </p:sp>
          <p:sp>
            <p:nvSpPr>
              <p:cNvPr id="158746" name="Rectangle 114"/>
              <p:cNvSpPr>
                <a:spLocks noChangeArrowheads="1"/>
              </p:cNvSpPr>
              <p:nvPr/>
            </p:nvSpPr>
            <p:spPr bwMode="auto">
              <a:xfrm>
                <a:off x="3612" y="3366"/>
                <a:ext cx="8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Mnoho firem v různých fázích</a:t>
                </a:r>
                <a:endParaRPr lang="cs-CZ" altLang="cs-CZ" sz="1400" b="0">
                  <a:latin typeface="Arial" panose="020B0604020202020204" pitchFamily="34" charset="0"/>
                </a:endParaRPr>
              </a:p>
            </p:txBody>
          </p:sp>
          <p:sp>
            <p:nvSpPr>
              <p:cNvPr id="158747" name="Rectangle 113"/>
              <p:cNvSpPr>
                <a:spLocks noChangeArrowheads="1"/>
              </p:cNvSpPr>
              <p:nvPr/>
            </p:nvSpPr>
            <p:spPr bwMode="auto">
              <a:xfrm>
                <a:off x="2709" y="3366"/>
                <a:ext cx="9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Více firem v různých fázích</a:t>
                </a:r>
                <a:endParaRPr lang="cs-CZ" altLang="cs-CZ" sz="1400" b="0">
                  <a:latin typeface="Arial" panose="020B0604020202020204" pitchFamily="34" charset="0"/>
                </a:endParaRPr>
              </a:p>
            </p:txBody>
          </p:sp>
          <p:sp>
            <p:nvSpPr>
              <p:cNvPr id="158748" name="Rectangle 112"/>
              <p:cNvSpPr>
                <a:spLocks noChangeArrowheads="1"/>
              </p:cNvSpPr>
              <p:nvPr/>
            </p:nvSpPr>
            <p:spPr bwMode="auto">
              <a:xfrm>
                <a:off x="1907" y="3366"/>
                <a:ext cx="8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Jen firmy ve stejné fázi</a:t>
                </a:r>
                <a:endParaRPr lang="cs-CZ" altLang="cs-CZ" sz="1400" b="0">
                  <a:latin typeface="Arial" panose="020B0604020202020204" pitchFamily="34" charset="0"/>
                </a:endParaRPr>
              </a:p>
            </p:txBody>
          </p:sp>
          <p:sp>
            <p:nvSpPr>
              <p:cNvPr id="158749" name="Rectangle 111"/>
              <p:cNvSpPr>
                <a:spLocks noChangeArrowheads="1"/>
              </p:cNvSpPr>
              <p:nvPr/>
            </p:nvSpPr>
            <p:spPr bwMode="auto">
              <a:xfrm>
                <a:off x="1028" y="3366"/>
                <a:ext cx="8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0" name="Rectangle 110"/>
              <p:cNvSpPr>
                <a:spLocks noChangeArrowheads="1"/>
              </p:cNvSpPr>
              <p:nvPr/>
            </p:nvSpPr>
            <p:spPr bwMode="auto">
              <a:xfrm>
                <a:off x="249" y="3366"/>
                <a:ext cx="7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Konkurence</a:t>
                </a:r>
                <a:endParaRPr lang="cs-CZ" altLang="cs-CZ" sz="1400" b="0">
                  <a:latin typeface="Arial" panose="020B0604020202020204" pitchFamily="34" charset="0"/>
                </a:endParaRPr>
              </a:p>
            </p:txBody>
          </p:sp>
          <p:sp>
            <p:nvSpPr>
              <p:cNvPr id="158751" name="Rectangle 109"/>
              <p:cNvSpPr>
                <a:spLocks noChangeArrowheads="1"/>
              </p:cNvSpPr>
              <p:nvPr/>
            </p:nvSpPr>
            <p:spPr bwMode="auto">
              <a:xfrm>
                <a:off x="4462" y="2986"/>
                <a:ext cx="85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Známe většinu</a:t>
                </a:r>
                <a:endParaRPr lang="cs-CZ" altLang="cs-CZ" sz="1400" b="0">
                  <a:latin typeface="Arial" panose="020B0604020202020204" pitchFamily="34" charset="0"/>
                </a:endParaRPr>
              </a:p>
            </p:txBody>
          </p:sp>
          <p:sp>
            <p:nvSpPr>
              <p:cNvPr id="158752" name="Rectangle 108"/>
              <p:cNvSpPr>
                <a:spLocks noChangeArrowheads="1"/>
              </p:cNvSpPr>
              <p:nvPr/>
            </p:nvSpPr>
            <p:spPr bwMode="auto">
              <a:xfrm>
                <a:off x="3612" y="2986"/>
                <a:ext cx="85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Lze použít k odhadům</a:t>
                </a:r>
                <a:endParaRPr lang="cs-CZ" altLang="cs-CZ" sz="1400" b="0">
                  <a:latin typeface="Arial" panose="020B0604020202020204" pitchFamily="34" charset="0"/>
                </a:endParaRPr>
              </a:p>
            </p:txBody>
          </p:sp>
          <p:sp>
            <p:nvSpPr>
              <p:cNvPr id="158753" name="Rectangle 107"/>
              <p:cNvSpPr>
                <a:spLocks noChangeArrowheads="1"/>
              </p:cNvSpPr>
              <p:nvPr/>
            </p:nvSpPr>
            <p:spPr bwMode="auto">
              <a:xfrm>
                <a:off x="2709" y="2986"/>
                <a:ext cx="90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Již existuje</a:t>
                </a:r>
                <a:endParaRPr lang="cs-CZ" altLang="cs-CZ" sz="1400" b="0">
                  <a:latin typeface="Arial" panose="020B0604020202020204" pitchFamily="34" charset="0"/>
                </a:endParaRPr>
              </a:p>
            </p:txBody>
          </p:sp>
          <p:sp>
            <p:nvSpPr>
              <p:cNvPr id="158754" name="Rectangle 106"/>
              <p:cNvSpPr>
                <a:spLocks noChangeArrowheads="1"/>
              </p:cNvSpPr>
              <p:nvPr/>
            </p:nvSpPr>
            <p:spPr bwMode="auto">
              <a:xfrm>
                <a:off x="1907" y="2986"/>
                <a:ext cx="80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Velmi omezená</a:t>
                </a:r>
                <a:endParaRPr lang="cs-CZ" altLang="cs-CZ" sz="1400" b="0">
                  <a:latin typeface="Arial" panose="020B0604020202020204" pitchFamily="34" charset="0"/>
                </a:endParaRPr>
              </a:p>
            </p:txBody>
          </p:sp>
          <p:sp>
            <p:nvSpPr>
              <p:cNvPr id="158755" name="Rectangle 105"/>
              <p:cNvSpPr>
                <a:spLocks noChangeArrowheads="1"/>
              </p:cNvSpPr>
              <p:nvPr/>
            </p:nvSpPr>
            <p:spPr bwMode="auto">
              <a:xfrm>
                <a:off x="1028" y="2986"/>
                <a:ext cx="8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6" name="Rectangle 104"/>
              <p:cNvSpPr>
                <a:spLocks noChangeArrowheads="1"/>
              </p:cNvSpPr>
              <p:nvPr/>
            </p:nvSpPr>
            <p:spPr bwMode="auto">
              <a:xfrm>
                <a:off x="249" y="2986"/>
                <a:ext cx="7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Provozní historie</a:t>
                </a:r>
                <a:endParaRPr lang="cs-CZ" altLang="cs-CZ" sz="1400" b="0">
                  <a:latin typeface="Arial" panose="020B0604020202020204" pitchFamily="34" charset="0"/>
                </a:endParaRPr>
              </a:p>
            </p:txBody>
          </p:sp>
          <p:sp>
            <p:nvSpPr>
              <p:cNvPr id="158757" name="Rectangle 103"/>
              <p:cNvSpPr>
                <a:spLocks noChangeArrowheads="1"/>
              </p:cNvSpPr>
              <p:nvPr/>
            </p:nvSpPr>
            <p:spPr bwMode="auto">
              <a:xfrm>
                <a:off x="4462" y="2437"/>
                <a:ext cx="85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Příjmy a provozní HV se snižují</a:t>
                </a:r>
                <a:endParaRPr lang="cs-CZ" altLang="cs-CZ" sz="1400" b="0">
                  <a:latin typeface="Arial" panose="020B0604020202020204" pitchFamily="34" charset="0"/>
                </a:endParaRPr>
              </a:p>
            </p:txBody>
          </p:sp>
          <p:sp>
            <p:nvSpPr>
              <p:cNvPr id="158758" name="Rectangle 102"/>
              <p:cNvSpPr>
                <a:spLocks noChangeArrowheads="1"/>
              </p:cNvSpPr>
              <p:nvPr/>
            </p:nvSpPr>
            <p:spPr bwMode="auto">
              <a:xfrm>
                <a:off x="3612" y="2437"/>
                <a:ext cx="8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 rostou pomalu/ prov.HV stále roste</a:t>
                </a:r>
                <a:endParaRPr lang="cs-CZ" altLang="cs-CZ" sz="1400" b="0">
                  <a:latin typeface="Arial" panose="020B0604020202020204" pitchFamily="34" charset="0"/>
                </a:endParaRPr>
              </a:p>
            </p:txBody>
          </p:sp>
          <p:sp>
            <p:nvSpPr>
              <p:cNvPr id="158759" name="Rectangle 101"/>
              <p:cNvSpPr>
                <a:spLocks noChangeArrowheads="1"/>
              </p:cNvSpPr>
              <p:nvPr/>
            </p:nvSpPr>
            <p:spPr bwMode="auto">
              <a:xfrm>
                <a:off x="2709" y="2437"/>
                <a:ext cx="90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Vysoký nárůst tržeb/ prov.HV stále roste</a:t>
                </a:r>
                <a:endParaRPr lang="cs-CZ" altLang="cs-CZ" sz="1400" b="0">
                  <a:latin typeface="Arial" panose="020B0604020202020204" pitchFamily="34" charset="0"/>
                </a:endParaRPr>
              </a:p>
            </p:txBody>
          </p:sp>
          <p:sp>
            <p:nvSpPr>
              <p:cNvPr id="158760" name="Rectangle 100"/>
              <p:cNvSpPr>
                <a:spLocks noChangeArrowheads="1"/>
              </p:cNvSpPr>
              <p:nvPr/>
            </p:nvSpPr>
            <p:spPr bwMode="auto">
              <a:xfrm>
                <a:off x="1907" y="2437"/>
                <a:ext cx="80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Tržby rostou/ HV je nízký</a:t>
                </a:r>
                <a:endParaRPr lang="cs-CZ" altLang="cs-CZ" sz="1400" b="0">
                  <a:latin typeface="Arial" panose="020B0604020202020204" pitchFamily="34" charset="0"/>
                </a:endParaRPr>
              </a:p>
            </p:txBody>
          </p:sp>
          <p:sp>
            <p:nvSpPr>
              <p:cNvPr id="158761" name="Rectangle 99"/>
              <p:cNvSpPr>
                <a:spLocks noChangeArrowheads="1"/>
              </p:cNvSpPr>
              <p:nvPr/>
            </p:nvSpPr>
            <p:spPr bwMode="auto">
              <a:xfrm>
                <a:off x="1028" y="2437"/>
                <a:ext cx="8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Žádné (nízké) tržby/ </a:t>
                </a:r>
              </a:p>
              <a:p>
                <a:r>
                  <a:rPr lang="cs-CZ" altLang="cs-CZ" sz="1400" b="0">
                    <a:latin typeface="Times New Roman" panose="02020603050405020304" pitchFamily="18" charset="0"/>
                    <a:cs typeface="Times New Roman" panose="02020603050405020304" pitchFamily="18" charset="0"/>
                  </a:rPr>
                  <a:t>Záporný HV</a:t>
                </a:r>
                <a:endParaRPr lang="cs-CZ" altLang="cs-CZ" sz="1400" b="0">
                  <a:latin typeface="Arial" panose="020B0604020202020204" pitchFamily="34" charset="0"/>
                </a:endParaRPr>
              </a:p>
            </p:txBody>
          </p:sp>
          <p:sp>
            <p:nvSpPr>
              <p:cNvPr id="158762" name="Rectangle 98"/>
              <p:cNvSpPr>
                <a:spLocks noChangeArrowheads="1"/>
              </p:cNvSpPr>
              <p:nvPr/>
            </p:nvSpPr>
            <p:spPr bwMode="auto">
              <a:xfrm>
                <a:off x="249" y="2437"/>
                <a:ext cx="7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Tržby/</a:t>
                </a:r>
              </a:p>
              <a:p>
                <a:r>
                  <a:rPr lang="cs-CZ" altLang="cs-CZ" sz="1400">
                    <a:latin typeface="Times New Roman" panose="02020603050405020304" pitchFamily="18" charset="0"/>
                    <a:cs typeface="Times New Roman" panose="02020603050405020304" pitchFamily="18" charset="0"/>
                  </a:rPr>
                  <a:t>provozní HV</a:t>
                </a:r>
                <a:endParaRPr lang="cs-CZ" altLang="cs-CZ" sz="1400" b="0">
                  <a:latin typeface="Arial" panose="020B0604020202020204" pitchFamily="34" charset="0"/>
                </a:endParaRPr>
              </a:p>
            </p:txBody>
          </p:sp>
          <p:sp>
            <p:nvSpPr>
              <p:cNvPr id="158763" name="Rectangle 97"/>
              <p:cNvSpPr>
                <a:spLocks noChangeArrowheads="1"/>
              </p:cNvSpPr>
              <p:nvPr/>
            </p:nvSpPr>
            <p:spPr bwMode="auto">
              <a:xfrm>
                <a:off x="4462" y="832"/>
                <a:ext cx="851"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Úpadek</a:t>
                </a:r>
                <a:endParaRPr lang="cs-CZ" altLang="cs-CZ" sz="1400" b="0">
                  <a:latin typeface="Arial" panose="020B0604020202020204" pitchFamily="34" charset="0"/>
                </a:endParaRPr>
              </a:p>
            </p:txBody>
          </p:sp>
          <p:sp>
            <p:nvSpPr>
              <p:cNvPr id="158764" name="Rectangle 96"/>
              <p:cNvSpPr>
                <a:spLocks noChangeArrowheads="1"/>
              </p:cNvSpPr>
              <p:nvPr/>
            </p:nvSpPr>
            <p:spPr bwMode="auto">
              <a:xfrm>
                <a:off x="3612" y="832"/>
                <a:ext cx="850"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Zralost</a:t>
                </a:r>
                <a:endParaRPr lang="cs-CZ" altLang="cs-CZ" sz="1400" b="0">
                  <a:latin typeface="Arial" panose="020B0604020202020204" pitchFamily="34" charset="0"/>
                </a:endParaRPr>
              </a:p>
            </p:txBody>
          </p:sp>
          <p:sp>
            <p:nvSpPr>
              <p:cNvPr id="158765" name="Rectangle 95"/>
              <p:cNvSpPr>
                <a:spLocks noChangeArrowheads="1"/>
              </p:cNvSpPr>
              <p:nvPr/>
            </p:nvSpPr>
            <p:spPr bwMode="auto">
              <a:xfrm>
                <a:off x="2709" y="832"/>
                <a:ext cx="903"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latin typeface="Times New Roman" panose="02020603050405020304" pitchFamily="18" charset="0"/>
                    <a:cs typeface="Times New Roman" panose="02020603050405020304" pitchFamily="18" charset="0"/>
                  </a:rPr>
                  <a:t>Stabilizace</a:t>
                </a:r>
                <a:endParaRPr lang="cs-CZ" altLang="cs-CZ" sz="1400" b="0">
                  <a:latin typeface="Arial" panose="020B0604020202020204" pitchFamily="34" charset="0"/>
                </a:endParaRPr>
              </a:p>
            </p:txBody>
          </p:sp>
          <p:sp>
            <p:nvSpPr>
              <p:cNvPr id="158766" name="Rectangle 94"/>
              <p:cNvSpPr>
                <a:spLocks noChangeArrowheads="1"/>
              </p:cNvSpPr>
              <p:nvPr/>
            </p:nvSpPr>
            <p:spPr bwMode="auto">
              <a:xfrm>
                <a:off x="1907" y="832"/>
                <a:ext cx="802"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Růst</a:t>
                </a:r>
                <a:endParaRPr lang="cs-CZ" altLang="cs-CZ" sz="1400" b="0">
                  <a:latin typeface="Arial" panose="020B0604020202020204" pitchFamily="34" charset="0"/>
                </a:endParaRPr>
              </a:p>
            </p:txBody>
          </p:sp>
          <p:sp>
            <p:nvSpPr>
              <p:cNvPr id="158767" name="Rectangle 92"/>
              <p:cNvSpPr>
                <a:spLocks noChangeArrowheads="1"/>
              </p:cNvSpPr>
              <p:nvPr/>
            </p:nvSpPr>
            <p:spPr bwMode="auto">
              <a:xfrm>
                <a:off x="249" y="832"/>
                <a:ext cx="7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r>
                  <a:rPr lang="cs-CZ" altLang="cs-CZ" sz="1400" b="0">
                    <a:latin typeface="Times New Roman" panose="02020603050405020304" pitchFamily="18" charset="0"/>
                    <a:cs typeface="Times New Roman" panose="02020603050405020304" pitchFamily="18" charset="0"/>
                  </a:rPr>
                </a:br>
                <a:endParaRPr lang="cs-CZ" altLang="cs-CZ" sz="1400" b="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Tržby/Zisk</a:t>
                </a:r>
              </a:p>
            </p:txBody>
          </p:sp>
          <p:sp>
            <p:nvSpPr>
              <p:cNvPr id="158768" name="Line 116"/>
              <p:cNvSpPr>
                <a:spLocks noChangeShapeType="1"/>
              </p:cNvSpPr>
              <p:nvPr/>
            </p:nvSpPr>
            <p:spPr bwMode="auto">
              <a:xfrm>
                <a:off x="249" y="832"/>
                <a:ext cx="1658"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69" name="Line 117"/>
              <p:cNvSpPr>
                <a:spLocks noChangeShapeType="1"/>
              </p:cNvSpPr>
              <p:nvPr/>
            </p:nvSpPr>
            <p:spPr bwMode="auto">
              <a:xfrm>
                <a:off x="249" y="3793"/>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0" name="Line 118"/>
              <p:cNvSpPr>
                <a:spLocks noChangeShapeType="1"/>
              </p:cNvSpPr>
              <p:nvPr/>
            </p:nvSpPr>
            <p:spPr bwMode="auto">
              <a:xfrm>
                <a:off x="249"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1" name="Line 119"/>
              <p:cNvSpPr>
                <a:spLocks noChangeShapeType="1"/>
              </p:cNvSpPr>
              <p:nvPr/>
            </p:nvSpPr>
            <p:spPr bwMode="auto">
              <a:xfrm>
                <a:off x="5313"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2" name="Line 122"/>
              <p:cNvSpPr>
                <a:spLocks noChangeShapeType="1"/>
              </p:cNvSpPr>
              <p:nvPr/>
            </p:nvSpPr>
            <p:spPr bwMode="auto">
              <a:xfrm>
                <a:off x="249" y="2437"/>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3" name="Line 124"/>
              <p:cNvSpPr>
                <a:spLocks noChangeShapeType="1"/>
              </p:cNvSpPr>
              <p:nvPr/>
            </p:nvSpPr>
            <p:spPr bwMode="auto">
              <a:xfrm>
                <a:off x="1028"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4" name="Line 130"/>
              <p:cNvSpPr>
                <a:spLocks noChangeShapeType="1"/>
              </p:cNvSpPr>
              <p:nvPr/>
            </p:nvSpPr>
            <p:spPr bwMode="auto">
              <a:xfrm>
                <a:off x="2709" y="832"/>
                <a:ext cx="0" cy="21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5" name="Line 133"/>
              <p:cNvSpPr>
                <a:spLocks noChangeShapeType="1"/>
              </p:cNvSpPr>
              <p:nvPr/>
            </p:nvSpPr>
            <p:spPr bwMode="auto">
              <a:xfrm>
                <a:off x="361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6" name="Line 136"/>
              <p:cNvSpPr>
                <a:spLocks noChangeShapeType="1"/>
              </p:cNvSpPr>
              <p:nvPr/>
            </p:nvSpPr>
            <p:spPr bwMode="auto">
              <a:xfrm>
                <a:off x="446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7" name="Line 140"/>
              <p:cNvSpPr>
                <a:spLocks noChangeShapeType="1"/>
              </p:cNvSpPr>
              <p:nvPr/>
            </p:nvSpPr>
            <p:spPr bwMode="auto">
              <a:xfrm>
                <a:off x="249" y="2986"/>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8" name="Line 167"/>
              <p:cNvSpPr>
                <a:spLocks noChangeShapeType="1"/>
              </p:cNvSpPr>
              <p:nvPr/>
            </p:nvSpPr>
            <p:spPr bwMode="auto">
              <a:xfrm>
                <a:off x="249" y="3366"/>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9" name="Line 223"/>
              <p:cNvSpPr>
                <a:spLocks noChangeShapeType="1"/>
              </p:cNvSpPr>
              <p:nvPr/>
            </p:nvSpPr>
            <p:spPr bwMode="auto">
              <a:xfrm>
                <a:off x="1907" y="832"/>
                <a:ext cx="8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0" name="Line 224"/>
              <p:cNvSpPr>
                <a:spLocks noChangeShapeType="1"/>
              </p:cNvSpPr>
              <p:nvPr/>
            </p:nvSpPr>
            <p:spPr bwMode="auto">
              <a:xfrm>
                <a:off x="2709" y="832"/>
                <a:ext cx="2604"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1" name="Line 226"/>
              <p:cNvSpPr>
                <a:spLocks noChangeShapeType="1"/>
              </p:cNvSpPr>
              <p:nvPr/>
            </p:nvSpPr>
            <p:spPr bwMode="auto">
              <a:xfrm>
                <a:off x="1907" y="2437"/>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2" name="Line 227"/>
              <p:cNvSpPr>
                <a:spLocks noChangeShapeType="1"/>
              </p:cNvSpPr>
              <p:nvPr/>
            </p:nvSpPr>
            <p:spPr bwMode="auto">
              <a:xfrm>
                <a:off x="2709" y="2437"/>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3" name="Line 228"/>
              <p:cNvSpPr>
                <a:spLocks noChangeShapeType="1"/>
              </p:cNvSpPr>
              <p:nvPr/>
            </p:nvSpPr>
            <p:spPr bwMode="auto">
              <a:xfrm>
                <a:off x="1907"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4" name="Line 229"/>
              <p:cNvSpPr>
                <a:spLocks noChangeShapeType="1"/>
              </p:cNvSpPr>
              <p:nvPr/>
            </p:nvSpPr>
            <p:spPr bwMode="auto">
              <a:xfrm>
                <a:off x="2709"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5" name="Line 230"/>
              <p:cNvSpPr>
                <a:spLocks noChangeShapeType="1"/>
              </p:cNvSpPr>
              <p:nvPr/>
            </p:nvSpPr>
            <p:spPr bwMode="auto">
              <a:xfrm>
                <a:off x="1907" y="2986"/>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6" name="Line 231"/>
              <p:cNvSpPr>
                <a:spLocks noChangeShapeType="1"/>
              </p:cNvSpPr>
              <p:nvPr/>
            </p:nvSpPr>
            <p:spPr bwMode="auto">
              <a:xfrm>
                <a:off x="2709" y="2986"/>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7" name="Line 233"/>
              <p:cNvSpPr>
                <a:spLocks noChangeShapeType="1"/>
              </p:cNvSpPr>
              <p:nvPr/>
            </p:nvSpPr>
            <p:spPr bwMode="auto">
              <a:xfrm>
                <a:off x="1907" y="2437"/>
                <a:ext cx="0" cy="5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8" name="Rectangle 221"/>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89" name="Rectangle 222"/>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90" name="Rectangle 93"/>
              <p:cNvSpPr>
                <a:spLocks noChangeArrowheads="1"/>
              </p:cNvSpPr>
              <p:nvPr/>
            </p:nvSpPr>
            <p:spPr bwMode="auto">
              <a:xfrm>
                <a:off x="1028" y="832"/>
                <a:ext cx="8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Vznik</a:t>
                </a:r>
                <a:endParaRPr lang="cs-CZ" altLang="cs-CZ" sz="1400" b="0">
                  <a:latin typeface="Arial" panose="020B0604020202020204" pitchFamily="34" charset="0"/>
                </a:endParaRPr>
              </a:p>
            </p:txBody>
          </p:sp>
        </p:grpSp>
        <p:sp>
          <p:nvSpPr>
            <p:cNvPr id="3" name="Volný tvar 2"/>
            <p:cNvSpPr/>
            <p:nvPr/>
          </p:nvSpPr>
          <p:spPr>
            <a:xfrm>
              <a:off x="827903" y="2137718"/>
              <a:ext cx="7722973" cy="1124465"/>
            </a:xfrm>
            <a:custGeom>
              <a:avLst/>
              <a:gdLst>
                <a:gd name="connsiteX0" fmla="*/ 0 w 7772400"/>
                <a:gd name="connsiteY0" fmla="*/ 1032200 h 1032200"/>
                <a:gd name="connsiteX1" fmla="*/ 778475 w 7772400"/>
                <a:gd name="connsiteY1" fmla="*/ 908632 h 1032200"/>
                <a:gd name="connsiteX2" fmla="*/ 1940010 w 7772400"/>
                <a:gd name="connsiteY2" fmla="*/ 537930 h 1032200"/>
                <a:gd name="connsiteX3" fmla="*/ 3299254 w 7772400"/>
                <a:gd name="connsiteY3" fmla="*/ 105443 h 1032200"/>
                <a:gd name="connsiteX4" fmla="*/ 3867665 w 7772400"/>
                <a:gd name="connsiteY4" fmla="*/ 68373 h 1032200"/>
                <a:gd name="connsiteX5" fmla="*/ 5053913 w 7772400"/>
                <a:gd name="connsiteY5" fmla="*/ 6589 h 1032200"/>
                <a:gd name="connsiteX6" fmla="*/ 6141308 w 7772400"/>
                <a:gd name="connsiteY6" fmla="*/ 241368 h 1032200"/>
                <a:gd name="connsiteX7" fmla="*/ 7772400 w 7772400"/>
                <a:gd name="connsiteY7" fmla="*/ 68373 h 1032200"/>
                <a:gd name="connsiteX0" fmla="*/ 0 w 7722973"/>
                <a:gd name="connsiteY0" fmla="*/ 1192838 h 1192838"/>
                <a:gd name="connsiteX1" fmla="*/ 729048 w 7722973"/>
                <a:gd name="connsiteY1" fmla="*/ 908632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2051221 w 7722973"/>
                <a:gd name="connsiteY2" fmla="*/ 612071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4861 h 1194861"/>
                <a:gd name="connsiteX1" fmla="*/ 852616 w 7722973"/>
                <a:gd name="connsiteY1" fmla="*/ 1009509 h 1194861"/>
                <a:gd name="connsiteX2" fmla="*/ 2051221 w 7722973"/>
                <a:gd name="connsiteY2" fmla="*/ 614094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285103 w 7722973"/>
                <a:gd name="connsiteY3" fmla="*/ 910656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86421 h 1186421"/>
                <a:gd name="connsiteX1" fmla="*/ 679622 w 7722973"/>
                <a:gd name="connsiteY1" fmla="*/ 1075210 h 1186421"/>
                <a:gd name="connsiteX2" fmla="*/ 1272746 w 7722973"/>
                <a:gd name="connsiteY2" fmla="*/ 926931 h 1186421"/>
                <a:gd name="connsiteX3" fmla="*/ 1285103 w 7722973"/>
                <a:gd name="connsiteY3" fmla="*/ 902216 h 1186421"/>
                <a:gd name="connsiteX4" fmla="*/ 3583460 w 7722973"/>
                <a:gd name="connsiteY4" fmla="*/ 247307 h 1186421"/>
                <a:gd name="connsiteX5" fmla="*/ 3793524 w 7722973"/>
                <a:gd name="connsiteY5" fmla="*/ 197880 h 1186421"/>
                <a:gd name="connsiteX6" fmla="*/ 5004486 w 7722973"/>
                <a:gd name="connsiteY6" fmla="*/ 172 h 1186421"/>
                <a:gd name="connsiteX7" fmla="*/ 6091881 w 7722973"/>
                <a:gd name="connsiteY7" fmla="*/ 234951 h 1186421"/>
                <a:gd name="connsiteX8" fmla="*/ 7722973 w 7722973"/>
                <a:gd name="connsiteY8"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92921 h 1192921"/>
                <a:gd name="connsiteX1" fmla="*/ 716692 w 7722973"/>
                <a:gd name="connsiteY1" fmla="*/ 1106424 h 1192921"/>
                <a:gd name="connsiteX2" fmla="*/ 1346887 w 7722973"/>
                <a:gd name="connsiteY2" fmla="*/ 982858 h 1192921"/>
                <a:gd name="connsiteX3" fmla="*/ 3583460 w 7722973"/>
                <a:gd name="connsiteY3" fmla="*/ 253807 h 1192921"/>
                <a:gd name="connsiteX4" fmla="*/ 4337222 w 7722973"/>
                <a:gd name="connsiteY4" fmla="*/ 80812 h 1192921"/>
                <a:gd name="connsiteX5" fmla="*/ 5004486 w 7722973"/>
                <a:gd name="connsiteY5" fmla="*/ 6672 h 1192921"/>
                <a:gd name="connsiteX6" fmla="*/ 6091881 w 7722973"/>
                <a:gd name="connsiteY6" fmla="*/ 241451 h 1192921"/>
                <a:gd name="connsiteX7" fmla="*/ 7722973 w 7722973"/>
                <a:gd name="connsiteY7" fmla="*/ 68456 h 1192921"/>
                <a:gd name="connsiteX0" fmla="*/ 0 w 7722973"/>
                <a:gd name="connsiteY0" fmla="*/ 1124465 h 1124465"/>
                <a:gd name="connsiteX1" fmla="*/ 716692 w 7722973"/>
                <a:gd name="connsiteY1" fmla="*/ 1037968 h 1124465"/>
                <a:gd name="connsiteX2" fmla="*/ 1346887 w 7722973"/>
                <a:gd name="connsiteY2" fmla="*/ 914402 h 1124465"/>
                <a:gd name="connsiteX3" fmla="*/ 3583460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271848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597611 w 7722973"/>
                <a:gd name="connsiteY5" fmla="*/ 14828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684108 w 7722973"/>
                <a:gd name="connsiteY5" fmla="*/ 22242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091881 w 7722973"/>
                <a:gd name="connsiteY5" fmla="*/ 172995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597612 w 7722973"/>
                <a:gd name="connsiteY4" fmla="*/ 172994 h 1124465"/>
                <a:gd name="connsiteX5" fmla="*/ 6314303 w 7722973"/>
                <a:gd name="connsiteY5" fmla="*/ 86498 h 1124465"/>
                <a:gd name="connsiteX6" fmla="*/ 7722973 w 7722973"/>
                <a:gd name="connsiteY6" fmla="*/ 0 h 11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973" h="1124465">
                  <a:moveTo>
                    <a:pt x="0" y="1124465"/>
                  </a:moveTo>
                  <a:cubicBezTo>
                    <a:pt x="227570" y="1103870"/>
                    <a:pt x="492211" y="1072978"/>
                    <a:pt x="716692" y="1037968"/>
                  </a:cubicBezTo>
                  <a:cubicBezTo>
                    <a:pt x="941173" y="1002958"/>
                    <a:pt x="1085336" y="978245"/>
                    <a:pt x="1346887" y="914402"/>
                  </a:cubicBezTo>
                  <a:cubicBezTo>
                    <a:pt x="1882346" y="794952"/>
                    <a:pt x="3183925" y="308919"/>
                    <a:pt x="3892379" y="185351"/>
                  </a:cubicBezTo>
                  <a:cubicBezTo>
                    <a:pt x="4600833" y="61783"/>
                    <a:pt x="5193958" y="189469"/>
                    <a:pt x="5597612" y="172994"/>
                  </a:cubicBezTo>
                  <a:cubicBezTo>
                    <a:pt x="6001266" y="156519"/>
                    <a:pt x="5960076" y="115330"/>
                    <a:pt x="6314303" y="86498"/>
                  </a:cubicBezTo>
                  <a:cubicBezTo>
                    <a:pt x="6668530" y="57666"/>
                    <a:pt x="7269892" y="65903"/>
                    <a:pt x="772297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grpSp>
    </p:spTree>
    <p:extLst>
      <p:ext uri="{BB962C8B-B14F-4D97-AF65-F5344CB8AC3E}">
        <p14:creationId xmlns:p14="http://schemas.microsoft.com/office/powerpoint/2010/main" val="39757914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555845"/>
            <a:ext cx="8229600" cy="4525963"/>
          </a:xfrm>
        </p:spPr>
        <p:txBody>
          <a:bodyPr>
            <a:normAutofit/>
          </a:bodyPr>
          <a:lstStyle/>
          <a:p>
            <a:pPr algn="just">
              <a:buNone/>
            </a:pPr>
            <a:r>
              <a:rPr lang="cs-CZ" sz="2400" dirty="0">
                <a:latin typeface="Arial" pitchFamily="34" charset="0"/>
                <a:cs typeface="Arial" pitchFamily="34" charset="0"/>
              </a:rPr>
              <a:t>1. založení – vznik (start-</a:t>
            </a:r>
            <a:r>
              <a:rPr lang="cs-CZ" sz="2400" dirty="0" err="1">
                <a:latin typeface="Arial" pitchFamily="34" charset="0"/>
                <a:cs typeface="Arial" pitchFamily="34" charset="0"/>
              </a:rPr>
              <a:t>ups</a:t>
            </a:r>
            <a:r>
              <a:rPr lang="cs-CZ" sz="2400" dirty="0">
                <a:latin typeface="Arial" pitchFamily="34" charset="0"/>
                <a:cs typeface="Arial" pitchFamily="34" charset="0"/>
              </a:rPr>
              <a:t>)</a:t>
            </a:r>
          </a:p>
          <a:p>
            <a:pPr algn="just">
              <a:buNone/>
            </a:pPr>
            <a:r>
              <a:rPr lang="cs-CZ" sz="2400" dirty="0">
                <a:latin typeface="Arial" pitchFamily="34" charset="0"/>
                <a:cs typeface="Arial" pitchFamily="34" charset="0"/>
              </a:rPr>
              <a:t>2. růst</a:t>
            </a:r>
          </a:p>
          <a:p>
            <a:pPr algn="just">
              <a:buNone/>
            </a:pPr>
            <a:r>
              <a:rPr lang="cs-CZ" sz="2400" dirty="0">
                <a:latin typeface="Arial" pitchFamily="34" charset="0"/>
                <a:cs typeface="Arial" pitchFamily="34" charset="0"/>
              </a:rPr>
              <a:t>3. stabilizace</a:t>
            </a:r>
          </a:p>
          <a:p>
            <a:pPr algn="just">
              <a:buNone/>
            </a:pPr>
            <a:r>
              <a:rPr lang="cs-CZ" sz="2400" dirty="0">
                <a:latin typeface="Arial" pitchFamily="34" charset="0"/>
                <a:cs typeface="Arial" pitchFamily="34" charset="0"/>
              </a:rPr>
              <a:t>4. krize</a:t>
            </a:r>
          </a:p>
          <a:p>
            <a:pPr algn="just">
              <a:buNone/>
            </a:pPr>
            <a:r>
              <a:rPr lang="cs-CZ" sz="2400" dirty="0">
                <a:latin typeface="Arial" pitchFamily="34" charset="0"/>
                <a:cs typeface="Arial" pitchFamily="34" charset="0"/>
              </a:rPr>
              <a:t>5. zánik</a:t>
            </a:r>
          </a:p>
          <a:p>
            <a:pPr algn="just">
              <a:buNone/>
            </a:pPr>
            <a:endParaRPr lang="cs-CZ" sz="2400" dirty="0">
              <a:latin typeface="Arial" pitchFamily="34" charset="0"/>
              <a:cs typeface="Arial" pitchFamily="34" charset="0"/>
            </a:endParaRPr>
          </a:p>
          <a:p>
            <a:pPr algn="just">
              <a:buNone/>
            </a:pPr>
            <a:r>
              <a:rPr lang="cs-CZ" sz="2400" dirty="0">
                <a:latin typeface="Arial" pitchFamily="34" charset="0"/>
                <a:cs typeface="Arial" pitchFamily="34" charset="0"/>
              </a:rPr>
              <a:t>Cyklická odvětví</a:t>
            </a:r>
          </a:p>
          <a:p>
            <a:pPr algn="just">
              <a:buNone/>
            </a:pPr>
            <a:r>
              <a:rPr lang="cs-CZ" sz="2400" dirty="0">
                <a:latin typeface="Arial" pitchFamily="34" charset="0"/>
                <a:cs typeface="Arial" pitchFamily="34" charset="0"/>
              </a:rPr>
              <a:t>Neutrální odvětví</a:t>
            </a:r>
          </a:p>
          <a:p>
            <a:pPr algn="just">
              <a:buNone/>
            </a:pPr>
            <a:r>
              <a:rPr lang="cs-CZ" sz="2400" dirty="0">
                <a:latin typeface="Arial" pitchFamily="34" charset="0"/>
                <a:cs typeface="Arial" pitchFamily="34" charset="0"/>
              </a:rPr>
              <a:t>Anticyklická odvětví</a:t>
            </a:r>
          </a:p>
        </p:txBody>
      </p:sp>
      <p:sp>
        <p:nvSpPr>
          <p:cNvPr id="3" name="Nadpis 2"/>
          <p:cNvSpPr>
            <a:spLocks noGrp="1"/>
          </p:cNvSpPr>
          <p:nvPr>
            <p:ph type="title"/>
          </p:nvPr>
        </p:nvSpPr>
        <p:spPr>
          <a:xfrm>
            <a:off x="685908" y="412845"/>
            <a:ext cx="8229600" cy="1143000"/>
          </a:xfrm>
        </p:spPr>
        <p:txBody>
          <a:bodyPr>
            <a:normAutofit/>
          </a:bodyPr>
          <a:lstStyle/>
          <a:p>
            <a:r>
              <a:rPr lang="cs-CZ" sz="4000" b="1" dirty="0">
                <a:solidFill>
                  <a:srgbClr val="FF0000"/>
                </a:solidFill>
              </a:rPr>
              <a:t>Životní cyklus podniku</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088107"/>
            <a:ext cx="8229600" cy="4297363"/>
          </a:xfrm>
        </p:spPr>
        <p:txBody>
          <a:bodyPr>
            <a:normAutofit/>
          </a:bodyPr>
          <a:lstStyle/>
          <a:p>
            <a:r>
              <a:rPr lang="cs-CZ" sz="2400" dirty="0">
                <a:latin typeface="Arial" pitchFamily="34" charset="0"/>
                <a:cs typeface="Arial" pitchFamily="34" charset="0"/>
              </a:rPr>
              <a:t>Předmět činnosti</a:t>
            </a:r>
          </a:p>
          <a:p>
            <a:endParaRPr lang="cs-CZ" sz="2400" dirty="0">
              <a:latin typeface="Arial" pitchFamily="34" charset="0"/>
              <a:cs typeface="Arial" pitchFamily="34" charset="0"/>
            </a:endParaRPr>
          </a:p>
          <a:p>
            <a:r>
              <a:rPr lang="cs-CZ" sz="2400" dirty="0">
                <a:latin typeface="Arial" pitchFamily="34" charset="0"/>
                <a:cs typeface="Arial" pitchFamily="34" charset="0"/>
              </a:rPr>
              <a:t>Potřeba finančních a jiných prostředků a jejich dostupnost (strategický plán)</a:t>
            </a:r>
          </a:p>
          <a:p>
            <a:endParaRPr lang="cs-CZ" sz="2400" dirty="0">
              <a:latin typeface="Arial" pitchFamily="34" charset="0"/>
              <a:cs typeface="Arial" pitchFamily="34" charset="0"/>
            </a:endParaRPr>
          </a:p>
          <a:p>
            <a:r>
              <a:rPr lang="cs-CZ" sz="2400" dirty="0">
                <a:latin typeface="Arial" pitchFamily="34" charset="0"/>
                <a:cs typeface="Arial" pitchFamily="34" charset="0"/>
              </a:rPr>
              <a:t>Sociálně psychologické předpoklady pro podnikání</a:t>
            </a:r>
          </a:p>
          <a:p>
            <a:endParaRPr lang="cs-CZ" sz="2400" dirty="0">
              <a:latin typeface="Arial" pitchFamily="34" charset="0"/>
              <a:cs typeface="Arial" pitchFamily="34" charset="0"/>
            </a:endParaRPr>
          </a:p>
          <a:p>
            <a:r>
              <a:rPr lang="cs-CZ" sz="2400" dirty="0">
                <a:latin typeface="Arial" pitchFamily="34" charset="0"/>
                <a:cs typeface="Arial" pitchFamily="34" charset="0"/>
              </a:rPr>
              <a:t>Doplnění dalších znalostí</a:t>
            </a:r>
          </a:p>
        </p:txBody>
      </p:sp>
      <p:sp>
        <p:nvSpPr>
          <p:cNvPr id="3" name="Nadpis 2"/>
          <p:cNvSpPr>
            <a:spLocks noGrp="1"/>
          </p:cNvSpPr>
          <p:nvPr>
            <p:ph type="title"/>
          </p:nvPr>
        </p:nvSpPr>
        <p:spPr>
          <a:xfrm>
            <a:off x="636608" y="754039"/>
            <a:ext cx="8229600" cy="1143000"/>
          </a:xfrm>
        </p:spPr>
        <p:txBody>
          <a:bodyPr>
            <a:normAutofit fontScale="90000"/>
          </a:bodyPr>
          <a:lstStyle/>
          <a:p>
            <a:r>
              <a:rPr lang="cs-CZ" b="1" dirty="0">
                <a:solidFill>
                  <a:srgbClr val="FF0000"/>
                </a:solidFill>
              </a:rPr>
              <a:t>Činnosti související se založením podniku</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13349"/>
            <a:ext cx="7970292" cy="1024538"/>
          </a:xfrm>
        </p:spPr>
        <p:txBody>
          <a:bodyPr>
            <a:normAutofit fontScale="90000"/>
          </a:bodyPr>
          <a:lstStyle/>
          <a:p>
            <a:r>
              <a:rPr lang="cs-CZ" b="1" dirty="0">
                <a:solidFill>
                  <a:srgbClr val="FF0000"/>
                </a:solidFill>
              </a:rPr>
              <a:t>Příklad č. 8</a:t>
            </a:r>
            <a:br>
              <a:rPr lang="cs-CZ" b="1" dirty="0">
                <a:solidFill>
                  <a:srgbClr val="FF0000"/>
                </a:solidFill>
              </a:rPr>
            </a:br>
            <a:endParaRPr lang="cs-CZ" dirty="0">
              <a:solidFill>
                <a:schemeClr val="tx1"/>
              </a:solidFill>
            </a:endParaRPr>
          </a:p>
        </p:txBody>
      </p:sp>
      <p:sp>
        <p:nvSpPr>
          <p:cNvPr id="3" name="Zástupný symbol pro obsah 2"/>
          <p:cNvSpPr>
            <a:spLocks noGrp="1"/>
          </p:cNvSpPr>
          <p:nvPr>
            <p:ph idx="1"/>
          </p:nvPr>
        </p:nvSpPr>
        <p:spPr>
          <a:xfrm>
            <a:off x="457200" y="2238233"/>
            <a:ext cx="8229600" cy="3248167"/>
          </a:xfrm>
        </p:spPr>
        <p:txBody>
          <a:bodyPr>
            <a:normAutofit/>
          </a:bodyPr>
          <a:lstStyle/>
          <a:p>
            <a:pPr algn="just"/>
            <a:r>
              <a:rPr lang="cs-CZ" sz="2400" dirty="0">
                <a:latin typeface="Arial" pitchFamily="34" charset="0"/>
                <a:cs typeface="Arial" pitchFamily="34" charset="0"/>
              </a:rPr>
              <a:t>Navrhněte jednotlivé fáze životního cyklu vámi vybraného podniku, p</a:t>
            </a:r>
            <a:r>
              <a:rPr lang="cs-CZ" sz="2400" dirty="0">
                <a:solidFill>
                  <a:schemeClr val="tx1"/>
                </a:solidFill>
                <a:latin typeface="Arial" pitchFamily="34" charset="0"/>
                <a:cs typeface="Arial" pitchFamily="34" charset="0"/>
              </a:rPr>
              <a:t>ro různá odvětví.</a:t>
            </a:r>
          </a:p>
        </p:txBody>
      </p:sp>
    </p:spTree>
    <p:extLst>
      <p:ext uri="{BB962C8B-B14F-4D97-AF65-F5344CB8AC3E}">
        <p14:creationId xmlns:p14="http://schemas.microsoft.com/office/powerpoint/2010/main" val="42636597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dpis 1"/>
          <p:cNvSpPr>
            <a:spLocks noGrp="1"/>
          </p:cNvSpPr>
          <p:nvPr>
            <p:ph type="title"/>
          </p:nvPr>
        </p:nvSpPr>
        <p:spPr/>
        <p:txBody>
          <a:bodyPr/>
          <a:lstStyle/>
          <a:p>
            <a:pPr eaLnBrk="1" hangingPunct="1"/>
            <a:r>
              <a:rPr lang="cs-CZ" altLang="cs-CZ" b="1" dirty="0">
                <a:solidFill>
                  <a:srgbClr val="FF0000"/>
                </a:solidFill>
              </a:rPr>
              <a:t>Založení podniku</a:t>
            </a:r>
          </a:p>
        </p:txBody>
      </p:sp>
      <p:sp>
        <p:nvSpPr>
          <p:cNvPr id="159747" name="Zástupný symbol pro obsah 2"/>
          <p:cNvSpPr>
            <a:spLocks noGrp="1"/>
          </p:cNvSpPr>
          <p:nvPr>
            <p:ph idx="1"/>
          </p:nvPr>
        </p:nvSpPr>
        <p:spPr>
          <a:xfrm>
            <a:off x="289368" y="1417638"/>
            <a:ext cx="8675246" cy="5180012"/>
          </a:xfrm>
        </p:spPr>
        <p:txBody>
          <a:bodyPr/>
          <a:lstStyle/>
          <a:p>
            <a:pPr eaLnBrk="1" hangingPunct="1"/>
            <a:r>
              <a:rPr lang="cs-CZ" altLang="cs-CZ" sz="1800" b="1" dirty="0"/>
              <a:t>cílevědomý řízený proces člověkem, vlastníkem a podnikatelem</a:t>
            </a:r>
          </a:p>
          <a:p>
            <a:pPr eaLnBrk="1" hangingPunct="1"/>
            <a:r>
              <a:rPr lang="cs-CZ" altLang="cs-CZ" sz="1800" b="1" dirty="0"/>
              <a:t>věcné předpoklady podnikatelské činnosti:</a:t>
            </a:r>
          </a:p>
          <a:p>
            <a:pPr lvl="1" eaLnBrk="1" hangingPunct="1"/>
            <a:r>
              <a:rPr lang="cs-CZ" altLang="cs-CZ" sz="1800" dirty="0"/>
              <a:t>zajištění potřebného stavu pracovních sil  s odpovídající kvalifikací,</a:t>
            </a:r>
          </a:p>
          <a:p>
            <a:pPr lvl="1" eaLnBrk="1" hangingPunct="1"/>
            <a:r>
              <a:rPr lang="cs-CZ" altLang="cs-CZ" sz="1800" dirty="0"/>
              <a:t>vytvoření takové majetkové báze, která zajistí nezbytnou výrobní kapacitu,</a:t>
            </a:r>
          </a:p>
          <a:p>
            <a:pPr lvl="1" eaLnBrk="1" hangingPunct="1"/>
            <a:r>
              <a:rPr lang="cs-CZ" altLang="cs-CZ" sz="1800" dirty="0"/>
              <a:t>pořízení materiálu pro zajištění plynulosti výroby.</a:t>
            </a:r>
          </a:p>
          <a:p>
            <a:pPr eaLnBrk="1" hangingPunct="1"/>
            <a:r>
              <a:rPr lang="cs-CZ" altLang="cs-CZ" sz="1800" b="1" dirty="0"/>
              <a:t>řídící předpoklady (to platí především pro větší podniky):</a:t>
            </a:r>
          </a:p>
          <a:p>
            <a:pPr lvl="1" eaLnBrk="1" hangingPunct="1"/>
            <a:r>
              <a:rPr lang="cs-CZ" altLang="cs-CZ" sz="1800" dirty="0"/>
              <a:t> vytvoření skupiny vrcholového řízení podniku (managementu), </a:t>
            </a:r>
          </a:p>
          <a:p>
            <a:pPr lvl="1" eaLnBrk="1" hangingPunct="1"/>
            <a:r>
              <a:rPr lang="cs-CZ" altLang="cs-CZ" sz="1800" dirty="0"/>
              <a:t>zajištění výkonu základních funkcí managementu, tj. vytýčení cílů, plánování, rozhodování, realizace, analýza a kontrola, </a:t>
            </a:r>
          </a:p>
          <a:p>
            <a:pPr lvl="1" eaLnBrk="1" hangingPunct="1"/>
            <a:r>
              <a:rPr lang="cs-CZ" altLang="cs-CZ" sz="1800" dirty="0"/>
              <a:t>vytvoření nástrojů řízení, </a:t>
            </a:r>
          </a:p>
          <a:p>
            <a:pPr lvl="1" eaLnBrk="1" hangingPunct="1"/>
            <a:r>
              <a:rPr lang="cs-CZ" altLang="cs-CZ" sz="1800" dirty="0"/>
              <a:t>vymezení dělby pravomoci a odpovědnosti, </a:t>
            </a:r>
          </a:p>
          <a:p>
            <a:pPr lvl="1" eaLnBrk="1" hangingPunct="1"/>
            <a:r>
              <a:rPr lang="cs-CZ" altLang="cs-CZ" sz="1800" dirty="0"/>
              <a:t>vytvoření adekvátní organizační struktury, </a:t>
            </a:r>
          </a:p>
          <a:p>
            <a:pPr lvl="1" eaLnBrk="1" hangingPunct="1"/>
            <a:r>
              <a:rPr lang="cs-CZ" altLang="cs-CZ" sz="1800" dirty="0"/>
              <a:t>kontrola. </a:t>
            </a:r>
          </a:p>
          <a:p>
            <a:pPr eaLnBrk="1" hangingPunct="1">
              <a:buFont typeface="Wingdings" panose="05000000000000000000" pitchFamily="2" charset="2"/>
              <a:buNone/>
            </a:pPr>
            <a:endParaRPr lang="cs-CZ" altLang="cs-CZ" sz="1800" dirty="0"/>
          </a:p>
          <a:p>
            <a:pPr eaLnBrk="1" hangingPunct="1"/>
            <a:endParaRPr lang="cs-CZ" altLang="cs-CZ" sz="1800" dirty="0"/>
          </a:p>
        </p:txBody>
      </p:sp>
    </p:spTree>
    <p:extLst>
      <p:ext uri="{BB962C8B-B14F-4D97-AF65-F5344CB8AC3E}">
        <p14:creationId xmlns:p14="http://schemas.microsoft.com/office/powerpoint/2010/main" val="4509164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dpis 1"/>
          <p:cNvSpPr>
            <a:spLocks noGrp="1"/>
          </p:cNvSpPr>
          <p:nvPr>
            <p:ph type="title"/>
          </p:nvPr>
        </p:nvSpPr>
        <p:spPr>
          <a:xfrm>
            <a:off x="457200" y="436683"/>
            <a:ext cx="8229600" cy="1143000"/>
          </a:xfrm>
        </p:spPr>
        <p:txBody>
          <a:bodyPr/>
          <a:lstStyle/>
          <a:p>
            <a:pPr eaLnBrk="1" hangingPunct="1"/>
            <a:r>
              <a:rPr lang="cs-CZ" altLang="cs-CZ" b="1" dirty="0">
                <a:solidFill>
                  <a:srgbClr val="FF0000"/>
                </a:solidFill>
              </a:rPr>
              <a:t>Založení podniku</a:t>
            </a:r>
          </a:p>
        </p:txBody>
      </p:sp>
      <p:sp>
        <p:nvSpPr>
          <p:cNvPr id="160771" name="Zástupný symbol pro obsah 2"/>
          <p:cNvSpPr>
            <a:spLocks noGrp="1"/>
          </p:cNvSpPr>
          <p:nvPr>
            <p:ph idx="1"/>
          </p:nvPr>
        </p:nvSpPr>
        <p:spPr>
          <a:xfrm>
            <a:off x="312516" y="1460521"/>
            <a:ext cx="8652097" cy="5180012"/>
          </a:xfrm>
        </p:spPr>
        <p:txBody>
          <a:bodyPr/>
          <a:lstStyle/>
          <a:p>
            <a:pPr eaLnBrk="1" hangingPunct="1">
              <a:buFont typeface="Wingdings" panose="05000000000000000000" pitchFamily="2" charset="2"/>
              <a:buNone/>
            </a:pPr>
            <a:r>
              <a:rPr lang="cs-CZ" altLang="cs-CZ" sz="2000" dirty="0">
                <a:latin typeface="Arial" panose="020B0604020202020204" pitchFamily="34" charset="0"/>
              </a:rPr>
              <a:t>	Dalším, co je při rozhodování o založení podniku zásadní,  je zvažování o </a:t>
            </a:r>
            <a:r>
              <a:rPr lang="cs-CZ" altLang="cs-CZ" sz="2000" b="1" dirty="0">
                <a:latin typeface="Arial" panose="020B0604020202020204" pitchFamily="34" charset="0"/>
              </a:rPr>
              <a:t>umístění podniku</a:t>
            </a:r>
            <a:r>
              <a:rPr lang="cs-CZ" altLang="cs-CZ" sz="2000" dirty="0">
                <a:latin typeface="Arial" panose="020B0604020202020204" pitchFamily="34" charset="0"/>
              </a:rPr>
              <a:t>, přičemž správné umístění (lokalizace) je důležitým a dlouhodobým činitelem mající podstatný vliv na budoucí výkonnost podniku. Podnikatel zvažuje tzv. faktory lokalizace:</a:t>
            </a:r>
          </a:p>
          <a:p>
            <a:pPr eaLnBrk="1" hangingPunct="1"/>
            <a:r>
              <a:rPr lang="cs-CZ" altLang="cs-CZ" sz="2000" dirty="0"/>
              <a:t>rozsah a kvalita zdrojů pracovních sil + náklady spojené s využíváním pracovníků;</a:t>
            </a:r>
          </a:p>
          <a:p>
            <a:pPr eaLnBrk="1" hangingPunct="1"/>
            <a:r>
              <a:rPr lang="cs-CZ" altLang="cs-CZ" sz="2000" dirty="0"/>
              <a:t>přístup k surovinovým zdrojům + s nimi spojené </a:t>
            </a:r>
            <a:r>
              <a:rPr lang="cs-CZ" altLang="cs-CZ" sz="2000" dirty="0" err="1"/>
              <a:t>dopr</a:t>
            </a:r>
            <a:r>
              <a:rPr lang="cs-CZ" altLang="cs-CZ" sz="2000" dirty="0"/>
              <a:t>. náklady;</a:t>
            </a:r>
          </a:p>
          <a:p>
            <a:pPr eaLnBrk="1" hangingPunct="1"/>
            <a:r>
              <a:rPr lang="cs-CZ" altLang="cs-CZ" sz="2000" dirty="0"/>
              <a:t>nejbližší zdroje energie a možnosti dopravních spojení;</a:t>
            </a:r>
          </a:p>
          <a:p>
            <a:pPr eaLnBrk="1" hangingPunct="1"/>
            <a:r>
              <a:rPr lang="cs-CZ" altLang="cs-CZ" sz="2000" dirty="0"/>
              <a:t>možnosti odbytu;</a:t>
            </a:r>
          </a:p>
          <a:p>
            <a:pPr eaLnBrk="1" hangingPunct="1"/>
            <a:r>
              <a:rPr lang="cs-CZ" altLang="cs-CZ" sz="2000" dirty="0"/>
              <a:t>případné možnosti využití investičních pobídek v souvislosti s podporou státu;</a:t>
            </a:r>
          </a:p>
          <a:p>
            <a:pPr eaLnBrk="1" hangingPunct="1"/>
            <a:r>
              <a:rPr lang="cs-CZ" altLang="cs-CZ" sz="2000" dirty="0"/>
              <a:t>daňové úlevy v dané lokalitě;</a:t>
            </a:r>
          </a:p>
          <a:p>
            <a:pPr eaLnBrk="1" hangingPunct="1"/>
            <a:r>
              <a:rPr lang="cs-CZ" altLang="cs-CZ" sz="2000" dirty="0"/>
              <a:t>ekologie a ochrana životního prostředí.</a:t>
            </a:r>
          </a:p>
          <a:p>
            <a:pPr eaLnBrk="1" hangingPunct="1"/>
            <a:endParaRPr lang="cs-CZ" altLang="cs-CZ" sz="2000" dirty="0"/>
          </a:p>
        </p:txBody>
      </p:sp>
    </p:spTree>
    <p:extLst>
      <p:ext uri="{BB962C8B-B14F-4D97-AF65-F5344CB8AC3E}">
        <p14:creationId xmlns:p14="http://schemas.microsoft.com/office/powerpoint/2010/main" val="42140829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497711" y="656603"/>
            <a:ext cx="8229600" cy="1143000"/>
          </a:xfrm>
        </p:spPr>
        <p:txBody>
          <a:bodyPr>
            <a:noAutofit/>
          </a:bodyPr>
          <a:lstStyle/>
          <a:p>
            <a:pPr eaLnBrk="1" hangingPunct="1"/>
            <a:r>
              <a:rPr lang="cs-CZ" altLang="cs-CZ" sz="3600" b="1" dirty="0">
                <a:solidFill>
                  <a:srgbClr val="FF0000"/>
                </a:solidFill>
              </a:rPr>
              <a:t>Založení právnické osoby (PO) – obchodní společnosti</a:t>
            </a:r>
          </a:p>
        </p:txBody>
      </p:sp>
      <p:sp>
        <p:nvSpPr>
          <p:cNvPr id="161797" name="Rectangle 3"/>
          <p:cNvSpPr>
            <a:spLocks noGrp="1" noChangeArrowheads="1"/>
          </p:cNvSpPr>
          <p:nvPr>
            <p:ph type="body" idx="1"/>
          </p:nvPr>
        </p:nvSpPr>
        <p:spPr>
          <a:xfrm>
            <a:off x="1" y="1921396"/>
            <a:ext cx="9144000" cy="4747691"/>
          </a:xfrm>
        </p:spPr>
        <p:txBody>
          <a:bodyPr/>
          <a:lstStyle/>
          <a:p>
            <a:pPr marL="457200" indent="-457200">
              <a:lnSpc>
                <a:spcPct val="90000"/>
              </a:lnSpc>
            </a:pPr>
            <a:r>
              <a:rPr lang="cs-CZ" altLang="cs-CZ" sz="2400" dirty="0"/>
              <a:t>Řídí se </a:t>
            </a:r>
            <a:r>
              <a:rPr lang="cs-CZ" altLang="cs-CZ" sz="2400" b="1" dirty="0"/>
              <a:t>…………………………</a:t>
            </a:r>
            <a:r>
              <a:rPr lang="cs-CZ" altLang="cs-CZ" sz="2400" dirty="0"/>
              <a:t>, který je základní systémovou právní normou, dále pak </a:t>
            </a:r>
            <a:r>
              <a:rPr lang="cs-CZ" altLang="cs-CZ" sz="2400" b="1" dirty="0"/>
              <a:t>…………………………………………</a:t>
            </a:r>
            <a:r>
              <a:rPr lang="cs-CZ" altLang="cs-CZ" sz="2400" dirty="0"/>
              <a:t> , což je právní norma pro oblast obchodu a podnikání, reguluje a ošetřuje </a:t>
            </a:r>
            <a:r>
              <a:rPr lang="cs-CZ" altLang="cs-CZ" sz="2400" b="1" dirty="0"/>
              <a:t>obchodní a podnikatelské vztahy</a:t>
            </a:r>
            <a:r>
              <a:rPr lang="cs-CZ" altLang="cs-CZ" sz="2400" dirty="0"/>
              <a:t>, říká kdo a jakou formou může podnikat.</a:t>
            </a:r>
          </a:p>
          <a:p>
            <a:pPr marL="457200" indent="-457200" eaLnBrk="1" hangingPunct="1">
              <a:lnSpc>
                <a:spcPct val="90000"/>
              </a:lnSpc>
            </a:pPr>
            <a:r>
              <a:rPr lang="cs-CZ" altLang="cs-CZ" sz="2400" b="1" i="1" dirty="0"/>
              <a:t>Zahájení podnikání je dvoustupňové:</a:t>
            </a:r>
            <a:endParaRPr lang="cs-CZ" altLang="cs-CZ" sz="2400" b="1" dirty="0"/>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založení obchodní společnosti</a:t>
            </a:r>
            <a:r>
              <a:rPr lang="cs-CZ" altLang="cs-CZ" sz="2200" dirty="0"/>
              <a:t>, </a:t>
            </a:r>
          </a:p>
          <a:p>
            <a:pPr marL="1257300" lvl="2" indent="-342900" eaLnBrk="1" hangingPunct="1">
              <a:lnSpc>
                <a:spcPct val="90000"/>
              </a:lnSpc>
              <a:buFont typeface="Wingdings" panose="05000000000000000000" pitchFamily="2" charset="2"/>
              <a:buChar char="n"/>
            </a:pPr>
            <a:r>
              <a:rPr lang="cs-CZ" altLang="cs-CZ" sz="2200" dirty="0"/>
              <a:t>společenskou smlouvou podepsanou všemi společníky a notářsky ověřenou, </a:t>
            </a:r>
          </a:p>
          <a:p>
            <a:pPr marL="1257300" lvl="2" indent="-342900" eaLnBrk="1" hangingPunct="1">
              <a:lnSpc>
                <a:spcPct val="90000"/>
              </a:lnSpc>
              <a:buFont typeface="Wingdings" panose="05000000000000000000" pitchFamily="2" charset="2"/>
              <a:buChar char="n"/>
            </a:pPr>
            <a:r>
              <a:rPr lang="cs-CZ" altLang="cs-CZ" sz="2200" dirty="0"/>
              <a:t>zakladatelskou listinou notářsky ověřenou. </a:t>
            </a:r>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vznik obchodní společnosti</a:t>
            </a:r>
            <a:r>
              <a:rPr lang="cs-CZ" altLang="cs-CZ" sz="2200" dirty="0">
                <a:solidFill>
                  <a:srgbClr val="FF0000"/>
                </a:solidFill>
              </a:rPr>
              <a:t> </a:t>
            </a:r>
            <a:r>
              <a:rPr lang="cs-CZ" altLang="cs-CZ" sz="2200" b="1" dirty="0">
                <a:solidFill>
                  <a:srgbClr val="FF0000"/>
                </a:solidFill>
              </a:rPr>
              <a:t>dnem zápisu společnosti do obchodního rejstříku</a:t>
            </a:r>
            <a:r>
              <a:rPr lang="cs-CZ" altLang="cs-CZ" sz="2200" dirty="0">
                <a:solidFill>
                  <a:srgbClr val="FF0000"/>
                </a:solidFill>
              </a:rPr>
              <a:t> </a:t>
            </a:r>
          </a:p>
          <a:p>
            <a:pPr marL="457200" lvl="1" indent="0" eaLnBrk="1" hangingPunct="1">
              <a:lnSpc>
                <a:spcPct val="90000"/>
              </a:lnSpc>
              <a:buClr>
                <a:srgbClr val="FF0000"/>
              </a:buClr>
              <a:buSzTx/>
              <a:buNone/>
            </a:pPr>
            <a:endParaRPr lang="cs-CZ" altLang="cs-CZ" sz="2200" dirty="0"/>
          </a:p>
          <a:p>
            <a:pPr marL="457200" indent="-457200" eaLnBrk="1" hangingPunct="1">
              <a:lnSpc>
                <a:spcPct val="90000"/>
              </a:lnSpc>
            </a:pPr>
            <a:endParaRPr lang="cs-CZ" altLang="cs-CZ" sz="2200" dirty="0"/>
          </a:p>
        </p:txBody>
      </p:sp>
    </p:spTree>
    <p:extLst>
      <p:ext uri="{BB962C8B-B14F-4D97-AF65-F5344CB8AC3E}">
        <p14:creationId xmlns:p14="http://schemas.microsoft.com/office/powerpoint/2010/main" val="19061820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Nadpis 1"/>
          <p:cNvSpPr>
            <a:spLocks noGrp="1"/>
          </p:cNvSpPr>
          <p:nvPr>
            <p:ph type="title"/>
          </p:nvPr>
        </p:nvSpPr>
        <p:spPr>
          <a:xfrm>
            <a:off x="457200" y="401960"/>
            <a:ext cx="8229600" cy="1143000"/>
          </a:xfrm>
        </p:spPr>
        <p:txBody>
          <a:bodyPr/>
          <a:lstStyle/>
          <a:p>
            <a:pPr eaLnBrk="1" hangingPunct="1"/>
            <a:r>
              <a:rPr lang="cs-CZ" altLang="cs-CZ" b="1" dirty="0">
                <a:solidFill>
                  <a:srgbClr val="FF0000"/>
                </a:solidFill>
              </a:rPr>
              <a:t>Obchodní rejstřík</a:t>
            </a:r>
          </a:p>
        </p:txBody>
      </p:sp>
      <p:sp>
        <p:nvSpPr>
          <p:cNvPr id="162819" name="Zástupný symbol pro obsah 2"/>
          <p:cNvSpPr>
            <a:spLocks noGrp="1"/>
          </p:cNvSpPr>
          <p:nvPr>
            <p:ph idx="1"/>
          </p:nvPr>
        </p:nvSpPr>
        <p:spPr>
          <a:xfrm>
            <a:off x="138896" y="1417638"/>
            <a:ext cx="8754279" cy="5180012"/>
          </a:xfrm>
        </p:spPr>
        <p:txBody>
          <a:bodyPr/>
          <a:lstStyle/>
          <a:p>
            <a:pPr marL="457200" indent="-457200" eaLnBrk="1" hangingPunct="1"/>
            <a:r>
              <a:rPr lang="cs-CZ" altLang="cs-CZ" sz="2000" dirty="0"/>
              <a:t>veřejný seznam, do kterého se zapisují zákonem stanovené údaje o podnikatelích,</a:t>
            </a:r>
          </a:p>
          <a:p>
            <a:pPr marL="457200" indent="-457200" eaLnBrk="1" hangingPunct="1"/>
            <a:r>
              <a:rPr lang="cs-CZ" altLang="cs-CZ" sz="2000" dirty="0"/>
              <a:t>má svoji veřejnou a neveřejnou část,</a:t>
            </a:r>
          </a:p>
          <a:p>
            <a:pPr marL="457200" indent="-457200" eaLnBrk="1" hangingPunct="1"/>
            <a:r>
              <a:rPr lang="cs-CZ" altLang="cs-CZ" sz="2000" b="1" dirty="0"/>
              <a:t>vedou jej krajské obchodní soudy </a:t>
            </a:r>
          </a:p>
          <a:p>
            <a:pPr marL="457200" indent="-457200" eaLnBrk="1" hangingPunct="1"/>
            <a:r>
              <a:rPr lang="cs-CZ" altLang="cs-CZ" sz="2000" b="1" dirty="0"/>
              <a:t>Zápis do Obchodního rejstříku</a:t>
            </a:r>
            <a:r>
              <a:rPr lang="cs-CZ" altLang="cs-CZ" sz="2000" b="1" dirty="0">
                <a:solidFill>
                  <a:schemeClr val="bg1"/>
                </a:solidFill>
              </a:rPr>
              <a:t> </a:t>
            </a:r>
            <a:r>
              <a:rPr lang="cs-CZ" altLang="cs-CZ" sz="2000" b="1" dirty="0"/>
              <a:t>– povinně se zapisují</a:t>
            </a:r>
            <a:r>
              <a:rPr lang="cs-CZ" altLang="cs-CZ" sz="2000" dirty="0"/>
              <a:t>:</a:t>
            </a:r>
          </a:p>
          <a:p>
            <a:pPr marL="457200" indent="-457200" eaLnBrk="1" hangingPunct="1">
              <a:buFontTx/>
              <a:buAutoNum type="arabicPeriod"/>
            </a:pPr>
            <a:r>
              <a:rPr lang="cs-CZ" altLang="cs-CZ" sz="2000" dirty="0"/>
              <a:t>Obchodní společnosti a družstva</a:t>
            </a:r>
          </a:p>
          <a:p>
            <a:pPr marL="457200" indent="-457200" eaLnBrk="1" hangingPunct="1">
              <a:buFontTx/>
              <a:buAutoNum type="arabicPeriod"/>
            </a:pPr>
            <a:r>
              <a:rPr lang="cs-CZ" altLang="cs-CZ" sz="2000" dirty="0"/>
              <a:t>Zahraniční osoby (</a:t>
            </a:r>
            <a:r>
              <a:rPr lang="cs-CZ" altLang="cs-CZ" sz="2000" dirty="0" err="1"/>
              <a:t>fyz</a:t>
            </a:r>
            <a:r>
              <a:rPr lang="cs-CZ" altLang="cs-CZ" sz="2000" dirty="0"/>
              <a:t>. nebo </a:t>
            </a:r>
            <a:r>
              <a:rPr lang="cs-CZ" altLang="cs-CZ" sz="2000" dirty="0" err="1"/>
              <a:t>právn</a:t>
            </a:r>
            <a:r>
              <a:rPr lang="cs-CZ" altLang="cs-CZ" sz="2000" dirty="0"/>
              <a:t>.), které podnikají v souladu se zákonem o obchodních korporacích na území ČR</a:t>
            </a:r>
          </a:p>
          <a:p>
            <a:pPr marL="457200" indent="-457200" eaLnBrk="1" hangingPunct="1">
              <a:buFontTx/>
              <a:buAutoNum type="arabicPeriod"/>
            </a:pPr>
            <a:r>
              <a:rPr lang="cs-CZ" altLang="cs-CZ" sz="2000" dirty="0"/>
              <a:t>Fyzické osoby, které jsou podnikateli a o zápis požádají (povinný zápis v případě provozování živnosti průmyslovým způsobem či průměrné výše příjmů za poslední dvě účtovací období 120 mil. Kč) </a:t>
            </a:r>
          </a:p>
          <a:p>
            <a:pPr marL="457200" indent="-457200" eaLnBrk="1" hangingPunct="1">
              <a:buFontTx/>
              <a:buAutoNum type="arabicPeriod"/>
            </a:pPr>
            <a:r>
              <a:rPr lang="cs-CZ" altLang="cs-CZ" sz="2000" dirty="0"/>
              <a:t>další osoby, stanoví-li povinnost jejich zápisu zvláštní právní předpis (např. organizační složky podniku) </a:t>
            </a:r>
          </a:p>
          <a:p>
            <a:pPr marL="457200" indent="-457200" eaLnBrk="1" hangingPunct="1"/>
            <a:endParaRPr lang="cs-CZ" altLang="cs-CZ" sz="2000" dirty="0"/>
          </a:p>
        </p:txBody>
      </p:sp>
    </p:spTree>
    <p:extLst>
      <p:ext uri="{BB962C8B-B14F-4D97-AF65-F5344CB8AC3E}">
        <p14:creationId xmlns:p14="http://schemas.microsoft.com/office/powerpoint/2010/main" val="14586977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Nadpis 1"/>
          <p:cNvSpPr>
            <a:spLocks noGrp="1"/>
          </p:cNvSpPr>
          <p:nvPr>
            <p:ph type="title"/>
          </p:nvPr>
        </p:nvSpPr>
        <p:spPr>
          <a:xfrm>
            <a:off x="457200" y="436684"/>
            <a:ext cx="8229600" cy="1143000"/>
          </a:xfrm>
        </p:spPr>
        <p:txBody>
          <a:bodyPr/>
          <a:lstStyle/>
          <a:p>
            <a:pPr eaLnBrk="1" hangingPunct="1"/>
            <a:r>
              <a:rPr lang="cs-CZ" altLang="cs-CZ" b="1" dirty="0">
                <a:solidFill>
                  <a:srgbClr val="FF0000"/>
                </a:solidFill>
              </a:rPr>
              <a:t>Obchodní rejstřík</a:t>
            </a:r>
          </a:p>
        </p:txBody>
      </p:sp>
      <p:sp>
        <p:nvSpPr>
          <p:cNvPr id="163843" name="Zástupný symbol pro obsah 2"/>
          <p:cNvSpPr>
            <a:spLocks noGrp="1"/>
          </p:cNvSpPr>
          <p:nvPr>
            <p:ph idx="1"/>
          </p:nvPr>
        </p:nvSpPr>
        <p:spPr>
          <a:xfrm>
            <a:off x="81023" y="1417638"/>
            <a:ext cx="9062977" cy="5251450"/>
          </a:xfrm>
        </p:spPr>
        <p:txBody>
          <a:bodyPr/>
          <a:lstStyle/>
          <a:p>
            <a:pPr eaLnBrk="1" hangingPunct="1">
              <a:buFont typeface="Wingdings" panose="05000000000000000000" pitchFamily="2" charset="2"/>
              <a:buNone/>
            </a:pPr>
            <a:r>
              <a:rPr lang="cs-CZ" altLang="cs-CZ" sz="1600" b="1" dirty="0"/>
              <a:t>Zapisuje se:</a:t>
            </a:r>
          </a:p>
          <a:p>
            <a:pPr eaLnBrk="1" hangingPunct="1"/>
            <a:r>
              <a:rPr lang="cs-CZ" altLang="cs-CZ" sz="1600" b="1" dirty="0"/>
              <a:t>firma, u právnických osob sídlo</a:t>
            </a:r>
            <a:r>
              <a:rPr lang="cs-CZ" altLang="cs-CZ" sz="1600" dirty="0"/>
              <a:t>, u fyzických osob bydliště a místo podnikání, </a:t>
            </a:r>
          </a:p>
          <a:p>
            <a:pPr eaLnBrk="1" hangingPunct="1"/>
            <a:r>
              <a:rPr lang="cs-CZ" altLang="cs-CZ" sz="1600" b="1" dirty="0"/>
              <a:t>předmět podnikání </a:t>
            </a:r>
            <a:r>
              <a:rPr lang="cs-CZ" altLang="cs-CZ" sz="1600" dirty="0"/>
              <a:t>(činnosti)</a:t>
            </a:r>
          </a:p>
          <a:p>
            <a:pPr eaLnBrk="1" hangingPunct="1"/>
            <a:r>
              <a:rPr lang="cs-CZ" altLang="cs-CZ" sz="1600" b="1" dirty="0"/>
              <a:t>právní forma </a:t>
            </a:r>
            <a:r>
              <a:rPr lang="cs-CZ" altLang="cs-CZ" sz="1600" dirty="0"/>
              <a:t>právnické osoby</a:t>
            </a:r>
          </a:p>
          <a:p>
            <a:pPr eaLnBrk="1" hangingPunct="1"/>
            <a:r>
              <a:rPr lang="cs-CZ" altLang="cs-CZ" sz="1600" dirty="0"/>
              <a:t>u fyzické osoby </a:t>
            </a:r>
            <a:r>
              <a:rPr lang="cs-CZ" altLang="cs-CZ" sz="1600" b="1" dirty="0"/>
              <a:t>rodné číslo </a:t>
            </a:r>
            <a:r>
              <a:rPr lang="cs-CZ" altLang="cs-CZ" sz="1600" dirty="0"/>
              <a:t>nebo datum jejího narození, </a:t>
            </a:r>
          </a:p>
          <a:p>
            <a:pPr eaLnBrk="1" hangingPunct="1"/>
            <a:r>
              <a:rPr lang="cs-CZ" altLang="cs-CZ" sz="1600" b="1" dirty="0"/>
              <a:t>identifikační číslo </a:t>
            </a:r>
            <a:r>
              <a:rPr lang="cs-CZ" altLang="cs-CZ" sz="1600" dirty="0"/>
              <a:t>(IČ), které podnikateli přidělí rejstříkový soud; potřebná identifikační čísla sdělí rejstříkovému soudu příslušný orgán státní správy,</a:t>
            </a:r>
          </a:p>
          <a:p>
            <a:pPr eaLnBrk="1" hangingPunct="1"/>
            <a:r>
              <a:rPr lang="cs-CZ" altLang="cs-CZ" sz="1600" b="1" dirty="0"/>
              <a:t>jméno a bydliště nebo firma a sídlo osoby</a:t>
            </a:r>
            <a:r>
              <a:rPr lang="cs-CZ" altLang="cs-CZ" sz="1600" dirty="0"/>
              <a:t>, která je </a:t>
            </a:r>
            <a:r>
              <a:rPr lang="cs-CZ" altLang="cs-CZ" sz="1600" b="1" dirty="0"/>
              <a:t>statutárním orgánem </a:t>
            </a:r>
            <a:r>
              <a:rPr lang="cs-CZ" altLang="cs-CZ" sz="1600" dirty="0"/>
              <a:t>právnické osoby nebo jeho členem, s uvedením způsobu, jak jménem právnické osoby jedná, a den vzniku a zániku její funkce; je-li statutárním orgánem nebo jeho členem právnická osoba, též jméno a bydliště osob, které jsou jejím statutárním orgánem nebo jeho členem</a:t>
            </a:r>
          </a:p>
          <a:p>
            <a:pPr eaLnBrk="1" hangingPunct="1"/>
            <a:r>
              <a:rPr lang="cs-CZ" altLang="cs-CZ" sz="1600" dirty="0"/>
              <a:t>jméno a bydliště </a:t>
            </a:r>
            <a:r>
              <a:rPr lang="cs-CZ" altLang="cs-CZ" sz="1600" b="1" dirty="0"/>
              <a:t>prokuristy</a:t>
            </a:r>
            <a:r>
              <a:rPr lang="cs-CZ" altLang="cs-CZ" sz="1600" dirty="0"/>
              <a:t>, jakož i způsob, jakým jedná</a:t>
            </a:r>
          </a:p>
          <a:p>
            <a:pPr eaLnBrk="1" hangingPunct="1"/>
            <a:r>
              <a:rPr lang="cs-CZ" altLang="cs-CZ" sz="1600" dirty="0"/>
              <a:t>další skutečnosti, o kterých to stanoví právní předpis</a:t>
            </a:r>
          </a:p>
          <a:p>
            <a:pPr eaLnBrk="1" hangingPunct="1"/>
            <a:r>
              <a:rPr lang="cs-CZ" altLang="cs-CZ" sz="1600" dirty="0"/>
              <a:t>a změny těchto údajů.</a:t>
            </a:r>
          </a:p>
          <a:p>
            <a:pPr eaLnBrk="1" hangingPunct="1"/>
            <a:r>
              <a:rPr lang="cs-CZ" altLang="cs-CZ" sz="1600" dirty="0"/>
              <a:t>Zapisují se také další údaje specifické pro jednotlivé typy právnických osob a další údaje. Rejstřík také obsahuje </a:t>
            </a:r>
            <a:r>
              <a:rPr lang="cs-CZ" altLang="cs-CZ" sz="1600" b="1" dirty="0"/>
              <a:t>Sbírku listin</a:t>
            </a:r>
            <a:r>
              <a:rPr lang="cs-CZ" altLang="cs-CZ" sz="1600" dirty="0"/>
              <a:t>, která obsahuje důležité listiny týkající se jednotlivých subjektů (např. zakladatelskou smlouvu společnosti).</a:t>
            </a:r>
          </a:p>
          <a:p>
            <a:pPr eaLnBrk="1" hangingPunct="1"/>
            <a:endParaRPr lang="cs-CZ" altLang="cs-CZ" sz="1600" dirty="0"/>
          </a:p>
        </p:txBody>
      </p:sp>
    </p:spTree>
    <p:extLst>
      <p:ext uri="{BB962C8B-B14F-4D97-AF65-F5344CB8AC3E}">
        <p14:creationId xmlns:p14="http://schemas.microsoft.com/office/powerpoint/2010/main" val="22109054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4301"/>
            <a:ext cx="8229600" cy="1143000"/>
          </a:xfrm>
        </p:spPr>
        <p:txBody>
          <a:bodyPr/>
          <a:lstStyle/>
          <a:p>
            <a:r>
              <a:rPr lang="cs-CZ" b="1" dirty="0">
                <a:solidFill>
                  <a:srgbClr val="FF0000"/>
                </a:solidFill>
              </a:rPr>
              <a:t>Založení podniku</a:t>
            </a:r>
          </a:p>
        </p:txBody>
      </p:sp>
      <p:sp>
        <p:nvSpPr>
          <p:cNvPr id="3" name="Zástupný symbol pro obsah 2"/>
          <p:cNvSpPr>
            <a:spLocks noGrp="1"/>
          </p:cNvSpPr>
          <p:nvPr>
            <p:ph idx="1"/>
          </p:nvPr>
        </p:nvSpPr>
        <p:spPr>
          <a:xfrm>
            <a:off x="457200" y="1654919"/>
            <a:ext cx="8229600" cy="4525963"/>
          </a:xfrm>
        </p:spPr>
        <p:txBody>
          <a:bodyPr/>
          <a:lstStyle/>
          <a:p>
            <a:pPr marL="571500" indent="-571500" algn="just">
              <a:buFont typeface="Wingdings" pitchFamily="2" charset="2"/>
              <a:buAutoNum type="arabicPeriod"/>
            </a:pPr>
            <a:r>
              <a:rPr lang="cs-CZ" sz="2400" dirty="0">
                <a:latin typeface="Arial" pitchFamily="34" charset="0"/>
                <a:cs typeface="Arial" pitchFamily="34" charset="0"/>
              </a:rPr>
              <a:t>R</a:t>
            </a:r>
            <a:r>
              <a:rPr lang="cs-CZ" sz="2400" dirty="0">
                <a:solidFill>
                  <a:schemeClr val="tx1"/>
                </a:solidFill>
                <a:latin typeface="Arial" pitchFamily="34" charset="0"/>
                <a:cs typeface="Arial" pitchFamily="34" charset="0"/>
              </a:rPr>
              <a:t>ozhodnutí podnikatele před založením podniku,</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volba právní formy podnikání,</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postup při založení podniku (živnosti či o.s.),</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zakladatelský rozpočet.</a:t>
            </a:r>
          </a:p>
          <a:p>
            <a:pPr marL="0" indent="0">
              <a:buNone/>
            </a:pPr>
            <a:endParaRPr lang="cs-CZ" dirty="0"/>
          </a:p>
        </p:txBody>
      </p:sp>
    </p:spTree>
    <p:extLst>
      <p:ext uri="{BB962C8B-B14F-4D97-AF65-F5344CB8AC3E}">
        <p14:creationId xmlns:p14="http://schemas.microsoft.com/office/powerpoint/2010/main" val="166004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72" y="694480"/>
            <a:ext cx="8760049" cy="5692671"/>
          </a:xfrm>
        </p:spPr>
        <p:txBody>
          <a:bodyPr>
            <a:noAutofit/>
          </a:bodyPr>
          <a:lstStyle/>
          <a:p>
            <a:pPr algn="just">
              <a:spcAft>
                <a:spcPts val="1800"/>
              </a:spcAft>
            </a:pPr>
            <a:r>
              <a:rPr lang="cs-CZ" sz="2200" dirty="0">
                <a:latin typeface="Arial" pitchFamily="34" charset="0"/>
                <a:cs typeface="Arial" pitchFamily="34" charset="0"/>
              </a:rPr>
              <a:t>P</a:t>
            </a:r>
            <a:r>
              <a:rPr lang="cs-CZ" sz="2200" dirty="0">
                <a:solidFill>
                  <a:schemeClr val="tx1"/>
                </a:solidFill>
                <a:latin typeface="Arial" pitchFamily="34" charset="0"/>
                <a:cs typeface="Arial" pitchFamily="34" charset="0"/>
              </a:rPr>
              <a:t>odnikatelská idea,</a:t>
            </a:r>
          </a:p>
          <a:p>
            <a:pPr algn="just">
              <a:spcAft>
                <a:spcPts val="1800"/>
              </a:spcAft>
            </a:pPr>
            <a:r>
              <a:rPr lang="cs-CZ" sz="2200" dirty="0">
                <a:solidFill>
                  <a:schemeClr val="tx1"/>
                </a:solidFill>
                <a:latin typeface="Arial" pitchFamily="34" charset="0"/>
                <a:cs typeface="Arial" pitchFamily="34" charset="0"/>
              </a:rPr>
              <a:t>počet zakladatelů,</a:t>
            </a:r>
          </a:p>
          <a:p>
            <a:pPr algn="just">
              <a:spcAft>
                <a:spcPts val="1800"/>
              </a:spcAft>
            </a:pPr>
            <a:r>
              <a:rPr lang="cs-CZ" sz="2200" dirty="0">
                <a:solidFill>
                  <a:schemeClr val="tx1"/>
                </a:solidFill>
                <a:latin typeface="Arial" pitchFamily="34" charset="0"/>
                <a:cs typeface="Arial" pitchFamily="34" charset="0"/>
              </a:rPr>
              <a:t>nároky na počáteční kapitál,</a:t>
            </a:r>
          </a:p>
          <a:p>
            <a:pPr algn="just">
              <a:spcAft>
                <a:spcPts val="1800"/>
              </a:spcAft>
            </a:pPr>
            <a:r>
              <a:rPr lang="cs-CZ" sz="2200" dirty="0">
                <a:solidFill>
                  <a:schemeClr val="tx1"/>
                </a:solidFill>
                <a:latin typeface="Arial" pitchFamily="34" charset="0"/>
                <a:cs typeface="Arial" pitchFamily="34" charset="0"/>
              </a:rPr>
              <a:t>otázka financování,</a:t>
            </a:r>
          </a:p>
          <a:p>
            <a:pPr algn="just">
              <a:spcAft>
                <a:spcPts val="1800"/>
              </a:spcAft>
            </a:pPr>
            <a:r>
              <a:rPr lang="cs-CZ" sz="2200" dirty="0">
                <a:solidFill>
                  <a:schemeClr val="tx1"/>
                </a:solidFill>
                <a:latin typeface="Arial" pitchFamily="34" charset="0"/>
                <a:cs typeface="Arial" pitchFamily="34" charset="0"/>
              </a:rPr>
              <a:t>podnikatelské riziko,</a:t>
            </a:r>
          </a:p>
          <a:p>
            <a:pPr algn="just">
              <a:spcAft>
                <a:spcPts val="1800"/>
              </a:spcAft>
            </a:pPr>
            <a:r>
              <a:rPr lang="cs-CZ" sz="2200" dirty="0">
                <a:solidFill>
                  <a:schemeClr val="tx1"/>
                </a:solidFill>
                <a:latin typeface="Arial" pitchFamily="34" charset="0"/>
                <a:cs typeface="Arial" pitchFamily="34" charset="0"/>
              </a:rPr>
              <a:t>účast na zisku (ztrátě),</a:t>
            </a:r>
          </a:p>
          <a:p>
            <a:pPr algn="just">
              <a:spcAft>
                <a:spcPts val="1800"/>
              </a:spcAft>
            </a:pPr>
            <a:r>
              <a:rPr lang="cs-CZ" sz="2200" dirty="0">
                <a:solidFill>
                  <a:schemeClr val="tx1"/>
                </a:solidFill>
                <a:latin typeface="Arial" pitchFamily="34" charset="0"/>
                <a:cs typeface="Arial" pitchFamily="34" charset="0"/>
              </a:rPr>
              <a:t>administrativní náročnost,</a:t>
            </a:r>
          </a:p>
          <a:p>
            <a:pPr algn="just">
              <a:spcAft>
                <a:spcPts val="1800"/>
              </a:spcAft>
            </a:pPr>
            <a:r>
              <a:rPr lang="cs-CZ" sz="2200" dirty="0" err="1">
                <a:solidFill>
                  <a:schemeClr val="tx1"/>
                </a:solidFill>
                <a:latin typeface="Arial" pitchFamily="34" charset="0"/>
                <a:cs typeface="Arial" pitchFamily="34" charset="0"/>
              </a:rPr>
              <a:t>zveřejňovací</a:t>
            </a:r>
            <a:r>
              <a:rPr lang="cs-CZ" sz="2200" dirty="0">
                <a:solidFill>
                  <a:schemeClr val="tx1"/>
                </a:solidFill>
                <a:latin typeface="Arial" pitchFamily="34" charset="0"/>
                <a:cs typeface="Arial" pitchFamily="34" charset="0"/>
              </a:rPr>
              <a:t> povinnost a daňové zatížení</a:t>
            </a:r>
          </a:p>
        </p:txBody>
      </p:sp>
    </p:spTree>
    <p:extLst>
      <p:ext uri="{BB962C8B-B14F-4D97-AF65-F5344CB8AC3E}">
        <p14:creationId xmlns:p14="http://schemas.microsoft.com/office/powerpoint/2010/main" val="31576702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30155" y="1965278"/>
            <a:ext cx="8229600" cy="4131920"/>
          </a:xfrm>
        </p:spPr>
        <p:txBody>
          <a:bodyPr>
            <a:normAutofit/>
          </a:bodyPr>
          <a:lstStyle/>
          <a:p>
            <a:pPr algn="just"/>
            <a:r>
              <a:rPr lang="cs-CZ" sz="2400" dirty="0">
                <a:latin typeface="Arial" pitchFamily="34" charset="0"/>
                <a:cs typeface="Arial" pitchFamily="34" charset="0"/>
              </a:rPr>
              <a:t>Vymezuje pojem živnost</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všeobecné i specifické podmínky pro získání živnostenského oprávnění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podmínky pro provozování živnostníků, tak i velkých nebo zahraničních podniků</a:t>
            </a:r>
          </a:p>
        </p:txBody>
      </p:sp>
      <p:sp>
        <p:nvSpPr>
          <p:cNvPr id="3" name="Nadpis 2"/>
          <p:cNvSpPr>
            <a:spLocks noGrp="1"/>
          </p:cNvSpPr>
          <p:nvPr>
            <p:ph type="title"/>
          </p:nvPr>
        </p:nvSpPr>
        <p:spPr>
          <a:xfrm>
            <a:off x="730155" y="644857"/>
            <a:ext cx="8229600" cy="1143000"/>
          </a:xfrm>
        </p:spPr>
        <p:txBody>
          <a:bodyPr>
            <a:normAutofit/>
          </a:bodyPr>
          <a:lstStyle/>
          <a:p>
            <a:r>
              <a:rPr lang="cs-CZ" dirty="0"/>
              <a:t>Živnostenský zákon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66133" y="945107"/>
            <a:ext cx="2900147" cy="1143000"/>
          </a:xfrm>
        </p:spPr>
        <p:txBody>
          <a:bodyPr>
            <a:normAutofit fontScale="90000"/>
          </a:bodyPr>
          <a:lstStyle/>
          <a:p>
            <a:r>
              <a:rPr lang="cs-CZ" dirty="0"/>
              <a:t>Živnostenský list</a:t>
            </a:r>
          </a:p>
        </p:txBody>
      </p:sp>
      <p:pic>
        <p:nvPicPr>
          <p:cNvPr id="1026" name="Picture 2" descr="C:\Users\L9087\Desktop\MVSO_přednášky\Přednášky, PE1\2015_16\Obrázky\zivnostensky-list.jpg"/>
          <p:cNvPicPr>
            <a:picLocks noChangeAspect="1" noChangeArrowheads="1"/>
          </p:cNvPicPr>
          <p:nvPr/>
        </p:nvPicPr>
        <p:blipFill>
          <a:blip r:embed="rId3"/>
          <a:srcRect/>
          <a:stretch>
            <a:fillRect/>
          </a:stretch>
        </p:blipFill>
        <p:spPr bwMode="auto">
          <a:xfrm>
            <a:off x="4189862" y="410414"/>
            <a:ext cx="4321721" cy="5987519"/>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457200" y="454306"/>
            <a:ext cx="8229600" cy="1143000"/>
          </a:xfrm>
        </p:spPr>
        <p:txBody>
          <a:bodyPr>
            <a:normAutofit/>
          </a:bodyPr>
          <a:lstStyle/>
          <a:p>
            <a:r>
              <a:rPr lang="cs-CZ" altLang="cs-CZ" sz="3600" b="1" dirty="0">
                <a:solidFill>
                  <a:srgbClr val="FF0000"/>
                </a:solidFill>
              </a:rPr>
              <a:t>Živnost (dle živnostenského zákona)</a:t>
            </a:r>
            <a:endParaRPr lang="cs-CZ" altLang="cs-CZ" sz="3600" dirty="0">
              <a:solidFill>
                <a:srgbClr val="FF0000"/>
              </a:solidFill>
            </a:endParaRPr>
          </a:p>
        </p:txBody>
      </p:sp>
      <p:sp>
        <p:nvSpPr>
          <p:cNvPr id="103429" name="Rectangle 3"/>
          <p:cNvSpPr>
            <a:spLocks noGrp="1" noChangeArrowheads="1"/>
          </p:cNvSpPr>
          <p:nvPr>
            <p:ph type="body" idx="1"/>
          </p:nvPr>
        </p:nvSpPr>
        <p:spPr>
          <a:xfrm>
            <a:off x="92597" y="1597306"/>
            <a:ext cx="8872016" cy="5000344"/>
          </a:xfrm>
        </p:spPr>
        <p:txBody>
          <a:bodyPr/>
          <a:lstStyle/>
          <a:p>
            <a:pPr algn="just" eaLnBrk="1" hangingPunct="1">
              <a:lnSpc>
                <a:spcPct val="90000"/>
              </a:lnSpc>
            </a:pPr>
            <a:r>
              <a:rPr lang="cs-CZ" altLang="cs-CZ" sz="2400" dirty="0"/>
              <a:t>Živností je</a:t>
            </a:r>
            <a:r>
              <a:rPr lang="cs-CZ" altLang="cs-CZ" sz="2400" b="1" dirty="0"/>
              <a:t> </a:t>
            </a:r>
            <a:r>
              <a:rPr lang="cs-CZ" altLang="cs-CZ" sz="2400" b="1" dirty="0">
                <a:solidFill>
                  <a:srgbClr val="FF0000"/>
                </a:solidFill>
              </a:rPr>
              <a:t>……………………..</a:t>
            </a:r>
            <a:r>
              <a:rPr lang="cs-CZ" altLang="cs-CZ" sz="2400" b="1" dirty="0"/>
              <a:t>provozována </a:t>
            </a:r>
            <a:r>
              <a:rPr lang="cs-CZ" altLang="cs-CZ" sz="2400" b="1" dirty="0">
                <a:solidFill>
                  <a:srgbClr val="FF0000"/>
                </a:solidFill>
              </a:rPr>
              <a:t>……………………………</a:t>
            </a:r>
            <a:r>
              <a:rPr lang="cs-CZ" altLang="cs-CZ" sz="2400" b="1" dirty="0"/>
              <a:t>, </a:t>
            </a:r>
            <a:r>
              <a:rPr lang="cs-CZ" altLang="cs-CZ" sz="2400" b="1" dirty="0">
                <a:solidFill>
                  <a:srgbClr val="FF0000"/>
                </a:solidFill>
              </a:rPr>
              <a:t>………………………….</a:t>
            </a:r>
            <a:r>
              <a:rPr lang="cs-CZ" altLang="cs-CZ" sz="2400" b="1" dirty="0"/>
              <a:t>, na </a:t>
            </a:r>
            <a:r>
              <a:rPr lang="cs-CZ" altLang="cs-CZ" sz="2400" b="1" dirty="0">
                <a:solidFill>
                  <a:srgbClr val="FF0000"/>
                </a:solidFill>
              </a:rPr>
              <a:t>………………………………</a:t>
            </a:r>
            <a:r>
              <a:rPr lang="cs-CZ" altLang="cs-CZ" sz="2400" b="1" dirty="0"/>
              <a:t>, za účelem </a:t>
            </a:r>
            <a:r>
              <a:rPr lang="cs-CZ" altLang="cs-CZ" sz="2400" b="1" dirty="0">
                <a:solidFill>
                  <a:srgbClr val="FF0000"/>
                </a:solidFill>
              </a:rPr>
              <a:t>………………………………………</a:t>
            </a:r>
            <a:r>
              <a:rPr lang="cs-CZ" altLang="cs-CZ" sz="2400" b="1" dirty="0"/>
              <a:t> a za podmínek stanovených zákonem</a:t>
            </a:r>
          </a:p>
          <a:p>
            <a:pPr eaLnBrk="1" hangingPunct="1">
              <a:lnSpc>
                <a:spcPct val="90000"/>
              </a:lnSpc>
            </a:pPr>
            <a:endParaRPr lang="cs-CZ" altLang="cs-CZ" sz="2400" b="1" dirty="0"/>
          </a:p>
          <a:p>
            <a:pPr eaLnBrk="1" hangingPunct="1">
              <a:lnSpc>
                <a:spcPct val="90000"/>
              </a:lnSpc>
            </a:pPr>
            <a:r>
              <a:rPr lang="cs-CZ" altLang="cs-CZ" sz="2400" b="1" dirty="0"/>
              <a:t>Živnost není:</a:t>
            </a:r>
          </a:p>
          <a:p>
            <a:pPr lvl="1" algn="just" eaLnBrk="1" hangingPunct="1">
              <a:lnSpc>
                <a:spcPct val="90000"/>
              </a:lnSpc>
            </a:pPr>
            <a:r>
              <a:rPr lang="cs-CZ" altLang="cs-CZ" sz="2000" dirty="0"/>
              <a:t>provozování činnosti vyhrazené zákonem státu nebo určené právnické osobě, </a:t>
            </a:r>
          </a:p>
          <a:p>
            <a:pPr lvl="1" algn="just" eaLnBrk="1" hangingPunct="1">
              <a:lnSpc>
                <a:spcPct val="90000"/>
              </a:lnSpc>
            </a:pPr>
            <a:r>
              <a:rPr lang="cs-CZ" altLang="cs-CZ" sz="2000" dirty="0"/>
              <a:t>využívání výsledků duševní tvůrčí činnosti, výkon hromadné správy autorských práv, </a:t>
            </a:r>
          </a:p>
          <a:p>
            <a:pPr lvl="1" algn="just" eaLnBrk="1" hangingPunct="1">
              <a:lnSpc>
                <a:spcPct val="90000"/>
              </a:lnSpc>
            </a:pPr>
            <a:r>
              <a:rPr lang="cs-CZ" altLang="cs-CZ" sz="2000" dirty="0"/>
              <a:t>činnost lékařů, farmaceutů, přírodních léčitelů, veterinářů, advokátů, notářů, znalců, auditorů, burzovních makléřů, </a:t>
            </a:r>
          </a:p>
          <a:p>
            <a:pPr lvl="1" algn="just" eaLnBrk="1" hangingPunct="1">
              <a:lnSpc>
                <a:spcPct val="90000"/>
              </a:lnSpc>
            </a:pPr>
            <a:r>
              <a:rPr lang="cs-CZ" altLang="cs-CZ" sz="2000" dirty="0"/>
              <a:t>živností dále není činnost bank, pojišťoven, penz. fondů, burz, pořádání loterií, hornická činnost, výroba elektřiny, zemědělství, výroba léčiv, rozhlasové a televizní vysílání, provoz jaderných zařízení. </a:t>
            </a:r>
          </a:p>
        </p:txBody>
      </p:sp>
    </p:spTree>
    <p:extLst>
      <p:ext uri="{BB962C8B-B14F-4D97-AF65-F5344CB8AC3E}">
        <p14:creationId xmlns:p14="http://schemas.microsoft.com/office/powerpoint/2010/main" val="22649517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5477" name="Rectangle 3"/>
          <p:cNvSpPr>
            <a:spLocks noGrp="1" noChangeArrowheads="1"/>
          </p:cNvSpPr>
          <p:nvPr>
            <p:ph type="body" idx="1"/>
          </p:nvPr>
        </p:nvSpPr>
        <p:spPr>
          <a:xfrm>
            <a:off x="0" y="1562583"/>
            <a:ext cx="8893175" cy="4962042"/>
          </a:xfrm>
        </p:spPr>
        <p:txBody>
          <a:bodyPr/>
          <a:lstStyle/>
          <a:p>
            <a:pPr algn="ctr" eaLnBrk="1" hangingPunct="1">
              <a:buFont typeface="Wingdings" panose="05000000000000000000" pitchFamily="2" charset="2"/>
              <a:buNone/>
            </a:pPr>
            <a:r>
              <a:rPr lang="cs-CZ" altLang="cs-CZ" sz="2400" b="1" i="1" u="sng" dirty="0"/>
              <a:t>Provozování živnosti</a:t>
            </a:r>
            <a:endParaRPr lang="cs-CZ" altLang="cs-CZ" sz="2400" dirty="0"/>
          </a:p>
          <a:p>
            <a:pPr eaLnBrk="1" hangingPunct="1"/>
            <a:r>
              <a:rPr lang="cs-CZ" altLang="cs-CZ" sz="2400" dirty="0"/>
              <a:t>Živnost může provozovat </a:t>
            </a:r>
            <a:r>
              <a:rPr lang="cs-CZ" altLang="cs-CZ" sz="2400" b="1" dirty="0"/>
              <a:t>fyzická nebo právnická osoba</a:t>
            </a:r>
            <a:r>
              <a:rPr lang="cs-CZ" altLang="cs-CZ" sz="2400" dirty="0"/>
              <a:t>, splní-li podmínky stanovené živnostenským zákonem.</a:t>
            </a:r>
            <a:endParaRPr lang="cs-CZ" altLang="cs-CZ" sz="2400" b="1" dirty="0"/>
          </a:p>
          <a:p>
            <a:pPr eaLnBrk="1" hangingPunct="1"/>
            <a:r>
              <a:rPr lang="cs-CZ" altLang="cs-CZ" sz="2400" b="1" dirty="0"/>
              <a:t>Všeobecné podmínky:</a:t>
            </a:r>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endParaRPr lang="cs-CZ" altLang="cs-CZ" sz="2400" b="1" i="1" u="sng" dirty="0"/>
          </a:p>
          <a:p>
            <a:pPr algn="ctr" eaLnBrk="1" hangingPunct="1">
              <a:buFont typeface="Wingdings" panose="05000000000000000000" pitchFamily="2" charset="2"/>
              <a:buNone/>
            </a:pPr>
            <a:r>
              <a:rPr lang="cs-CZ" altLang="cs-CZ" sz="2400" b="1" i="1" u="sng" dirty="0"/>
              <a:t>U právnické osoby musí tyto požadavky splňovat </a:t>
            </a:r>
            <a:r>
              <a:rPr lang="cs-CZ" altLang="cs-CZ" sz="2400" b="1" i="1" u="sng" dirty="0">
                <a:solidFill>
                  <a:srgbClr val="C00000"/>
                </a:solidFill>
              </a:rPr>
              <a:t>odpovědný zástupce.</a:t>
            </a:r>
            <a:r>
              <a:rPr lang="cs-CZ" altLang="cs-CZ" sz="2400" b="1" dirty="0">
                <a:solidFill>
                  <a:srgbClr val="C00000"/>
                </a:solidFill>
              </a:rPr>
              <a:t> </a:t>
            </a:r>
          </a:p>
        </p:txBody>
      </p:sp>
    </p:spTree>
    <p:extLst>
      <p:ext uri="{BB962C8B-B14F-4D97-AF65-F5344CB8AC3E}">
        <p14:creationId xmlns:p14="http://schemas.microsoft.com/office/powerpoint/2010/main" val="4526744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body" idx="1"/>
          </p:nvPr>
        </p:nvSpPr>
        <p:spPr>
          <a:xfrm>
            <a:off x="300942" y="1469985"/>
            <a:ext cx="8592233" cy="5054640"/>
          </a:xfrm>
        </p:spPr>
        <p:txBody>
          <a:bodyPr>
            <a:normAutofit/>
          </a:bodyPr>
          <a:lstStyle/>
          <a:p>
            <a:pPr algn="ctr" eaLnBrk="1" hangingPunct="1">
              <a:buFont typeface="Wingdings" panose="05000000000000000000" pitchFamily="2" charset="2"/>
              <a:buNone/>
            </a:pPr>
            <a:r>
              <a:rPr lang="cs-CZ" altLang="cs-CZ" sz="2400" b="1" dirty="0"/>
              <a:t>Zvláštními podmínky</a:t>
            </a:r>
            <a:r>
              <a:rPr lang="cs-CZ" altLang="cs-CZ" sz="2400" dirty="0"/>
              <a:t> </a:t>
            </a:r>
          </a:p>
          <a:p>
            <a:pPr eaLnBrk="1" hangingPunct="1"/>
            <a:endParaRPr lang="cs-CZ" altLang="cs-CZ" sz="2400" dirty="0"/>
          </a:p>
          <a:p>
            <a:pPr eaLnBrk="1" hangingPunct="1"/>
            <a:endParaRPr lang="cs-CZ" altLang="cs-CZ" sz="2400" dirty="0"/>
          </a:p>
          <a:p>
            <a:pPr eaLnBrk="1" hangingPunct="1"/>
            <a:endParaRPr lang="cs-CZ" altLang="cs-CZ" sz="2400" dirty="0"/>
          </a:p>
          <a:p>
            <a:pPr eaLnBrk="1" hangingPunct="1"/>
            <a:endParaRPr lang="cs-CZ" altLang="cs-CZ" sz="2400" dirty="0"/>
          </a:p>
          <a:p>
            <a:pPr algn="ctr" eaLnBrk="1" hangingPunct="1">
              <a:buFont typeface="Wingdings" panose="05000000000000000000" pitchFamily="2" charset="2"/>
              <a:buNone/>
            </a:pPr>
            <a:r>
              <a:rPr lang="cs-CZ" altLang="cs-CZ" sz="2400" dirty="0">
                <a:sym typeface="Symbol" panose="05050102010706020507" pitchFamily="18" charset="2"/>
              </a:rPr>
              <a:t></a:t>
            </a:r>
            <a:endParaRPr lang="cs-CZ" altLang="cs-CZ" sz="2400" dirty="0"/>
          </a:p>
          <a:p>
            <a:pPr eaLnBrk="1" hangingPunct="1"/>
            <a:r>
              <a:rPr lang="cs-CZ" altLang="cs-CZ" sz="2400" dirty="0"/>
              <a:t>Nutnost doložit doklady</a:t>
            </a:r>
          </a:p>
          <a:p>
            <a:pPr eaLnBrk="1" hangingPunct="1"/>
            <a:endParaRPr lang="cs-CZ" altLang="cs-CZ" sz="2400" b="1" dirty="0"/>
          </a:p>
          <a:p>
            <a:pPr eaLnBrk="1" hangingPunct="1"/>
            <a:r>
              <a:rPr lang="cs-CZ" altLang="cs-CZ" sz="2400" b="1" dirty="0"/>
              <a:t>Podnikatel je povinen</a:t>
            </a:r>
            <a:r>
              <a:rPr lang="cs-CZ" altLang="cs-CZ" sz="2400" dirty="0"/>
              <a:t> zajistit výkon činností pouze </a:t>
            </a:r>
            <a:r>
              <a:rPr lang="cs-CZ" altLang="cs-CZ" sz="2400" b="1" dirty="0"/>
              <a:t>osobami splňující požadavky odborné způsobilosti</a:t>
            </a:r>
            <a:r>
              <a:rPr lang="cs-CZ" altLang="cs-CZ" sz="2400" dirty="0"/>
              <a:t>, které toto nařízení stanoví.</a:t>
            </a:r>
          </a:p>
        </p:txBody>
      </p:sp>
      <p:sp>
        <p:nvSpPr>
          <p:cNvPr id="7"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Tree>
    <p:extLst>
      <p:ext uri="{BB962C8B-B14F-4D97-AF65-F5344CB8AC3E}">
        <p14:creationId xmlns:p14="http://schemas.microsoft.com/office/powerpoint/2010/main" val="34400220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531974" y="911102"/>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7525" name="Rectangle 3"/>
          <p:cNvSpPr>
            <a:spLocks noGrp="1" noChangeArrowheads="1"/>
          </p:cNvSpPr>
          <p:nvPr>
            <p:ph type="body" idx="1"/>
          </p:nvPr>
        </p:nvSpPr>
        <p:spPr>
          <a:xfrm>
            <a:off x="196770" y="1666753"/>
            <a:ext cx="8696405" cy="4857871"/>
          </a:xfrm>
        </p:spPr>
        <p:txBody>
          <a:bodyPr/>
          <a:lstStyle/>
          <a:p>
            <a:pPr marL="457200" indent="-457200" eaLnBrk="1" hangingPunct="1">
              <a:buFont typeface="Wingdings" panose="05000000000000000000" pitchFamily="2" charset="2"/>
              <a:buNone/>
            </a:pPr>
            <a:r>
              <a:rPr lang="cs-CZ" altLang="cs-CZ" sz="2400" b="1" u="sng" dirty="0"/>
              <a:t>Překážky provozování živnosti:</a:t>
            </a:r>
          </a:p>
          <a:p>
            <a:pPr marL="457200" indent="-457200" eaLnBrk="1" hangingPunct="1"/>
            <a:endParaRPr lang="cs-CZ" altLang="cs-CZ" sz="2400" u="sng" dirty="0"/>
          </a:p>
          <a:p>
            <a:pPr marL="457200" indent="-457200" eaLnBrk="1" hangingPunct="1">
              <a:buFont typeface="Wingdings" panose="05000000000000000000" pitchFamily="2" charset="2"/>
              <a:buNone/>
            </a:pPr>
            <a:r>
              <a:rPr lang="cs-CZ" altLang="cs-CZ" sz="2400" b="1" dirty="0"/>
              <a:t>Živnost nemůže provozovat FO nebo PO:</a:t>
            </a:r>
          </a:p>
          <a:p>
            <a:pPr marL="457200" indent="-457200" eaLnBrk="1" hangingPunct="1">
              <a:buFontTx/>
              <a:buChar char="•"/>
            </a:pPr>
            <a:r>
              <a:rPr lang="cs-CZ" altLang="cs-CZ" sz="2400" dirty="0"/>
              <a:t>na jejíž majetek byl vyhlášen konkurz;</a:t>
            </a:r>
          </a:p>
          <a:p>
            <a:pPr marL="457200" indent="-457200" eaLnBrk="1" hangingPunct="1">
              <a:buFontTx/>
              <a:buChar char="•"/>
            </a:pPr>
            <a:r>
              <a:rPr lang="cs-CZ" altLang="cs-CZ" sz="2400" dirty="0"/>
              <a:t>nebo konkurz byl již ukončen, avšak po dobu tří let po ukončení konkurzu v případě, že majetek úpadce nepostačoval k úhradě nákladů konkurzu;</a:t>
            </a:r>
          </a:p>
          <a:p>
            <a:pPr marL="457200" indent="-457200" eaLnBrk="1" hangingPunct="1">
              <a:buFontTx/>
              <a:buChar char="•"/>
            </a:pPr>
            <a:r>
              <a:rPr lang="cs-CZ" altLang="cs-CZ" sz="2400" dirty="0"/>
              <a:t>vůči níž byl návrh na prohlášení konkurzu zamítnut pro nedostatek majetku;</a:t>
            </a:r>
          </a:p>
          <a:p>
            <a:pPr marL="457200" indent="-457200" eaLnBrk="1" hangingPunct="1">
              <a:buFontTx/>
              <a:buChar char="•"/>
            </a:pPr>
            <a:r>
              <a:rPr lang="cs-CZ" altLang="cs-CZ" sz="2400" dirty="0"/>
              <a:t>FO byl soudem nebo správním orgánem uložen zákaz provozování živnosti a zákaz trvá.</a:t>
            </a:r>
          </a:p>
        </p:txBody>
      </p:sp>
    </p:spTree>
    <p:extLst>
      <p:ext uri="{BB962C8B-B14F-4D97-AF65-F5344CB8AC3E}">
        <p14:creationId xmlns:p14="http://schemas.microsoft.com/office/powerpoint/2010/main" val="5795791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Rozdělení živností</a:t>
            </a:r>
          </a:p>
        </p:txBody>
      </p:sp>
      <p:sp>
        <p:nvSpPr>
          <p:cNvPr id="108549" name="Rectangle 3"/>
          <p:cNvSpPr>
            <a:spLocks noGrp="1" noChangeArrowheads="1"/>
          </p:cNvSpPr>
          <p:nvPr>
            <p:ph type="body" idx="1"/>
          </p:nvPr>
        </p:nvSpPr>
        <p:spPr>
          <a:xfrm>
            <a:off x="457200" y="1196975"/>
            <a:ext cx="8435975" cy="4933950"/>
          </a:xfrm>
        </p:spPr>
        <p:txBody>
          <a:bodyPr/>
          <a:lstStyle/>
          <a:p>
            <a:pPr marL="533400" indent="-533400" eaLnBrk="1" hangingPunct="1">
              <a:buSzPct val="125000"/>
              <a:buFont typeface="Wingdings" panose="05000000000000000000" pitchFamily="2" charset="2"/>
              <a:buAutoNum type="arabicParenR"/>
            </a:pPr>
            <a:r>
              <a:rPr lang="cs-CZ" altLang="cs-CZ" sz="2200" b="1" i="1" dirty="0"/>
              <a:t>podle druhu činnosti</a:t>
            </a: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endParaRPr lang="cs-CZ" altLang="cs-CZ" sz="2200" b="1" i="1" dirty="0">
              <a:solidFill>
                <a:srgbClr val="FF0000"/>
              </a:solidFill>
            </a:endParaRPr>
          </a:p>
          <a:p>
            <a:pPr marL="533400" indent="-533400" eaLnBrk="1" hangingPunct="1">
              <a:buSzPct val="125000"/>
              <a:buFont typeface="Wingdings" panose="05000000000000000000" pitchFamily="2" charset="2"/>
              <a:buAutoNum type="arabicParenR"/>
            </a:pPr>
            <a:r>
              <a:rPr lang="cs-CZ" altLang="cs-CZ" sz="2200" b="1" i="1" dirty="0">
                <a:solidFill>
                  <a:srgbClr val="FF0000"/>
                </a:solidFill>
              </a:rPr>
              <a:t>podle vzniku práva k provozování živnosti</a:t>
            </a:r>
          </a:p>
        </p:txBody>
      </p:sp>
    </p:spTree>
    <p:extLst>
      <p:ext uri="{BB962C8B-B14F-4D97-AF65-F5344CB8AC3E}">
        <p14:creationId xmlns:p14="http://schemas.microsoft.com/office/powerpoint/2010/main" val="35259647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(aktivních) živnostníků</a:t>
            </a:r>
          </a:p>
        </p:txBody>
      </p:sp>
      <p:sp>
        <p:nvSpPr>
          <p:cNvPr id="3" name="Zástupný symbol pro obsah 2"/>
          <p:cNvSpPr>
            <a:spLocks noGrp="1"/>
          </p:cNvSpPr>
          <p:nvPr>
            <p:ph idx="1"/>
          </p:nvPr>
        </p:nvSpPr>
        <p:spPr>
          <a:xfrm>
            <a:off x="457200" y="1600201"/>
            <a:ext cx="8229600" cy="952500"/>
          </a:xfrm>
        </p:spPr>
        <p:txBody>
          <a:bodyPr>
            <a:normAutofit fontScale="92500" lnSpcReduction="10000"/>
          </a:bodyPr>
          <a:lstStyle/>
          <a:p>
            <a:r>
              <a:rPr lang="cs-CZ" b="1" dirty="0"/>
              <a:t>V Česku působí nejvíce OSVČ v historii, mohou za to podnikatelé na vedlejšák (ČSSZ)</a:t>
            </a:r>
          </a:p>
          <a:p>
            <a:endParaRPr lang="cs-CZ" dirty="0"/>
          </a:p>
        </p:txBody>
      </p:sp>
      <p:graphicFrame>
        <p:nvGraphicFramePr>
          <p:cNvPr id="6" name="Tabulka 5"/>
          <p:cNvGraphicFramePr>
            <a:graphicFrameLocks noGrp="1"/>
          </p:cNvGraphicFramePr>
          <p:nvPr>
            <p:extLst/>
          </p:nvPr>
        </p:nvGraphicFramePr>
        <p:xfrm>
          <a:off x="95250" y="2794000"/>
          <a:ext cx="8953500" cy="3936996"/>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798614204"/>
                    </a:ext>
                  </a:extLst>
                </a:gridCol>
                <a:gridCol w="2819400">
                  <a:extLst>
                    <a:ext uri="{9D8B030D-6E8A-4147-A177-3AD203B41FA5}">
                      <a16:colId xmlns:a16="http://schemas.microsoft.com/office/drawing/2014/main" val="2418197466"/>
                    </a:ext>
                  </a:extLst>
                </a:gridCol>
                <a:gridCol w="2644140">
                  <a:extLst>
                    <a:ext uri="{9D8B030D-6E8A-4147-A177-3AD203B41FA5}">
                      <a16:colId xmlns:a16="http://schemas.microsoft.com/office/drawing/2014/main" val="240360296"/>
                    </a:ext>
                  </a:extLst>
                </a:gridCol>
                <a:gridCol w="1432560">
                  <a:extLst>
                    <a:ext uri="{9D8B030D-6E8A-4147-A177-3AD203B41FA5}">
                      <a16:colId xmlns:a16="http://schemas.microsoft.com/office/drawing/2014/main" val="1635355557"/>
                    </a:ext>
                  </a:extLst>
                </a:gridCol>
              </a:tblGrid>
              <a:tr h="328083">
                <a:tc>
                  <a:txBody>
                    <a:bodyPr/>
                    <a:lstStyle/>
                    <a:p>
                      <a:pPr algn="ct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hlavních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vedlejších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3828457"/>
                  </a:ext>
                </a:extLst>
              </a:tr>
              <a:tr h="328083">
                <a:tc>
                  <a:txBody>
                    <a:bodyPr/>
                    <a:lstStyle/>
                    <a:p>
                      <a:pPr algn="ctr" fontAlgn="ctr"/>
                      <a:r>
                        <a:rPr lang="cs-CZ" sz="1600" b="1" u="none" strike="noStrike" dirty="0">
                          <a:effectLst/>
                        </a:rPr>
                        <a:t>K 30. 6. 2019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599 001</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429 081</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b="1" u="none" strike="noStrike" dirty="0">
                          <a:effectLst/>
                        </a:rPr>
                        <a:t>1 028 082</a:t>
                      </a:r>
                      <a:endParaRPr lang="cs-CZ"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01316383"/>
                  </a:ext>
                </a:extLst>
              </a:tr>
              <a:tr h="328083">
                <a:tc>
                  <a:txBody>
                    <a:bodyPr/>
                    <a:lstStyle/>
                    <a:p>
                      <a:pPr algn="ctr" fontAlgn="ctr"/>
                      <a:r>
                        <a:rPr lang="cs-CZ" sz="1600" b="1" u="none" strike="noStrike" dirty="0">
                          <a:effectLst/>
                        </a:rPr>
                        <a:t>K 30. 6. 2018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591 004</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417 352</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1 008 356</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5580139"/>
                  </a:ext>
                </a:extLst>
              </a:tr>
              <a:tr h="328083">
                <a:tc>
                  <a:txBody>
                    <a:bodyPr/>
                    <a:lstStyle/>
                    <a:p>
                      <a:pPr algn="ctr" fontAlgn="ctr"/>
                      <a:r>
                        <a:rPr lang="cs-CZ" sz="1600" b="1" u="none" strike="noStrike" dirty="0">
                          <a:effectLst/>
                        </a:rPr>
                        <a:t>K 30. 6. 2017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585 296</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406 807</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992 103</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236177"/>
                  </a:ext>
                </a:extLst>
              </a:tr>
              <a:tr h="328083">
                <a:tc>
                  <a:txBody>
                    <a:bodyPr/>
                    <a:lstStyle/>
                    <a:p>
                      <a:pPr algn="ctr" fontAlgn="ctr"/>
                      <a:r>
                        <a:rPr lang="cs-CZ" sz="1600" b="1" u="none" strike="noStrike" dirty="0">
                          <a:effectLst/>
                        </a:rPr>
                        <a:t>K 30. 6. 2016</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586 769</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403 912</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990 681</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0374676"/>
                  </a:ext>
                </a:extLst>
              </a:tr>
              <a:tr h="328083">
                <a:tc>
                  <a:txBody>
                    <a:bodyPr/>
                    <a:lstStyle/>
                    <a:p>
                      <a:pPr algn="ctr" fontAlgn="ctr"/>
                      <a:r>
                        <a:rPr lang="cs-CZ" sz="1600" b="1" u="none" strike="noStrike" dirty="0">
                          <a:effectLst/>
                        </a:rPr>
                        <a:t>K 30. 6. 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592 538</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395 204</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987 742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6035137"/>
                  </a:ext>
                </a:extLst>
              </a:tr>
              <a:tr h="328083">
                <a:tc>
                  <a:txBody>
                    <a:bodyPr/>
                    <a:lstStyle/>
                    <a:p>
                      <a:pPr algn="ctr" fontAlgn="ctr"/>
                      <a:r>
                        <a:rPr lang="cs-CZ" sz="1600" b="1" u="none" strike="noStrike" dirty="0">
                          <a:effectLst/>
                        </a:rPr>
                        <a:t>K 30. 6. 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600 905</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384 322</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985 227</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316091"/>
                  </a:ext>
                </a:extLst>
              </a:tr>
              <a:tr h="328083">
                <a:tc>
                  <a:txBody>
                    <a:bodyPr/>
                    <a:lstStyle/>
                    <a:p>
                      <a:pPr algn="ctr" fontAlgn="ctr"/>
                      <a:r>
                        <a:rPr lang="cs-CZ" sz="1600" b="1" u="none" strike="noStrike" dirty="0">
                          <a:effectLst/>
                        </a:rPr>
                        <a:t>K 30. 6. 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624 942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371 054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995 996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6499770"/>
                  </a:ext>
                </a:extLst>
              </a:tr>
              <a:tr h="328083">
                <a:tc>
                  <a:txBody>
                    <a:bodyPr/>
                    <a:lstStyle/>
                    <a:p>
                      <a:pPr algn="ctr" fontAlgn="ctr"/>
                      <a:r>
                        <a:rPr lang="cs-CZ" sz="1600" b="1" u="none" strike="noStrike" dirty="0">
                          <a:effectLst/>
                        </a:rPr>
                        <a:t>K 30. 6. 2012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648 492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363 150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1 011 642</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2870429"/>
                  </a:ext>
                </a:extLst>
              </a:tr>
              <a:tr h="328083">
                <a:tc>
                  <a:txBody>
                    <a:bodyPr/>
                    <a:lstStyle/>
                    <a:p>
                      <a:pPr algn="ctr" fontAlgn="ctr"/>
                      <a:r>
                        <a:rPr lang="cs-CZ" sz="1600" b="1" u="none" strike="noStrike" dirty="0">
                          <a:effectLst/>
                        </a:rPr>
                        <a:t>K 30. 6. 2011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663 991</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342 332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1 006 323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6617431"/>
                  </a:ext>
                </a:extLst>
              </a:tr>
              <a:tr h="328083">
                <a:tc>
                  <a:txBody>
                    <a:bodyPr/>
                    <a:lstStyle/>
                    <a:p>
                      <a:pPr algn="ctr" fontAlgn="ctr"/>
                      <a:r>
                        <a:rPr lang="cs-CZ" sz="1600" b="1" u="none" strike="noStrike" dirty="0">
                          <a:effectLst/>
                        </a:rPr>
                        <a:t>K 30. 6. 2010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649 116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328 507</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977 623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7146597"/>
                  </a:ext>
                </a:extLst>
              </a:tr>
              <a:tr h="328083">
                <a:tc>
                  <a:txBody>
                    <a:bodyPr/>
                    <a:lstStyle/>
                    <a:p>
                      <a:pPr algn="ctr" fontAlgn="ctr"/>
                      <a:r>
                        <a:rPr lang="cs-CZ" sz="1600" b="1" u="none" strike="noStrike" dirty="0">
                          <a:effectLst/>
                        </a:rPr>
                        <a:t>K 30. 6. 2009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666 606</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290 570</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957 176</a:t>
                      </a:r>
                      <a:endParaRPr lang="cs-CZ"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2262673"/>
                  </a:ext>
                </a:extLst>
              </a:tr>
            </a:tbl>
          </a:graphicData>
        </a:graphic>
      </p:graphicFrame>
    </p:spTree>
    <p:extLst>
      <p:ext uri="{BB962C8B-B14F-4D97-AF65-F5344CB8AC3E}">
        <p14:creationId xmlns:p14="http://schemas.microsoft.com/office/powerpoint/2010/main" val="19920805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7" name="Graf 6"/>
          <p:cNvGraphicFramePr>
            <a:graphicFrameLocks/>
          </p:cNvGraphicFramePr>
          <p:nvPr>
            <p:extLst/>
          </p:nvPr>
        </p:nvGraphicFramePr>
        <p:xfrm>
          <a:off x="236538" y="1314450"/>
          <a:ext cx="8767762"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89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a:t>
            </a:r>
          </a:p>
          <a:p>
            <a:pPr eaLnBrk="1" hangingPunct="1">
              <a:buFont typeface="Wingdings" panose="05000000000000000000" pitchFamily="2" charset="2"/>
              <a:buNone/>
            </a:pPr>
            <a:r>
              <a:rPr lang="cs-CZ" altLang="cs-CZ" sz="2000" b="1" dirty="0"/>
              <a:t>                     -  kvalitativně</a:t>
            </a:r>
          </a:p>
          <a:p>
            <a:pPr eaLnBrk="1" hangingPunct="1">
              <a:buFont typeface="Wingdings" panose="05000000000000000000" pitchFamily="2" charset="2"/>
              <a:buNone/>
            </a:pPr>
            <a:endParaRPr lang="cs-CZ" altLang="cs-CZ" sz="2000" dirty="0"/>
          </a:p>
          <a:p>
            <a:pPr eaLnBrk="1" hangingPunct="1"/>
            <a:r>
              <a:rPr lang="cs-CZ" altLang="cs-CZ" sz="2000" dirty="0"/>
              <a:t>Kvantitativní vyjádření  </a:t>
            </a:r>
          </a:p>
          <a:p>
            <a:pPr eaLnBrk="1" hangingPunct="1"/>
            <a:endParaRPr lang="cs-CZ" altLang="cs-CZ" sz="2000" dirty="0"/>
          </a:p>
          <a:p>
            <a:pPr eaLnBrk="1" hangingPunct="1"/>
            <a:endParaRPr lang="cs-CZ" altLang="cs-CZ" sz="2000" dirty="0"/>
          </a:p>
          <a:p>
            <a:pPr eaLnBrk="1" hangingPunct="1"/>
            <a:r>
              <a:rPr lang="cs-CZ" altLang="cs-CZ" sz="2000" dirty="0"/>
              <a:t>Kvalitativní pojetí  </a:t>
            </a:r>
          </a:p>
          <a:p>
            <a:pPr eaLnBrk="1" hangingPunct="1">
              <a:lnSpc>
                <a:spcPct val="90000"/>
              </a:lnSpc>
            </a:pPr>
            <a:endParaRPr lang="cs-CZ" altLang="cs-CZ" sz="2000" dirty="0"/>
          </a:p>
        </p:txBody>
      </p:sp>
    </p:spTree>
    <p:extLst>
      <p:ext uri="{BB962C8B-B14F-4D97-AF65-F5344CB8AC3E}">
        <p14:creationId xmlns:p14="http://schemas.microsoft.com/office/powerpoint/2010/main" val="34291580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4" name="Graf 3"/>
          <p:cNvGraphicFramePr>
            <a:graphicFrameLocks/>
          </p:cNvGraphicFramePr>
          <p:nvPr>
            <p:extLst/>
          </p:nvPr>
        </p:nvGraphicFramePr>
        <p:xfrm>
          <a:off x="457200" y="1371600"/>
          <a:ext cx="84963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3688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r>
              <a:rPr lang="cs-CZ" altLang="cs-CZ" sz="2400" b="1" i="1" dirty="0"/>
              <a:t>živnosti ……………………………</a:t>
            </a:r>
            <a:r>
              <a:rPr lang="cs-CZ" altLang="cs-CZ" sz="2400" dirty="0"/>
              <a:t>- právo provozovat živnost ode dne nabytí právní moci rozhodnutí o udělení koncese. </a:t>
            </a:r>
          </a:p>
        </p:txBody>
      </p:sp>
    </p:spTree>
    <p:extLst>
      <p:ext uri="{BB962C8B-B14F-4D97-AF65-F5344CB8AC3E}">
        <p14:creationId xmlns:p14="http://schemas.microsoft.com/office/powerpoint/2010/main" val="4348184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1917" y="326463"/>
            <a:ext cx="8229600" cy="1143000"/>
          </a:xfrm>
        </p:spPr>
        <p:txBody>
          <a:bodyPr>
            <a:normAutofit/>
          </a:bodyPr>
          <a:lstStyle/>
          <a:p>
            <a:r>
              <a:rPr lang="cs-CZ" sz="4000" b="1" dirty="0">
                <a:solidFill>
                  <a:srgbClr val="FF0000"/>
                </a:solidFill>
              </a:rPr>
              <a:t>Postup při založení živnosti</a:t>
            </a:r>
          </a:p>
        </p:txBody>
      </p:sp>
      <p:sp>
        <p:nvSpPr>
          <p:cNvPr id="3" name="Zástupný symbol pro obsah 2"/>
          <p:cNvSpPr>
            <a:spLocks noGrp="1"/>
          </p:cNvSpPr>
          <p:nvPr>
            <p:ph idx="1"/>
          </p:nvPr>
        </p:nvSpPr>
        <p:spPr>
          <a:xfrm>
            <a:off x="457200" y="1417638"/>
            <a:ext cx="8229600" cy="4708525"/>
          </a:xfrm>
        </p:spPr>
        <p:txBody>
          <a:bodyPr>
            <a:normAutofit/>
          </a:bodyPr>
          <a:lstStyle/>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a:t>
            </a:r>
            <a:r>
              <a:rPr lang="cs-CZ" sz="2400" b="1" dirty="0">
                <a:solidFill>
                  <a:schemeClr val="tx1"/>
                </a:solidFill>
                <a:latin typeface="Arial" pitchFamily="34" charset="0"/>
                <a:cs typeface="Arial" pitchFamily="34" charset="0"/>
              </a:rPr>
              <a:t> činnost, v níž chceme podnikat vykazuje znaky živnosti.</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 splňujeme</a:t>
            </a:r>
            <a:r>
              <a:rPr lang="cs-CZ" sz="2400" b="1" dirty="0">
                <a:solidFill>
                  <a:schemeClr val="tx1"/>
                </a:solidFill>
                <a:latin typeface="Arial" pitchFamily="34" charset="0"/>
                <a:cs typeface="Arial" pitchFamily="34" charset="0"/>
              </a:rPr>
              <a:t> všeobecné a případně i zvláštní podmínky </a:t>
            </a:r>
            <a:r>
              <a:rPr lang="cs-CZ" sz="2400" dirty="0">
                <a:solidFill>
                  <a:schemeClr val="tx1"/>
                </a:solidFill>
                <a:latin typeface="Arial" pitchFamily="34" charset="0"/>
                <a:cs typeface="Arial" pitchFamily="34" charset="0"/>
              </a:rPr>
              <a:t>pro provozování živnosti.</a:t>
            </a:r>
          </a:p>
          <a:p>
            <a:pPr marL="533400" indent="-533400">
              <a:buSzPct val="125000"/>
              <a:buFont typeface="Wingdings" pitchFamily="2" charset="2"/>
              <a:buAutoNum type="arabicPeriod"/>
            </a:pPr>
            <a:endParaRPr lang="cs-CZ" sz="2400" b="1" dirty="0">
              <a:solidFill>
                <a:srgbClr val="FF0000"/>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Zjištění,</a:t>
            </a:r>
            <a:r>
              <a:rPr lang="cs-CZ" sz="2400" b="1" dirty="0">
                <a:solidFill>
                  <a:schemeClr val="tx1"/>
                </a:solidFill>
                <a:latin typeface="Arial" pitchFamily="34" charset="0"/>
                <a:cs typeface="Arial" pitchFamily="34" charset="0"/>
              </a:rPr>
              <a:t> </a:t>
            </a:r>
            <a:r>
              <a:rPr lang="cs-CZ" sz="2400" dirty="0">
                <a:solidFill>
                  <a:schemeClr val="tx1"/>
                </a:solidFill>
                <a:latin typeface="Arial" pitchFamily="34" charset="0"/>
                <a:cs typeface="Arial" pitchFamily="34" charset="0"/>
              </a:rPr>
              <a:t>do jaké</a:t>
            </a:r>
            <a:r>
              <a:rPr lang="cs-CZ" sz="2400" b="1" dirty="0">
                <a:solidFill>
                  <a:schemeClr val="tx1"/>
                </a:solidFill>
                <a:latin typeface="Arial" pitchFamily="34" charset="0"/>
                <a:cs typeface="Arial" pitchFamily="34" charset="0"/>
              </a:rPr>
              <a:t> skupiny živností </a:t>
            </a:r>
            <a:r>
              <a:rPr lang="cs-CZ" sz="2400" dirty="0">
                <a:solidFill>
                  <a:schemeClr val="tx1"/>
                </a:solidFill>
                <a:latin typeface="Arial" pitchFamily="34" charset="0"/>
                <a:cs typeface="Arial" pitchFamily="34" charset="0"/>
              </a:rPr>
              <a:t>patří činnost, kterou chceme vykonávat.</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Založení </a:t>
            </a:r>
            <a:r>
              <a:rPr lang="cs-CZ" sz="2400" b="1" dirty="0">
                <a:solidFill>
                  <a:schemeClr val="tx1"/>
                </a:solidFill>
                <a:latin typeface="Arial" pitchFamily="34" charset="0"/>
                <a:cs typeface="Arial" pitchFamily="34" charset="0"/>
              </a:rPr>
              <a:t>ohlašovací/koncesované živnosti na živnostenském úřadě</a:t>
            </a:r>
          </a:p>
        </p:txBody>
      </p:sp>
    </p:spTree>
    <p:extLst>
      <p:ext uri="{BB962C8B-B14F-4D97-AF65-F5344CB8AC3E}">
        <p14:creationId xmlns:p14="http://schemas.microsoft.com/office/powerpoint/2010/main" val="36493903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cs-CZ" altLang="cs-CZ" sz="3200" b="1" dirty="0">
                <a:solidFill>
                  <a:srgbClr val="FF0000"/>
                </a:solidFill>
              </a:rPr>
              <a:t>Postup při založení živnosti </a:t>
            </a:r>
          </a:p>
        </p:txBody>
      </p:sp>
      <p:sp>
        <p:nvSpPr>
          <p:cNvPr id="111621" name="Rectangle 3"/>
          <p:cNvSpPr>
            <a:spLocks noGrp="1" noChangeArrowheads="1"/>
          </p:cNvSpPr>
          <p:nvPr>
            <p:ph type="body" idx="1"/>
          </p:nvPr>
        </p:nvSpPr>
        <p:spPr>
          <a:xfrm>
            <a:off x="0" y="1331089"/>
            <a:ext cx="8893175" cy="5411024"/>
          </a:xfrm>
        </p:spPr>
        <p:txBody>
          <a:bodyPr/>
          <a:lstStyle/>
          <a:p>
            <a:pPr marL="533400" indent="-533400" eaLnBrk="1" hangingPunct="1">
              <a:lnSpc>
                <a:spcPct val="80000"/>
              </a:lnSpc>
              <a:buSzPct val="125000"/>
              <a:buFont typeface="Wingdings" panose="05000000000000000000" pitchFamily="2" charset="2"/>
              <a:buNone/>
            </a:pPr>
            <a:r>
              <a:rPr lang="cs-CZ" altLang="cs-CZ" sz="2000" dirty="0"/>
              <a:t>	Ad 4) Založení </a:t>
            </a:r>
            <a:r>
              <a:rPr lang="cs-CZ" altLang="cs-CZ" sz="2000" b="1" dirty="0"/>
              <a:t>ohlašovací/koncesované živnosti na živnostenském úřadě</a:t>
            </a:r>
          </a:p>
          <a:p>
            <a:pPr marL="533400" indent="-533400" eaLnBrk="1" hangingPunct="1">
              <a:lnSpc>
                <a:spcPct val="80000"/>
              </a:lnSpc>
            </a:pPr>
            <a:r>
              <a:rPr lang="cs-CZ" altLang="cs-CZ" sz="2000" i="1" dirty="0"/>
              <a:t>Ohlášení živnosti resp. žádost o koncesi</a:t>
            </a:r>
            <a:r>
              <a:rPr lang="cs-CZ" altLang="cs-CZ" sz="2000" dirty="0"/>
              <a:t> (vyplněné předem, případně vyplněné na místě)</a:t>
            </a:r>
            <a:endParaRPr lang="cs-CZ" altLang="cs-CZ" sz="2000" i="1" dirty="0"/>
          </a:p>
          <a:p>
            <a:pPr marL="533400" indent="-533400" eaLnBrk="1" hangingPunct="1">
              <a:lnSpc>
                <a:spcPct val="80000"/>
              </a:lnSpc>
            </a:pPr>
            <a:r>
              <a:rPr lang="cs-CZ" altLang="cs-CZ" sz="2000" i="1" dirty="0"/>
              <a:t>Výpis z Rejstříku trestů podnikatele, popř. jeho odpovědného zástupce</a:t>
            </a:r>
            <a:r>
              <a:rPr lang="cs-CZ" altLang="cs-CZ" sz="2000" dirty="0"/>
              <a:t> (ne starší 3 měsíců – nově si o něj může požádat sám úřad) </a:t>
            </a:r>
          </a:p>
          <a:p>
            <a:pPr marL="533400" indent="-533400" eaLnBrk="1" hangingPunct="1">
              <a:lnSpc>
                <a:spcPct val="80000"/>
              </a:lnSpc>
            </a:pPr>
            <a:r>
              <a:rPr lang="cs-CZ" altLang="cs-CZ" sz="2000" dirty="0"/>
              <a:t>Doklad prokazující odbornou způsobilost </a:t>
            </a:r>
            <a:r>
              <a:rPr lang="cs-CZ" altLang="cs-CZ" sz="2000" dirty="0" err="1"/>
              <a:t>odpov</a:t>
            </a:r>
            <a:r>
              <a:rPr lang="cs-CZ" altLang="cs-CZ" sz="2000" dirty="0"/>
              <a:t>. zástupce, pokud ji zákon vyžaduje</a:t>
            </a:r>
            <a:endParaRPr lang="cs-CZ" altLang="cs-CZ" sz="2000" i="1" dirty="0"/>
          </a:p>
          <a:p>
            <a:pPr marL="533400" indent="-533400" eaLnBrk="1" hangingPunct="1">
              <a:lnSpc>
                <a:spcPct val="80000"/>
              </a:lnSpc>
            </a:pPr>
            <a:r>
              <a:rPr lang="cs-CZ" altLang="cs-CZ" sz="2000" i="1" dirty="0"/>
              <a:t>Prohlášení odpovědného zástupce</a:t>
            </a:r>
            <a:r>
              <a:rPr lang="cs-CZ" altLang="cs-CZ" sz="2000" dirty="0"/>
              <a:t> (je-li ustanoven), že souhlasí s ustanovením do funkce, s převzetím povinností v rozsahu stanoveném živnostenským zákonem a s uvedením podnikatelů, u nichž je do funkce odpovědného zástupce již ustanoven; podpis na čestném prohlášení musí být úředně ověřen, neučiní-li odpovědný zástupce prohlášení osobně před živnostenským úřadem </a:t>
            </a:r>
            <a:endParaRPr lang="cs-CZ" altLang="cs-CZ" sz="2000" i="1" dirty="0"/>
          </a:p>
          <a:p>
            <a:pPr marL="533400" indent="-533400" eaLnBrk="1" hangingPunct="1">
              <a:lnSpc>
                <a:spcPct val="80000"/>
              </a:lnSpc>
            </a:pPr>
            <a:r>
              <a:rPr lang="cs-CZ" altLang="cs-CZ" sz="2000" i="1" dirty="0"/>
              <a:t>Výpis z obchodního rejstříku ne starší 3 měsíců, je-li v něm fyzická osoba zapsána </a:t>
            </a:r>
          </a:p>
          <a:p>
            <a:pPr marL="533400" indent="-533400" eaLnBrk="1" hangingPunct="1">
              <a:lnSpc>
                <a:spcPct val="80000"/>
              </a:lnSpc>
            </a:pPr>
            <a:r>
              <a:rPr lang="cs-CZ" altLang="cs-CZ" sz="2000" i="1" dirty="0"/>
              <a:t>Předložení dokladu</a:t>
            </a:r>
            <a:r>
              <a:rPr lang="cs-CZ" altLang="cs-CZ" sz="2000" dirty="0"/>
              <a:t> o tom, že </a:t>
            </a:r>
            <a:r>
              <a:rPr lang="cs-CZ" altLang="cs-CZ" sz="2000" i="1" dirty="0"/>
              <a:t>fyzická osoba</a:t>
            </a:r>
            <a:r>
              <a:rPr lang="cs-CZ" altLang="cs-CZ" sz="2000" dirty="0"/>
              <a:t>, pokud na území České republiky podniká nebo podnikala, </a:t>
            </a:r>
            <a:r>
              <a:rPr lang="cs-CZ" altLang="cs-CZ" sz="2000" i="1" dirty="0"/>
              <a:t>nemá daňové nedoplatky (nedoplatky SP)</a:t>
            </a:r>
            <a:r>
              <a:rPr lang="cs-CZ" altLang="cs-CZ" sz="2000" dirty="0"/>
              <a:t>. Doklad vyhotoví místně příslušný finanční úřad (opět si zajistí úřad sám).</a:t>
            </a:r>
            <a:endParaRPr lang="cs-CZ" altLang="cs-CZ" sz="2000" i="1" dirty="0"/>
          </a:p>
        </p:txBody>
      </p:sp>
    </p:spTree>
    <p:extLst>
      <p:ext uri="{BB962C8B-B14F-4D97-AF65-F5344CB8AC3E}">
        <p14:creationId xmlns:p14="http://schemas.microsoft.com/office/powerpoint/2010/main" val="40736568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2266709" y="205192"/>
            <a:ext cx="8229600" cy="1143000"/>
          </a:xfrm>
        </p:spPr>
        <p:txBody>
          <a:bodyPr>
            <a:normAutofit/>
          </a:bodyPr>
          <a:lstStyle/>
          <a:p>
            <a:pPr eaLnBrk="1" hangingPunct="1"/>
            <a:r>
              <a:rPr lang="cs-CZ" altLang="cs-CZ" sz="3600" b="1" dirty="0">
                <a:solidFill>
                  <a:srgbClr val="FF0000"/>
                </a:solidFill>
              </a:rPr>
              <a:t>Postup při založení živnosti </a:t>
            </a:r>
          </a:p>
        </p:txBody>
      </p:sp>
      <p:sp>
        <p:nvSpPr>
          <p:cNvPr id="112645" name="Rectangle 3"/>
          <p:cNvSpPr>
            <a:spLocks noGrp="1" noChangeArrowheads="1"/>
          </p:cNvSpPr>
          <p:nvPr>
            <p:ph type="body" idx="1"/>
          </p:nvPr>
        </p:nvSpPr>
        <p:spPr>
          <a:xfrm>
            <a:off x="0" y="1058825"/>
            <a:ext cx="9010650" cy="5799175"/>
          </a:xfrm>
        </p:spPr>
        <p:txBody>
          <a:bodyPr>
            <a:normAutofit/>
          </a:bodyPr>
          <a:lstStyle/>
          <a:p>
            <a:pPr marL="533400" indent="-533400" eaLnBrk="1" hangingPunct="1">
              <a:lnSpc>
                <a:spcPct val="80000"/>
              </a:lnSpc>
              <a:buSzPct val="125000"/>
              <a:buFont typeface="Wingdings" panose="05000000000000000000" pitchFamily="2" charset="2"/>
              <a:buNone/>
            </a:pPr>
            <a:r>
              <a:rPr lang="cs-CZ" altLang="cs-CZ" sz="2400" dirty="0"/>
              <a:t>	Ad 4) Založení </a:t>
            </a:r>
            <a:r>
              <a:rPr lang="cs-CZ" altLang="cs-CZ" sz="2400" b="1" dirty="0"/>
              <a:t>ohlašovací/koncesované živnosti na živnostenském úřadě</a:t>
            </a:r>
          </a:p>
          <a:p>
            <a:pPr marL="533400" indent="-533400" eaLnBrk="1" hangingPunct="1">
              <a:lnSpc>
                <a:spcPct val="80000"/>
              </a:lnSpc>
            </a:pPr>
            <a:r>
              <a:rPr lang="cs-CZ" altLang="cs-CZ" sz="2400" i="1" dirty="0"/>
              <a:t>Doklad o vlastnickém nebo jiném právu k objektům a prostorám</a:t>
            </a:r>
            <a:r>
              <a:rPr lang="cs-CZ" altLang="cs-CZ" sz="2400" dirty="0"/>
              <a:t>, v nichž je místo podnikání, liší-li se od bydliště</a:t>
            </a:r>
            <a:endParaRPr lang="cs-CZ" altLang="cs-CZ" sz="2400" i="1" dirty="0"/>
          </a:p>
          <a:p>
            <a:pPr marL="533400" indent="-533400" eaLnBrk="1" hangingPunct="1">
              <a:lnSpc>
                <a:spcPct val="80000"/>
              </a:lnSpc>
            </a:pPr>
            <a:r>
              <a:rPr lang="cs-CZ" altLang="cs-CZ" sz="2400" i="1" dirty="0"/>
              <a:t>Doklad o zaplacení správního poplatku:</a:t>
            </a:r>
          </a:p>
          <a:p>
            <a:pPr marL="914400" lvl="1" indent="-457200" eaLnBrk="1" hangingPunct="1">
              <a:lnSpc>
                <a:spcPct val="80000"/>
              </a:lnSpc>
            </a:pPr>
            <a:r>
              <a:rPr lang="cs-CZ" altLang="cs-CZ" sz="2000" i="1" dirty="0"/>
              <a:t>První živnost 1000 Kč</a:t>
            </a:r>
          </a:p>
          <a:p>
            <a:pPr marL="914400" lvl="1" indent="-457200" eaLnBrk="1" hangingPunct="1">
              <a:lnSpc>
                <a:spcPct val="80000"/>
              </a:lnSpc>
            </a:pPr>
            <a:r>
              <a:rPr lang="cs-CZ" altLang="cs-CZ" sz="2000" i="1" dirty="0"/>
              <a:t>Přidání nové živnosti (např. nové vázané) 500 Kč</a:t>
            </a:r>
          </a:p>
          <a:p>
            <a:pPr marL="914400" lvl="1" indent="-457200" eaLnBrk="1" hangingPunct="1">
              <a:lnSpc>
                <a:spcPct val="80000"/>
              </a:lnSpc>
            </a:pPr>
            <a:r>
              <a:rPr lang="cs-CZ" altLang="cs-CZ" sz="2000" dirty="0"/>
              <a:t>Změna titulu, adresy atd. 100 Kč - k tomu dostane oficiální výpis z živnostenského rejstříku zdarma</a:t>
            </a:r>
          </a:p>
          <a:p>
            <a:pPr marL="914400" lvl="1" indent="-457200" eaLnBrk="1" hangingPunct="1">
              <a:lnSpc>
                <a:spcPct val="80000"/>
              </a:lnSpc>
            </a:pPr>
            <a:r>
              <a:rPr lang="cs-CZ" altLang="cs-CZ" sz="2000" dirty="0"/>
              <a:t>dopsaní (výmaz) oboru v rámci živnosti volné zdarma - k měněné živnosti dostane výpis z živnostenského rejstříku (každá živnost na samostatném papíru).</a:t>
            </a:r>
            <a:br>
              <a:rPr lang="cs-CZ" altLang="cs-CZ" sz="2000" dirty="0"/>
            </a:br>
            <a:endParaRPr lang="cs-CZ" altLang="cs-CZ" sz="2000" i="1" dirty="0"/>
          </a:p>
          <a:p>
            <a:pPr marL="533400" indent="-533400" algn="ctr" eaLnBrk="1" hangingPunct="1">
              <a:lnSpc>
                <a:spcPct val="80000"/>
              </a:lnSpc>
            </a:pPr>
            <a:r>
              <a:rPr lang="cs-CZ" altLang="cs-CZ" sz="2400" dirty="0"/>
              <a:t>Splnil-li ohlašovatel všechny podmínky stanovené zákonem, provede živnostenský úřad zápis do živnostenského rejstříku do </a:t>
            </a:r>
            <a:br>
              <a:rPr lang="cs-CZ" altLang="cs-CZ" sz="2400" dirty="0"/>
            </a:br>
            <a:r>
              <a:rPr lang="cs-CZ" altLang="cs-CZ" sz="2400" b="1" dirty="0">
                <a:solidFill>
                  <a:srgbClr val="FF0000"/>
                </a:solidFill>
              </a:rPr>
              <a:t>5</a:t>
            </a:r>
            <a:r>
              <a:rPr lang="cs-CZ" altLang="cs-CZ" sz="2400" b="1" dirty="0"/>
              <a:t> dnů ode dne doručení ohlášení</a:t>
            </a:r>
            <a:r>
              <a:rPr lang="cs-CZ" altLang="cs-CZ" sz="2400" dirty="0"/>
              <a:t> a vydá podnikateli </a:t>
            </a:r>
            <a:r>
              <a:rPr lang="cs-CZ" altLang="cs-CZ" sz="2800" b="1" dirty="0">
                <a:solidFill>
                  <a:srgbClr val="FF0000"/>
                </a:solidFill>
              </a:rPr>
              <a:t>výpis</a:t>
            </a:r>
            <a:r>
              <a:rPr lang="cs-CZ" altLang="cs-CZ" sz="2400" dirty="0"/>
              <a:t>. </a:t>
            </a:r>
          </a:p>
        </p:txBody>
      </p:sp>
    </p:spTree>
    <p:extLst>
      <p:ext uri="{BB962C8B-B14F-4D97-AF65-F5344CB8AC3E}">
        <p14:creationId xmlns:p14="http://schemas.microsoft.com/office/powerpoint/2010/main" val="42898642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2089231" y="0"/>
            <a:ext cx="8229600" cy="1143000"/>
          </a:xfrm>
        </p:spPr>
        <p:txBody>
          <a:bodyPr/>
          <a:lstStyle/>
          <a:p>
            <a:pPr eaLnBrk="1" hangingPunct="1"/>
            <a:r>
              <a:rPr lang="cs-CZ" altLang="cs-CZ" sz="3200" b="1" dirty="0">
                <a:solidFill>
                  <a:srgbClr val="FF0000"/>
                </a:solidFill>
              </a:rPr>
              <a:t>Postup při založení živnosti </a:t>
            </a:r>
          </a:p>
        </p:txBody>
      </p:sp>
      <p:sp>
        <p:nvSpPr>
          <p:cNvPr id="113669" name="Rectangle 3"/>
          <p:cNvSpPr>
            <a:spLocks noGrp="1" noChangeArrowheads="1"/>
          </p:cNvSpPr>
          <p:nvPr>
            <p:ph type="body" idx="1"/>
          </p:nvPr>
        </p:nvSpPr>
        <p:spPr>
          <a:xfrm>
            <a:off x="457200" y="836613"/>
            <a:ext cx="8435975" cy="5905500"/>
          </a:xfrm>
        </p:spPr>
        <p:txBody>
          <a:bodyPr/>
          <a:lstStyle/>
          <a:p>
            <a:pPr marL="533400" indent="-533400" eaLnBrk="1" hangingPunct="1">
              <a:lnSpc>
                <a:spcPct val="90000"/>
              </a:lnSpc>
              <a:buFont typeface="Wingdings" panose="05000000000000000000" pitchFamily="2" charset="2"/>
              <a:buNone/>
            </a:pPr>
            <a:r>
              <a:rPr lang="cs-CZ" altLang="cs-CZ" sz="2400" b="1" dirty="0"/>
              <a:t>5. Následné činnosti po založení živnosti:</a:t>
            </a:r>
          </a:p>
          <a:p>
            <a:pPr marL="914400" lvl="1" indent="-457200" eaLnBrk="1" hangingPunct="1">
              <a:lnSpc>
                <a:spcPct val="90000"/>
              </a:lnSpc>
            </a:pPr>
            <a:r>
              <a:rPr lang="cs-CZ" altLang="cs-CZ" sz="2000" dirty="0"/>
              <a:t>Přihlášení k registraci u místně příslušného správce daně (finančního úřadu - do 30 dnů od získání živnostenského oprávnění)</a:t>
            </a:r>
          </a:p>
          <a:p>
            <a:pPr marL="914400" lvl="1" indent="-457200" eaLnBrk="1" hangingPunct="1">
              <a:lnSpc>
                <a:spcPct val="90000"/>
              </a:lnSpc>
            </a:pPr>
            <a:r>
              <a:rPr lang="cs-CZ" altLang="cs-CZ" sz="2000" dirty="0"/>
              <a:t>Přihlásit sebe a zaměstnance u místně příslušné správy sociálního zabezpečení (do 8 dnů)</a:t>
            </a:r>
          </a:p>
          <a:p>
            <a:pPr marL="914400" lvl="1" indent="-457200" eaLnBrk="1" hangingPunct="1">
              <a:lnSpc>
                <a:spcPct val="90000"/>
              </a:lnSpc>
            </a:pPr>
            <a:r>
              <a:rPr lang="cs-CZ" altLang="cs-CZ" sz="2000" dirty="0"/>
              <a:t>Přihlásit sebe a zaměstnance u zvolené zdravotní pojišťovny (do 8 dnů)</a:t>
            </a:r>
          </a:p>
          <a:p>
            <a:pPr marL="914400" lvl="1" indent="-457200" eaLnBrk="1" hangingPunct="1">
              <a:lnSpc>
                <a:spcPct val="90000"/>
              </a:lnSpc>
            </a:pPr>
            <a:r>
              <a:rPr lang="cs-CZ" altLang="cs-CZ" sz="2000" dirty="0"/>
              <a:t>Podat přihlášku k povinnému úrazovému pojištění za zaměstnance (alespoň minimálně 1 zaměstnanec)</a:t>
            </a:r>
          </a:p>
          <a:p>
            <a:pPr marL="533400" indent="-533400" eaLnBrk="1" hangingPunct="1">
              <a:lnSpc>
                <a:spcPct val="90000"/>
              </a:lnSpc>
            </a:pPr>
            <a:endParaRPr lang="cs-CZ" altLang="cs-CZ" sz="2400" dirty="0"/>
          </a:p>
          <a:p>
            <a:pPr marL="533400" indent="-533400" algn="ctr" eaLnBrk="1" hangingPunct="1">
              <a:lnSpc>
                <a:spcPct val="90000"/>
              </a:lnSpc>
              <a:buFont typeface="Wingdings" panose="05000000000000000000" pitchFamily="2" charset="2"/>
              <a:buNone/>
            </a:pPr>
            <a:r>
              <a:rPr lang="cs-CZ" altLang="cs-CZ" sz="2400" dirty="0"/>
              <a:t>Vše jde nyní vyřídit v rámci jednoho formuláře na CRM bez nutnosti obíhání úřadů!!</a:t>
            </a:r>
          </a:p>
          <a:p>
            <a:pPr marL="533400" indent="-533400" algn="ctr" eaLnBrk="1" hangingPunct="1">
              <a:lnSpc>
                <a:spcPct val="90000"/>
              </a:lnSpc>
              <a:buFont typeface="Wingdings" panose="05000000000000000000" pitchFamily="2" charset="2"/>
              <a:buNone/>
            </a:pPr>
            <a:endParaRPr lang="cs-CZ" altLang="cs-CZ" sz="2400" b="1" dirty="0"/>
          </a:p>
          <a:p>
            <a:pPr marL="533400" indent="-533400" algn="ctr" eaLnBrk="1" hangingPunct="1">
              <a:lnSpc>
                <a:spcPct val="90000"/>
              </a:lnSpc>
              <a:buFont typeface="Wingdings" panose="05000000000000000000" pitchFamily="2" charset="2"/>
              <a:buNone/>
            </a:pPr>
            <a:r>
              <a:rPr lang="cs-CZ" altLang="cs-CZ" sz="2400" b="1" dirty="0"/>
              <a:t>Podnikatel může provozovat více živností, má-li pro každou z nich živnostenské oprávnění</a:t>
            </a:r>
          </a:p>
          <a:p>
            <a:pPr marL="533400" indent="-533400" algn="ctr" eaLnBrk="1" hangingPunct="1">
              <a:lnSpc>
                <a:spcPct val="90000"/>
              </a:lnSpc>
              <a:buFont typeface="Wingdings" panose="05000000000000000000" pitchFamily="2" charset="2"/>
              <a:buNone/>
            </a:pPr>
            <a:r>
              <a:rPr lang="cs-CZ" altLang="cs-CZ" sz="2400" b="1" dirty="0"/>
              <a:t>(např. volná a vázaná živnost)</a:t>
            </a:r>
          </a:p>
        </p:txBody>
      </p:sp>
    </p:spTree>
    <p:extLst>
      <p:ext uri="{BB962C8B-B14F-4D97-AF65-F5344CB8AC3E}">
        <p14:creationId xmlns:p14="http://schemas.microsoft.com/office/powerpoint/2010/main" val="40831937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406324" y="182040"/>
            <a:ext cx="8229600" cy="1143000"/>
          </a:xfrm>
        </p:spPr>
        <p:txBody>
          <a:bodyPr/>
          <a:lstStyle/>
          <a:p>
            <a:r>
              <a:rPr lang="cs-CZ" altLang="cs-CZ" sz="2600" b="1" dirty="0">
                <a:solidFill>
                  <a:srgbClr val="FF0000"/>
                </a:solidFill>
              </a:rPr>
              <a:t>Pomocí JRF jsou možné tyto přihlášky do evidencí:</a:t>
            </a:r>
          </a:p>
        </p:txBody>
      </p:sp>
      <p:sp>
        <p:nvSpPr>
          <p:cNvPr id="130051" name="Rectangle 3"/>
          <p:cNvSpPr>
            <a:spLocks noGrp="1" noChangeArrowheads="1"/>
          </p:cNvSpPr>
          <p:nvPr>
            <p:ph type="body" idx="1"/>
          </p:nvPr>
        </p:nvSpPr>
        <p:spPr>
          <a:xfrm>
            <a:off x="127322" y="1192192"/>
            <a:ext cx="9016678" cy="5665808"/>
          </a:xfrm>
        </p:spPr>
        <p:txBody>
          <a:bodyPr/>
          <a:lstStyle/>
          <a:p>
            <a:pPr>
              <a:lnSpc>
                <a:spcPct val="80000"/>
              </a:lnSpc>
            </a:pPr>
            <a:r>
              <a:rPr lang="cs-CZ" altLang="cs-CZ" sz="2000" b="1" dirty="0"/>
              <a:t>Ve vztahu k živ. úřadu:</a:t>
            </a:r>
          </a:p>
          <a:p>
            <a:pPr lvl="1">
              <a:lnSpc>
                <a:spcPct val="80000"/>
              </a:lnSpc>
            </a:pPr>
            <a:r>
              <a:rPr lang="cs-CZ" altLang="cs-CZ" sz="1800" dirty="0"/>
              <a:t>Ohlášení živnosti</a:t>
            </a:r>
          </a:p>
          <a:p>
            <a:pPr lvl="1">
              <a:lnSpc>
                <a:spcPct val="80000"/>
              </a:lnSpc>
            </a:pPr>
            <a:r>
              <a:rPr lang="cs-CZ" altLang="cs-CZ" sz="1800" dirty="0"/>
              <a:t>Žádost o koncesi</a:t>
            </a:r>
          </a:p>
          <a:p>
            <a:pPr lvl="1">
              <a:lnSpc>
                <a:spcPct val="80000"/>
              </a:lnSpc>
            </a:pPr>
            <a:r>
              <a:rPr lang="cs-CZ" altLang="cs-CZ" sz="1800" dirty="0"/>
              <a:t>Oznámení změny, resp. Doplnění údajů dle §49, resp. §56 živnostenského zákona</a:t>
            </a:r>
          </a:p>
          <a:p>
            <a:pPr lvl="1">
              <a:lnSpc>
                <a:spcPct val="80000"/>
              </a:lnSpc>
            </a:pPr>
            <a:r>
              <a:rPr lang="cs-CZ" altLang="cs-CZ" sz="1800" dirty="0"/>
              <a:t>Žádost o zrušení živnostenského oprávnění</a:t>
            </a:r>
          </a:p>
          <a:p>
            <a:pPr lvl="1">
              <a:lnSpc>
                <a:spcPct val="80000"/>
              </a:lnSpc>
            </a:pPr>
            <a:r>
              <a:rPr lang="cs-CZ" altLang="cs-CZ" sz="1800" dirty="0"/>
              <a:t>Oznámení o zahájení/ukončení provozování živnosti v provozovně</a:t>
            </a:r>
          </a:p>
          <a:p>
            <a:pPr lvl="1">
              <a:lnSpc>
                <a:spcPct val="80000"/>
              </a:lnSpc>
            </a:pPr>
            <a:r>
              <a:rPr lang="cs-CZ" altLang="cs-CZ" sz="1800" dirty="0"/>
              <a:t>Oznámení o přerušení provozování živnosti</a:t>
            </a:r>
          </a:p>
          <a:p>
            <a:pPr lvl="1">
              <a:lnSpc>
                <a:spcPct val="80000"/>
              </a:lnSpc>
            </a:pPr>
            <a:r>
              <a:rPr lang="cs-CZ" altLang="cs-CZ" sz="1800" dirty="0"/>
              <a:t>Oznámení o pokračování v provozování živnosti před uplynutím doby, na kterou bylo provozování živnosti přerušeno</a:t>
            </a:r>
          </a:p>
          <a:p>
            <a:pPr>
              <a:lnSpc>
                <a:spcPct val="80000"/>
              </a:lnSpc>
            </a:pPr>
            <a:r>
              <a:rPr lang="cs-CZ" altLang="cs-CZ" sz="2000" b="1" dirty="0"/>
              <a:t>Ve vztahu k FÚ:</a:t>
            </a:r>
          </a:p>
          <a:p>
            <a:pPr lvl="1">
              <a:lnSpc>
                <a:spcPct val="80000"/>
              </a:lnSpc>
            </a:pPr>
            <a:r>
              <a:rPr lang="cs-CZ" altLang="cs-CZ" sz="1800" dirty="0"/>
              <a:t>Přihláška k registraci k </a:t>
            </a:r>
            <a:r>
              <a:rPr lang="cs-CZ" altLang="cs-CZ" sz="1800" dirty="0" err="1"/>
              <a:t>DzPFO</a:t>
            </a:r>
            <a:r>
              <a:rPr lang="cs-CZ" altLang="cs-CZ" sz="1800" dirty="0"/>
              <a:t>, k registraci DPH, k dani z nemovitosti, dani silniční atd.</a:t>
            </a:r>
          </a:p>
          <a:p>
            <a:pPr>
              <a:lnSpc>
                <a:spcPct val="80000"/>
              </a:lnSpc>
            </a:pPr>
            <a:r>
              <a:rPr lang="cs-CZ" altLang="cs-CZ" sz="2000" b="1" dirty="0"/>
              <a:t>Ve vztahu ČSSZ</a:t>
            </a:r>
          </a:p>
          <a:p>
            <a:pPr lvl="1">
              <a:lnSpc>
                <a:spcPct val="80000"/>
              </a:lnSpc>
            </a:pPr>
            <a:r>
              <a:rPr lang="cs-CZ" altLang="cs-CZ" sz="1800" dirty="0"/>
              <a:t>Oznámení o zahájení (ukončení) samostatné výdělečné činnosti OSVČ</a:t>
            </a:r>
          </a:p>
          <a:p>
            <a:pPr lvl="1">
              <a:lnSpc>
                <a:spcPct val="80000"/>
              </a:lnSpc>
            </a:pPr>
            <a:r>
              <a:rPr lang="cs-CZ" altLang="cs-CZ" sz="1800" dirty="0"/>
              <a:t>Přihláška k důchodovému a nemocenskému pojištění OSVČ</a:t>
            </a:r>
          </a:p>
          <a:p>
            <a:pPr>
              <a:lnSpc>
                <a:spcPct val="80000"/>
              </a:lnSpc>
            </a:pPr>
            <a:r>
              <a:rPr lang="cs-CZ" altLang="cs-CZ" sz="2000" b="1" dirty="0"/>
              <a:t>Ve vztahu k ÚP</a:t>
            </a:r>
          </a:p>
          <a:p>
            <a:pPr lvl="1">
              <a:lnSpc>
                <a:spcPct val="80000"/>
              </a:lnSpc>
            </a:pPr>
            <a:r>
              <a:rPr lang="cs-CZ" altLang="cs-CZ" sz="1800" dirty="0" err="1"/>
              <a:t>Hláušení</a:t>
            </a:r>
            <a:r>
              <a:rPr lang="cs-CZ" altLang="cs-CZ" sz="1800" dirty="0"/>
              <a:t> volného pracovního místa, resp. jeho obsazení</a:t>
            </a:r>
          </a:p>
          <a:p>
            <a:pPr>
              <a:lnSpc>
                <a:spcPct val="80000"/>
              </a:lnSpc>
            </a:pPr>
            <a:r>
              <a:rPr lang="cs-CZ" altLang="cs-CZ" sz="2000" b="1" dirty="0"/>
              <a:t>Ve vztahu ke zdravotní pojišťovně</a:t>
            </a:r>
          </a:p>
          <a:p>
            <a:pPr lvl="1">
              <a:lnSpc>
                <a:spcPct val="80000"/>
              </a:lnSpc>
            </a:pPr>
            <a:r>
              <a:rPr lang="cs-CZ" altLang="cs-CZ" sz="1800" dirty="0"/>
              <a:t>Oznámení pojištěnce (FO) o zahájení (ukončení) samostatné výdělečné činnosti</a:t>
            </a:r>
          </a:p>
        </p:txBody>
      </p:sp>
    </p:spTree>
    <p:extLst>
      <p:ext uri="{BB962C8B-B14F-4D97-AF65-F5344CB8AC3E}">
        <p14:creationId xmlns:p14="http://schemas.microsoft.com/office/powerpoint/2010/main" val="39428181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64656" y="2306638"/>
            <a:ext cx="8122143" cy="3476324"/>
          </a:xfrm>
        </p:spPr>
        <p:txBody>
          <a:bodyPr>
            <a:normAutofit/>
          </a:bodyPr>
          <a:lstStyle/>
          <a:p>
            <a:pPr eaLnBrk="1" hangingPunct="1">
              <a:defRPr/>
            </a:pPr>
            <a:r>
              <a:rPr lang="cs-CZ" altLang="cs-CZ" sz="2400" b="1" dirty="0" err="1"/>
              <a:t>CzechPOINT</a:t>
            </a:r>
            <a:endParaRPr lang="cs-CZ" altLang="cs-CZ" sz="2400" b="1" dirty="0"/>
          </a:p>
          <a:p>
            <a:pPr lvl="1" eaLnBrk="1" hangingPunct="1">
              <a:defRPr/>
            </a:pPr>
            <a:r>
              <a:rPr lang="cs-CZ" altLang="cs-CZ" sz="2000" b="1" dirty="0"/>
              <a:t>Co to je? Jak jej lze využít při podnikání?</a:t>
            </a:r>
          </a:p>
          <a:p>
            <a:pPr lvl="1" eaLnBrk="1" hangingPunct="1">
              <a:defRPr/>
            </a:pPr>
            <a:r>
              <a:rPr lang="cs-CZ" altLang="cs-CZ" sz="2000" b="1" dirty="0"/>
              <a:t>Co vše poskytuje?</a:t>
            </a:r>
          </a:p>
          <a:p>
            <a:pPr lvl="1" eaLnBrk="1" hangingPunct="1">
              <a:defRPr/>
            </a:pPr>
            <a:r>
              <a:rPr lang="cs-CZ" altLang="cs-CZ" sz="2000" b="1" dirty="0"/>
              <a:t>Kde ho nalezneme v Olomouci?</a:t>
            </a:r>
          </a:p>
          <a:p>
            <a:pPr marL="228600" lvl="1" indent="0" eaLnBrk="1" hangingPunct="1">
              <a:buFont typeface="Wingdings" panose="05000000000000000000" pitchFamily="2" charset="2"/>
              <a:buNone/>
              <a:defRPr/>
            </a:pPr>
            <a:endParaRPr lang="cs-CZ" altLang="cs-CZ" sz="2000" b="1" dirty="0"/>
          </a:p>
          <a:p>
            <a:pPr eaLnBrk="1" hangingPunct="1">
              <a:defRPr/>
            </a:pPr>
            <a:r>
              <a:rPr lang="cs-CZ" altLang="cs-CZ" sz="2400" b="1" dirty="0"/>
              <a:t>Vyplnit JRF – vymyslete si vlastní živnostenské podnikání a vyplňte odpovídajícím způsobem JRF a případně také nezbytné přílohy.</a:t>
            </a:r>
            <a:endParaRPr lang="cs-CZ" sz="2400" dirty="0"/>
          </a:p>
          <a:p>
            <a:pPr eaLnBrk="1" hangingPunct="1">
              <a:defRPr/>
            </a:pPr>
            <a:endParaRPr lang="cs-CZ" altLang="cs-CZ" sz="2400" b="1" dirty="0"/>
          </a:p>
        </p:txBody>
      </p:sp>
      <p:sp>
        <p:nvSpPr>
          <p:cNvPr id="27651" name="Rectangle 2"/>
          <p:cNvSpPr>
            <a:spLocks noGrp="1" noChangeArrowheads="1"/>
          </p:cNvSpPr>
          <p:nvPr>
            <p:ph type="title"/>
          </p:nvPr>
        </p:nvSpPr>
        <p:spPr>
          <a:xfrm>
            <a:off x="870680" y="986396"/>
            <a:ext cx="7085012" cy="955675"/>
          </a:xfrm>
        </p:spPr>
        <p:txBody>
          <a:bodyPr>
            <a:normAutofit fontScale="90000"/>
          </a:bodyPr>
          <a:lstStyle/>
          <a:p>
            <a:pPr eaLnBrk="1" fontAlgn="auto" hangingPunct="1">
              <a:spcAft>
                <a:spcPts val="0"/>
              </a:spcAft>
              <a:defRPr/>
            </a:pPr>
            <a:r>
              <a:rPr lang="cs-CZ" sz="5000" b="1" dirty="0">
                <a:solidFill>
                  <a:srgbClr val="00B0F0"/>
                </a:solidFill>
              </a:rPr>
              <a:t>Dílčí úkol na příští soustředění – 2 b k zápočtu</a:t>
            </a:r>
          </a:p>
        </p:txBody>
      </p:sp>
      <p:sp>
        <p:nvSpPr>
          <p:cNvPr id="25605" name="AutoShape 2" descr="http://www.czechpoint.cz/web/themes/czechpoint/layout/logo.jpg"/>
          <p:cNvSpPr>
            <a:spLocks noChangeAspect="1" noChangeArrowheads="1"/>
          </p:cNvSpPr>
          <p:nvPr/>
        </p:nvSpPr>
        <p:spPr bwMode="auto">
          <a:xfrm>
            <a:off x="777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sz="3200">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endParaRPr lang="cs-CZ" altLang="cs-CZ" sz="1800">
              <a:solidFill>
                <a:schemeClr val="tx1"/>
              </a:solidFill>
              <a:latin typeface="Verdana" panose="020B0604030504040204" pitchFamily="34" charset="0"/>
            </a:endParaRPr>
          </a:p>
        </p:txBody>
      </p:sp>
      <p:pic>
        <p:nvPicPr>
          <p:cNvPr id="25606"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4595" y="2306638"/>
            <a:ext cx="215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495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62046" y="1514901"/>
            <a:ext cx="8797709" cy="4882547"/>
          </a:xfrm>
        </p:spPr>
        <p:txBody>
          <a:bodyPr>
            <a:normAutofit/>
          </a:bodyPr>
          <a:lstStyle/>
          <a:p>
            <a:r>
              <a:rPr lang="cs-CZ" sz="2400" dirty="0">
                <a:latin typeface="Arial" pitchFamily="34" charset="0"/>
                <a:cs typeface="Arial" pitchFamily="34" charset="0"/>
              </a:rPr>
              <a:t>Živnost </a:t>
            </a:r>
          </a:p>
          <a:p>
            <a:pPr lvl="1"/>
            <a:r>
              <a:rPr lang="cs-CZ" sz="2400" dirty="0">
                <a:latin typeface="Arial" pitchFamily="34" charset="0"/>
                <a:cs typeface="Arial" pitchFamily="34" charset="0"/>
              </a:rPr>
              <a:t>Živnost ohlašovací – řemeslné, vázané, volné</a:t>
            </a:r>
          </a:p>
          <a:p>
            <a:pPr lvl="1"/>
            <a:r>
              <a:rPr lang="cs-CZ" sz="2400" dirty="0">
                <a:latin typeface="Arial" pitchFamily="34" charset="0"/>
                <a:cs typeface="Arial" pitchFamily="34" charset="0"/>
              </a:rPr>
              <a:t>Živnost koncesovaná</a:t>
            </a:r>
          </a:p>
          <a:p>
            <a:pPr lvl="1">
              <a:buNone/>
            </a:pPr>
            <a:endParaRPr lang="cs-CZ" sz="2400" dirty="0">
              <a:latin typeface="Arial" pitchFamily="34" charset="0"/>
              <a:cs typeface="Arial" pitchFamily="34" charset="0"/>
            </a:endParaRPr>
          </a:p>
          <a:p>
            <a:r>
              <a:rPr lang="cs-CZ" sz="2400" dirty="0">
                <a:latin typeface="Arial" pitchFamily="34" charset="0"/>
                <a:cs typeface="Arial" pitchFamily="34" charset="0"/>
              </a:rPr>
              <a:t>Obchodní společnost</a:t>
            </a:r>
          </a:p>
          <a:p>
            <a:pPr lvl="1"/>
            <a:r>
              <a:rPr lang="cs-CZ" sz="2400" dirty="0">
                <a:latin typeface="Arial" pitchFamily="34" charset="0"/>
                <a:cs typeface="Arial" pitchFamily="34" charset="0"/>
              </a:rPr>
              <a:t>Společenská smlouva (zakladatelská smlouva)</a:t>
            </a:r>
          </a:p>
          <a:p>
            <a:pPr lvl="1"/>
            <a:r>
              <a:rPr lang="cs-CZ" sz="2400" dirty="0">
                <a:latin typeface="Arial" pitchFamily="34" charset="0"/>
                <a:cs typeface="Arial" pitchFamily="34" charset="0"/>
              </a:rPr>
              <a:t>Výpis z trestního rejstříku</a:t>
            </a:r>
          </a:p>
          <a:p>
            <a:pPr lvl="1"/>
            <a:r>
              <a:rPr lang="cs-CZ" sz="2400" dirty="0">
                <a:latin typeface="Arial" pitchFamily="34" charset="0"/>
                <a:cs typeface="Arial" pitchFamily="34" charset="0"/>
              </a:rPr>
              <a:t>Žádost na živnostenský úřad</a:t>
            </a:r>
          </a:p>
          <a:p>
            <a:pPr lvl="1"/>
            <a:r>
              <a:rPr lang="cs-CZ" sz="2400" dirty="0">
                <a:latin typeface="Arial" pitchFamily="34" charset="0"/>
                <a:cs typeface="Arial" pitchFamily="34" charset="0"/>
              </a:rPr>
              <a:t>Registrace u obchodního rejstříku</a:t>
            </a:r>
          </a:p>
        </p:txBody>
      </p:sp>
      <p:sp>
        <p:nvSpPr>
          <p:cNvPr id="3" name="Nadpis 2"/>
          <p:cNvSpPr>
            <a:spLocks noGrp="1"/>
          </p:cNvSpPr>
          <p:nvPr>
            <p:ph type="title"/>
          </p:nvPr>
        </p:nvSpPr>
        <p:spPr>
          <a:xfrm>
            <a:off x="730155" y="371901"/>
            <a:ext cx="8229600" cy="1143000"/>
          </a:xfrm>
        </p:spPr>
        <p:txBody>
          <a:bodyPr>
            <a:normAutofit/>
          </a:bodyPr>
          <a:lstStyle/>
          <a:p>
            <a:r>
              <a:rPr lang="cs-CZ" sz="4000" b="1" dirty="0">
                <a:solidFill>
                  <a:srgbClr val="FF0000"/>
                </a:solidFill>
              </a:rPr>
              <a:t>Postup při zakládání podniku</a:t>
            </a:r>
          </a:p>
        </p:txBody>
      </p:sp>
    </p:spTree>
    <p:extLst>
      <p:ext uri="{BB962C8B-B14F-4D97-AF65-F5344CB8AC3E}">
        <p14:creationId xmlns:p14="http://schemas.microsoft.com/office/powerpoint/2010/main" val="40961687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Ohlašovací a registrační povinnost</a:t>
            </a:r>
          </a:p>
        </p:txBody>
      </p:sp>
      <p:sp>
        <p:nvSpPr>
          <p:cNvPr id="3" name="Zástupný symbol pro obsah 2"/>
          <p:cNvSpPr>
            <a:spLocks noGrp="1"/>
          </p:cNvSpPr>
          <p:nvPr>
            <p:ph idx="1"/>
          </p:nvPr>
        </p:nvSpPr>
        <p:spPr>
          <a:xfrm>
            <a:off x="457200" y="1787857"/>
            <a:ext cx="8229600" cy="4525963"/>
          </a:xfrm>
        </p:spPr>
        <p:txBody>
          <a:bodyPr>
            <a:normAutofit/>
          </a:bodyPr>
          <a:lstStyle/>
          <a:p>
            <a:pPr lvl="1"/>
            <a:r>
              <a:rPr lang="cs-CZ" sz="2400" dirty="0">
                <a:solidFill>
                  <a:schemeClr val="tx1"/>
                </a:solidFill>
                <a:latin typeface="Arial" pitchFamily="34" charset="0"/>
                <a:cs typeface="Arial" pitchFamily="34" charset="0"/>
              </a:rPr>
              <a:t>registrace ve vztahu k živnostenskému úřadu,</a:t>
            </a:r>
          </a:p>
          <a:p>
            <a:pPr lvl="1"/>
            <a:r>
              <a:rPr lang="cs-CZ" sz="2400" dirty="0">
                <a:solidFill>
                  <a:schemeClr val="tx1"/>
                </a:solidFill>
                <a:latin typeface="Arial" pitchFamily="34" charset="0"/>
                <a:cs typeface="Arial" pitchFamily="34" charset="0"/>
              </a:rPr>
              <a:t>ve vztahu k finančnímu úřadu,</a:t>
            </a:r>
          </a:p>
          <a:p>
            <a:pPr lvl="1"/>
            <a:r>
              <a:rPr lang="cs-CZ" sz="2400" dirty="0">
                <a:solidFill>
                  <a:schemeClr val="tx1"/>
                </a:solidFill>
                <a:latin typeface="Arial" pitchFamily="34" charset="0"/>
                <a:cs typeface="Arial" pitchFamily="34" charset="0"/>
              </a:rPr>
              <a:t>ve vztahu k ČSSZ,</a:t>
            </a:r>
          </a:p>
          <a:p>
            <a:pPr lvl="1"/>
            <a:r>
              <a:rPr lang="cs-CZ" sz="2400" dirty="0">
                <a:solidFill>
                  <a:schemeClr val="tx1"/>
                </a:solidFill>
                <a:latin typeface="Arial" pitchFamily="34" charset="0"/>
                <a:cs typeface="Arial" pitchFamily="34" charset="0"/>
              </a:rPr>
              <a:t>ve vztahu k úřadu práce,</a:t>
            </a:r>
          </a:p>
          <a:p>
            <a:pPr lvl="1"/>
            <a:r>
              <a:rPr lang="cs-CZ" sz="2400" dirty="0">
                <a:solidFill>
                  <a:schemeClr val="tx1"/>
                </a:solidFill>
                <a:latin typeface="Arial" pitchFamily="34" charset="0"/>
                <a:cs typeface="Arial" pitchFamily="34" charset="0"/>
              </a:rPr>
              <a:t>ve vztahu k zdravotní pojišťovně,</a:t>
            </a:r>
          </a:p>
          <a:p>
            <a:pPr lvl="1"/>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Jednotný registrační formulář</a:t>
            </a:r>
          </a:p>
          <a:p>
            <a:pPr lvl="1"/>
            <a:r>
              <a:rPr lang="cs-CZ" sz="2400" dirty="0">
                <a:solidFill>
                  <a:schemeClr val="tx1"/>
                </a:solidFill>
                <a:latin typeface="Arial" pitchFamily="34" charset="0"/>
                <a:cs typeface="Arial" pitchFamily="34" charset="0"/>
              </a:rPr>
              <a:t>pro fyzickou osobu,</a:t>
            </a:r>
          </a:p>
          <a:p>
            <a:pPr lvl="1"/>
            <a:r>
              <a:rPr lang="cs-CZ" sz="2400" dirty="0">
                <a:solidFill>
                  <a:schemeClr val="tx1"/>
                </a:solidFill>
                <a:latin typeface="Arial" pitchFamily="34" charset="0"/>
                <a:cs typeface="Arial" pitchFamily="34" charset="0"/>
              </a:rPr>
              <a:t>pro právnickou osobu.</a:t>
            </a:r>
          </a:p>
          <a:p>
            <a:pPr lvl="1"/>
            <a:endParaRPr lang="cs-CZ" dirty="0">
              <a:solidFill>
                <a:schemeClr val="tx1"/>
              </a:solidFill>
            </a:endParaRPr>
          </a:p>
        </p:txBody>
      </p:sp>
    </p:spTree>
    <p:extLst>
      <p:ext uri="{BB962C8B-B14F-4D97-AF65-F5344CB8AC3E}">
        <p14:creationId xmlns:p14="http://schemas.microsoft.com/office/powerpoint/2010/main" val="83053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4965" y="2620370"/>
            <a:ext cx="8041835" cy="3222128"/>
          </a:xfrm>
        </p:spPr>
        <p:txBody>
          <a:bodyPr>
            <a:normAutofit/>
          </a:bodyPr>
          <a:lstStyle/>
          <a:p>
            <a:pPr marL="624078" indent="-514350" algn="just">
              <a:buNone/>
            </a:pPr>
            <a:endParaRPr lang="cs-CZ" sz="2400" b="1" dirty="0">
              <a:latin typeface="Arial" pitchFamily="34" charset="0"/>
              <a:cs typeface="Arial" pitchFamily="34" charset="0"/>
            </a:endParaRPr>
          </a:p>
          <a:p>
            <a:pPr marL="624078" indent="-514350" algn="just">
              <a:buNone/>
            </a:pPr>
            <a:r>
              <a:rPr lang="cs-CZ" sz="2400" b="1" dirty="0">
                <a:latin typeface="Arial" pitchFamily="34" charset="0"/>
                <a:cs typeface="Arial" pitchFamily="34" charset="0"/>
              </a:rPr>
              <a:t>Nastudovat právní formy podniku.</a:t>
            </a:r>
          </a:p>
        </p:txBody>
      </p:sp>
      <p:sp>
        <p:nvSpPr>
          <p:cNvPr id="3" name="Nadpis 2"/>
          <p:cNvSpPr>
            <a:spLocks noGrp="1"/>
          </p:cNvSpPr>
          <p:nvPr>
            <p:ph type="title"/>
          </p:nvPr>
        </p:nvSpPr>
        <p:spPr>
          <a:xfrm>
            <a:off x="644965" y="1345385"/>
            <a:ext cx="8229600" cy="1143000"/>
          </a:xfrm>
        </p:spPr>
        <p:txBody>
          <a:bodyPr>
            <a:normAutofit/>
          </a:bodyPr>
          <a:lstStyle/>
          <a:p>
            <a:r>
              <a:rPr lang="cs-CZ" sz="3600" dirty="0"/>
              <a:t>Právní formy podniku - charakteristika</a:t>
            </a:r>
          </a:p>
        </p:txBody>
      </p:sp>
      <p:sp>
        <p:nvSpPr>
          <p:cNvPr id="4" name="Nadpis 1"/>
          <p:cNvSpPr txBox="1">
            <a:spLocks/>
          </p:cNvSpPr>
          <p:nvPr/>
        </p:nvSpPr>
        <p:spPr>
          <a:xfrm>
            <a:off x="0" y="587454"/>
            <a:ext cx="7970292" cy="102453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Příklad č. 9</a:t>
            </a:r>
            <a:endParaRPr kumimoji="0" lang="cs-CZ"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4276" y="682388"/>
            <a:ext cx="7650732" cy="5611863"/>
          </a:xfrm>
          <a:prstGeom prst="rect">
            <a:avLst/>
          </a:prstGeom>
          <a:noFill/>
          <a:ln w="9525">
            <a:noFill/>
            <a:miter lim="800000"/>
            <a:headEnd/>
            <a:tailEnd/>
          </a:ln>
          <a:effec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cs-CZ" altLang="cs-CZ" sz="3200" b="1">
                <a:solidFill>
                  <a:srgbClr val="FF0000"/>
                </a:solidFill>
              </a:rPr>
              <a:t>Postup při založení živnosti </a:t>
            </a:r>
          </a:p>
        </p:txBody>
      </p:sp>
      <p:sp>
        <p:nvSpPr>
          <p:cNvPr id="114693" name="Rectangle 3"/>
          <p:cNvSpPr>
            <a:spLocks noGrp="1" noChangeArrowheads="1"/>
          </p:cNvSpPr>
          <p:nvPr>
            <p:ph type="body" idx="4294967295"/>
          </p:nvPr>
        </p:nvSpPr>
        <p:spPr>
          <a:xfrm>
            <a:off x="182292" y="1417638"/>
            <a:ext cx="8779416" cy="3663247"/>
          </a:xfrm>
        </p:spPr>
        <p:txBody>
          <a:bodyPr>
            <a:normAutofit/>
          </a:bodyPr>
          <a:lstStyle/>
          <a:p>
            <a:pPr marL="533400" indent="-533400">
              <a:buFont typeface="Wingdings" panose="05000000000000000000" pitchFamily="2" charset="2"/>
              <a:buNone/>
            </a:pPr>
            <a:r>
              <a:rPr lang="cs-CZ" altLang="cs-CZ" sz="2600" b="1" dirty="0"/>
              <a:t>Poplatky</a:t>
            </a:r>
          </a:p>
          <a:p>
            <a:pPr marL="533400" indent="-533400"/>
            <a:r>
              <a:rPr lang="cs-CZ" altLang="cs-CZ" sz="2600" dirty="0"/>
              <a:t>Ohlášení živnosti nebo přijetí žádosti o koncesi …1 000 Kč, </a:t>
            </a:r>
          </a:p>
          <a:p>
            <a:pPr marL="533400" indent="-533400"/>
            <a:r>
              <a:rPr lang="cs-CZ" altLang="cs-CZ" sz="2600" dirty="0"/>
              <a:t>Ohlášení každé další živnosti nebo přijetí každé další žádosti o koncesi … 500 Kč. </a:t>
            </a:r>
          </a:p>
          <a:p>
            <a:pPr marL="533400" indent="-533400"/>
            <a:r>
              <a:rPr lang="cs-CZ" altLang="cs-CZ" sz="2600" dirty="0"/>
              <a:t>Vydání výpisu z živnostenského rejstříku po provedení oznámené změny … 100 Kč. </a:t>
            </a:r>
          </a:p>
          <a:p>
            <a:pPr marL="533400" indent="-533400"/>
            <a:r>
              <a:rPr lang="cs-CZ" altLang="cs-CZ" sz="2600" dirty="0"/>
              <a:t>Vydání úplného nebo částečného výpisu z živnostenského rejstříku na žádost… 20 Kč za každou i započatou stránku. </a:t>
            </a:r>
          </a:p>
        </p:txBody>
      </p:sp>
    </p:spTree>
    <p:extLst>
      <p:ext uri="{BB962C8B-B14F-4D97-AF65-F5344CB8AC3E}">
        <p14:creationId xmlns:p14="http://schemas.microsoft.com/office/powerpoint/2010/main" val="19737953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1157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43001E5-C564-4613-83A5-68C5BAC3EBD7}" type="slidenum">
              <a:rPr lang="cs-CZ" altLang="cs-CZ"/>
              <a:pPr eaLnBrk="1" hangingPunct="1"/>
              <a:t>153</a:t>
            </a:fld>
            <a:endParaRPr lang="cs-CZ" altLang="cs-CZ"/>
          </a:p>
        </p:txBody>
      </p:sp>
      <p:sp>
        <p:nvSpPr>
          <p:cNvPr id="115716" name="Rectangle 2"/>
          <p:cNvSpPr>
            <a:spLocks noGrp="1" noChangeArrowheads="1"/>
          </p:cNvSpPr>
          <p:nvPr>
            <p:ph type="title"/>
          </p:nvPr>
        </p:nvSpPr>
        <p:spPr>
          <a:xfrm>
            <a:off x="914400" y="158892"/>
            <a:ext cx="8229600" cy="1143000"/>
          </a:xfrm>
        </p:spPr>
        <p:txBody>
          <a:bodyPr/>
          <a:lstStyle/>
          <a:p>
            <a:pPr eaLnBrk="1" hangingPunct="1"/>
            <a:r>
              <a:rPr lang="cs-CZ" altLang="cs-CZ" sz="3200" b="1" dirty="0">
                <a:solidFill>
                  <a:srgbClr val="FF0000"/>
                </a:solidFill>
              </a:rPr>
              <a:t>Postup při založení živnosti</a:t>
            </a:r>
          </a:p>
        </p:txBody>
      </p:sp>
      <p:sp>
        <p:nvSpPr>
          <p:cNvPr id="115717" name="Rectangle 3"/>
          <p:cNvSpPr>
            <a:spLocks noGrp="1" noChangeArrowheads="1"/>
          </p:cNvSpPr>
          <p:nvPr>
            <p:ph type="body" idx="1"/>
          </p:nvPr>
        </p:nvSpPr>
        <p:spPr>
          <a:xfrm>
            <a:off x="457200" y="981075"/>
            <a:ext cx="8435975" cy="5400675"/>
          </a:xfrm>
        </p:spPr>
        <p:txBody>
          <a:bodyPr/>
          <a:lstStyle/>
          <a:p>
            <a:pPr eaLnBrk="1" hangingPunct="1">
              <a:lnSpc>
                <a:spcPct val="90000"/>
              </a:lnSpc>
              <a:buFont typeface="Wingdings" panose="05000000000000000000" pitchFamily="2" charset="2"/>
              <a:buNone/>
            </a:pPr>
            <a:r>
              <a:rPr lang="cs-CZ" altLang="cs-CZ" sz="2400" b="1"/>
              <a:t>Zánik živnosti</a:t>
            </a:r>
            <a:endParaRPr lang="cs-CZ" altLang="cs-CZ" sz="2400"/>
          </a:p>
          <a:p>
            <a:pPr eaLnBrk="1" hangingPunct="1">
              <a:lnSpc>
                <a:spcPct val="90000"/>
              </a:lnSpc>
            </a:pPr>
            <a:r>
              <a:rPr lang="cs-CZ" altLang="cs-CZ" sz="2400"/>
              <a:t>Smrtí podnikatele</a:t>
            </a:r>
          </a:p>
          <a:p>
            <a:pPr eaLnBrk="1" hangingPunct="1">
              <a:lnSpc>
                <a:spcPct val="90000"/>
              </a:lnSpc>
            </a:pPr>
            <a:r>
              <a:rPr lang="cs-CZ" altLang="cs-CZ" sz="2400"/>
              <a:t>Zánikem právnické osoby</a:t>
            </a:r>
          </a:p>
          <a:p>
            <a:pPr eaLnBrk="1" hangingPunct="1">
              <a:lnSpc>
                <a:spcPct val="90000"/>
              </a:lnSpc>
            </a:pPr>
            <a:r>
              <a:rPr lang="cs-CZ" altLang="cs-CZ" sz="2400"/>
              <a:t>Uplynutím doby, pokud bylo vydáno na dobu určitou</a:t>
            </a:r>
          </a:p>
          <a:p>
            <a:pPr eaLnBrk="1" hangingPunct="1">
              <a:lnSpc>
                <a:spcPct val="90000"/>
              </a:lnSpc>
            </a:pPr>
            <a:r>
              <a:rPr lang="cs-CZ" altLang="cs-CZ" sz="2400"/>
              <a:t>Rozhodnutím živnostenského úřadu o zrušení živnostenského oprávnění</a:t>
            </a:r>
          </a:p>
          <a:p>
            <a:pPr lvl="1" eaLnBrk="1" hangingPunct="1">
              <a:lnSpc>
                <a:spcPct val="90000"/>
              </a:lnSpc>
            </a:pPr>
            <a:r>
              <a:rPr lang="cs-CZ" altLang="cs-CZ" sz="2000"/>
              <a:t>při závažném porušení podmínek pro udělení koncese, nebo živnostenského zákona, nebo zvláštních předpisů, </a:t>
            </a:r>
          </a:p>
          <a:p>
            <a:pPr lvl="1" eaLnBrk="1" hangingPunct="1">
              <a:lnSpc>
                <a:spcPct val="90000"/>
              </a:lnSpc>
            </a:pPr>
            <a:r>
              <a:rPr lang="cs-CZ" altLang="cs-CZ" sz="2000"/>
              <a:t>na návrh příslušné správy sociálního zabezpečení, </a:t>
            </a:r>
          </a:p>
          <a:p>
            <a:pPr lvl="1" eaLnBrk="1" hangingPunct="1">
              <a:lnSpc>
                <a:spcPct val="90000"/>
              </a:lnSpc>
            </a:pPr>
            <a:r>
              <a:rPr lang="cs-CZ" altLang="cs-CZ" sz="2000"/>
              <a:t>pokud není živnost provozována déle než 4 roky, </a:t>
            </a:r>
          </a:p>
          <a:p>
            <a:pPr eaLnBrk="1" hangingPunct="1">
              <a:lnSpc>
                <a:spcPct val="90000"/>
              </a:lnSpc>
            </a:pPr>
            <a:r>
              <a:rPr lang="cs-CZ" altLang="cs-CZ" sz="2400"/>
              <a:t>pokud podnikatel dále podniká v zařízení, kde bylo nařízeno odstranit závady a tyto závady ani v určeném termínu neodstranil. </a:t>
            </a:r>
          </a:p>
        </p:txBody>
      </p:sp>
    </p:spTree>
    <p:extLst>
      <p:ext uri="{BB962C8B-B14F-4D97-AF65-F5344CB8AC3E}">
        <p14:creationId xmlns:p14="http://schemas.microsoft.com/office/powerpoint/2010/main" val="22924055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2E22A6D-F1C8-4DB6-B30A-A9F2F0247F06}"/>
              </a:ext>
            </a:extLst>
          </p:cNvPr>
          <p:cNvSpPr>
            <a:spLocks noGrp="1"/>
          </p:cNvSpPr>
          <p:nvPr>
            <p:ph idx="1"/>
          </p:nvPr>
        </p:nvSpPr>
        <p:spPr/>
        <p:txBody>
          <a:bodyPr/>
          <a:lstStyle/>
          <a:p>
            <a:r>
              <a:rPr lang="cs-CZ" b="1" dirty="0"/>
              <a:t>Najděte v zákoně tento institut a vysvětlete!!</a:t>
            </a:r>
          </a:p>
          <a:p>
            <a:endParaRPr lang="cs-CZ" b="1" dirty="0"/>
          </a:p>
          <a:p>
            <a:endParaRPr lang="cs-CZ" b="1" dirty="0"/>
          </a:p>
          <a:p>
            <a:endParaRPr lang="cs-CZ" b="1" dirty="0"/>
          </a:p>
          <a:p>
            <a:r>
              <a:rPr lang="cs-CZ" altLang="cs-CZ" b="1" i="1" dirty="0"/>
              <a:t>Co musí splňovat odpovědný zástupce?:</a:t>
            </a:r>
            <a:endParaRPr lang="cs-CZ" altLang="cs-CZ" i="1" dirty="0"/>
          </a:p>
        </p:txBody>
      </p:sp>
      <p:sp>
        <p:nvSpPr>
          <p:cNvPr id="4" name="Rectangle 2">
            <a:extLst>
              <a:ext uri="{FF2B5EF4-FFF2-40B4-BE49-F238E27FC236}">
                <a16:creationId xmlns:a16="http://schemas.microsoft.com/office/drawing/2014/main" id="{507E2248-4B5E-4459-97F5-CB1932DC7002}"/>
              </a:ext>
            </a:extLst>
          </p:cNvPr>
          <p:cNvSpPr>
            <a:spLocks noGrp="1" noChangeArrowheads="1"/>
          </p:cNvSpPr>
          <p:nvPr>
            <p:ph type="title"/>
          </p:nvPr>
        </p:nvSpPr>
        <p:spPr>
          <a:xfrm>
            <a:off x="457200" y="274638"/>
            <a:ext cx="8229600" cy="1143000"/>
          </a:xfrm>
        </p:spPr>
        <p:txBody>
          <a:bodyPr/>
          <a:lstStyle/>
          <a:p>
            <a:pPr eaLnBrk="1" hangingPunct="1"/>
            <a:r>
              <a:rPr lang="cs-CZ" altLang="cs-CZ" sz="3200" b="1" dirty="0">
                <a:solidFill>
                  <a:srgbClr val="FF0000"/>
                </a:solidFill>
              </a:rPr>
              <a:t>Odpovědný zástupce </a:t>
            </a:r>
          </a:p>
        </p:txBody>
      </p:sp>
    </p:spTree>
    <p:extLst>
      <p:ext uri="{BB962C8B-B14F-4D97-AF65-F5344CB8AC3E}">
        <p14:creationId xmlns:p14="http://schemas.microsoft.com/office/powerpoint/2010/main" val="12268722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364602" y="564005"/>
            <a:ext cx="8229600" cy="1143000"/>
          </a:xfrm>
        </p:spPr>
        <p:txBody>
          <a:bodyPr/>
          <a:lstStyle/>
          <a:p>
            <a:pPr eaLnBrk="1" hangingPunct="1"/>
            <a:r>
              <a:rPr lang="cs-CZ" altLang="cs-CZ" sz="3200" b="1" dirty="0">
                <a:solidFill>
                  <a:srgbClr val="FF0000"/>
                </a:solidFill>
              </a:rPr>
              <a:t>Živnostenský rejstřík </a:t>
            </a:r>
          </a:p>
        </p:txBody>
      </p:sp>
      <p:sp>
        <p:nvSpPr>
          <p:cNvPr id="117765" name="Rectangle 3"/>
          <p:cNvSpPr>
            <a:spLocks noGrp="1" noChangeArrowheads="1"/>
          </p:cNvSpPr>
          <p:nvPr>
            <p:ph type="body" idx="1"/>
          </p:nvPr>
        </p:nvSpPr>
        <p:spPr>
          <a:xfrm>
            <a:off x="266218" y="1600200"/>
            <a:ext cx="8565266" cy="4525963"/>
          </a:xfrm>
        </p:spPr>
        <p:txBody>
          <a:bodyPr/>
          <a:lstStyle/>
          <a:p>
            <a:pPr algn="just" eaLnBrk="1" hangingPunct="1"/>
            <a:r>
              <a:rPr lang="cs-CZ" altLang="cs-CZ" sz="2400" b="1" dirty="0"/>
              <a:t>Živnostenské úřady</a:t>
            </a:r>
            <a:r>
              <a:rPr lang="cs-CZ" altLang="cs-CZ" sz="2400" dirty="0"/>
              <a:t> vedou údaje o podnikatelích, kteří mají vydána </a:t>
            </a:r>
            <a:r>
              <a:rPr lang="cs-CZ" altLang="cs-CZ" sz="2400" b="1" dirty="0"/>
              <a:t>živnostenská oprávnění v živnostenském rejstříku</a:t>
            </a:r>
            <a:r>
              <a:rPr lang="cs-CZ" altLang="cs-CZ" sz="2400" dirty="0"/>
              <a:t>. Zápisy o podnikatelích jsou rozděleny na veřejnou a neveřejnou část.</a:t>
            </a:r>
          </a:p>
          <a:p>
            <a:pPr algn="just" eaLnBrk="1" hangingPunct="1"/>
            <a:r>
              <a:rPr lang="cs-CZ" altLang="cs-CZ" sz="2400" dirty="0"/>
              <a:t>Do </a:t>
            </a:r>
            <a:r>
              <a:rPr lang="cs-CZ" altLang="cs-CZ" sz="2400" b="1" dirty="0"/>
              <a:t>veřejné části</a:t>
            </a:r>
            <a:r>
              <a:rPr lang="cs-CZ" altLang="cs-CZ" sz="2400" dirty="0"/>
              <a:t> má právo nahlížet a </a:t>
            </a:r>
            <a:r>
              <a:rPr lang="cs-CZ" altLang="cs-CZ" sz="2400" b="1" dirty="0"/>
              <a:t>pořizovat si opisy každý</a:t>
            </a:r>
            <a:r>
              <a:rPr lang="cs-CZ" altLang="cs-CZ" sz="2400" dirty="0"/>
              <a:t>. Je zde možno zjistit například obchodní jméno, sídlo nebo místo podnikání, IČO, předmět podnikání, provozovny atd.</a:t>
            </a:r>
          </a:p>
          <a:p>
            <a:pPr algn="just" eaLnBrk="1" hangingPunct="1"/>
            <a:r>
              <a:rPr lang="cs-CZ" altLang="cs-CZ" sz="2400" dirty="0"/>
              <a:t>Do </a:t>
            </a:r>
            <a:r>
              <a:rPr lang="cs-CZ" altLang="cs-CZ" sz="2400" b="1" dirty="0"/>
              <a:t>neveřejné část</a:t>
            </a:r>
            <a:r>
              <a:rPr lang="cs-CZ" altLang="cs-CZ" sz="2400" dirty="0"/>
              <a:t>i může nahlédnout pouze ten, kdo </a:t>
            </a:r>
            <a:r>
              <a:rPr lang="cs-CZ" altLang="cs-CZ" sz="2400" b="1" dirty="0"/>
              <a:t>prokáže právní zájem</a:t>
            </a:r>
            <a:r>
              <a:rPr lang="cs-CZ" altLang="cs-CZ" sz="2400" dirty="0"/>
              <a:t> (např. vede soudní spor s podnikatelem).</a:t>
            </a:r>
          </a:p>
        </p:txBody>
      </p:sp>
    </p:spTree>
    <p:extLst>
      <p:ext uri="{BB962C8B-B14F-4D97-AF65-F5344CB8AC3E}">
        <p14:creationId xmlns:p14="http://schemas.microsoft.com/office/powerpoint/2010/main" val="16903063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cs-CZ" altLang="cs-CZ" sz="3200" b="1" dirty="0">
                <a:solidFill>
                  <a:srgbClr val="FF0000"/>
                </a:solidFill>
              </a:rPr>
              <a:t>Provozování živnosti  - různé pohledy</a:t>
            </a:r>
          </a:p>
        </p:txBody>
      </p:sp>
      <p:sp>
        <p:nvSpPr>
          <p:cNvPr id="118789" name="Rectangle 3"/>
          <p:cNvSpPr>
            <a:spLocks noGrp="1" noChangeArrowheads="1"/>
          </p:cNvSpPr>
          <p:nvPr>
            <p:ph type="body" idx="1"/>
          </p:nvPr>
        </p:nvSpPr>
        <p:spPr>
          <a:xfrm>
            <a:off x="254644" y="1261641"/>
            <a:ext cx="8638532" cy="5191547"/>
          </a:xfrm>
        </p:spPr>
        <p:txBody>
          <a:bodyPr/>
          <a:lstStyle/>
          <a:p>
            <a:pPr eaLnBrk="1" hangingPunct="1">
              <a:lnSpc>
                <a:spcPct val="90000"/>
              </a:lnSpc>
            </a:pPr>
            <a:r>
              <a:rPr lang="cs-CZ" altLang="cs-CZ" sz="2400" b="1" dirty="0"/>
              <a:t>Daňový aspekt</a:t>
            </a:r>
          </a:p>
          <a:p>
            <a:pPr lvl="1" eaLnBrk="1" hangingPunct="1">
              <a:lnSpc>
                <a:spcPct val="90000"/>
              </a:lnSpc>
            </a:pPr>
            <a:r>
              <a:rPr lang="cs-CZ" altLang="cs-CZ" sz="2000" dirty="0"/>
              <a:t>živnostník dosažený zisk zdaňuje podle zákona o dani z příjmu </a:t>
            </a:r>
            <a:r>
              <a:rPr lang="cs-CZ" altLang="cs-CZ" sz="2000" b="1" dirty="0"/>
              <a:t>daní z příjmu fyzických osob</a:t>
            </a:r>
            <a:endParaRPr lang="cs-CZ" altLang="cs-CZ" sz="2000" dirty="0"/>
          </a:p>
          <a:p>
            <a:pPr lvl="1" eaLnBrk="1" hangingPunct="1">
              <a:lnSpc>
                <a:spcPct val="90000"/>
              </a:lnSpc>
            </a:pPr>
            <a:r>
              <a:rPr lang="cs-CZ" altLang="cs-CZ" sz="2000" dirty="0"/>
              <a:t>z dosaženého zisku se mu dále určuje základ pro výpočet sociálního a zdravotního pojištění</a:t>
            </a:r>
          </a:p>
          <a:p>
            <a:pPr lvl="1" eaLnBrk="1" hangingPunct="1">
              <a:lnSpc>
                <a:spcPct val="90000"/>
              </a:lnSpc>
            </a:pPr>
            <a:r>
              <a:rPr lang="cs-CZ" altLang="cs-CZ" sz="2000" dirty="0"/>
              <a:t>živnostník musí platit minimální výši soc. a zdrav. pojištění</a:t>
            </a:r>
          </a:p>
          <a:p>
            <a:pPr eaLnBrk="1" hangingPunct="1">
              <a:lnSpc>
                <a:spcPct val="90000"/>
              </a:lnSpc>
            </a:pPr>
            <a:r>
              <a:rPr lang="cs-CZ" altLang="cs-CZ" sz="2400" b="1" dirty="0"/>
              <a:t>Účetnictví</a:t>
            </a:r>
          </a:p>
          <a:p>
            <a:pPr lvl="1" eaLnBrk="1" hangingPunct="1">
              <a:lnSpc>
                <a:spcPct val="90000"/>
              </a:lnSpc>
            </a:pPr>
            <a:r>
              <a:rPr lang="cs-CZ" altLang="cs-CZ" sz="2000" dirty="0"/>
              <a:t>pokud si nezvolí jinak, vedou pouze tzv. daňovou evidenci</a:t>
            </a:r>
          </a:p>
          <a:p>
            <a:pPr lvl="1" eaLnBrk="1" hangingPunct="1">
              <a:lnSpc>
                <a:spcPct val="90000"/>
              </a:lnSpc>
            </a:pPr>
            <a:r>
              <a:rPr lang="cs-CZ" altLang="cs-CZ" sz="2000" dirty="0"/>
              <a:t>mohou vést i podvojné účetnictví</a:t>
            </a:r>
          </a:p>
          <a:p>
            <a:pPr eaLnBrk="1" hangingPunct="1">
              <a:lnSpc>
                <a:spcPct val="90000"/>
              </a:lnSpc>
            </a:pPr>
            <a:r>
              <a:rPr lang="cs-CZ" altLang="cs-CZ" sz="2400" b="1" dirty="0"/>
              <a:t>Ručení</a:t>
            </a:r>
          </a:p>
          <a:p>
            <a:pPr lvl="1" eaLnBrk="1" hangingPunct="1">
              <a:lnSpc>
                <a:spcPct val="90000"/>
              </a:lnSpc>
            </a:pPr>
            <a:r>
              <a:rPr lang="cs-CZ" altLang="cs-CZ" sz="2000" dirty="0"/>
              <a:t>Živnostník ručí za své závazky </a:t>
            </a:r>
            <a:r>
              <a:rPr lang="cs-CZ" altLang="cs-CZ" sz="2000" b="1" dirty="0"/>
              <a:t>neomezeně</a:t>
            </a:r>
            <a:endParaRPr lang="cs-CZ" altLang="cs-CZ" sz="2000" dirty="0"/>
          </a:p>
          <a:p>
            <a:pPr eaLnBrk="1" hangingPunct="1">
              <a:lnSpc>
                <a:spcPct val="90000"/>
              </a:lnSpc>
            </a:pPr>
            <a:r>
              <a:rPr lang="cs-CZ" altLang="cs-CZ" sz="2400" b="1" dirty="0"/>
              <a:t>Kapitál</a:t>
            </a:r>
          </a:p>
          <a:p>
            <a:pPr lvl="1" eaLnBrk="1" hangingPunct="1">
              <a:lnSpc>
                <a:spcPct val="90000"/>
              </a:lnSpc>
            </a:pPr>
            <a:r>
              <a:rPr lang="cs-CZ" altLang="cs-CZ" sz="2000" dirty="0"/>
              <a:t>K založení živnosti není potřebný žádný kapitálový vklad, taktéž administrativní náklady jsou minimální</a:t>
            </a:r>
          </a:p>
        </p:txBody>
      </p:sp>
    </p:spTree>
    <p:extLst>
      <p:ext uri="{BB962C8B-B14F-4D97-AF65-F5344CB8AC3E}">
        <p14:creationId xmlns:p14="http://schemas.microsoft.com/office/powerpoint/2010/main" val="1276435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457200" y="457200"/>
            <a:ext cx="8229600" cy="1143000"/>
          </a:xfrm>
        </p:spPr>
        <p:txBody>
          <a:bodyPr/>
          <a:lstStyle/>
          <a:p>
            <a:pPr eaLnBrk="1" hangingPunct="1"/>
            <a:r>
              <a:rPr lang="cs-CZ" altLang="cs-CZ" sz="3200" b="1" dirty="0">
                <a:solidFill>
                  <a:srgbClr val="FF0000"/>
                </a:solidFill>
              </a:rPr>
              <a:t>Příjmy z podnikání a daňové přiznání </a:t>
            </a:r>
          </a:p>
        </p:txBody>
      </p:sp>
      <p:sp>
        <p:nvSpPr>
          <p:cNvPr id="119813" name="Rectangle 3"/>
          <p:cNvSpPr>
            <a:spLocks noGrp="1" noChangeArrowheads="1"/>
          </p:cNvSpPr>
          <p:nvPr>
            <p:ph type="body" idx="1"/>
          </p:nvPr>
        </p:nvSpPr>
        <p:spPr/>
        <p:txBody>
          <a:bodyPr/>
          <a:lstStyle/>
          <a:p>
            <a:pPr eaLnBrk="1" hangingPunct="1"/>
            <a:r>
              <a:rPr lang="cs-CZ" altLang="cs-CZ" sz="2400" b="1"/>
              <a:t>Příjmy</a:t>
            </a:r>
            <a:r>
              <a:rPr lang="cs-CZ" altLang="cs-CZ" sz="2400"/>
              <a:t> musíme uvést v každém případě všechny, peněžní i nepeněžní, ty, které jsme obdrželi od 1.1. do 31.12. v hotovosti, na bankovní účet nebo fyzicky.</a:t>
            </a:r>
            <a:endParaRPr lang="cs-CZ" altLang="cs-CZ" sz="2400" b="1"/>
          </a:p>
          <a:p>
            <a:pPr eaLnBrk="1" hangingPunct="1"/>
            <a:r>
              <a:rPr lang="cs-CZ" altLang="cs-CZ" sz="2400" b="1"/>
              <a:t>Výdaje</a:t>
            </a:r>
            <a:r>
              <a:rPr lang="cs-CZ" altLang="cs-CZ" sz="2400"/>
              <a:t> můžeme uvádět takovým způsobem, který pro nás bude výhodnější, aby nám vyšel co nejnižší základ daně. Můžeme se rozhodnout, zda bude pro nás výhodná: </a:t>
            </a:r>
          </a:p>
          <a:p>
            <a:pPr eaLnBrk="1" hangingPunct="1"/>
            <a:r>
              <a:rPr lang="cs-CZ" altLang="cs-CZ" sz="2400">
                <a:hlinkClick r:id="rId2"/>
              </a:rPr>
              <a:t>daňová evidence</a:t>
            </a:r>
            <a:r>
              <a:rPr lang="cs-CZ" altLang="cs-CZ" sz="2400"/>
              <a:t>, ve které budeme evidovat výdaje podle dokladů </a:t>
            </a:r>
          </a:p>
          <a:p>
            <a:pPr eaLnBrk="1" hangingPunct="1"/>
            <a:r>
              <a:rPr lang="cs-CZ" altLang="cs-CZ" sz="2400"/>
              <a:t>nebo uplatníme </a:t>
            </a:r>
            <a:r>
              <a:rPr lang="cs-CZ" altLang="cs-CZ" sz="2400">
                <a:hlinkClick r:id="rId3"/>
              </a:rPr>
              <a:t>výdaje procentem z příjmů</a:t>
            </a:r>
            <a:r>
              <a:rPr lang="cs-CZ" altLang="cs-CZ" sz="2400"/>
              <a:t>, kdy nepotřebujeme schraňovat doklady o výdajích</a:t>
            </a:r>
          </a:p>
          <a:p>
            <a:pPr eaLnBrk="1" hangingPunct="1"/>
            <a:endParaRPr lang="cs-CZ" altLang="cs-CZ" sz="2400"/>
          </a:p>
        </p:txBody>
      </p:sp>
    </p:spTree>
    <p:extLst>
      <p:ext uri="{BB962C8B-B14F-4D97-AF65-F5344CB8AC3E}">
        <p14:creationId xmlns:p14="http://schemas.microsoft.com/office/powerpoint/2010/main" val="33406933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a:t>
            </a:r>
          </a:p>
          <a:p>
            <a:pPr marL="879475" lvl="1" indent="-252413"/>
            <a:r>
              <a:rPr lang="cs-CZ" sz="2000" dirty="0">
                <a:latin typeface="Arial" pitchFamily="34" charset="0"/>
                <a:cs typeface="Arial" pitchFamily="34" charset="0"/>
              </a:rPr>
              <a:t>Kapitálové – s.r.o., a.s.</a:t>
            </a:r>
          </a:p>
          <a:p>
            <a:pPr marL="879475" lvl="1" indent="-252413"/>
            <a:r>
              <a:rPr lang="cs-CZ" sz="2000" dirty="0">
                <a:latin typeface="Arial" pitchFamily="34" charset="0"/>
                <a:cs typeface="Arial" pitchFamily="34" charset="0"/>
              </a:rPr>
              <a:t>Smíšené – k.s.</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a:t>
            </a:r>
          </a:p>
          <a:p>
            <a:pPr marL="624078" indent="-514350">
              <a:buAutoNum type="arabicPeriod"/>
            </a:pPr>
            <a:r>
              <a:rPr lang="cs-CZ" sz="2000" dirty="0">
                <a:latin typeface="Arial" pitchFamily="34" charset="0"/>
                <a:cs typeface="Arial" pitchFamily="34" charset="0"/>
              </a:rPr>
              <a:t>Státní podniky</a:t>
            </a:r>
          </a:p>
          <a:p>
            <a:pPr marL="624078" indent="-514350">
              <a:buAutoNum type="arabicPeriod"/>
            </a:pPr>
            <a:r>
              <a:rPr lang="cs-CZ" sz="2000" dirty="0">
                <a:latin typeface="Arial" pitchFamily="34" charset="0"/>
                <a:cs typeface="Arial" pitchFamily="34" charset="0"/>
              </a:rPr>
              <a:t>Evropské hospodářské zájmové sdružení</a:t>
            </a:r>
          </a:p>
          <a:p>
            <a:pPr marL="624078" indent="-514350">
              <a:buAutoNum type="arabicPeriod"/>
            </a:pPr>
            <a:r>
              <a:rPr lang="cs-CZ" sz="2000" dirty="0">
                <a:latin typeface="Arial" pitchFamily="34" charset="0"/>
                <a:cs typeface="Arial" pitchFamily="34" charset="0"/>
              </a:rPr>
              <a:t>Evropská společnost</a:t>
            </a:r>
          </a:p>
          <a:p>
            <a:pPr marL="624078" indent="-514350">
              <a:buAutoNum type="arabicPeriod"/>
            </a:pPr>
            <a:r>
              <a:rPr lang="cs-CZ" sz="2000" dirty="0">
                <a:latin typeface="Arial" pitchFamily="34" charset="0"/>
                <a:cs typeface="Arial" pitchFamily="34" charset="0"/>
              </a:rPr>
              <a:t>Evropská družstevní společnost</a:t>
            </a:r>
          </a:p>
          <a:p>
            <a:pPr marL="624078" indent="-514350">
              <a:buAutoNum type="arabicPeriod"/>
            </a:pPr>
            <a:r>
              <a:rPr lang="cs-CZ" sz="2000" dirty="0">
                <a:latin typeface="Arial" pitchFamily="34" charset="0"/>
                <a:cs typeface="Arial" pitchFamily="34" charset="0"/>
              </a:rPr>
              <a:t>ostatní</a:t>
            </a:r>
          </a:p>
        </p:txBody>
      </p:sp>
      <p:sp>
        <p:nvSpPr>
          <p:cNvPr id="3" name="Nadpis 2"/>
          <p:cNvSpPr>
            <a:spLocks noGrp="1"/>
          </p:cNvSpPr>
          <p:nvPr>
            <p:ph type="title"/>
          </p:nvPr>
        </p:nvSpPr>
        <p:spPr>
          <a:xfrm>
            <a:off x="644965" y="399197"/>
            <a:ext cx="8229600" cy="1143000"/>
          </a:xfrm>
        </p:spPr>
        <p:txBody>
          <a:bodyPr>
            <a:normAutofit/>
          </a:bodyPr>
          <a:lstStyle/>
          <a:p>
            <a:r>
              <a:rPr lang="cs-CZ" sz="4000" dirty="0"/>
              <a:t>Právní formy podniku - charakteristika</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 fyzická osoba – živnostník</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 …</a:t>
            </a:r>
          </a:p>
          <a:p>
            <a:pPr marL="879475" lvl="1" indent="-252413"/>
            <a:r>
              <a:rPr lang="cs-CZ" sz="2000" dirty="0">
                <a:latin typeface="Arial" pitchFamily="34" charset="0"/>
                <a:cs typeface="Arial" pitchFamily="34" charset="0"/>
              </a:rPr>
              <a:t>Kapitálové – s.r.o., a.s.: …</a:t>
            </a:r>
          </a:p>
          <a:p>
            <a:pPr marL="879475" lvl="1" indent="-252413"/>
            <a:r>
              <a:rPr lang="cs-CZ" sz="2000" dirty="0">
                <a:latin typeface="Arial" pitchFamily="34" charset="0"/>
                <a:cs typeface="Arial" pitchFamily="34" charset="0"/>
              </a:rPr>
              <a:t>Smíšené – k.s.: …</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 …</a:t>
            </a:r>
          </a:p>
          <a:p>
            <a:pPr marL="624078" indent="-514350">
              <a:buAutoNum type="arabicPeriod"/>
            </a:pPr>
            <a:r>
              <a:rPr lang="cs-CZ" sz="2000" dirty="0">
                <a:latin typeface="Arial" pitchFamily="34" charset="0"/>
                <a:cs typeface="Arial" pitchFamily="34" charset="0"/>
              </a:rPr>
              <a:t>Státní podniky: …</a:t>
            </a:r>
          </a:p>
          <a:p>
            <a:pPr marL="624078" indent="-514350">
              <a:buAutoNum type="arabicPeriod"/>
            </a:pPr>
            <a:r>
              <a:rPr lang="cs-CZ" sz="2000" dirty="0">
                <a:latin typeface="Arial" pitchFamily="34" charset="0"/>
                <a:cs typeface="Arial" pitchFamily="34" charset="0"/>
              </a:rPr>
              <a:t>Evropské hospodářské zájmové sdružení: …</a:t>
            </a:r>
          </a:p>
          <a:p>
            <a:pPr marL="624078" indent="-514350">
              <a:buAutoNum type="arabicPeriod"/>
            </a:pPr>
            <a:r>
              <a:rPr lang="cs-CZ" sz="2000" dirty="0">
                <a:latin typeface="Arial" pitchFamily="34" charset="0"/>
                <a:cs typeface="Arial" pitchFamily="34" charset="0"/>
              </a:rPr>
              <a:t>Evropská společnost: …</a:t>
            </a:r>
          </a:p>
          <a:p>
            <a:pPr marL="624078" indent="-514350">
              <a:buAutoNum type="arabicPeriod"/>
            </a:pPr>
            <a:r>
              <a:rPr lang="cs-CZ" sz="2000" dirty="0">
                <a:latin typeface="Arial" pitchFamily="34" charset="0"/>
                <a:cs typeface="Arial" pitchFamily="34" charset="0"/>
              </a:rPr>
              <a:t>Evropská družstevní společnost: …</a:t>
            </a:r>
          </a:p>
          <a:p>
            <a:pPr marL="624078" indent="-514350">
              <a:buAutoNum type="arabicPeriod"/>
            </a:pPr>
            <a:r>
              <a:rPr lang="cs-CZ" sz="2000" dirty="0">
                <a:latin typeface="Arial" pitchFamily="34" charset="0"/>
                <a:cs typeface="Arial" pitchFamily="34" charset="0"/>
              </a:rPr>
              <a:t>Ostatní: …</a:t>
            </a:r>
          </a:p>
        </p:txBody>
      </p:sp>
      <p:sp>
        <p:nvSpPr>
          <p:cNvPr id="3" name="Nadpis 2"/>
          <p:cNvSpPr>
            <a:spLocks noGrp="1"/>
          </p:cNvSpPr>
          <p:nvPr>
            <p:ph type="title"/>
          </p:nvPr>
        </p:nvSpPr>
        <p:spPr>
          <a:xfrm>
            <a:off x="644965" y="399197"/>
            <a:ext cx="8229600" cy="1143000"/>
          </a:xfrm>
        </p:spPr>
        <p:txBody>
          <a:bodyPr>
            <a:normAutofit/>
          </a:bodyPr>
          <a:lstStyle/>
          <a:p>
            <a:r>
              <a:rPr lang="cs-CZ" sz="3300" dirty="0"/>
              <a:t>Právní formy podniku – zástupci, jednatelé,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683678" cy="4174503"/>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2446396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322"/>
            <a:ext cx="8478780" cy="1439518"/>
          </a:xfrm>
        </p:spPr>
        <p:txBody>
          <a:bodyPr>
            <a:normAutofit/>
          </a:bodyPr>
          <a:lstStyle/>
          <a:p>
            <a:r>
              <a:rPr lang="cs-CZ" sz="4000" b="1" dirty="0">
                <a:solidFill>
                  <a:srgbClr val="FF0000"/>
                </a:solidFill>
              </a:rPr>
              <a:t>Příklad č. 11 </a:t>
            </a:r>
            <a:r>
              <a:rPr lang="cs-CZ" sz="4000" dirty="0">
                <a:solidFill>
                  <a:schemeClr val="tx1"/>
                </a:solidFill>
              </a:rPr>
              <a:t>Volba právní formy podnikání</a:t>
            </a:r>
          </a:p>
        </p:txBody>
      </p:sp>
      <p:sp>
        <p:nvSpPr>
          <p:cNvPr id="3" name="Zástupný symbol pro obsah 2"/>
          <p:cNvSpPr>
            <a:spLocks noGrp="1"/>
          </p:cNvSpPr>
          <p:nvPr>
            <p:ph idx="1"/>
          </p:nvPr>
        </p:nvSpPr>
        <p:spPr>
          <a:xfrm>
            <a:off x="467544" y="2456597"/>
            <a:ext cx="8229600" cy="3478911"/>
          </a:xfrm>
        </p:spPr>
        <p:txBody>
          <a:bodyPr>
            <a:normAutofit/>
          </a:bodyPr>
          <a:lstStyle/>
          <a:p>
            <a:r>
              <a:rPr lang="cs-CZ" sz="2400" dirty="0">
                <a:solidFill>
                  <a:schemeClr val="tx1"/>
                </a:solidFill>
                <a:latin typeface="Arial" pitchFamily="34" charset="0"/>
                <a:cs typeface="Arial" pitchFamily="34" charset="0"/>
              </a:rPr>
              <a:t>Zamyslete se, jaké faktory byste pro výběr právní formy zvažovali.</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Byly by všechny tyto faktory pro vás stejně důležité?</a:t>
            </a:r>
          </a:p>
        </p:txBody>
      </p:sp>
    </p:spTree>
    <p:extLst>
      <p:ext uri="{BB962C8B-B14F-4D97-AF65-F5344CB8AC3E}">
        <p14:creationId xmlns:p14="http://schemas.microsoft.com/office/powerpoint/2010/main" val="31576702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637731"/>
            <a:ext cx="8229600" cy="4882547"/>
          </a:xfrm>
        </p:spPr>
        <p:txBody>
          <a:bodyPr>
            <a:normAutofit/>
          </a:bodyPr>
          <a:lstStyle/>
          <a:p>
            <a:r>
              <a:rPr lang="cs-CZ" sz="2400" dirty="0">
                <a:latin typeface="Arial" pitchFamily="34" charset="0"/>
                <a:cs typeface="Arial" pitchFamily="34" charset="0"/>
              </a:rPr>
              <a:t>Způsob a rozsah ručení (podnikatelské riziko)</a:t>
            </a:r>
          </a:p>
          <a:p>
            <a:r>
              <a:rPr lang="cs-CZ" sz="2400" dirty="0">
                <a:latin typeface="Arial" pitchFamily="34" charset="0"/>
                <a:cs typeface="Arial" pitchFamily="34" charset="0"/>
              </a:rPr>
              <a:t>Oprávnění k řízení (zastupování podniku navenek)</a:t>
            </a:r>
          </a:p>
          <a:p>
            <a:r>
              <a:rPr lang="cs-CZ" sz="2400" dirty="0">
                <a:latin typeface="Arial" pitchFamily="34" charset="0"/>
                <a:cs typeface="Arial" pitchFamily="34" charset="0"/>
              </a:rPr>
              <a:t>Počet zakladatelů</a:t>
            </a:r>
          </a:p>
          <a:p>
            <a:r>
              <a:rPr lang="cs-CZ" sz="2400" dirty="0">
                <a:latin typeface="Arial" pitchFamily="34" charset="0"/>
                <a:cs typeface="Arial" pitchFamily="34" charset="0"/>
              </a:rPr>
              <a:t>Nároky na počáteční kapitál</a:t>
            </a:r>
          </a:p>
          <a:p>
            <a:r>
              <a:rPr lang="cs-CZ" sz="2400" dirty="0">
                <a:latin typeface="Arial" pitchFamily="34" charset="0"/>
                <a:cs typeface="Arial" pitchFamily="34" charset="0"/>
              </a:rPr>
              <a:t>Administrativní náročnost založení podniku a rozsah výdajů s tím spojených</a:t>
            </a:r>
          </a:p>
          <a:p>
            <a:r>
              <a:rPr lang="cs-CZ" sz="2400" dirty="0">
                <a:latin typeface="Arial" pitchFamily="34" charset="0"/>
                <a:cs typeface="Arial" pitchFamily="34" charset="0"/>
              </a:rPr>
              <a:t>Účast na zisku/ztrátě</a:t>
            </a:r>
          </a:p>
          <a:p>
            <a:r>
              <a:rPr lang="cs-CZ" sz="2400" dirty="0">
                <a:latin typeface="Arial" pitchFamily="34" charset="0"/>
                <a:cs typeface="Arial" pitchFamily="34" charset="0"/>
              </a:rPr>
              <a:t>Finanční možnosti (přístup k cizím zdrojům)</a:t>
            </a:r>
          </a:p>
          <a:p>
            <a:r>
              <a:rPr lang="cs-CZ" sz="2400" dirty="0">
                <a:latin typeface="Arial" pitchFamily="34" charset="0"/>
                <a:cs typeface="Arial" pitchFamily="34" charset="0"/>
              </a:rPr>
              <a:t>Daňové zatížení</a:t>
            </a:r>
          </a:p>
          <a:p>
            <a:r>
              <a:rPr lang="cs-CZ" sz="2400" dirty="0" err="1">
                <a:latin typeface="Arial" pitchFamily="34" charset="0"/>
                <a:cs typeface="Arial" pitchFamily="34" charset="0"/>
              </a:rPr>
              <a:t>Zveřejňovací</a:t>
            </a:r>
            <a:r>
              <a:rPr lang="cs-CZ" sz="2400" dirty="0">
                <a:latin typeface="Arial" pitchFamily="34" charset="0"/>
                <a:cs typeface="Arial" pitchFamily="34" charset="0"/>
              </a:rPr>
              <a:t> povinnost</a:t>
            </a:r>
          </a:p>
        </p:txBody>
      </p:sp>
      <p:sp>
        <p:nvSpPr>
          <p:cNvPr id="3" name="Nadpis 2"/>
          <p:cNvSpPr>
            <a:spLocks noGrp="1"/>
          </p:cNvSpPr>
          <p:nvPr>
            <p:ph type="title"/>
          </p:nvPr>
        </p:nvSpPr>
        <p:spPr>
          <a:xfrm>
            <a:off x="-208344" y="494731"/>
            <a:ext cx="9352344" cy="1143000"/>
          </a:xfrm>
        </p:spPr>
        <p:txBody>
          <a:bodyPr>
            <a:noAutofit/>
          </a:bodyPr>
          <a:lstStyle/>
          <a:p>
            <a:r>
              <a:rPr lang="cs-CZ" sz="3600" b="1" dirty="0">
                <a:solidFill>
                  <a:srgbClr val="FF0000"/>
                </a:solidFill>
              </a:rPr>
              <a:t>Právní forma podniku – kritéria rozhodování</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4857"/>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787857"/>
            <a:ext cx="8229600" cy="4525963"/>
          </a:xfrm>
        </p:spPr>
        <p:txBody>
          <a:bodyPr>
            <a:normAutofit/>
          </a:bodyPr>
          <a:lstStyle/>
          <a:p>
            <a:pPr algn="just"/>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Podnikatelem je chápán:</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29428337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274638"/>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241946"/>
            <a:ext cx="8229600" cy="4884217"/>
          </a:xfrm>
        </p:spPr>
        <p:txBody>
          <a:bodyPr>
            <a:noAutofit/>
          </a:bodyPr>
          <a:lstStyle/>
          <a:p>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r>
              <a:rPr lang="cs-CZ" sz="2400" dirty="0">
                <a:solidFill>
                  <a:schemeClr val="tx1"/>
                </a:solidFill>
                <a:latin typeface="Arial" pitchFamily="34" charset="0"/>
                <a:cs typeface="Arial" pitchFamily="34" charset="0"/>
              </a:rPr>
              <a:t>Podnikatelem je chápán:</a:t>
            </a:r>
          </a:p>
          <a:p>
            <a:pPr lvl="1"/>
            <a:r>
              <a:rPr lang="cs-CZ" sz="2400" dirty="0">
                <a:solidFill>
                  <a:schemeClr val="tx1"/>
                </a:solidFill>
                <a:latin typeface="Arial" pitchFamily="34" charset="0"/>
                <a:cs typeface="Arial" pitchFamily="34" charset="0"/>
              </a:rPr>
              <a:t>Osoba zapsaná v obchodním rejstříku,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živnostenského oprávnění,</a:t>
            </a:r>
            <a:r>
              <a:rPr lang="cs-CZ" sz="2400" i="1" dirty="0">
                <a:solidFill>
                  <a:schemeClr val="tx1"/>
                </a:solidFill>
                <a:latin typeface="Arial" pitchFamily="34" charset="0"/>
                <a:cs typeface="Arial" pitchFamily="34" charset="0"/>
              </a:rPr>
              <a:t> 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jiného než živnostenského oprávnění podle zvláštních předpisů (např. advokát, lékař),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Fyzická osoba provozující zemědělskou výrobu (zapisuje se do evidence obecních úřadů)</a:t>
            </a:r>
          </a:p>
        </p:txBody>
      </p:sp>
    </p:spTree>
    <p:extLst>
      <p:ext uri="{BB962C8B-B14F-4D97-AF65-F5344CB8AC3E}">
        <p14:creationId xmlns:p14="http://schemas.microsoft.com/office/powerpoint/2010/main" val="41973489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12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řezník pracující ve firmě Kostelecké uzeniny, </a:t>
            </a:r>
          </a:p>
          <a:p>
            <a:pPr algn="just"/>
            <a:r>
              <a:rPr lang="cs-CZ" sz="2400" dirty="0">
                <a:solidFill>
                  <a:schemeClr val="tx1"/>
                </a:solidFill>
                <a:latin typeface="Arial" pitchFamily="34" charset="0"/>
                <a:cs typeface="Arial" pitchFamily="34" charset="0"/>
              </a:rPr>
              <a:t>autoopravář František Novák, živnostník, </a:t>
            </a:r>
          </a:p>
          <a:p>
            <a:pPr algn="just"/>
            <a:r>
              <a:rPr lang="cs-CZ" sz="2400" dirty="0">
                <a:solidFill>
                  <a:schemeClr val="tx1"/>
                </a:solidFill>
                <a:latin typeface="Arial" pitchFamily="34" charset="0"/>
                <a:cs typeface="Arial" pitchFamily="34" charset="0"/>
              </a:rPr>
              <a:t>lékař pracující v soukromé praxi, </a:t>
            </a:r>
          </a:p>
          <a:p>
            <a:pPr algn="just"/>
            <a:r>
              <a:rPr lang="cs-CZ" sz="2400" dirty="0">
                <a:solidFill>
                  <a:schemeClr val="tx1"/>
                </a:solidFill>
                <a:latin typeface="Arial" pitchFamily="34" charset="0"/>
                <a:cs typeface="Arial" pitchFamily="34" charset="0"/>
              </a:rPr>
              <a:t>daňový poradce, </a:t>
            </a:r>
          </a:p>
          <a:p>
            <a:pPr algn="just"/>
            <a:r>
              <a:rPr lang="cs-CZ" sz="2400" dirty="0">
                <a:solidFill>
                  <a:schemeClr val="tx1"/>
                </a:solidFill>
                <a:latin typeface="Arial" pitchFamily="34" charset="0"/>
                <a:cs typeface="Arial" pitchFamily="34" charset="0"/>
              </a:rPr>
              <a:t>pracovník finančního úřadu, </a:t>
            </a:r>
          </a:p>
          <a:p>
            <a:pPr algn="just"/>
            <a:r>
              <a:rPr lang="cs-CZ" sz="2400" dirty="0">
                <a:solidFill>
                  <a:schemeClr val="tx1"/>
                </a:solidFill>
                <a:latin typeface="Arial" pitchFamily="34" charset="0"/>
                <a:cs typeface="Arial" pitchFamily="34" charset="0"/>
              </a:rPr>
              <a:t>učitel, </a:t>
            </a:r>
          </a:p>
          <a:p>
            <a:pPr algn="just"/>
            <a:r>
              <a:rPr lang="cs-CZ" sz="2400" dirty="0">
                <a:solidFill>
                  <a:schemeClr val="tx1"/>
                </a:solidFill>
                <a:latin typeface="Arial" pitchFamily="34" charset="0"/>
                <a:cs typeface="Arial" pitchFamily="34" charset="0"/>
              </a:rPr>
              <a:t>pracovník společnosti s ručením omezeným, </a:t>
            </a:r>
          </a:p>
          <a:p>
            <a:pPr algn="just"/>
            <a:r>
              <a:rPr lang="cs-CZ" sz="2400" dirty="0">
                <a:solidFill>
                  <a:schemeClr val="tx1"/>
                </a:solidFill>
                <a:latin typeface="Arial" pitchFamily="34" charset="0"/>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660" y="603912"/>
            <a:ext cx="8693624" cy="1143000"/>
          </a:xfrm>
        </p:spPr>
        <p:txBody>
          <a:bodyPr>
            <a:noAutofit/>
          </a:bodyPr>
          <a:lstStyle/>
          <a:p>
            <a:r>
              <a:rPr lang="cs-CZ" sz="3600" b="1" dirty="0">
                <a:solidFill>
                  <a:srgbClr val="FF0000"/>
                </a:solidFill>
              </a:rPr>
              <a:t>Příklad č. 13 </a:t>
            </a:r>
            <a:r>
              <a:rPr lang="cs-CZ" sz="3600" dirty="0">
                <a:solidFill>
                  <a:schemeClr val="tx1"/>
                </a:solidFill>
              </a:rPr>
              <a:t>Dělení živností z hlediska odborné způsobilosti</a:t>
            </a:r>
          </a:p>
        </p:txBody>
      </p:sp>
      <p:graphicFrame>
        <p:nvGraphicFramePr>
          <p:cNvPr id="4" name="Diagram 3"/>
          <p:cNvGraphicFramePr/>
          <p:nvPr>
            <p:extLst>
              <p:ext uri="{D42A27DB-BD31-4B8C-83A1-F6EECF244321}">
                <p14:modId xmlns:p14="http://schemas.microsoft.com/office/powerpoint/2010/main" val="2346450559"/>
              </p:ext>
            </p:extLst>
          </p:nvPr>
        </p:nvGraphicFramePr>
        <p:xfrm>
          <a:off x="848763" y="1746912"/>
          <a:ext cx="7435427" cy="460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489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445" y="590266"/>
            <a:ext cx="8229600" cy="1143000"/>
          </a:xfrm>
        </p:spPr>
        <p:txBody>
          <a:bodyPr>
            <a:normAutofit fontScale="90000"/>
          </a:bodyPr>
          <a:lstStyle/>
          <a:p>
            <a:r>
              <a:rPr lang="cs-CZ" b="1" dirty="0">
                <a:solidFill>
                  <a:srgbClr val="FF0000"/>
                </a:solidFill>
              </a:rPr>
              <a:t>Příklad č. 14  </a:t>
            </a:r>
            <a:br>
              <a:rPr lang="cs-CZ" dirty="0">
                <a:solidFill>
                  <a:schemeClr val="tx1"/>
                </a:solidFill>
              </a:rPr>
            </a:br>
            <a:r>
              <a:rPr lang="cs-CZ" dirty="0">
                <a:solidFill>
                  <a:schemeClr val="tx1"/>
                </a:solidFill>
              </a:rPr>
              <a:t>Dělení živností dle druhu činnosti</a:t>
            </a:r>
          </a:p>
        </p:txBody>
      </p:sp>
      <p:graphicFrame>
        <p:nvGraphicFramePr>
          <p:cNvPr id="4" name="Diagram 3"/>
          <p:cNvGraphicFramePr/>
          <p:nvPr>
            <p:extLst>
              <p:ext uri="{D42A27DB-BD31-4B8C-83A1-F6EECF244321}">
                <p14:modId xmlns:p14="http://schemas.microsoft.com/office/powerpoint/2010/main" val="1237367448"/>
              </p:ext>
            </p:extLst>
          </p:nvPr>
        </p:nvGraphicFramePr>
        <p:xfrm>
          <a:off x="1524000" y="17332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141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15</a:t>
            </a:r>
          </a:p>
        </p:txBody>
      </p:sp>
      <p:sp>
        <p:nvSpPr>
          <p:cNvPr id="8" name="Zástupný symbol pro obsah 7"/>
          <p:cNvSpPr>
            <a:spLocks noGrp="1"/>
          </p:cNvSpPr>
          <p:nvPr>
            <p:ph idx="1"/>
          </p:nvPr>
        </p:nvSpPr>
        <p:spPr>
          <a:xfrm>
            <a:off x="457200" y="1484784"/>
            <a:ext cx="8435280" cy="5373216"/>
          </a:xfrm>
        </p:spPr>
        <p:txBody>
          <a:bodyPr>
            <a:normAutofit/>
          </a:bodyPr>
          <a:lstStyle/>
          <a:p>
            <a:pPr>
              <a:buNone/>
            </a:pPr>
            <a:r>
              <a:rPr lang="cs-CZ" sz="2400" b="1" dirty="0">
                <a:solidFill>
                  <a:schemeClr val="tx1"/>
                </a:solidFill>
                <a:latin typeface="Arial" pitchFamily="34" charset="0"/>
                <a:cs typeface="Arial" pitchFamily="34" charset="0"/>
              </a:rPr>
              <a:t>Přiřaďte živnosti ke správnému druhu.</a:t>
            </a:r>
          </a:p>
          <a:p>
            <a:pPr>
              <a:spcBef>
                <a:spcPts val="0"/>
              </a:spcBef>
            </a:pPr>
            <a:r>
              <a:rPr lang="cs-CZ" sz="2400" dirty="0">
                <a:solidFill>
                  <a:schemeClr val="tx1"/>
                </a:solidFill>
                <a:latin typeface="Arial" pitchFamily="34" charset="0"/>
                <a:cs typeface="Arial" pitchFamily="34" charset="0"/>
              </a:rPr>
              <a:t>hodinářství,</a:t>
            </a:r>
          </a:p>
          <a:p>
            <a:pPr>
              <a:spcBef>
                <a:spcPts val="0"/>
              </a:spcBef>
            </a:pPr>
            <a:r>
              <a:rPr lang="cs-CZ" sz="2400" dirty="0">
                <a:solidFill>
                  <a:schemeClr val="tx1"/>
                </a:solidFill>
                <a:latin typeface="Arial" pitchFamily="34" charset="0"/>
                <a:cs typeface="Arial" pitchFamily="34" charset="0"/>
              </a:rPr>
              <a:t>prodej zbraní,</a:t>
            </a:r>
          </a:p>
          <a:p>
            <a:pPr>
              <a:spcBef>
                <a:spcPts val="0"/>
              </a:spcBef>
            </a:pPr>
            <a:r>
              <a:rPr lang="cs-CZ" sz="2400" dirty="0">
                <a:solidFill>
                  <a:schemeClr val="tx1"/>
                </a:solidFill>
                <a:latin typeface="Arial" pitchFamily="34" charset="0"/>
                <a:cs typeface="Arial" pitchFamily="34" charset="0"/>
              </a:rPr>
              <a:t>obchod s drogerií,</a:t>
            </a:r>
          </a:p>
          <a:p>
            <a:pPr>
              <a:spcBef>
                <a:spcPts val="0"/>
              </a:spcBef>
            </a:pPr>
            <a:r>
              <a:rPr lang="cs-CZ" sz="2400" dirty="0">
                <a:solidFill>
                  <a:schemeClr val="tx1"/>
                </a:solidFill>
                <a:latin typeface="Arial" pitchFamily="34" charset="0"/>
                <a:cs typeface="Arial" pitchFamily="34" charset="0"/>
              </a:rPr>
              <a:t>oprava automobilů,</a:t>
            </a:r>
          </a:p>
          <a:p>
            <a:pPr>
              <a:spcBef>
                <a:spcPts val="0"/>
              </a:spcBef>
            </a:pPr>
            <a:r>
              <a:rPr lang="cs-CZ" sz="2400" dirty="0">
                <a:solidFill>
                  <a:schemeClr val="tx1"/>
                </a:solidFill>
                <a:latin typeface="Arial" pitchFamily="34" charset="0"/>
                <a:cs typeface="Arial" pitchFamily="34" charset="0"/>
              </a:rPr>
              <a:t>deratizace,</a:t>
            </a:r>
          </a:p>
          <a:p>
            <a:pPr>
              <a:spcBef>
                <a:spcPts val="0"/>
              </a:spcBef>
            </a:pPr>
            <a:r>
              <a:rPr lang="cs-CZ" sz="2400" dirty="0">
                <a:solidFill>
                  <a:schemeClr val="tx1"/>
                </a:solidFill>
                <a:latin typeface="Arial" pitchFamily="34" charset="0"/>
                <a:cs typeface="Arial" pitchFamily="34" charset="0"/>
              </a:rPr>
              <a:t>mytí oken,</a:t>
            </a:r>
          </a:p>
          <a:p>
            <a:pPr>
              <a:spcBef>
                <a:spcPts val="0"/>
              </a:spcBef>
            </a:pPr>
            <a:r>
              <a:rPr lang="cs-CZ" sz="2400" dirty="0">
                <a:solidFill>
                  <a:schemeClr val="tx1"/>
                </a:solidFill>
                <a:latin typeface="Arial" pitchFamily="34" charset="0"/>
                <a:cs typeface="Arial" pitchFamily="34" charset="0"/>
              </a:rPr>
              <a:t>geodet,</a:t>
            </a:r>
          </a:p>
          <a:p>
            <a:pPr>
              <a:spcBef>
                <a:spcPts val="0"/>
              </a:spcBef>
            </a:pPr>
            <a:r>
              <a:rPr lang="cs-CZ" sz="2400" dirty="0">
                <a:solidFill>
                  <a:schemeClr val="tx1"/>
                </a:solidFill>
                <a:latin typeface="Arial" pitchFamily="34" charset="0"/>
                <a:cs typeface="Arial" pitchFamily="34" charset="0"/>
              </a:rPr>
              <a:t>taxislužba,</a:t>
            </a:r>
          </a:p>
          <a:p>
            <a:pPr>
              <a:spcBef>
                <a:spcPts val="0"/>
              </a:spcBef>
            </a:pPr>
            <a:r>
              <a:rPr lang="cs-CZ" sz="2400" dirty="0">
                <a:solidFill>
                  <a:schemeClr val="tx1"/>
                </a:solidFill>
                <a:latin typeface="Arial" pitchFamily="34" charset="0"/>
                <a:cs typeface="Arial" pitchFamily="34" charset="0"/>
              </a:rPr>
              <a:t>pokrývač,</a:t>
            </a:r>
          </a:p>
          <a:p>
            <a:pPr>
              <a:spcBef>
                <a:spcPts val="0"/>
              </a:spcBef>
            </a:pPr>
            <a:r>
              <a:rPr lang="cs-CZ" sz="2400" dirty="0">
                <a:solidFill>
                  <a:schemeClr val="tx1"/>
                </a:solidFill>
                <a:latin typeface="Arial" pitchFamily="34" charset="0"/>
                <a:cs typeface="Arial" pitchFamily="34" charset="0"/>
              </a:rPr>
              <a:t>revize plynových zařízení.</a:t>
            </a:r>
          </a:p>
        </p:txBody>
      </p:sp>
    </p:spTree>
    <p:extLst>
      <p:ext uri="{BB962C8B-B14F-4D97-AF65-F5344CB8AC3E}">
        <p14:creationId xmlns:p14="http://schemas.microsoft.com/office/powerpoint/2010/main" val="7919318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0391"/>
            <a:ext cx="8229600" cy="1375012"/>
          </a:xfrm>
        </p:spPr>
        <p:txBody>
          <a:bodyPr>
            <a:normAutofit fontScale="90000"/>
          </a:bodyPr>
          <a:lstStyle/>
          <a:p>
            <a:r>
              <a:rPr lang="cs-CZ" b="1" dirty="0">
                <a:solidFill>
                  <a:srgbClr val="FF0000"/>
                </a:solidFill>
              </a:rPr>
              <a:t>Samostatná práce se živnostenským zákonem</a:t>
            </a:r>
            <a:endParaRPr lang="cs-CZ" b="1" dirty="0">
              <a:solidFill>
                <a:srgbClr val="00B050"/>
              </a:solidFill>
            </a:endParaRPr>
          </a:p>
        </p:txBody>
      </p:sp>
      <p:sp>
        <p:nvSpPr>
          <p:cNvPr id="3" name="Zástupný symbol pro obsah 2"/>
          <p:cNvSpPr>
            <a:spLocks noGrp="1"/>
          </p:cNvSpPr>
          <p:nvPr>
            <p:ph idx="1"/>
          </p:nvPr>
        </p:nvSpPr>
        <p:spPr>
          <a:xfrm>
            <a:off x="467544" y="2456597"/>
            <a:ext cx="8229600" cy="3896436"/>
          </a:xfrm>
        </p:spPr>
        <p:txBody>
          <a:bodyPr>
            <a:normAutofit/>
          </a:bodyPr>
          <a:lstStyle/>
          <a:p>
            <a:r>
              <a:rPr lang="cs-CZ" sz="2400" dirty="0">
                <a:solidFill>
                  <a:schemeClr val="tx1"/>
                </a:solidFill>
                <a:latin typeface="Arial" pitchFamily="34" charset="0"/>
                <a:cs typeface="Arial" pitchFamily="34" charset="0"/>
              </a:rPr>
              <a:t>Podnikatelka přišla na živnostenský úřad ohlásit volnou ohlašovací živnost „Malování obrázků“. </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Zjistěte:</a:t>
            </a:r>
          </a:p>
          <a:p>
            <a:pPr>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podnikatelce vydáno </a:t>
            </a:r>
            <a:r>
              <a:rPr lang="cs-CZ" sz="2400" b="1" dirty="0" err="1">
                <a:solidFill>
                  <a:schemeClr val="tx1"/>
                </a:solidFill>
                <a:latin typeface="Arial" pitchFamily="34" charset="0"/>
                <a:cs typeface="Arial" pitchFamily="34" charset="0"/>
              </a:rPr>
              <a:t>živn</a:t>
            </a:r>
            <a:r>
              <a:rPr lang="cs-CZ" sz="2400" b="1" dirty="0">
                <a:solidFill>
                  <a:schemeClr val="tx1"/>
                </a:solidFill>
                <a:latin typeface="Arial" pitchFamily="34" charset="0"/>
                <a:cs typeface="Arial" pitchFamily="34" charset="0"/>
              </a:rPr>
              <a:t>. oprávnění nebo je živnost vyloučena ze živnostenského zákona?</a:t>
            </a:r>
          </a:p>
          <a:p>
            <a:pPr>
              <a:buNone/>
            </a:pPr>
            <a:r>
              <a:rPr lang="cs-CZ" sz="2400" b="1" dirty="0">
                <a:solidFill>
                  <a:schemeClr val="tx1"/>
                </a:solidFill>
                <a:latin typeface="Arial" pitchFamily="34" charset="0"/>
                <a:cs typeface="Arial" pitchFamily="34" charset="0"/>
              </a:rPr>
              <a:t>- Je možné řídit se jinými příslušnými ustanoveními?</a:t>
            </a:r>
          </a:p>
        </p:txBody>
      </p:sp>
    </p:spTree>
    <p:extLst>
      <p:ext uri="{BB962C8B-B14F-4D97-AF65-F5344CB8AC3E}">
        <p14:creationId xmlns:p14="http://schemas.microsoft.com/office/powerpoint/2010/main" val="11313287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38233"/>
            <a:ext cx="8229600" cy="3411941"/>
          </a:xfrm>
        </p:spPr>
        <p:txBody>
          <a:bodyPr/>
          <a:lstStyle/>
          <a:p>
            <a:pPr algn="just"/>
            <a:r>
              <a:rPr lang="cs-CZ" sz="2400" dirty="0">
                <a:solidFill>
                  <a:schemeClr val="tx1"/>
                </a:solidFill>
                <a:latin typeface="Arial" pitchFamily="34" charset="0"/>
                <a:cs typeface="Arial" pitchFamily="34" charset="0"/>
              </a:rPr>
              <a:t>Dne 16. 4. 2010 požádal podnikatel J.S. o zrušení živnostenského oprávnění. K žádosti již podnikatel nedoložil žádné doklady, ani neinformoval ŽU o tom, kde bude možno po zrušení jeho provozovny vypořádat případné finanční závazky.</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tento postup v souladu s ŽZ?</a:t>
            </a:r>
          </a:p>
          <a:p>
            <a:pPr marL="0" indent="0">
              <a:buNone/>
            </a:pPr>
            <a:endParaRPr lang="cs-CZ" dirty="0"/>
          </a:p>
        </p:txBody>
      </p:sp>
      <p:sp>
        <p:nvSpPr>
          <p:cNvPr id="4" name="Nadpis 1"/>
          <p:cNvSpPr txBox="1">
            <a:spLocks/>
          </p:cNvSpPr>
          <p:nvPr/>
        </p:nvSpPr>
        <p:spPr>
          <a:xfrm>
            <a:off x="457200" y="65850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371818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268" y="457200"/>
            <a:ext cx="8229600" cy="1143000"/>
          </a:xfrm>
        </p:spPr>
        <p:txBody>
          <a:bodyPr/>
          <a:lstStyle/>
          <a:p>
            <a:r>
              <a:rPr lang="cs-CZ" b="1" dirty="0">
                <a:solidFill>
                  <a:srgbClr val="FF0000"/>
                </a:solidFill>
              </a:rPr>
              <a:t>Příklad č. 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Uveďte, které formy ekonomického principu jsou v následujících případech uvedeny:</a:t>
            </a:r>
          </a:p>
          <a:p>
            <a:pPr algn="just">
              <a:buNone/>
            </a:pPr>
            <a:endParaRPr lang="cs-CZ" sz="2400" b="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 Julie chce prodat své auto za co nejvíc peněz.</a:t>
            </a:r>
          </a:p>
          <a:p>
            <a:pPr algn="just"/>
            <a:r>
              <a:rPr lang="cs-CZ" sz="2400" dirty="0" err="1">
                <a:solidFill>
                  <a:schemeClr val="tx1"/>
                </a:solidFill>
                <a:latin typeface="Arial" pitchFamily="34" charset="0"/>
                <a:cs typeface="Arial" pitchFamily="34" charset="0"/>
              </a:rPr>
              <a:t>Christoph</a:t>
            </a:r>
            <a:r>
              <a:rPr lang="cs-CZ" sz="2400" dirty="0">
                <a:solidFill>
                  <a:schemeClr val="tx1"/>
                </a:solidFill>
                <a:latin typeface="Arial" pitchFamily="34" charset="0"/>
                <a:cs typeface="Arial" pitchFamily="34" charset="0"/>
              </a:rPr>
              <a:t> chce za své nové auto zaplatit co nejméně peněz, jak je jen možné.</a:t>
            </a:r>
          </a:p>
          <a:p>
            <a:pPr algn="just"/>
            <a:r>
              <a:rPr lang="cs-CZ" sz="2400" dirty="0">
                <a:solidFill>
                  <a:schemeClr val="tx1"/>
                </a:solidFill>
                <a:latin typeface="Arial" pitchFamily="34" charset="0"/>
                <a:cs typeface="Arial" pitchFamily="34" charset="0"/>
              </a:rPr>
              <a:t>Anna řekla, že chce dostat z průběžného testu za 1, ale nechce se na to moc učit.</a:t>
            </a:r>
          </a:p>
          <a:p>
            <a:pPr algn="just"/>
            <a:r>
              <a:rPr lang="cs-CZ" sz="2400" dirty="0">
                <a:solidFill>
                  <a:schemeClr val="tx1"/>
                </a:solidFill>
                <a:latin typeface="Arial" pitchFamily="34" charset="0"/>
                <a:cs typeface="Arial" pitchFamily="34" charset="0"/>
              </a:rPr>
              <a:t>Ralf je šťastnější vlastník motorky, se kterou může jezdit do školy s menší spotřebou benzínu.</a:t>
            </a:r>
          </a:p>
          <a:p>
            <a:endParaRPr lang="cs-CZ" dirty="0">
              <a:solidFill>
                <a:schemeClr val="tx1"/>
              </a:solidFill>
            </a:endParaRPr>
          </a:p>
        </p:txBody>
      </p:sp>
    </p:spTree>
    <p:extLst>
      <p:ext uri="{BB962C8B-B14F-4D97-AF65-F5344CB8AC3E}">
        <p14:creationId xmlns:p14="http://schemas.microsoft.com/office/powerpoint/2010/main" val="207929492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34018"/>
            <a:ext cx="8229600" cy="3492145"/>
          </a:xfrm>
        </p:spPr>
        <p:txBody>
          <a:bodyPr/>
          <a:lstStyle/>
          <a:p>
            <a:pPr algn="just"/>
            <a:r>
              <a:rPr lang="cs-CZ" sz="2400" dirty="0">
                <a:solidFill>
                  <a:schemeClr val="tx1"/>
                </a:solidFill>
                <a:latin typeface="Arial" pitchFamily="34" charset="0"/>
                <a:cs typeface="Arial" pitchFamily="34" charset="0"/>
              </a:rPr>
              <a:t>Podnikatel provozuje koncesovanou živnost „Silniční motorová doprava nákladní“. Soud mu uložil zákaz řízení motorových vozidel.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Jedná se o překážku v provozování dané živnosti?</a:t>
            </a:r>
          </a:p>
        </p:txBody>
      </p:sp>
      <p:sp>
        <p:nvSpPr>
          <p:cNvPr id="4" name="Nadpis 1"/>
          <p:cNvSpPr txBox="1">
            <a:spLocks/>
          </p:cNvSpPr>
          <p:nvPr/>
        </p:nvSpPr>
        <p:spPr>
          <a:xfrm>
            <a:off x="457200" y="91269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19668555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71500"/>
            <a:ext cx="7922060" cy="1143000"/>
          </a:xfrm>
        </p:spPr>
        <p:txBody>
          <a:bodyPr>
            <a:normAutofit fontScale="90000"/>
          </a:bodyPr>
          <a:lstStyle/>
          <a:p>
            <a:r>
              <a:rPr lang="cs-CZ" b="1" dirty="0">
                <a:solidFill>
                  <a:srgbClr val="FF0000"/>
                </a:solidFill>
              </a:rPr>
              <a:t>Samostatná práce se živnostenským zákonem</a:t>
            </a:r>
            <a:endParaRPr lang="cs-CZ" dirty="0"/>
          </a:p>
        </p:txBody>
      </p:sp>
      <p:sp>
        <p:nvSpPr>
          <p:cNvPr id="3" name="Zástupný symbol pro obsah 2"/>
          <p:cNvSpPr>
            <a:spLocks noGrp="1"/>
          </p:cNvSpPr>
          <p:nvPr>
            <p:ph idx="1"/>
          </p:nvPr>
        </p:nvSpPr>
        <p:spPr>
          <a:xfrm>
            <a:off x="457200" y="1992573"/>
            <a:ext cx="8229600" cy="4525963"/>
          </a:xfrm>
        </p:spPr>
        <p:txBody>
          <a:bodyPr/>
          <a:lstStyle/>
          <a:p>
            <a:pPr algn="just"/>
            <a:r>
              <a:rPr lang="cs-CZ" sz="2400" dirty="0">
                <a:solidFill>
                  <a:schemeClr val="tx1"/>
                </a:solidFill>
                <a:latin typeface="Arial" pitchFamily="34" charset="0"/>
                <a:cs typeface="Arial" pitchFamily="34" charset="0"/>
              </a:rPr>
              <a:t>Podnikatel má živnostenské oprávnění na živnost „Provozování cestovní agentury „. V rámci své činnosti nabízí prostřednictvím katalogu zájezdy jako zprostředkování prodeje tohoto produktu pro jinou cestovní kancelář.</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Je jeho podnikání v souladu s živnostenským právem? V jakém případě by se jednalo o neoprávněné podnikání?</a:t>
            </a:r>
          </a:p>
        </p:txBody>
      </p:sp>
    </p:spTree>
    <p:extLst>
      <p:ext uri="{BB962C8B-B14F-4D97-AF65-F5344CB8AC3E}">
        <p14:creationId xmlns:p14="http://schemas.microsoft.com/office/powerpoint/2010/main" val="39085342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6138"/>
            <a:ext cx="8229600"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42948"/>
            <a:ext cx="8229600" cy="3577467"/>
          </a:xfrm>
        </p:spPr>
        <p:txBody>
          <a:bodyPr/>
          <a:lstStyle/>
          <a:p>
            <a:pPr algn="just"/>
            <a:r>
              <a:rPr lang="cs-CZ" sz="2400" dirty="0">
                <a:solidFill>
                  <a:schemeClr val="tx1"/>
                </a:solidFill>
                <a:latin typeface="Arial" pitchFamily="34" charset="0"/>
                <a:cs typeface="Arial" pitchFamily="34" charset="0"/>
              </a:rPr>
              <a:t>Podnikatel provozoval ohlašovací vázanou živnost „Projektová činnost ve výstavbě“ na dobu určitou, tj. do 20.4.2009. Dne 20.5.2009 oznámil příslušnému ŽU, že hodlá i nadále živnost provozovat. </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Jak na toto zareagoval ŽU?</a:t>
            </a:r>
          </a:p>
        </p:txBody>
      </p:sp>
    </p:spTree>
    <p:extLst>
      <p:ext uri="{BB962C8B-B14F-4D97-AF65-F5344CB8AC3E}">
        <p14:creationId xmlns:p14="http://schemas.microsoft.com/office/powerpoint/2010/main" val="36219496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680" y="822278"/>
            <a:ext cx="8028187"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15654"/>
            <a:ext cx="8229600" cy="3220871"/>
          </a:xfrm>
        </p:spPr>
        <p:txBody>
          <a:bodyPr/>
          <a:lstStyle/>
          <a:p>
            <a:pPr algn="just"/>
            <a:r>
              <a:rPr lang="cs-CZ" sz="2400" dirty="0">
                <a:solidFill>
                  <a:schemeClr val="tx1"/>
                </a:solidFill>
                <a:latin typeface="Arial" pitchFamily="34" charset="0"/>
                <a:cs typeface="Arial" pitchFamily="34" charset="0"/>
              </a:rPr>
              <a:t>Podnikatel dne 10.9.2008 požádal o koncesi ke směnárenské činnosti, předložil doklady a zaplatil správní poplatek.</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Zjistěte</a:t>
            </a:r>
          </a:p>
          <a:p>
            <a:pPr algn="just">
              <a:buFont typeface="Wingdings" pitchFamily="2" charset="2"/>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mu vydáno živnostenské oprávnění?</a:t>
            </a:r>
          </a:p>
        </p:txBody>
      </p:sp>
    </p:spTree>
    <p:extLst>
      <p:ext uri="{BB962C8B-B14F-4D97-AF65-F5344CB8AC3E}">
        <p14:creationId xmlns:p14="http://schemas.microsoft.com/office/powerpoint/2010/main" val="36219496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62727"/>
            <a:ext cx="8229600" cy="1143000"/>
          </a:xfrm>
        </p:spPr>
        <p:txBody>
          <a:bodyPr>
            <a:normAutofit/>
          </a:bodyPr>
          <a:lstStyle/>
          <a:p>
            <a:r>
              <a:rPr lang="cs-CZ" b="1" dirty="0">
                <a:solidFill>
                  <a:srgbClr val="00B050"/>
                </a:solidFill>
              </a:rPr>
              <a:t>Příští cvičení</a:t>
            </a:r>
            <a:endParaRPr lang="cs-CZ" b="1"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0" y="1600200"/>
            <a:ext cx="9144000" cy="4882487"/>
          </a:xfrm>
        </p:spPr>
        <p:txBody>
          <a:bodyPr>
            <a:normAutofit/>
          </a:bodyPr>
          <a:lstStyle/>
          <a:p>
            <a:r>
              <a:rPr lang="cs-CZ" sz="2400" b="1" dirty="0">
                <a:solidFill>
                  <a:schemeClr val="tx1"/>
                </a:solidFill>
                <a:latin typeface="Arial" pitchFamily="34" charset="0"/>
                <a:cs typeface="Arial" pitchFamily="34" charset="0"/>
              </a:rPr>
              <a:t>Živnostník přerušil v listopadu 2008 na dva roky svoji živnost, když nebude chtít pokračovat ani nadále, </a:t>
            </a:r>
            <a:r>
              <a:rPr lang="cs-CZ" sz="2400" b="1" u="sng" dirty="0">
                <a:solidFill>
                  <a:schemeClr val="tx1"/>
                </a:solidFill>
                <a:latin typeface="Arial" pitchFamily="34" charset="0"/>
                <a:cs typeface="Arial" pitchFamily="34" charset="0"/>
              </a:rPr>
              <a:t>musí to hlásit</a:t>
            </a:r>
            <a:r>
              <a:rPr lang="cs-CZ" sz="2400" b="1" dirty="0">
                <a:solidFill>
                  <a:schemeClr val="tx1"/>
                </a:solidFill>
                <a:latin typeface="Arial" pitchFamily="34" charset="0"/>
                <a:cs typeface="Arial" pitchFamily="34" charset="0"/>
              </a:rPr>
              <a:t>?</a:t>
            </a:r>
            <a:endParaRPr lang="cs-CZ" sz="2400" b="1" i="1" dirty="0">
              <a:solidFill>
                <a:schemeClr val="tx1"/>
              </a:solidFill>
              <a:latin typeface="Arial" pitchFamily="34" charset="0"/>
              <a:cs typeface="Arial" pitchFamily="34" charset="0"/>
            </a:endParaRPr>
          </a:p>
          <a:p>
            <a:endParaRPr lang="cs-CZ" sz="2400" i="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Takové živnosti se považují </a:t>
            </a:r>
            <a:r>
              <a:rPr lang="cs-CZ" sz="2400" b="1" i="1" dirty="0">
                <a:solidFill>
                  <a:schemeClr val="tx1"/>
                </a:solidFill>
                <a:latin typeface="Arial" pitchFamily="34" charset="0"/>
                <a:cs typeface="Arial" pitchFamily="34" charset="0"/>
              </a:rPr>
              <a:t>za přerušené na oznámenou dobu přerušení</a:t>
            </a:r>
            <a:r>
              <a:rPr lang="cs-CZ" sz="2400" dirty="0">
                <a:solidFill>
                  <a:schemeClr val="tx1"/>
                </a:solidFill>
                <a:latin typeface="Arial" pitchFamily="34" charset="0"/>
                <a:cs typeface="Arial" pitchFamily="34" charset="0"/>
              </a:rPr>
              <a:t>, v tomto případě </a:t>
            </a:r>
            <a:r>
              <a:rPr lang="cs-CZ" sz="2400" b="1" dirty="0">
                <a:solidFill>
                  <a:schemeClr val="tx1"/>
                </a:solidFill>
                <a:latin typeface="Arial" pitchFamily="34" charset="0"/>
                <a:cs typeface="Arial" pitchFamily="34" charset="0"/>
              </a:rPr>
              <a:t>do listopadu 2010</a:t>
            </a:r>
            <a:r>
              <a:rPr lang="cs-CZ" sz="2400" dirty="0">
                <a:solidFill>
                  <a:schemeClr val="tx1"/>
                </a:solidFill>
                <a:latin typeface="Arial" pitchFamily="34" charset="0"/>
                <a:cs typeface="Arial" pitchFamily="34" charset="0"/>
              </a:rPr>
              <a:t>. Po listopadu 2010 se jedná o živnosti, </a:t>
            </a:r>
            <a:r>
              <a:rPr lang="cs-CZ" sz="2400" b="1" i="1" dirty="0">
                <a:solidFill>
                  <a:schemeClr val="tx1"/>
                </a:solidFill>
                <a:latin typeface="Arial" pitchFamily="34" charset="0"/>
                <a:cs typeface="Arial" pitchFamily="34" charset="0"/>
              </a:rPr>
              <a:t>u nichž zkrátka nebylo oznámeno přerušení provozování živnosti na další dobu</a:t>
            </a:r>
            <a:r>
              <a:rPr lang="cs-CZ" sz="2400" dirty="0">
                <a:solidFill>
                  <a:schemeClr val="tx1"/>
                </a:solidFill>
                <a:latin typeface="Arial" pitchFamily="34" charset="0"/>
                <a:cs typeface="Arial" pitchFamily="34" charset="0"/>
              </a:rPr>
              <a:t>. Zdali podnikatel fakticky podniká či nikoliv, již živnostenský úřad nebude z tohoto hlediska zkoumat, jelikož povinnost oznamovat přerušení není od 1. srpna 2010 dána. </a:t>
            </a:r>
            <a:r>
              <a:rPr lang="cs-CZ" sz="2400" b="1" dirty="0">
                <a:solidFill>
                  <a:schemeClr val="tx1"/>
                </a:solidFill>
                <a:latin typeface="Arial" pitchFamily="34" charset="0"/>
                <a:cs typeface="Arial" pitchFamily="34" charset="0"/>
              </a:rPr>
              <a:t>Povinnost informovat ČSSZ, zdravotní pojišťovnu a finanční úřad ale trvá</a:t>
            </a:r>
            <a:r>
              <a:rPr lang="cs-CZ" sz="2400" i="1" dirty="0">
                <a:solidFill>
                  <a:schemeClr val="tx1"/>
                </a:solidFill>
                <a:latin typeface="Arial" pitchFamily="34" charset="0"/>
                <a:cs typeface="Arial" pitchFamily="34" charset="0"/>
              </a:rPr>
              <a:t>.</a:t>
            </a:r>
            <a:endParaRPr lang="cs-CZ"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19496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cs-CZ" altLang="cs-CZ"/>
              <a:t>Založení podniku</a:t>
            </a:r>
          </a:p>
        </p:txBody>
      </p:sp>
      <p:sp>
        <p:nvSpPr>
          <p:cNvPr id="144387" name="Rectangle 3"/>
          <p:cNvSpPr>
            <a:spLocks noGrp="1" noChangeArrowheads="1"/>
          </p:cNvSpPr>
          <p:nvPr>
            <p:ph type="subTitle" idx="1"/>
          </p:nvPr>
        </p:nvSpPr>
        <p:spPr>
          <a:xfrm>
            <a:off x="1371600" y="3330615"/>
            <a:ext cx="6400800" cy="1752600"/>
          </a:xfrm>
        </p:spPr>
        <p:txBody>
          <a:bodyPr/>
          <a:lstStyle/>
          <a:p>
            <a:pPr eaLnBrk="1" hangingPunct="1"/>
            <a:endParaRPr lang="cs-CZ" altLang="cs-CZ" b="1" dirty="0">
              <a:solidFill>
                <a:srgbClr val="FF0000"/>
              </a:solidFill>
            </a:endParaRPr>
          </a:p>
          <a:p>
            <a:pPr eaLnBrk="1" hangingPunct="1"/>
            <a:r>
              <a:rPr lang="cs-CZ" altLang="cs-CZ" b="1" dirty="0">
                <a:solidFill>
                  <a:srgbClr val="FF0000"/>
                </a:solidFill>
              </a:rPr>
              <a:t>Právnické osoby - společnosti</a:t>
            </a:r>
          </a:p>
        </p:txBody>
      </p:sp>
    </p:spTree>
    <p:extLst>
      <p:ext uri="{BB962C8B-B14F-4D97-AF65-F5344CB8AC3E}">
        <p14:creationId xmlns:p14="http://schemas.microsoft.com/office/powerpoint/2010/main" val="31433176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do roku 2013</a:t>
            </a:r>
          </a:p>
        </p:txBody>
      </p:sp>
      <p:pic>
        <p:nvPicPr>
          <p:cNvPr id="147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4287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změny od r. 2014</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96752"/>
            <a:ext cx="91249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98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4422" y="205904"/>
            <a:ext cx="8424862" cy="558800"/>
          </a:xfrm>
        </p:spPr>
        <p:txBody>
          <a:bodyPr>
            <a:normAutofit fontScale="90000"/>
          </a:bodyPr>
          <a:lstStyle/>
          <a:p>
            <a:pPr eaLnBrk="1" hangingPunct="1"/>
            <a:r>
              <a:rPr lang="cs-CZ" altLang="cs-CZ" b="1">
                <a:solidFill>
                  <a:srgbClr val="FF0000"/>
                </a:solidFill>
              </a:rPr>
              <a:t>Obchodní </a:t>
            </a:r>
            <a:r>
              <a:rPr lang="cs-CZ" altLang="cs-CZ" b="1" dirty="0">
                <a:solidFill>
                  <a:srgbClr val="FF0000"/>
                </a:solidFill>
              </a:rPr>
              <a:t>korporace dle ZOK</a:t>
            </a:r>
          </a:p>
        </p:txBody>
      </p:sp>
      <p:graphicFrame>
        <p:nvGraphicFramePr>
          <p:cNvPr id="4" name="Diagram 3"/>
          <p:cNvGraphicFramePr/>
          <p:nvPr>
            <p:extLst/>
          </p:nvPr>
        </p:nvGraphicFramePr>
        <p:xfrm>
          <a:off x="0" y="764704"/>
          <a:ext cx="9215470" cy="623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5561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Struktura národního hospodářství</a:t>
            </a:r>
          </a:p>
        </p:txBody>
      </p:sp>
      <p:sp>
        <p:nvSpPr>
          <p:cNvPr id="4" name="Nadpis 1"/>
          <p:cNvSpPr txBox="1">
            <a:spLocks/>
          </p:cNvSpPr>
          <p:nvPr/>
        </p:nvSpPr>
        <p:spPr>
          <a:xfrm>
            <a:off x="457200" y="51925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B050"/>
                </a:solidFill>
              </a:rPr>
              <a:t>Úkol – Najděte a doplňte chybějící údaje</a:t>
            </a:r>
          </a:p>
        </p:txBody>
      </p:sp>
      <p:graphicFrame>
        <p:nvGraphicFramePr>
          <p:cNvPr id="5" name="Tabulka 4"/>
          <p:cNvGraphicFramePr>
            <a:graphicFrameLocks noGrp="1"/>
          </p:cNvGraphicFramePr>
          <p:nvPr>
            <p:extLst>
              <p:ext uri="{D42A27DB-BD31-4B8C-83A1-F6EECF244321}">
                <p14:modId xmlns:p14="http://schemas.microsoft.com/office/powerpoint/2010/main" val="4097763935"/>
              </p:ext>
            </p:extLst>
          </p:nvPr>
        </p:nvGraphicFramePr>
        <p:xfrm>
          <a:off x="508000" y="1217056"/>
          <a:ext cx="8128000" cy="3941282"/>
        </p:xfrm>
        <a:graphic>
          <a:graphicData uri="http://schemas.openxmlformats.org/drawingml/2006/table">
            <a:tbl>
              <a:tblPr>
                <a:tableStyleId>{08FB837D-C827-4EFA-A057-4D05807E0F7C}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957390775"/>
                    </a:ext>
                  </a:extLst>
                </a:gridCol>
                <a:gridCol w="1016000">
                  <a:extLst>
                    <a:ext uri="{9D8B030D-6E8A-4147-A177-3AD203B41FA5}">
                      <a16:colId xmlns:a16="http://schemas.microsoft.com/office/drawing/2014/main" val="791158000"/>
                    </a:ext>
                  </a:extLst>
                </a:gridCol>
              </a:tblGrid>
              <a:tr h="682862">
                <a:tc>
                  <a:txBody>
                    <a:bodyPr/>
                    <a:lstStyle/>
                    <a:p>
                      <a:pPr>
                        <a:lnSpc>
                          <a:spcPct val="107000"/>
                        </a:lnSpc>
                      </a:pPr>
                      <a:endParaRPr lang="cs-CZ" sz="1400" b="1" dirty="0">
                        <a:effectLst/>
                        <a:latin typeface="Calibri" panose="020F0502020204030204" pitchFamily="34" charset="0"/>
                      </a:endParaRPr>
                    </a:p>
                  </a:txBody>
                  <a:tcPr marL="60960" marR="60960" marT="30480" marB="30480" anchor="ctr"/>
                </a:tc>
                <a:tc>
                  <a:txBody>
                    <a:bodyPr/>
                    <a:lstStyle/>
                    <a:p>
                      <a:pPr algn="ctr">
                        <a:lnSpc>
                          <a:spcPct val="107000"/>
                        </a:lnSpc>
                        <a:spcAft>
                          <a:spcPts val="0"/>
                        </a:spcAft>
                      </a:pPr>
                      <a:r>
                        <a:rPr lang="cs-CZ" sz="1400" b="1" dirty="0">
                          <a:effectLst/>
                        </a:rPr>
                        <a:t>31. 12. 2009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30. 6. 2013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31. 12. 2017</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31. 12. 2018</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extLst>
                  <a:ext uri="{0D108BD9-81ED-4DB2-BD59-A6C34878D82A}">
                    <a16:rowId xmlns:a16="http://schemas.microsoft.com/office/drawing/2014/main" val="10000"/>
                  </a:ext>
                </a:extLst>
              </a:tr>
              <a:tr h="840903">
                <a:tc>
                  <a:txBody>
                    <a:bodyPr/>
                    <a:lstStyle/>
                    <a:p>
                      <a:pPr algn="ctr">
                        <a:lnSpc>
                          <a:spcPct val="107000"/>
                        </a:lnSpc>
                        <a:spcAft>
                          <a:spcPts val="0"/>
                        </a:spcAft>
                      </a:pPr>
                      <a:r>
                        <a:rPr lang="cs-CZ" sz="1400" b="1" dirty="0">
                          <a:effectLst/>
                        </a:rPr>
                        <a:t>Počet podnikatelů celkem</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2 173 659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2 233 474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2 293 241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2 318 690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2 331 193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1"/>
                  </a:ext>
                </a:extLst>
              </a:tr>
              <a:tr h="840903">
                <a:tc>
                  <a:txBody>
                    <a:bodyPr/>
                    <a:lstStyle/>
                    <a:p>
                      <a:pPr algn="ctr">
                        <a:lnSpc>
                          <a:spcPct val="107000"/>
                        </a:lnSpc>
                        <a:spcAft>
                          <a:spcPts val="0"/>
                        </a:spcAft>
                      </a:pPr>
                      <a:r>
                        <a:rPr lang="cs-CZ" sz="1400" b="1" dirty="0">
                          <a:effectLst/>
                        </a:rPr>
                        <a:t>– z toho </a:t>
                      </a:r>
                      <a:r>
                        <a:rPr lang="cs-CZ" sz="1400" b="1">
                          <a:effectLst/>
                        </a:rPr>
                        <a:t>fyzické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1 868 756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1 908 925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1 950 323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1 957 218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1 960 333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2"/>
                  </a:ext>
                </a:extLst>
              </a:tr>
              <a:tr h="840903">
                <a:tc>
                  <a:txBody>
                    <a:bodyPr/>
                    <a:lstStyle/>
                    <a:p>
                      <a:pPr algn="ctr">
                        <a:lnSpc>
                          <a:spcPct val="107000"/>
                        </a:lnSpc>
                        <a:spcAft>
                          <a:spcPts val="0"/>
                        </a:spcAft>
                      </a:pPr>
                      <a:r>
                        <a:rPr lang="cs-CZ" sz="1400" b="1" dirty="0">
                          <a:effectLst/>
                        </a:rPr>
                        <a:t>– z toho </a:t>
                      </a:r>
                      <a:r>
                        <a:rPr lang="cs-CZ" sz="1400" b="1">
                          <a:effectLst/>
                        </a:rPr>
                        <a:t>právnické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304 859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324 549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342 918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361 472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370 860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3"/>
                  </a:ext>
                </a:extLst>
              </a:tr>
              <a:tr h="682862">
                <a:tc>
                  <a:txBody>
                    <a:bodyPr/>
                    <a:lstStyle/>
                    <a:p>
                      <a:pPr algn="ctr">
                        <a:lnSpc>
                          <a:spcPct val="107000"/>
                        </a:lnSpc>
                        <a:spcAft>
                          <a:spcPts val="0"/>
                        </a:spcAft>
                      </a:pPr>
                      <a:r>
                        <a:rPr lang="cs-CZ" sz="1400" b="1" dirty="0">
                          <a:effectLst/>
                        </a:rPr>
                        <a:t>Cizinci podnikatelé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87 753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90 983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93 059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91 040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87 808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548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251520" y="1268760"/>
            <a:ext cx="8892480" cy="5445224"/>
          </a:xfrm>
        </p:spPr>
        <p:txBody>
          <a:bodyPr/>
          <a:lstStyle/>
          <a:p>
            <a:pPr>
              <a:buNone/>
            </a:pPr>
            <a:r>
              <a:rPr lang="cs-CZ" altLang="cs-CZ" sz="2800" b="1" dirty="0"/>
              <a:t>Přiřaďte následující pojmy k navazujícím příkladům</a:t>
            </a:r>
          </a:p>
          <a:p>
            <a:r>
              <a:rPr lang="cs-CZ" altLang="cs-CZ" sz="2400" dirty="0"/>
              <a:t>Princip racionality</a:t>
            </a:r>
          </a:p>
          <a:p>
            <a:r>
              <a:rPr lang="cs-CZ" altLang="cs-CZ" sz="2400" dirty="0"/>
              <a:t>Maximalizace produktivity</a:t>
            </a:r>
          </a:p>
          <a:p>
            <a:r>
              <a:rPr lang="cs-CZ" altLang="cs-CZ" sz="2400" dirty="0"/>
              <a:t>Hodnotově vyjádřená maximalizace hospodárnosti</a:t>
            </a:r>
          </a:p>
          <a:p>
            <a:r>
              <a:rPr lang="cs-CZ" altLang="cs-CZ" sz="2400" dirty="0"/>
              <a:t>Maximalizace rentability celkového kapitálu</a:t>
            </a:r>
          </a:p>
          <a:p>
            <a:r>
              <a:rPr lang="cs-CZ" altLang="cs-CZ" sz="2400" dirty="0"/>
              <a:t>Maximalizace rentability vlastního kapitálu</a:t>
            </a:r>
          </a:p>
          <a:p>
            <a:r>
              <a:rPr lang="cs-CZ" altLang="cs-CZ" sz="2400" dirty="0"/>
              <a:t>Minimalizace nákladů na cizí kapitál</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29412904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3" y="44450"/>
            <a:ext cx="8507412" cy="720725"/>
          </a:xfrm>
        </p:spPr>
        <p:txBody>
          <a:bodyPr anchor="ctr">
            <a:normAutofit fontScale="90000"/>
          </a:bodyPr>
          <a:lstStyle/>
          <a:p>
            <a:pPr>
              <a:defRPr/>
            </a:pPr>
            <a:r>
              <a:rPr lang="cs-CZ" sz="3200" b="1" dirty="0">
                <a:solidFill>
                  <a:srgbClr val="FF0000"/>
                </a:solidFill>
                <a:effectLst>
                  <a:outerShdw blurRad="38100" dist="38100" dir="2700000" algn="tl">
                    <a:srgbClr val="C0C0C0"/>
                  </a:outerShdw>
                </a:effectLst>
                <a:latin typeface="Arial" pitchFamily="34" charset="0"/>
              </a:rPr>
              <a:t>Ekonomické subjekty podle převažující činnosti k 31. 12. 2007</a:t>
            </a:r>
          </a:p>
        </p:txBody>
      </p:sp>
      <p:graphicFrame>
        <p:nvGraphicFramePr>
          <p:cNvPr id="301134" name="Group 78"/>
          <p:cNvGraphicFramePr>
            <a:graphicFrameLocks noGrp="1"/>
          </p:cNvGraphicFramePr>
          <p:nvPr>
            <p:ph idx="4294967295"/>
            <p:extLst>
              <p:ext uri="{D42A27DB-BD31-4B8C-83A1-F6EECF244321}">
                <p14:modId xmlns:p14="http://schemas.microsoft.com/office/powerpoint/2010/main" val="2951294223"/>
              </p:ext>
            </p:extLst>
          </p:nvPr>
        </p:nvGraphicFramePr>
        <p:xfrm>
          <a:off x="323850" y="908050"/>
          <a:ext cx="8640763" cy="5440680"/>
        </p:xfrm>
        <a:graphic>
          <a:graphicData uri="http://schemas.openxmlformats.org/drawingml/2006/table">
            <a:tbl>
              <a:tblPr/>
              <a:tblGrid>
                <a:gridCol w="643731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tblGrid>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Odvětví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Absolutně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Celkem</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2 481 863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A Zemědělství, myslivost, lesnictví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139 338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B Rybolov a chov ryb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C Těžba nerostných surovin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D Zpracovatelský průmysl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310 659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12,52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E Výroba a rozvod elektřiny, plynu a vody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1 666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F Stavebnictví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287 607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11,59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G Obchod, opravy motorových vozidel a spotřebního zboží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677 301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rgbClr val="2D2D8A"/>
                          </a:solidFill>
                          <a:effectLst/>
                          <a:latin typeface="Arial" pitchFamily="34" charset="0"/>
                        </a:rPr>
                        <a:t>27,29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H Ubytování a stravování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122 410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I Doprava, skladování a spoje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84 863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3,42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J Finanční zprostředkování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65 716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K Činnosti v oblasti nemovitostí a pronájmu, podnikatelské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497 454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20,04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L Veřejná správa a obrana, povinné sociální zabezpečení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15 416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0,62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M Vzdělávání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37 702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N Zdravotnictví a sociální péče, veterinární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35 058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O Ostatní veřejné, sociální a osobní služby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205 194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8,27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Nadpis 1"/>
          <p:cNvSpPr txBox="1">
            <a:spLocks/>
          </p:cNvSpPr>
          <p:nvPr/>
        </p:nvSpPr>
        <p:spPr>
          <a:xfrm>
            <a:off x="-76201" y="6348730"/>
            <a:ext cx="8391525"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rgbClr val="00B050"/>
                </a:solidFill>
              </a:rPr>
              <a:t>Úkol - Najděte a doplňte chybějící údaje – co nejaktuálnější data!!</a:t>
            </a:r>
          </a:p>
        </p:txBody>
      </p:sp>
    </p:spTree>
    <p:extLst>
      <p:ext uri="{BB962C8B-B14F-4D97-AF65-F5344CB8AC3E}">
        <p14:creationId xmlns:p14="http://schemas.microsoft.com/office/powerpoint/2010/main" val="631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1134"/>
                                        </p:tgtEl>
                                        <p:attrNameLst>
                                          <p:attrName>ppt_x</p:attrName>
                                        </p:attrNameLst>
                                      </p:cBhvr>
                                      <p:tavLst>
                                        <p:tav tm="0">
                                          <p:val>
                                            <p:strVal val="ppt_x"/>
                                          </p:val>
                                        </p:tav>
                                        <p:tav tm="100000">
                                          <p:val>
                                            <p:strVal val="ppt_x"/>
                                          </p:val>
                                        </p:tav>
                                      </p:tavLst>
                                    </p:anim>
                                    <p:anim calcmode="lin" valueType="num">
                                      <p:cBhvr additive="base">
                                        <p:cTn id="7" dur="500"/>
                                        <p:tgtEl>
                                          <p:spTgt spid="301134"/>
                                        </p:tgtEl>
                                        <p:attrNameLst>
                                          <p:attrName>ppt_y</p:attrName>
                                        </p:attrNameLst>
                                      </p:cBhvr>
                                      <p:tavLst>
                                        <p:tav tm="0">
                                          <p:val>
                                            <p:strVal val="ppt_y"/>
                                          </p:val>
                                        </p:tav>
                                        <p:tav tm="100000">
                                          <p:val>
                                            <p:strVal val="1+ppt_h/2"/>
                                          </p:val>
                                        </p:tav>
                                      </p:tavLst>
                                    </p:anim>
                                    <p:set>
                                      <p:cBhvr>
                                        <p:cTn id="8" dur="1" fill="hold">
                                          <p:stCondLst>
                                            <p:cond delay="499"/>
                                          </p:stCondLst>
                                        </p:cTn>
                                        <p:tgtEl>
                                          <p:spTgt spid="3011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4410"/>
            <a:ext cx="8229600" cy="1143000"/>
          </a:xfrm>
        </p:spPr>
        <p:txBody>
          <a:bodyPr/>
          <a:lstStyle/>
          <a:p>
            <a:r>
              <a:rPr lang="cs-CZ" b="1" dirty="0">
                <a:solidFill>
                  <a:srgbClr val="FF0000"/>
                </a:solidFill>
              </a:rPr>
              <a:t>Domácí úkol</a:t>
            </a:r>
          </a:p>
        </p:txBody>
      </p:sp>
      <p:sp>
        <p:nvSpPr>
          <p:cNvPr id="3" name="Zástupný symbol pro obsah 2"/>
          <p:cNvSpPr>
            <a:spLocks noGrp="1"/>
          </p:cNvSpPr>
          <p:nvPr>
            <p:ph idx="1"/>
          </p:nvPr>
        </p:nvSpPr>
        <p:spPr>
          <a:xfrm>
            <a:off x="520262" y="1813034"/>
            <a:ext cx="8229600" cy="4525963"/>
          </a:xfrm>
        </p:spPr>
        <p:txBody>
          <a:bodyPr/>
          <a:lstStyle/>
          <a:p>
            <a:r>
              <a:rPr lang="cs-CZ" dirty="0"/>
              <a:t>Najděte aktuální statistické údaje subjektů podle převažující činnosti</a:t>
            </a:r>
          </a:p>
        </p:txBody>
      </p:sp>
    </p:spTree>
    <p:extLst>
      <p:ext uri="{BB962C8B-B14F-4D97-AF65-F5344CB8AC3E}">
        <p14:creationId xmlns:p14="http://schemas.microsoft.com/office/powerpoint/2010/main" val="30454070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 k 30.6.2011</a:t>
            </a:r>
          </a:p>
        </p:txBody>
      </p:sp>
      <p:graphicFrame>
        <p:nvGraphicFramePr>
          <p:cNvPr id="4" name="Tabulka 3"/>
          <p:cNvGraphicFramePr>
            <a:graphicFrameLocks noGrp="1"/>
          </p:cNvGraphicFramePr>
          <p:nvPr>
            <p:extLst/>
          </p:nvPr>
        </p:nvGraphicFramePr>
        <p:xfrm>
          <a:off x="1259632" y="2132856"/>
          <a:ext cx="6696744" cy="3384378"/>
        </p:xfrm>
        <a:graphic>
          <a:graphicData uri="http://schemas.openxmlformats.org/drawingml/2006/table">
            <a:tbl>
              <a:tblPr firstRow="1" bandRow="1">
                <a:tableStyleId>{21E4AEA4-8DFA-4A89-87EB-49C32662AFE0}</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56084">
                <a:tc>
                  <a:txBody>
                    <a:bodyPr/>
                    <a:lstStyle/>
                    <a:p>
                      <a:pPr algn="ctr"/>
                      <a:r>
                        <a:rPr lang="cs-CZ" dirty="0"/>
                        <a:t>Právní forma</a:t>
                      </a:r>
                    </a:p>
                  </a:txBody>
                  <a:tcPr/>
                </a:tc>
                <a:tc>
                  <a:txBody>
                    <a:bodyPr/>
                    <a:lstStyle/>
                    <a:p>
                      <a:pPr algn="ctr"/>
                      <a:r>
                        <a:rPr lang="cs-CZ" dirty="0"/>
                        <a:t>absolutně</a:t>
                      </a:r>
                    </a:p>
                  </a:txBody>
                  <a:tcPr/>
                </a:tc>
                <a:tc>
                  <a:txBody>
                    <a:bodyPr/>
                    <a:lstStyle/>
                    <a:p>
                      <a:pPr algn="ctr"/>
                      <a:r>
                        <a:rPr lang="cs-CZ" dirty="0"/>
                        <a:t>%</a:t>
                      </a:r>
                    </a:p>
                  </a:txBody>
                  <a:tcPr/>
                </a:tc>
                <a:tc>
                  <a:txBody>
                    <a:bodyPr/>
                    <a:lstStyle/>
                    <a:p>
                      <a:pPr algn="ctr"/>
                      <a:r>
                        <a:rPr lang="cs-CZ" dirty="0"/>
                        <a:t>K 30.6.2011</a:t>
                      </a:r>
                    </a:p>
                  </a:txBody>
                  <a:tcPr/>
                </a:tc>
                <a:extLst>
                  <a:ext uri="{0D108BD9-81ED-4DB2-BD59-A6C34878D82A}">
                    <a16:rowId xmlns:a16="http://schemas.microsoft.com/office/drawing/2014/main" val="10000"/>
                  </a:ext>
                </a:extLst>
              </a:tr>
              <a:tr h="438049">
                <a:tc>
                  <a:txBody>
                    <a:bodyPr/>
                    <a:lstStyle/>
                    <a:p>
                      <a:r>
                        <a:rPr lang="cs-CZ" dirty="0"/>
                        <a:t>v.o.s.</a:t>
                      </a:r>
                    </a:p>
                  </a:txBody>
                  <a:tcPr/>
                </a:tc>
                <a:tc>
                  <a:txBody>
                    <a:bodyPr/>
                    <a:lstStyle/>
                    <a:p>
                      <a:pPr algn="r"/>
                      <a:r>
                        <a:rPr lang="cs-CZ" dirty="0"/>
                        <a:t>7 395</a:t>
                      </a:r>
                    </a:p>
                  </a:txBody>
                  <a:tcPr/>
                </a:tc>
                <a:tc>
                  <a:txBody>
                    <a:bodyPr/>
                    <a:lstStyle/>
                    <a:p>
                      <a:pPr algn="r"/>
                      <a:r>
                        <a:rPr lang="cs-CZ" dirty="0"/>
                        <a:t>2,2</a:t>
                      </a:r>
                    </a:p>
                  </a:txBody>
                  <a:tcPr/>
                </a:tc>
                <a:tc>
                  <a:txBody>
                    <a:bodyPr/>
                    <a:lstStyle/>
                    <a:p>
                      <a:pPr algn="r"/>
                      <a:endParaRPr lang="cs-CZ" dirty="0"/>
                    </a:p>
                  </a:txBody>
                  <a:tcPr/>
                </a:tc>
                <a:extLst>
                  <a:ext uri="{0D108BD9-81ED-4DB2-BD59-A6C34878D82A}">
                    <a16:rowId xmlns:a16="http://schemas.microsoft.com/office/drawing/2014/main" val="10001"/>
                  </a:ext>
                </a:extLst>
              </a:tr>
              <a:tr h="438049">
                <a:tc>
                  <a:txBody>
                    <a:bodyPr/>
                    <a:lstStyle/>
                    <a:p>
                      <a:r>
                        <a:rPr lang="cs-CZ" dirty="0"/>
                        <a:t>k.s.</a:t>
                      </a:r>
                    </a:p>
                  </a:txBody>
                  <a:tcPr/>
                </a:tc>
                <a:tc>
                  <a:txBody>
                    <a:bodyPr/>
                    <a:lstStyle/>
                    <a:p>
                      <a:pPr algn="r"/>
                      <a:r>
                        <a:rPr lang="cs-CZ" dirty="0"/>
                        <a:t>746</a:t>
                      </a:r>
                    </a:p>
                  </a:txBody>
                  <a:tcPr/>
                </a:tc>
                <a:tc>
                  <a:txBody>
                    <a:bodyPr/>
                    <a:lstStyle/>
                    <a:p>
                      <a:pPr algn="r"/>
                      <a:r>
                        <a:rPr lang="cs-CZ" dirty="0"/>
                        <a:t>0,2</a:t>
                      </a:r>
                    </a:p>
                  </a:txBody>
                  <a:tcPr/>
                </a:tc>
                <a:tc>
                  <a:txBody>
                    <a:bodyPr/>
                    <a:lstStyle/>
                    <a:p>
                      <a:pPr algn="r"/>
                      <a:endParaRPr lang="cs-CZ" dirty="0"/>
                    </a:p>
                  </a:txBody>
                  <a:tcPr/>
                </a:tc>
                <a:extLst>
                  <a:ext uri="{0D108BD9-81ED-4DB2-BD59-A6C34878D82A}">
                    <a16:rowId xmlns:a16="http://schemas.microsoft.com/office/drawing/2014/main" val="10002"/>
                  </a:ext>
                </a:extLst>
              </a:tr>
              <a:tr h="438049">
                <a:tc>
                  <a:txBody>
                    <a:bodyPr/>
                    <a:lstStyle/>
                    <a:p>
                      <a:r>
                        <a:rPr lang="cs-CZ" dirty="0"/>
                        <a:t>s.r.o.</a:t>
                      </a:r>
                    </a:p>
                  </a:txBody>
                  <a:tcPr/>
                </a:tc>
                <a:tc>
                  <a:txBody>
                    <a:bodyPr/>
                    <a:lstStyle/>
                    <a:p>
                      <a:pPr algn="r"/>
                      <a:r>
                        <a:rPr lang="cs-CZ" dirty="0"/>
                        <a:t>297 647</a:t>
                      </a:r>
                    </a:p>
                  </a:txBody>
                  <a:tcPr/>
                </a:tc>
                <a:tc>
                  <a:txBody>
                    <a:bodyPr/>
                    <a:lstStyle/>
                    <a:p>
                      <a:pPr algn="r"/>
                      <a:r>
                        <a:rPr lang="cs-CZ" dirty="0"/>
                        <a:t>90,4</a:t>
                      </a:r>
                    </a:p>
                  </a:txBody>
                  <a:tcPr/>
                </a:tc>
                <a:tc>
                  <a:txBody>
                    <a:bodyPr/>
                    <a:lstStyle/>
                    <a:p>
                      <a:pPr algn="r"/>
                      <a:r>
                        <a:rPr lang="cs-CZ" dirty="0"/>
                        <a:t>325 201</a:t>
                      </a:r>
                    </a:p>
                  </a:txBody>
                  <a:tcPr/>
                </a:tc>
                <a:extLst>
                  <a:ext uri="{0D108BD9-81ED-4DB2-BD59-A6C34878D82A}">
                    <a16:rowId xmlns:a16="http://schemas.microsoft.com/office/drawing/2014/main" val="10003"/>
                  </a:ext>
                </a:extLst>
              </a:tr>
              <a:tr h="438049">
                <a:tc>
                  <a:txBody>
                    <a:bodyPr/>
                    <a:lstStyle/>
                    <a:p>
                      <a:r>
                        <a:rPr lang="cs-CZ" dirty="0"/>
                        <a:t>a.s.</a:t>
                      </a:r>
                    </a:p>
                  </a:txBody>
                  <a:tcPr/>
                </a:tc>
                <a:tc>
                  <a:txBody>
                    <a:bodyPr/>
                    <a:lstStyle/>
                    <a:p>
                      <a:pPr algn="r"/>
                      <a:r>
                        <a:rPr lang="cs-CZ" dirty="0"/>
                        <a:t>23 312</a:t>
                      </a:r>
                    </a:p>
                  </a:txBody>
                  <a:tcPr/>
                </a:tc>
                <a:tc>
                  <a:txBody>
                    <a:bodyPr/>
                    <a:lstStyle/>
                    <a:p>
                      <a:pPr algn="r"/>
                      <a:r>
                        <a:rPr lang="cs-CZ" dirty="0"/>
                        <a:t>7,2</a:t>
                      </a:r>
                    </a:p>
                  </a:txBody>
                  <a:tcPr/>
                </a:tc>
                <a:tc>
                  <a:txBody>
                    <a:bodyPr/>
                    <a:lstStyle/>
                    <a:p>
                      <a:pPr algn="r"/>
                      <a:r>
                        <a:rPr lang="cs-CZ" dirty="0"/>
                        <a:t>24 380</a:t>
                      </a:r>
                    </a:p>
                  </a:txBody>
                  <a:tcPr/>
                </a:tc>
                <a:extLst>
                  <a:ext uri="{0D108BD9-81ED-4DB2-BD59-A6C34878D82A}">
                    <a16:rowId xmlns:a16="http://schemas.microsoft.com/office/drawing/2014/main" val="10004"/>
                  </a:ext>
                </a:extLst>
              </a:tr>
              <a:tr h="438049">
                <a:tc>
                  <a:txBody>
                    <a:bodyPr/>
                    <a:lstStyle/>
                    <a:p>
                      <a:r>
                        <a:rPr lang="cs-CZ" dirty="0"/>
                        <a:t>celkem</a:t>
                      </a:r>
                    </a:p>
                  </a:txBody>
                  <a:tcPr/>
                </a:tc>
                <a:tc>
                  <a:txBody>
                    <a:bodyPr/>
                    <a:lstStyle/>
                    <a:p>
                      <a:pPr algn="r"/>
                      <a:r>
                        <a:rPr lang="cs-CZ" dirty="0"/>
                        <a:t>329 100</a:t>
                      </a:r>
                    </a:p>
                  </a:txBody>
                  <a:tcPr/>
                </a:tc>
                <a:tc>
                  <a:txBody>
                    <a:bodyPr/>
                    <a:lstStyle/>
                    <a:p>
                      <a:pPr algn="r"/>
                      <a:r>
                        <a:rPr lang="cs-CZ" dirty="0"/>
                        <a:t>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358 123</a:t>
                      </a:r>
                    </a:p>
                  </a:txBody>
                  <a:tcPr/>
                </a:tc>
                <a:extLst>
                  <a:ext uri="{0D108BD9-81ED-4DB2-BD59-A6C34878D82A}">
                    <a16:rowId xmlns:a16="http://schemas.microsoft.com/office/drawing/2014/main" val="10005"/>
                  </a:ext>
                </a:extLst>
              </a:tr>
              <a:tr h="438049">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202090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a:t>
            </a:r>
          </a:p>
        </p:txBody>
      </p:sp>
      <p:graphicFrame>
        <p:nvGraphicFramePr>
          <p:cNvPr id="3" name="Tabulka 2"/>
          <p:cNvGraphicFramePr>
            <a:graphicFrameLocks noGrp="1"/>
          </p:cNvGraphicFramePr>
          <p:nvPr>
            <p:extLst>
              <p:ext uri="{D42A27DB-BD31-4B8C-83A1-F6EECF244321}">
                <p14:modId xmlns:p14="http://schemas.microsoft.com/office/powerpoint/2010/main" val="862391578"/>
              </p:ext>
            </p:extLst>
          </p:nvPr>
        </p:nvGraphicFramePr>
        <p:xfrm>
          <a:off x="222738" y="2520462"/>
          <a:ext cx="7725508" cy="3376246"/>
        </p:xfrm>
        <a:graphic>
          <a:graphicData uri="http://schemas.openxmlformats.org/drawingml/2006/table">
            <a:tbl>
              <a:tblPr>
                <a:tableStyleId>{284E427A-3D55-4303-BF80-6455036E1DE7}</a:tableStyleId>
              </a:tblPr>
              <a:tblGrid>
                <a:gridCol w="2743223">
                  <a:extLst>
                    <a:ext uri="{9D8B030D-6E8A-4147-A177-3AD203B41FA5}">
                      <a16:colId xmlns:a16="http://schemas.microsoft.com/office/drawing/2014/main" val="1741810123"/>
                    </a:ext>
                  </a:extLst>
                </a:gridCol>
                <a:gridCol w="711755">
                  <a:extLst>
                    <a:ext uri="{9D8B030D-6E8A-4147-A177-3AD203B41FA5}">
                      <a16:colId xmlns:a16="http://schemas.microsoft.com/office/drawing/2014/main" val="2368339206"/>
                    </a:ext>
                  </a:extLst>
                </a:gridCol>
                <a:gridCol w="711755">
                  <a:extLst>
                    <a:ext uri="{9D8B030D-6E8A-4147-A177-3AD203B41FA5}">
                      <a16:colId xmlns:a16="http://schemas.microsoft.com/office/drawing/2014/main" val="2524271705"/>
                    </a:ext>
                  </a:extLst>
                </a:gridCol>
                <a:gridCol w="711755">
                  <a:extLst>
                    <a:ext uri="{9D8B030D-6E8A-4147-A177-3AD203B41FA5}">
                      <a16:colId xmlns:a16="http://schemas.microsoft.com/office/drawing/2014/main" val="544627488"/>
                    </a:ext>
                  </a:extLst>
                </a:gridCol>
                <a:gridCol w="711755">
                  <a:extLst>
                    <a:ext uri="{9D8B030D-6E8A-4147-A177-3AD203B41FA5}">
                      <a16:colId xmlns:a16="http://schemas.microsoft.com/office/drawing/2014/main" val="2751120998"/>
                    </a:ext>
                  </a:extLst>
                </a:gridCol>
                <a:gridCol w="711755">
                  <a:extLst>
                    <a:ext uri="{9D8B030D-6E8A-4147-A177-3AD203B41FA5}">
                      <a16:colId xmlns:a16="http://schemas.microsoft.com/office/drawing/2014/main" val="2423291775"/>
                    </a:ext>
                  </a:extLst>
                </a:gridCol>
                <a:gridCol w="711755">
                  <a:extLst>
                    <a:ext uri="{9D8B030D-6E8A-4147-A177-3AD203B41FA5}">
                      <a16:colId xmlns:a16="http://schemas.microsoft.com/office/drawing/2014/main" val="3792710591"/>
                    </a:ext>
                  </a:extLst>
                </a:gridCol>
                <a:gridCol w="711755">
                  <a:extLst>
                    <a:ext uri="{9D8B030D-6E8A-4147-A177-3AD203B41FA5}">
                      <a16:colId xmlns:a16="http://schemas.microsoft.com/office/drawing/2014/main" val="3005590236"/>
                    </a:ext>
                  </a:extLst>
                </a:gridCol>
              </a:tblGrid>
              <a:tr h="346745">
                <a:tc>
                  <a:txBody>
                    <a:bodyPr/>
                    <a:lstStyle/>
                    <a:p>
                      <a:pPr algn="ctr" fontAlgn="ctr"/>
                      <a:r>
                        <a:rPr lang="cs-CZ" sz="1600" b="1" u="none" strike="noStrike" dirty="0">
                          <a:effectLst/>
                        </a:rPr>
                        <a:t>Právní forma</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i="0" u="none" strike="noStrike" dirty="0">
                          <a:solidFill>
                            <a:srgbClr val="000000"/>
                          </a:solidFill>
                          <a:effectLst/>
                          <a:latin typeface="Calibri" panose="020F0502020204030204" pitchFamily="34" charset="0"/>
                        </a:rPr>
                        <a:t>2011</a:t>
                      </a:r>
                    </a:p>
                  </a:txBody>
                  <a:tcPr marL="9525" marR="9525" marT="9525" marB="0" anchor="ctr"/>
                </a:tc>
                <a:tc>
                  <a:txBody>
                    <a:bodyPr/>
                    <a:lstStyle/>
                    <a:p>
                      <a:pPr algn="ctr" fontAlgn="ctr"/>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212523"/>
                  </a:ext>
                </a:extLst>
              </a:tr>
              <a:tr h="693491">
                <a:tc>
                  <a:txBody>
                    <a:bodyPr/>
                    <a:lstStyle/>
                    <a:p>
                      <a:pPr algn="l" fontAlgn="ctr"/>
                      <a:r>
                        <a:rPr lang="cs-CZ" sz="1600" u="none" strike="noStrike">
                          <a:effectLst/>
                        </a:rPr>
                        <a:t>Registrované právnické osoby   celkem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681 347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654 286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681 016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670196"/>
                  </a:ext>
                </a:extLst>
              </a:tr>
              <a:tr h="346745">
                <a:tc>
                  <a:txBody>
                    <a:bodyPr/>
                    <a:lstStyle/>
                    <a:p>
                      <a:pPr algn="l" fontAlgn="ctr"/>
                      <a:r>
                        <a:rPr lang="cs-CZ" sz="1600" u="none" strike="noStrike">
                          <a:effectLst/>
                        </a:rPr>
                        <a:t>       v tom: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480897"/>
                  </a:ext>
                </a:extLst>
              </a:tr>
              <a:tr h="346745">
                <a:tc>
                  <a:txBody>
                    <a:bodyPr/>
                    <a:lstStyle/>
                    <a:p>
                      <a:pPr algn="l" fontAlgn="ctr"/>
                      <a:r>
                        <a:rPr lang="cs-CZ" sz="1600" b="1" u="none" strike="noStrike" dirty="0">
                          <a:effectLst/>
                        </a:rPr>
                        <a:t>obchodní společnosti celkem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358 123</a:t>
                      </a:r>
                    </a:p>
                  </a:txBody>
                  <a:tcPr marL="9525" marR="9525" marT="9525" marB="0" anchor="ctr"/>
                </a:tc>
                <a:tc>
                  <a:txBody>
                    <a:bodyPr/>
                    <a:lstStyle/>
                    <a:p>
                      <a:pPr algn="r" fontAlgn="ctr"/>
                      <a:r>
                        <a:rPr lang="cs-CZ" sz="1600" b="1" u="none" strike="noStrike" dirty="0">
                          <a:effectLst/>
                        </a:rPr>
                        <a:t>399 571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419 444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440 757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389985"/>
                  </a:ext>
                </a:extLst>
              </a:tr>
              <a:tr h="346745">
                <a:tc>
                  <a:txBody>
                    <a:bodyPr/>
                    <a:lstStyle/>
                    <a:p>
                      <a:pPr algn="l" fontAlgn="ctr"/>
                      <a:r>
                        <a:rPr lang="cs-CZ" sz="1600" u="none" strike="noStrike">
                          <a:effectLst/>
                        </a:rPr>
                        <a:t>      z toho:</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281821"/>
                  </a:ext>
                </a:extLst>
              </a:tr>
              <a:tr h="346745">
                <a:tc>
                  <a:txBody>
                    <a:bodyPr/>
                    <a:lstStyle/>
                    <a:p>
                      <a:pPr algn="l" fontAlgn="ctr"/>
                      <a:r>
                        <a:rPr lang="cs-CZ" sz="1600" u="none" strike="noStrike">
                          <a:effectLst/>
                        </a:rPr>
                        <a:t>veřejné obchodní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7 395</a:t>
                      </a:r>
                    </a:p>
                  </a:txBody>
                  <a:tcPr marL="9525" marR="9525" marT="9525" marB="0" anchor="ctr"/>
                </a:tc>
                <a:tc>
                  <a:txBody>
                    <a:bodyPr/>
                    <a:lstStyle/>
                    <a:p>
                      <a:pPr algn="r" fontAlgn="ctr"/>
                      <a:r>
                        <a:rPr lang="cs-CZ" sz="1600" u="none" strike="noStrike" dirty="0">
                          <a:effectLst/>
                        </a:rPr>
                        <a:t>6 998</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6 854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6 665</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62365"/>
                  </a:ext>
                </a:extLst>
              </a:tr>
              <a:tr h="602285">
                <a:tc>
                  <a:txBody>
                    <a:bodyPr/>
                    <a:lstStyle/>
                    <a:p>
                      <a:pPr algn="l" fontAlgn="ctr"/>
                      <a:r>
                        <a:rPr lang="cs-CZ" sz="1600" b="1" u="none" strike="noStrike" dirty="0">
                          <a:effectLst/>
                        </a:rPr>
                        <a:t>společnosti s ručením omezeným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297 647</a:t>
                      </a:r>
                    </a:p>
                  </a:txBody>
                  <a:tcPr marL="9525" marR="9525" marT="9525" marB="0" anchor="ctr"/>
                </a:tc>
                <a:tc>
                  <a:txBody>
                    <a:bodyPr/>
                    <a:lstStyle/>
                    <a:p>
                      <a:pPr algn="r" fontAlgn="ctr"/>
                      <a:r>
                        <a:rPr lang="cs-CZ" sz="1600" b="1" u="none" strike="noStrike" dirty="0">
                          <a:effectLst/>
                        </a:rPr>
                        <a:t>365 149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384 788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405 889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8288889"/>
                  </a:ext>
                </a:extLst>
              </a:tr>
              <a:tr h="346745">
                <a:tc>
                  <a:txBody>
                    <a:bodyPr/>
                    <a:lstStyle/>
                    <a:p>
                      <a:pPr algn="l" fontAlgn="ctr"/>
                      <a:r>
                        <a:rPr lang="cs-CZ" sz="1600" u="none" strike="noStrike">
                          <a:effectLst/>
                        </a:rPr>
                        <a:t>akciové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23 312</a:t>
                      </a:r>
                    </a:p>
                  </a:txBody>
                  <a:tcPr marL="9525" marR="9525" marT="9525" marB="0" anchor="ctr"/>
                </a:tc>
                <a:tc>
                  <a:txBody>
                    <a:bodyPr/>
                    <a:lstStyle/>
                    <a:p>
                      <a:pPr algn="r" fontAlgn="ctr"/>
                      <a:r>
                        <a:rPr lang="cs-CZ" sz="1600" u="none" strike="noStrike" dirty="0">
                          <a:effectLst/>
                        </a:rPr>
                        <a:t>25 255</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25 439</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25 710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2211397"/>
                  </a:ext>
                </a:extLst>
              </a:tr>
            </a:tbl>
          </a:graphicData>
        </a:graphic>
      </p:graphicFrame>
    </p:spTree>
    <p:extLst>
      <p:ext uri="{BB962C8B-B14F-4D97-AF65-F5344CB8AC3E}">
        <p14:creationId xmlns:p14="http://schemas.microsoft.com/office/powerpoint/2010/main" val="408417682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pPr eaLnBrk="1" hangingPunct="1"/>
            <a:r>
              <a:rPr lang="cs-CZ" altLang="cs-CZ"/>
              <a:t>Právnické osoby</a:t>
            </a:r>
          </a:p>
        </p:txBody>
      </p:sp>
      <p:sp>
        <p:nvSpPr>
          <p:cNvPr id="146435" name="Zástupný symbol pro obsah 2"/>
          <p:cNvSpPr>
            <a:spLocks noGrp="1"/>
          </p:cNvSpPr>
          <p:nvPr>
            <p:ph idx="1"/>
          </p:nvPr>
        </p:nvSpPr>
        <p:spPr>
          <a:xfrm>
            <a:off x="0" y="1296365"/>
            <a:ext cx="9144000" cy="5301285"/>
          </a:xfrm>
        </p:spPr>
        <p:txBody>
          <a:bodyPr/>
          <a:lstStyle/>
          <a:p>
            <a:pPr eaLnBrk="1" hangingPunct="1"/>
            <a:r>
              <a:rPr lang="cs-CZ" altLang="cs-CZ" sz="1800" u="sng" dirty="0"/>
              <a:t>Obchodní společnosti</a:t>
            </a:r>
            <a:r>
              <a:rPr lang="cs-CZ" altLang="cs-CZ" sz="1800" dirty="0"/>
              <a:t> – právnické osoby založené převážně za účelem podnikání.</a:t>
            </a:r>
          </a:p>
          <a:p>
            <a:pPr eaLnBrk="1" hangingPunct="1"/>
            <a:r>
              <a:rPr lang="cs-CZ" altLang="cs-CZ" sz="1800" u="sng" dirty="0"/>
              <a:t>Společník </a:t>
            </a:r>
            <a:r>
              <a:rPr lang="cs-CZ" altLang="cs-CZ" sz="1800" dirty="0"/>
              <a:t>– osoba, která se podílí na podnikání prostřednictvím obchodní společnosti.</a:t>
            </a:r>
          </a:p>
          <a:p>
            <a:pPr eaLnBrk="1" hangingPunct="1">
              <a:buFont typeface="Wingdings" panose="05000000000000000000" pitchFamily="2" charset="2"/>
              <a:buNone/>
            </a:pPr>
            <a:endParaRPr lang="cs-CZ" altLang="cs-CZ" sz="1800" b="1" dirty="0">
              <a:latin typeface="Arial" panose="020B0604020202020204" pitchFamily="34" charset="0"/>
            </a:endParaRPr>
          </a:p>
          <a:p>
            <a:pPr eaLnBrk="1" hangingPunct="1">
              <a:buFont typeface="Wingdings" panose="05000000000000000000" pitchFamily="2" charset="2"/>
              <a:buNone/>
            </a:pPr>
            <a:r>
              <a:rPr lang="cs-CZ" altLang="cs-CZ" sz="1800" b="1" dirty="0">
                <a:latin typeface="Arial" panose="020B0604020202020204" pitchFamily="34" charset="0"/>
              </a:rPr>
              <a:t>Základní rozdělení na:</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a) osobní</a:t>
            </a:r>
            <a:r>
              <a:rPr lang="cs-CZ" altLang="cs-CZ" sz="1800" b="1" dirty="0">
                <a:latin typeface="Arial" panose="020B0604020202020204" pitchFamily="34" charset="0"/>
              </a:rPr>
              <a:t>	vytvořeny a vlastněny 2 a více osobami, společníci se osobně zúčastňují podnikání, 	společně ručí za závazky společnosti, (veřejná obchodní společnost, komanditní společnost).</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b) kapitálové</a:t>
            </a:r>
            <a:r>
              <a:rPr lang="cs-CZ" altLang="cs-CZ" sz="1800" b="1" dirty="0">
                <a:latin typeface="Arial" panose="020B0604020202020204" pitchFamily="34" charset="0"/>
              </a:rPr>
              <a:t>	majetková účast společníků na podnikání, nemusí se osobně účastnit na podnikání, společníci neručí za závazky společnosti, resp. 		pouze 	do výše svého nesplaceného vkladu, 	(společnost s ručením omezeným, akciová společnost).</a:t>
            </a:r>
          </a:p>
          <a:p>
            <a:pPr eaLnBrk="1" hangingPunct="1"/>
            <a:endParaRPr lang="cs-CZ" altLang="cs-CZ" sz="1800" dirty="0"/>
          </a:p>
        </p:txBody>
      </p:sp>
    </p:spTree>
    <p:extLst>
      <p:ext uri="{BB962C8B-B14F-4D97-AF65-F5344CB8AC3E}">
        <p14:creationId xmlns:p14="http://schemas.microsoft.com/office/powerpoint/2010/main" val="28303348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a:xfrm>
            <a:off x="567159" y="454306"/>
            <a:ext cx="8229600" cy="1143000"/>
          </a:xfrm>
        </p:spPr>
        <p:txBody>
          <a:bodyPr/>
          <a:lstStyle/>
          <a:p>
            <a:pPr eaLnBrk="1" hangingPunct="1"/>
            <a:r>
              <a:rPr lang="cs-CZ" altLang="cs-CZ" b="1" dirty="0">
                <a:solidFill>
                  <a:srgbClr val="FF0000"/>
                </a:solidFill>
              </a:rPr>
              <a:t>Právnické osoby</a:t>
            </a:r>
          </a:p>
        </p:txBody>
      </p:sp>
      <p:sp>
        <p:nvSpPr>
          <p:cNvPr id="147459" name="Zástupný symbol pro obsah 2"/>
          <p:cNvSpPr>
            <a:spLocks noGrp="1"/>
          </p:cNvSpPr>
          <p:nvPr>
            <p:ph idx="1"/>
          </p:nvPr>
        </p:nvSpPr>
        <p:spPr>
          <a:xfrm>
            <a:off x="219919" y="1597306"/>
            <a:ext cx="8924081" cy="5000344"/>
          </a:xfrm>
        </p:spPr>
        <p:txBody>
          <a:bodyPr/>
          <a:lstStyle/>
          <a:p>
            <a:pPr eaLnBrk="1" hangingPunct="1">
              <a:buFont typeface="Wingdings" panose="05000000000000000000" pitchFamily="2" charset="2"/>
              <a:buNone/>
            </a:pPr>
            <a:r>
              <a:rPr lang="cs-CZ" altLang="cs-CZ" sz="2000" b="1" u="sng" dirty="0"/>
              <a:t>a) osobní obchodní společnosti</a:t>
            </a:r>
          </a:p>
          <a:p>
            <a:pPr eaLnBrk="1" hangingPunct="1"/>
            <a:r>
              <a:rPr lang="cs-CZ" altLang="cs-CZ" sz="2000" dirty="0"/>
              <a:t>Veřejná obchodní společnost – společnost, ve které aspoň dvě osoby (FO nebo PO) podnikají pod společnou firmou a ručí za závazky společně a nerozdílně celým svým majetkem.</a:t>
            </a:r>
          </a:p>
          <a:p>
            <a:pPr eaLnBrk="1" hangingPunct="1">
              <a:buFont typeface="Wingdings" panose="05000000000000000000" pitchFamily="2" charset="2"/>
              <a:buNone/>
            </a:pPr>
            <a:r>
              <a:rPr lang="cs-CZ" altLang="cs-CZ" sz="2000" b="1" u="sng" dirty="0"/>
              <a:t>b) smíšené obchodní společnosti</a:t>
            </a:r>
          </a:p>
          <a:p>
            <a:pPr eaLnBrk="1" hangingPunct="1"/>
            <a:r>
              <a:rPr lang="cs-CZ" altLang="cs-CZ" sz="2000" dirty="0"/>
              <a:t>Komanditní společnost - jeden nebo více společníků ručí za závazky společnosti do výše svého nesplaceného vkladu zapsaného v obchodním rejstříku (komanditisté) a jeden nebo více společníků celým svým majetkem (komplementáři).</a:t>
            </a:r>
          </a:p>
          <a:p>
            <a:pPr eaLnBrk="1" hangingPunct="1">
              <a:lnSpc>
                <a:spcPct val="90000"/>
              </a:lnSpc>
            </a:pPr>
            <a:endParaRPr lang="cs-CZ" altLang="cs-CZ" sz="2000" dirty="0"/>
          </a:p>
          <a:p>
            <a:pPr eaLnBrk="1" hangingPunct="1"/>
            <a:endParaRPr lang="cs-CZ" altLang="cs-CZ" sz="2000" dirty="0"/>
          </a:p>
        </p:txBody>
      </p:sp>
    </p:spTree>
    <p:extLst>
      <p:ext uri="{BB962C8B-B14F-4D97-AF65-F5344CB8AC3E}">
        <p14:creationId xmlns:p14="http://schemas.microsoft.com/office/powerpoint/2010/main" val="5625693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p:cNvSpPr>
            <a:spLocks noGrp="1"/>
          </p:cNvSpPr>
          <p:nvPr>
            <p:ph type="title"/>
          </p:nvPr>
        </p:nvSpPr>
        <p:spPr>
          <a:xfrm>
            <a:off x="173620" y="436684"/>
            <a:ext cx="8229600" cy="1143000"/>
          </a:xfrm>
        </p:spPr>
        <p:txBody>
          <a:bodyPr/>
          <a:lstStyle/>
          <a:p>
            <a:pPr eaLnBrk="1" hangingPunct="1"/>
            <a:r>
              <a:rPr lang="cs-CZ" altLang="cs-CZ" b="1" dirty="0">
                <a:solidFill>
                  <a:srgbClr val="FF0000"/>
                </a:solidFill>
              </a:rPr>
              <a:t>Právnické osoby</a:t>
            </a:r>
          </a:p>
        </p:txBody>
      </p:sp>
      <p:sp>
        <p:nvSpPr>
          <p:cNvPr id="148483" name="Zástupný symbol pro obsah 2"/>
          <p:cNvSpPr>
            <a:spLocks noGrp="1"/>
          </p:cNvSpPr>
          <p:nvPr>
            <p:ph idx="1"/>
          </p:nvPr>
        </p:nvSpPr>
        <p:spPr>
          <a:xfrm>
            <a:off x="173620" y="1417638"/>
            <a:ext cx="8970380" cy="5180012"/>
          </a:xfrm>
        </p:spPr>
        <p:txBody>
          <a:bodyPr/>
          <a:lstStyle/>
          <a:p>
            <a:pPr eaLnBrk="1" hangingPunct="1">
              <a:buFont typeface="Wingdings" panose="05000000000000000000" pitchFamily="2" charset="2"/>
              <a:buNone/>
            </a:pPr>
            <a:r>
              <a:rPr lang="cs-CZ" altLang="cs-CZ" sz="1800" b="1" u="sng" dirty="0"/>
              <a:t>c) kapitálové společnosti</a:t>
            </a:r>
          </a:p>
          <a:p>
            <a:pPr eaLnBrk="1" hangingPunct="1"/>
            <a:r>
              <a:rPr lang="cs-CZ" altLang="cs-CZ" sz="1800" dirty="0"/>
              <a:t>Společnost s ručením omezeným – společnost, jejíž základní kapitál je tvořen vklady společníků a jejíž společníci ručí za závazky společnosti, dokud nebylo zapsáno splacení vkladů do obchodního rejstříku.</a:t>
            </a:r>
          </a:p>
          <a:p>
            <a:pPr eaLnBrk="1" hangingPunct="1"/>
            <a:endParaRPr lang="cs-CZ" altLang="cs-CZ" sz="1800" dirty="0"/>
          </a:p>
          <a:p>
            <a:pPr eaLnBrk="1" hangingPunct="1"/>
            <a:r>
              <a:rPr lang="cs-CZ" altLang="cs-CZ" sz="1800" dirty="0"/>
              <a:t>Akciová společnost – její základní kapitál je rozvržen na určitý počet akcií o určité jmenovité hodnotě.</a:t>
            </a:r>
          </a:p>
          <a:p>
            <a:pPr eaLnBrk="1" hangingPunct="1"/>
            <a:endParaRPr lang="cs-CZ" altLang="cs-CZ" sz="1800" dirty="0"/>
          </a:p>
          <a:p>
            <a:pPr eaLnBrk="1" hangingPunct="1">
              <a:buFont typeface="Wingdings" panose="05000000000000000000" pitchFamily="2" charset="2"/>
              <a:buNone/>
            </a:pPr>
            <a:r>
              <a:rPr lang="cs-CZ" altLang="cs-CZ" sz="1800" b="1" u="sng" dirty="0"/>
              <a:t>d) Družstva</a:t>
            </a:r>
          </a:p>
          <a:p>
            <a:pPr eaLnBrk="1" hangingPunct="1"/>
            <a:r>
              <a:rPr lang="cs-CZ" altLang="cs-CZ" sz="1800" dirty="0"/>
              <a:t>V obchodním zákoníku se družstvem rozumí společenství neuzavřeného počtu osob založené za účelem podnikání nebo zajišťování hospodářských, sociálních nebo jiných potřeb svých členů.</a:t>
            </a:r>
          </a:p>
          <a:p>
            <a:pPr eaLnBrk="1" hangingPunct="1"/>
            <a:endParaRPr lang="cs-CZ" altLang="cs-CZ" sz="1800" dirty="0"/>
          </a:p>
          <a:p>
            <a:pPr eaLnBrk="1" hangingPunct="1">
              <a:lnSpc>
                <a:spcPct val="90000"/>
              </a:lnSpc>
            </a:pPr>
            <a:endParaRPr lang="cs-CZ" altLang="cs-CZ" sz="1800" dirty="0"/>
          </a:p>
          <a:p>
            <a:pPr eaLnBrk="1" hangingPunct="1"/>
            <a:endParaRPr lang="cs-CZ" altLang="cs-CZ" sz="1800" dirty="0"/>
          </a:p>
        </p:txBody>
      </p:sp>
    </p:spTree>
    <p:extLst>
      <p:ext uri="{BB962C8B-B14F-4D97-AF65-F5344CB8AC3E}">
        <p14:creationId xmlns:p14="http://schemas.microsoft.com/office/powerpoint/2010/main" val="29783419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type="body" idx="1"/>
          </p:nvPr>
        </p:nvSpPr>
        <p:spPr>
          <a:xfrm>
            <a:off x="228600" y="1282017"/>
            <a:ext cx="8686800" cy="5688013"/>
          </a:xfrm>
        </p:spPr>
        <p:txBody>
          <a:bodyPr/>
          <a:lstStyle/>
          <a:p>
            <a:pPr marL="533400" indent="-533400" eaLnBrk="1" hangingPunct="1"/>
            <a:r>
              <a:rPr lang="cs-CZ" altLang="cs-CZ" b="1" i="1" dirty="0"/>
              <a:t>Zakladatelský dokument musí min. obsahovat:</a:t>
            </a:r>
          </a:p>
          <a:p>
            <a:pPr marL="914400" lvl="1" indent="-457200" eaLnBrk="1" hangingPunct="1"/>
            <a:r>
              <a:rPr lang="cs-CZ" altLang="cs-CZ" dirty="0"/>
              <a:t>firmu a sídlo společnosti </a:t>
            </a:r>
          </a:p>
          <a:p>
            <a:pPr marL="914400" lvl="1" indent="-457200" eaLnBrk="1" hangingPunct="1"/>
            <a:r>
              <a:rPr lang="cs-CZ" altLang="cs-CZ" dirty="0"/>
              <a:t>určení zakladatelů či společníků </a:t>
            </a:r>
          </a:p>
          <a:p>
            <a:pPr marL="914400" lvl="1" indent="-457200" eaLnBrk="1" hangingPunct="1"/>
            <a:r>
              <a:rPr lang="cs-CZ" altLang="cs-CZ" dirty="0"/>
              <a:t>předmět podnikání (činnosti) </a:t>
            </a:r>
          </a:p>
          <a:p>
            <a:pPr marL="914400" lvl="1" indent="-457200" eaLnBrk="1" hangingPunct="1"/>
            <a:r>
              <a:rPr lang="cs-CZ" altLang="cs-CZ" dirty="0"/>
              <a:t>výši základního kapitálu, event. i určení správce a informaci o splácení </a:t>
            </a:r>
          </a:p>
          <a:p>
            <a:pPr marL="914400" lvl="1" indent="-457200" eaLnBrk="1" hangingPunct="1"/>
            <a:r>
              <a:rPr lang="cs-CZ" altLang="cs-CZ" dirty="0"/>
              <a:t>informace o orgánech a jejich členech.</a:t>
            </a:r>
          </a:p>
          <a:p>
            <a:pPr marL="914400" lvl="1" indent="-457200" eaLnBrk="1" hangingPunct="1"/>
            <a:endParaRPr lang="cs-CZ" altLang="cs-CZ" dirty="0"/>
          </a:p>
          <a:p>
            <a:pPr marL="533400" indent="-533400" algn="just" eaLnBrk="1" hangingPunct="1"/>
            <a:endParaRPr lang="cs-CZ" altLang="cs-CZ" dirty="0"/>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10037451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 y="1149130"/>
            <a:ext cx="9144000" cy="5286394"/>
          </a:xfrm>
        </p:spPr>
        <p:txBody>
          <a:bodyPr>
            <a:normAutofit/>
          </a:bodyPr>
          <a:lstStyle/>
          <a:p>
            <a:pPr algn="ctr" eaLnBrk="1" hangingPunct="1">
              <a:buFont typeface="Wingdings" panose="05000000000000000000" pitchFamily="2" charset="2"/>
              <a:buNone/>
              <a:defRPr/>
            </a:pPr>
            <a:r>
              <a:rPr lang="cs-CZ" sz="2200" b="1" dirty="0"/>
              <a:t>Návrh na zápis společnosti do obchodního rejstříku</a:t>
            </a:r>
          </a:p>
          <a:p>
            <a:pPr eaLnBrk="1" hangingPunct="1">
              <a:defRPr/>
            </a:pPr>
            <a:r>
              <a:rPr lang="cs-CZ" sz="2000" dirty="0"/>
              <a:t>podává se u příslušného rejstříkového soudu, podepisují jej všichni jednatelé, podpisy musí být úředně ověřeny. Nově jsou pro veškeré návrhy obchodnímu rejstříku předepsány oficiální formuláře.</a:t>
            </a:r>
          </a:p>
          <a:p>
            <a:pPr eaLnBrk="1" hangingPunct="1">
              <a:defRPr/>
            </a:pPr>
            <a:r>
              <a:rPr lang="cs-CZ" sz="2000" dirty="0"/>
              <a:t>Jako přílohy se k návrhu přikládají:</a:t>
            </a:r>
          </a:p>
          <a:p>
            <a:pPr lvl="1" eaLnBrk="1" hangingPunct="1">
              <a:buFont typeface="Wingdings" panose="05000000000000000000" pitchFamily="2" charset="2"/>
              <a:buNone/>
              <a:defRPr/>
            </a:pPr>
            <a:r>
              <a:rPr lang="cs-CZ" sz="2000" b="1" dirty="0"/>
              <a:t>Za společnost</a:t>
            </a:r>
          </a:p>
          <a:p>
            <a:pPr lvl="1" eaLnBrk="1" hangingPunct="1">
              <a:defRPr/>
            </a:pPr>
            <a:r>
              <a:rPr lang="cs-CZ" sz="2000" dirty="0"/>
              <a:t>společenská smlouva nebo zakladatelská listina, </a:t>
            </a:r>
          </a:p>
          <a:p>
            <a:pPr lvl="1" eaLnBrk="1" hangingPunct="1">
              <a:defRPr/>
            </a:pPr>
            <a:r>
              <a:rPr lang="cs-CZ" sz="2000" dirty="0"/>
              <a:t>oprávnění k podnikatelské činnosti (živnostenské listy atp.), </a:t>
            </a:r>
          </a:p>
          <a:p>
            <a:pPr lvl="1" eaLnBrk="1" hangingPunct="1">
              <a:defRPr/>
            </a:pPr>
            <a:r>
              <a:rPr lang="cs-CZ" sz="2000" dirty="0"/>
              <a:t>listina osvědčující právní důvod užívání místností, a to výpis z katastru nemovitostí ne starší 3 měsíců osvědčující vlastnické právo k prostorám, do nichž společnost umístila své sídlo, a pokud není vlastníkem, souhlas (spolu)vlastníka těchto prostor, nebo správce zmocněného k udělení souhlasu s umístěním sídla a zmocnění tohoto správce. </a:t>
            </a:r>
          </a:p>
          <a:p>
            <a:pPr lvl="1" eaLnBrk="1" hangingPunct="1">
              <a:defRPr/>
            </a:pPr>
            <a:r>
              <a:rPr lang="cs-CZ" sz="2000" dirty="0"/>
              <a:t>doklad(y) o splnění vkladové povinnosti (potvrzení správce vkladů/banky, posudky znalců, atp.), </a:t>
            </a:r>
          </a:p>
        </p:txBody>
      </p:sp>
      <p:sp>
        <p:nvSpPr>
          <p:cNvPr id="6" name="Rectangle 2"/>
          <p:cNvSpPr txBox="1">
            <a:spLocks noChangeArrowheads="1"/>
          </p:cNvSpPr>
          <p:nvPr/>
        </p:nvSpPr>
        <p:spPr>
          <a:xfrm>
            <a:off x="1662896" y="2534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2460246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3"/>
          <p:cNvSpPr>
            <a:spLocks noGrp="1" noChangeArrowheads="1"/>
          </p:cNvSpPr>
          <p:nvPr>
            <p:ph type="body" idx="1"/>
          </p:nvPr>
        </p:nvSpPr>
        <p:spPr>
          <a:xfrm>
            <a:off x="250825" y="836613"/>
            <a:ext cx="8893175" cy="5832475"/>
          </a:xfrm>
        </p:spPr>
        <p:txBody>
          <a:bodyPr>
            <a:normAutofit/>
          </a:bodyPr>
          <a:lstStyle/>
          <a:p>
            <a:pPr eaLnBrk="1" hangingPunct="1"/>
            <a:r>
              <a:rPr lang="cs-CZ" altLang="cs-CZ" sz="1700" b="1" dirty="0"/>
              <a:t>za každého jednatele </a:t>
            </a:r>
          </a:p>
          <a:p>
            <a:pPr lvl="1" eaLnBrk="1" hangingPunct="1"/>
            <a:r>
              <a:rPr lang="cs-CZ" altLang="cs-CZ" sz="1700" dirty="0"/>
              <a:t>výpis z Rejstříku trestů ne starší 3 měsíců</a:t>
            </a:r>
          </a:p>
          <a:p>
            <a:pPr lvl="1" eaLnBrk="1" hangingPunct="1"/>
            <a:r>
              <a:rPr lang="cs-CZ" altLang="cs-CZ" sz="1700" dirty="0"/>
              <a:t>čestné prohlášení jednatele, že </a:t>
            </a:r>
          </a:p>
          <a:p>
            <a:pPr lvl="2" eaLnBrk="1" hangingPunct="1"/>
            <a:r>
              <a:rPr lang="cs-CZ" altLang="cs-CZ" sz="1700" dirty="0"/>
              <a:t>je plně způsobilý k právním úkonům, </a:t>
            </a:r>
          </a:p>
          <a:p>
            <a:pPr lvl="2" eaLnBrk="1" hangingPunct="1"/>
            <a:r>
              <a:rPr lang="cs-CZ" altLang="cs-CZ" sz="1700" dirty="0"/>
              <a:t>splňuje podmínky provozování živnosti podle § 6 zák. č. 455/1991 Sb., o živnostenském podnikání, ve znění pozdějších předpisů, a nenastala u něho skutečnost, jež je překážkou provozování živnosti dle § 8 </a:t>
            </a:r>
            <a:r>
              <a:rPr lang="cs-CZ" altLang="cs-CZ" sz="1700" dirty="0" err="1"/>
              <a:t>zák.č</a:t>
            </a:r>
            <a:r>
              <a:rPr lang="cs-CZ" altLang="cs-CZ" sz="1700" dirty="0"/>
              <a:t>. 455/1991 Sb. o živnostenském podnikání, ve znění pozdějších předpisů, </a:t>
            </a:r>
          </a:p>
          <a:p>
            <a:pPr lvl="2" eaLnBrk="1" hangingPunct="1"/>
            <a:r>
              <a:rPr lang="cs-CZ" altLang="cs-CZ" sz="1700" dirty="0"/>
              <a:t>splňuje podmínky podle § 38l obchodního zákoníku; </a:t>
            </a:r>
          </a:p>
          <a:p>
            <a:pPr lvl="1" eaLnBrk="1" hangingPunct="1"/>
            <a:r>
              <a:rPr lang="cs-CZ" altLang="cs-CZ" sz="1700" dirty="0"/>
              <a:t>podpis musí být úředně ověřen, </a:t>
            </a:r>
          </a:p>
          <a:p>
            <a:pPr eaLnBrk="1" hangingPunct="1"/>
            <a:r>
              <a:rPr lang="cs-CZ" altLang="cs-CZ" sz="1700" dirty="0"/>
              <a:t>V případě, že rejstříkový soud zjistí formální chyby vašeho návrhu na zápis společnosti, vyžádá si opravu nebo doplnění tohoto návrhu. Podstatné je, že tímto aktem neztratíte zcela svoje původní pořadí (číslo jednací) ve frontě čekatelů na zápis.</a:t>
            </a:r>
          </a:p>
          <a:p>
            <a:pPr eaLnBrk="1" hangingPunct="1">
              <a:buFont typeface="Wingdings" panose="05000000000000000000" pitchFamily="2" charset="2"/>
              <a:buNone/>
            </a:pPr>
            <a:r>
              <a:rPr lang="cs-CZ" altLang="cs-CZ" sz="1700" b="1" dirty="0"/>
              <a:t>Zápis společnosti do obchodního rejstříku</a:t>
            </a:r>
          </a:p>
          <a:p>
            <a:pPr eaLnBrk="1" hangingPunct="1"/>
            <a:r>
              <a:rPr lang="cs-CZ" altLang="cs-CZ" sz="1700" dirty="0"/>
              <a:t>Na zápis společnosti do obchodního rejstříku se čeká </a:t>
            </a:r>
            <a:r>
              <a:rPr lang="cs-CZ" altLang="cs-CZ" sz="1700" b="1" dirty="0"/>
              <a:t>cca 2 týdny </a:t>
            </a:r>
            <a:r>
              <a:rPr lang="cs-CZ" altLang="cs-CZ" sz="1700" dirty="0"/>
              <a:t>(záleží na rejstříkovém soudu).</a:t>
            </a:r>
          </a:p>
          <a:p>
            <a:pPr eaLnBrk="1" hangingPunct="1"/>
            <a:r>
              <a:rPr lang="cs-CZ" altLang="cs-CZ" sz="1700" dirty="0"/>
              <a:t>Zápisem do obchodního rejstříku fakticky vzniká společnost a tímto dnem nastává povinnost vést (podvojné) účetnictví.</a:t>
            </a:r>
          </a:p>
          <a:p>
            <a:pPr eaLnBrk="1" hangingPunct="1"/>
            <a:endParaRPr lang="cs-CZ" altLang="cs-CZ" sz="1700" dirty="0"/>
          </a:p>
          <a:p>
            <a:pPr lvl="1" eaLnBrk="1" hangingPunct="1"/>
            <a:endParaRPr lang="cs-CZ" altLang="cs-CZ" sz="1700" dirty="0"/>
          </a:p>
          <a:p>
            <a:pPr algn="just" eaLnBrk="1" hangingPunct="1"/>
            <a:endParaRPr lang="cs-CZ" altLang="cs-CZ" sz="1700" dirty="0"/>
          </a:p>
        </p:txBody>
      </p:sp>
      <p:sp>
        <p:nvSpPr>
          <p:cNvPr id="7" name="Rectangle 2"/>
          <p:cNvSpPr>
            <a:spLocks noGrp="1" noChangeArrowheads="1"/>
          </p:cNvSpPr>
          <p:nvPr>
            <p:ph type="title"/>
          </p:nvPr>
        </p:nvSpPr>
        <p:spPr>
          <a:xfrm>
            <a:off x="2275390" y="265113"/>
            <a:ext cx="8229600" cy="1143000"/>
          </a:xfrm>
        </p:spPr>
        <p:txBody>
          <a:body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75825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125760" y="1124381"/>
            <a:ext cx="8892480" cy="5445224"/>
          </a:xfrm>
        </p:spPr>
        <p:txBody>
          <a:bodyPr/>
          <a:lstStyle/>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Kučera chce s co nejméně penězi podniknout co nejdelší cestu po světě.</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Procházka chce co nejméně slovy uklidnit svou rozzlobenou manželku.</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v taxislužbě Novák si přeje aby jeho řidiči s co nejmenším množstvím benzinu, najeli co nejvíce km.</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Střihač Horák má z 1000 m2 látky vystříhat co nejvíce obleků.</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Ředitel pobočky firmy pan Zelený má ze vkladu vlastního kapitálu ve výši 20 mil. Kč dosáhnout co nejvyšší zisk.</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Student Sláma si chce na prázdninovou cestu vydělat 5 tis. Kč v co nejkratším čase.</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Mlynář chce pro svůj podnik od banky získat co nejvyšší úvěr a hradit za něj co nejnižší úroky.</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Vedoucí provozu Modrý má z 1000 m2 bílého plechu v ceně 30 Kč/m2 vyrobit 15 000 konzervovacích obalů v ceně 2 Kč/ks.</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179691068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308586"/>
              </p:ext>
            </p:extLst>
          </p:nvPr>
        </p:nvGraphicFramePr>
        <p:xfrm>
          <a:off x="-36512" y="33867"/>
          <a:ext cx="9180514" cy="6580985"/>
        </p:xfrm>
        <a:graphic>
          <a:graphicData uri="http://schemas.openxmlformats.org/drawingml/2006/table">
            <a:tbl>
              <a:tblPr firstRow="1" firstCol="1" bandCol="1">
                <a:tableStyleId>{5C22544A-7EE6-4342-B048-85BDC9FD1C3A}</a:tableStyleId>
              </a:tblPr>
              <a:tblGrid>
                <a:gridCol w="1434455">
                  <a:extLst>
                    <a:ext uri="{9D8B030D-6E8A-4147-A177-3AD203B41FA5}">
                      <a16:colId xmlns:a16="http://schemas.microsoft.com/office/drawing/2014/main" val="20000"/>
                    </a:ext>
                  </a:extLst>
                </a:gridCol>
                <a:gridCol w="1577901">
                  <a:extLst>
                    <a:ext uri="{9D8B030D-6E8A-4147-A177-3AD203B41FA5}">
                      <a16:colId xmlns:a16="http://schemas.microsoft.com/office/drawing/2014/main" val="20001"/>
                    </a:ext>
                  </a:extLst>
                </a:gridCol>
                <a:gridCol w="15961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19674">
                  <a:extLst>
                    <a:ext uri="{9D8B030D-6E8A-4147-A177-3AD203B41FA5}">
                      <a16:colId xmlns:a16="http://schemas.microsoft.com/office/drawing/2014/main" val="20005"/>
                    </a:ext>
                  </a:extLst>
                </a:gridCol>
              </a:tblGrid>
              <a:tr h="393305">
                <a:tc rowSpan="2">
                  <a:txBody>
                    <a:bodyPr/>
                    <a:lstStyle/>
                    <a:p>
                      <a:pPr algn="ctr"/>
                      <a:r>
                        <a:rPr lang="cs-CZ" sz="1200" dirty="0">
                          <a:solidFill>
                            <a:schemeClr val="tx1"/>
                          </a:solidFill>
                        </a:rPr>
                        <a:t>Obchodní společnost</a:t>
                      </a:r>
                    </a:p>
                  </a:txBody>
                  <a:tcPr anchor="ctr"/>
                </a:tc>
                <a:tc gridSpan="2">
                  <a:txBody>
                    <a:bodyPr/>
                    <a:lstStyle/>
                    <a:p>
                      <a:pPr algn="ctr"/>
                      <a:r>
                        <a:rPr lang="cs-CZ" sz="1200" dirty="0">
                          <a:solidFill>
                            <a:schemeClr val="tx1"/>
                          </a:solidFill>
                        </a:rPr>
                        <a:t>Kapitálové společnosti</a:t>
                      </a:r>
                    </a:p>
                  </a:txBody>
                  <a:tcPr anchor="ctr"/>
                </a:tc>
                <a:tc hMerge="1">
                  <a:txBody>
                    <a:bodyPr/>
                    <a:lstStyle/>
                    <a:p>
                      <a:pPr algn="ctr"/>
                      <a:endParaRPr lang="cs-CZ" dirty="0"/>
                    </a:p>
                  </a:txBody>
                  <a:tcPr anchor="ctr"/>
                </a:tc>
                <a:tc gridSpan="2">
                  <a:txBody>
                    <a:bodyPr/>
                    <a:lstStyle/>
                    <a:p>
                      <a:pPr algn="ctr"/>
                      <a:r>
                        <a:rPr lang="cs-CZ" sz="1200" dirty="0">
                          <a:solidFill>
                            <a:schemeClr val="tx1"/>
                          </a:solidFill>
                        </a:rPr>
                        <a:t>Osobní společnosti</a:t>
                      </a:r>
                    </a:p>
                  </a:txBody>
                  <a:tcPr anchor="ctr"/>
                </a:tc>
                <a:tc hMerge="1">
                  <a:txBody>
                    <a:bodyPr/>
                    <a:lstStyle/>
                    <a:p>
                      <a:pPr algn="ctr"/>
                      <a:endParaRPr lang="cs-CZ" dirty="0"/>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0"/>
                  </a:ext>
                </a:extLst>
              </a:tr>
              <a:tr h="393305">
                <a:tc vMerge="1">
                  <a:txBody>
                    <a:bodyPr/>
                    <a:lstStyle/>
                    <a:p>
                      <a:endParaRPr lang="cs-CZ" dirty="0"/>
                    </a:p>
                  </a:txBody>
                  <a:tcPr/>
                </a:tc>
                <a:tc>
                  <a:txBody>
                    <a:bodyPr/>
                    <a:lstStyle/>
                    <a:p>
                      <a:pPr algn="ctr"/>
                      <a:r>
                        <a:rPr lang="cs-CZ" sz="1200" dirty="0">
                          <a:solidFill>
                            <a:schemeClr val="tx1"/>
                          </a:solidFill>
                        </a:rPr>
                        <a:t>a.s.</a:t>
                      </a:r>
                    </a:p>
                  </a:txBody>
                  <a:tcPr anchor="ctr"/>
                </a:tc>
                <a:tc>
                  <a:txBody>
                    <a:bodyPr/>
                    <a:lstStyle/>
                    <a:p>
                      <a:pPr algn="ctr"/>
                      <a:r>
                        <a:rPr lang="cs-CZ" sz="1200" dirty="0">
                          <a:solidFill>
                            <a:schemeClr val="tx1"/>
                          </a:solidFill>
                        </a:rPr>
                        <a:t>s.r.o.</a:t>
                      </a:r>
                    </a:p>
                  </a:txBody>
                  <a:tcPr anchor="ctr"/>
                </a:tc>
                <a:tc>
                  <a:txBody>
                    <a:bodyPr/>
                    <a:lstStyle/>
                    <a:p>
                      <a:pPr algn="ctr"/>
                      <a:r>
                        <a:rPr lang="cs-CZ" sz="1200" dirty="0">
                          <a:solidFill>
                            <a:schemeClr val="tx1"/>
                          </a:solidFill>
                        </a:rPr>
                        <a:t>v.o.s.</a:t>
                      </a:r>
                    </a:p>
                  </a:txBody>
                  <a:tcPr anchor="ctr"/>
                </a:tc>
                <a:tc>
                  <a:txBody>
                    <a:bodyPr/>
                    <a:lstStyle/>
                    <a:p>
                      <a:pPr algn="ctr"/>
                      <a:r>
                        <a:rPr lang="cs-CZ" sz="1200" dirty="0">
                          <a:solidFill>
                            <a:schemeClr val="tx1"/>
                          </a:solidFill>
                        </a:rPr>
                        <a:t>k.s.</a:t>
                      </a:r>
                    </a:p>
                  </a:txBody>
                  <a:tcPr anchor="ctr"/>
                </a:tc>
                <a:tc>
                  <a:txBody>
                    <a:bodyPr/>
                    <a:lstStyle/>
                    <a:p>
                      <a:pPr algn="ctr"/>
                      <a:r>
                        <a:rPr lang="cs-CZ" sz="1200" dirty="0">
                          <a:solidFill>
                            <a:schemeClr val="tx1"/>
                          </a:solidFill>
                        </a:rPr>
                        <a:t>družstvo</a:t>
                      </a:r>
                    </a:p>
                  </a:txBody>
                  <a:tcPr anchor="ctr"/>
                </a:tc>
                <a:extLst>
                  <a:ext uri="{0D108BD9-81ED-4DB2-BD59-A6C34878D82A}">
                    <a16:rowId xmlns:a16="http://schemas.microsoft.com/office/drawing/2014/main" val="10001"/>
                  </a:ext>
                </a:extLst>
              </a:tr>
              <a:tr h="793373">
                <a:tc>
                  <a:txBody>
                    <a:bodyPr/>
                    <a:lstStyle/>
                    <a:p>
                      <a:pPr algn="ctr"/>
                      <a:r>
                        <a:rPr lang="cs-CZ" sz="1200" dirty="0">
                          <a:solidFill>
                            <a:schemeClr val="tx1"/>
                          </a:solidFill>
                        </a:rPr>
                        <a:t>Základní kapitál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2"/>
                  </a:ext>
                </a:extLst>
              </a:tr>
              <a:tr h="470635">
                <a:tc>
                  <a:txBody>
                    <a:bodyPr/>
                    <a:lstStyle/>
                    <a:p>
                      <a:pPr algn="ctr"/>
                      <a:r>
                        <a:rPr lang="cs-CZ" sz="1200" dirty="0">
                          <a:solidFill>
                            <a:schemeClr val="tx1"/>
                          </a:solidFill>
                        </a:rPr>
                        <a:t>Min. vklad 1 osoby</a:t>
                      </a: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3"/>
                  </a:ext>
                </a:extLst>
              </a:tr>
              <a:tr h="738864">
                <a:tc>
                  <a:txBody>
                    <a:bodyPr/>
                    <a:lstStyle/>
                    <a:p>
                      <a:pPr algn="ctr"/>
                      <a:r>
                        <a:rPr lang="cs-CZ" sz="1200" dirty="0">
                          <a:solidFill>
                            <a:schemeClr val="tx1"/>
                          </a:solidFill>
                        </a:rPr>
                        <a:t>Min/</a:t>
                      </a:r>
                      <a:r>
                        <a:rPr lang="cs-CZ" sz="1200" dirty="0" err="1">
                          <a:solidFill>
                            <a:schemeClr val="tx1"/>
                          </a:solidFill>
                        </a:rPr>
                        <a:t>max</a:t>
                      </a:r>
                      <a:r>
                        <a:rPr lang="cs-CZ" sz="1200" baseline="0" dirty="0">
                          <a:solidFill>
                            <a:schemeClr val="tx1"/>
                          </a:solidFill>
                        </a:rPr>
                        <a:t> počet zakladatelů</a:t>
                      </a: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4"/>
                  </a:ext>
                </a:extLst>
              </a:tr>
              <a:tr h="969678">
                <a:tc>
                  <a:txBody>
                    <a:bodyPr/>
                    <a:lstStyle/>
                    <a:p>
                      <a:pPr algn="ctr"/>
                      <a:r>
                        <a:rPr lang="cs-CZ" sz="1200" dirty="0">
                          <a:solidFill>
                            <a:schemeClr val="tx1"/>
                          </a:solidFill>
                        </a:rPr>
                        <a:t>Základní dokumenty</a:t>
                      </a:r>
                    </a:p>
                  </a:txBody>
                  <a:tcPr anchor="ctr"/>
                </a:tc>
                <a:tc>
                  <a:txBody>
                    <a:bodyPr/>
                    <a:lstStyle/>
                    <a:p>
                      <a:pPr algn="ctr"/>
                      <a:endParaRPr lang="cs-CZ" sz="1200" baseline="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5"/>
                  </a:ext>
                </a:extLst>
              </a:tr>
              <a:tr h="346370">
                <a:tc>
                  <a:txBody>
                    <a:bodyPr/>
                    <a:lstStyle/>
                    <a:p>
                      <a:pPr algn="ctr"/>
                      <a:r>
                        <a:rPr lang="cs-CZ" sz="1200" dirty="0">
                          <a:solidFill>
                            <a:schemeClr val="tx1"/>
                          </a:solidFill>
                        </a:rPr>
                        <a:t>Nejvyšší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6"/>
                  </a:ext>
                </a:extLst>
              </a:tr>
              <a:tr h="392186">
                <a:tc>
                  <a:txBody>
                    <a:bodyPr/>
                    <a:lstStyle/>
                    <a:p>
                      <a:pPr algn="ctr"/>
                      <a:r>
                        <a:rPr lang="cs-CZ" sz="1200" dirty="0">
                          <a:solidFill>
                            <a:schemeClr val="tx1"/>
                          </a:solidFill>
                        </a:rPr>
                        <a:t>Statutární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7"/>
                  </a:ext>
                </a:extLst>
              </a:tr>
              <a:tr h="440844">
                <a:tc>
                  <a:txBody>
                    <a:bodyPr/>
                    <a:lstStyle/>
                    <a:p>
                      <a:pPr algn="ctr"/>
                      <a:r>
                        <a:rPr lang="cs-CZ" sz="1200" dirty="0">
                          <a:solidFill>
                            <a:schemeClr val="tx1"/>
                          </a:solidFill>
                        </a:rPr>
                        <a:t>Dozorčí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8"/>
                  </a:ext>
                </a:extLst>
              </a:tr>
              <a:tr h="496442">
                <a:tc>
                  <a:txBody>
                    <a:bodyPr/>
                    <a:lstStyle/>
                    <a:p>
                      <a:pPr algn="ctr"/>
                      <a:r>
                        <a:rPr lang="cs-CZ" sz="1200" dirty="0">
                          <a:solidFill>
                            <a:schemeClr val="tx1"/>
                          </a:solidFill>
                        </a:rPr>
                        <a:t>Ručení společnosti</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9"/>
                  </a:ext>
                </a:extLst>
              </a:tr>
              <a:tr h="1145983">
                <a:tc>
                  <a:txBody>
                    <a:bodyPr/>
                    <a:lstStyle/>
                    <a:p>
                      <a:pPr algn="ctr"/>
                      <a:r>
                        <a:rPr lang="cs-CZ" sz="1200" dirty="0">
                          <a:solidFill>
                            <a:schemeClr val="tx1"/>
                          </a:solidFill>
                        </a:rPr>
                        <a:t>Ručení společníků</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888227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marL="0" indent="0">
              <a:buNone/>
              <a:defRPr/>
            </a:pPr>
            <a:r>
              <a:rPr lang="cs-CZ" sz="2400" u="sng"/>
              <a:t>Větší flexibilita</a:t>
            </a:r>
            <a:r>
              <a:rPr lang="cs-CZ" sz="2400" u="sng" dirty="0"/>
              <a:t>:</a:t>
            </a:r>
            <a:endParaRPr lang="pl-PL" sz="2400" u="sng" dirty="0"/>
          </a:p>
          <a:p>
            <a:pPr>
              <a:defRPr/>
            </a:pPr>
            <a:r>
              <a:rPr lang="cs-CZ" sz="2400" dirty="0"/>
              <a:t>Podíl je možné vtělit do tzv. </a:t>
            </a:r>
            <a:r>
              <a:rPr lang="cs-CZ" sz="2400" b="1" dirty="0"/>
              <a:t>kmenového listu, tj. cenného papíru na řad. </a:t>
            </a:r>
          </a:p>
          <a:p>
            <a:pPr>
              <a:defRPr/>
            </a:pPr>
            <a:r>
              <a:rPr lang="cs-CZ" sz="2400" dirty="0"/>
              <a:t>S jednotlivými podíly je možné </a:t>
            </a:r>
            <a:r>
              <a:rPr lang="cs-CZ" sz="2400" b="1" dirty="0"/>
              <a:t>spojit různá práva </a:t>
            </a:r>
            <a:r>
              <a:rPr lang="cs-CZ" sz="2400" dirty="0"/>
              <a:t>– např. jinou váhu hlasů, přednostní </a:t>
            </a:r>
            <a:r>
              <a:rPr lang="pl-PL" sz="2400" dirty="0"/>
              <a:t>právo na výplatu zisku apod.</a:t>
            </a:r>
          </a:p>
          <a:p>
            <a:pPr>
              <a:defRPr/>
            </a:pPr>
            <a:r>
              <a:rPr lang="cs-CZ" sz="2400" dirty="0"/>
              <a:t>Zavádí se možnost</a:t>
            </a:r>
            <a:r>
              <a:rPr lang="cs-CZ" sz="2400"/>
              <a:t>, aby </a:t>
            </a:r>
            <a:r>
              <a:rPr lang="cs-CZ" sz="2400" dirty="0"/>
              <a:t>společník ze společnosti </a:t>
            </a:r>
            <a:r>
              <a:rPr lang="cs-CZ" sz="2400" b="1" dirty="0"/>
              <a:t>jednostranně vystoupil </a:t>
            </a:r>
            <a:r>
              <a:rPr lang="cs-CZ" sz="2400" dirty="0"/>
              <a:t>– např</a:t>
            </a:r>
            <a:r>
              <a:rPr lang="cs-CZ" sz="2400"/>
              <a:t>. nebude-li </a:t>
            </a:r>
            <a:r>
              <a:rPr lang="cs-CZ" sz="2400" dirty="0"/>
              <a:t>souhlasit s rozhodnutím valné hromady o změně povahy podnikání či příplatkové povinnosti.</a:t>
            </a:r>
          </a:p>
        </p:txBody>
      </p:sp>
    </p:spTree>
    <p:extLst>
      <p:ext uri="{BB962C8B-B14F-4D97-AF65-F5344CB8AC3E}">
        <p14:creationId xmlns:p14="http://schemas.microsoft.com/office/powerpoint/2010/main" val="34387239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0107"/>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a:defRPr/>
            </a:pPr>
            <a:r>
              <a:rPr lang="cs-CZ" sz="2400" kern="1200" dirty="0"/>
              <a:t>Společnost, za jejíž dluhy ručí společníci společně a nerozdílně do výše svých nesplacených vkladů.</a:t>
            </a:r>
            <a:endParaRPr lang="cs-CZ" sz="2400" dirty="0"/>
          </a:p>
          <a:p>
            <a:pPr>
              <a:defRPr/>
            </a:pPr>
            <a:r>
              <a:rPr lang="cs-CZ" sz="2400" dirty="0"/>
              <a:t>Představuje nejpoužívanější </a:t>
            </a:r>
            <a:r>
              <a:rPr lang="cs-CZ" sz="2400"/>
              <a:t>formu obchodní </a:t>
            </a:r>
            <a:r>
              <a:rPr lang="pl-PL" sz="2400" dirty="0"/>
              <a:t>společnosti u nás – malí a střední podnikatelé. </a:t>
            </a:r>
          </a:p>
          <a:p>
            <a:pPr>
              <a:defRPr/>
            </a:pPr>
            <a:r>
              <a:rPr lang="pl-PL" sz="2400" dirty="0"/>
              <a:t>V ZOK prodělala s. r. o. nejvíce změn.</a:t>
            </a:r>
          </a:p>
          <a:p>
            <a:pPr>
              <a:defRPr/>
            </a:pPr>
            <a:r>
              <a:rPr lang="pl-PL" sz="2400" u="sng"/>
              <a:t>Méně bariér</a:t>
            </a:r>
            <a:r>
              <a:rPr lang="pl-PL" sz="2400" u="sng" dirty="0"/>
              <a:t>:</a:t>
            </a:r>
          </a:p>
          <a:p>
            <a:pPr lvl="1">
              <a:defRPr/>
            </a:pPr>
            <a:r>
              <a:rPr lang="cs-CZ" sz="2000" dirty="0"/>
              <a:t>Opouští se povinnost vytvářet ZK ve výši 200 tis. Kč, </a:t>
            </a:r>
            <a:r>
              <a:rPr lang="cs-CZ" sz="2000"/>
              <a:t>nově bude </a:t>
            </a:r>
            <a:r>
              <a:rPr lang="cs-CZ" sz="2000" dirty="0"/>
              <a:t>stačit i </a:t>
            </a:r>
            <a:r>
              <a:rPr lang="cs-CZ" sz="2000" b="1" dirty="0"/>
              <a:t>1 Kč</a:t>
            </a:r>
            <a:r>
              <a:rPr lang="cs-CZ" sz="2000" dirty="0"/>
              <a:t>.</a:t>
            </a:r>
          </a:p>
          <a:p>
            <a:pPr lvl="1">
              <a:defRPr/>
            </a:pPr>
            <a:r>
              <a:rPr lang="cs-CZ" sz="2000" b="1" dirty="0"/>
              <a:t>Ruší se povinnost vytvářet rezervní fond</a:t>
            </a:r>
            <a:r>
              <a:rPr lang="cs-CZ" sz="2000" dirty="0"/>
              <a:t>.</a:t>
            </a:r>
          </a:p>
          <a:p>
            <a:pPr lvl="1">
              <a:defRPr/>
            </a:pPr>
            <a:r>
              <a:rPr lang="cs-CZ" sz="2000" b="1" dirty="0"/>
              <a:t>Zrušen max. počet společníků.</a:t>
            </a:r>
          </a:p>
          <a:p>
            <a:pPr lvl="1">
              <a:defRPr/>
            </a:pPr>
            <a:r>
              <a:rPr lang="pl-PL" sz="2000" b="1" dirty="0">
                <a:ea typeface="+mn-ea"/>
                <a:cs typeface="+mn-cs"/>
              </a:rPr>
              <a:t>Odpadá zákaz řetězení </a:t>
            </a:r>
            <a:r>
              <a:rPr lang="pl-PL" sz="2000" dirty="0">
                <a:ea typeface="+mn-ea"/>
                <a:cs typeface="+mn-cs"/>
              </a:rPr>
              <a:t>– </a:t>
            </a:r>
            <a:r>
              <a:rPr lang="pl-PL" sz="2000" b="1">
                <a:ea typeface="+mn-ea"/>
                <a:cs typeface="+mn-cs"/>
              </a:rPr>
              <a:t>jedna osoba může být </a:t>
            </a:r>
            <a:r>
              <a:rPr lang="pl-PL" sz="2000" b="1" dirty="0">
                <a:ea typeface="+mn-ea"/>
                <a:cs typeface="+mn-cs"/>
              </a:rPr>
              <a:t>jediným společníkem </a:t>
            </a:r>
            <a:r>
              <a:rPr lang="cs-CZ" sz="2000" b="1" dirty="0">
                <a:ea typeface="+mn-ea"/>
                <a:cs typeface="+mn-cs"/>
              </a:rPr>
              <a:t>v neomezeném množství společností s ručením omezeným.</a:t>
            </a:r>
            <a:endParaRPr lang="pl-PL" sz="6600" b="1" dirty="0">
              <a:ea typeface="+mn-ea"/>
              <a:cs typeface="+mn-cs"/>
            </a:endParaRPr>
          </a:p>
          <a:p>
            <a:pPr lvl="1">
              <a:defRPr/>
            </a:pPr>
            <a:r>
              <a:rPr lang="cs-CZ" sz="2000" b="1" dirty="0"/>
              <a:t>Jeden společník může vlastnit více než jeden podíl.</a:t>
            </a:r>
          </a:p>
          <a:p>
            <a:pPr lvl="1">
              <a:defRPr/>
            </a:pPr>
            <a:r>
              <a:rPr lang="pl-PL" sz="2000" dirty="0">
                <a:ea typeface="+mn-ea"/>
                <a:cs typeface="+mn-cs"/>
              </a:rPr>
              <a:t>Při převodu majetku ze společníka </a:t>
            </a:r>
            <a:r>
              <a:rPr lang="cs-CZ" sz="2000" dirty="0">
                <a:ea typeface="+mn-ea"/>
                <a:cs typeface="+mn-cs"/>
              </a:rPr>
              <a:t>na společnost </a:t>
            </a:r>
            <a:r>
              <a:rPr lang="cs-CZ" sz="2000">
                <a:ea typeface="+mn-ea"/>
                <a:cs typeface="+mn-cs"/>
              </a:rPr>
              <a:t>není třeba </a:t>
            </a:r>
            <a:r>
              <a:rPr lang="cs-CZ" sz="2000" dirty="0">
                <a:ea typeface="+mn-ea"/>
                <a:cs typeface="+mn-cs"/>
              </a:rPr>
              <a:t>vypracovávat znalecký posudek.</a:t>
            </a:r>
          </a:p>
        </p:txBody>
      </p:sp>
    </p:spTree>
    <p:extLst>
      <p:ext uri="{BB962C8B-B14F-4D97-AF65-F5344CB8AC3E}">
        <p14:creationId xmlns:p14="http://schemas.microsoft.com/office/powerpoint/2010/main" val="12093542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normAutofit fontScale="90000"/>
          </a:bodyPr>
          <a:lstStyle/>
          <a:p>
            <a:r>
              <a:rPr lang="cs-CZ" sz="3000" b="1" dirty="0">
                <a:solidFill>
                  <a:srgbClr val="D10202"/>
                </a:solidFill>
              </a:rPr>
              <a:t>Cena založení společnosti s ručením omezeným od roku 2015</a:t>
            </a:r>
            <a:endParaRPr lang="cs-CZ" altLang="cs-CZ" sz="3000" b="1" dirty="0">
              <a:solidFill>
                <a:srgbClr val="D10202"/>
              </a:solidFill>
            </a:endParaRPr>
          </a:p>
        </p:txBody>
      </p:sp>
      <p:sp>
        <p:nvSpPr>
          <p:cNvPr id="7171" name="Rectangle 3"/>
          <p:cNvSpPr>
            <a:spLocks noGrp="1" noChangeArrowheads="1"/>
          </p:cNvSpPr>
          <p:nvPr>
            <p:ph type="body" idx="1"/>
          </p:nvPr>
        </p:nvSpPr>
        <p:spPr>
          <a:xfrm>
            <a:off x="0" y="981075"/>
            <a:ext cx="9071867" cy="5876925"/>
          </a:xfrm>
          <a:solidFill>
            <a:schemeClr val="bg1"/>
          </a:solidFill>
        </p:spPr>
        <p:txBody>
          <a:bodyPr>
            <a:normAutofit lnSpcReduction="10000"/>
          </a:bodyPr>
          <a:lstStyle/>
          <a:p>
            <a:pPr marL="0" indent="0">
              <a:buNone/>
              <a:defRPr/>
            </a:pPr>
            <a:r>
              <a:rPr lang="cs-CZ" sz="2000" b="1" u="sng" dirty="0"/>
              <a:t>Cena úkonů spojených se založením a vznikem S.R.O.</a:t>
            </a:r>
          </a:p>
          <a:p>
            <a:pPr>
              <a:defRPr/>
            </a:pPr>
            <a:r>
              <a:rPr lang="cs-CZ" sz="2000" dirty="0"/>
              <a:t>Sepsání společenské smlouvy u notáře (</a:t>
            </a:r>
            <a:r>
              <a:rPr lang="cs-CZ" sz="2000" b="1" dirty="0"/>
              <a:t>cena za zakladatelské právní jedná</a:t>
            </a:r>
            <a:r>
              <a:rPr lang="cs-CZ" sz="2000" dirty="0"/>
              <a:t>ní…….… </a:t>
            </a:r>
            <a:r>
              <a:rPr lang="cs-CZ" sz="2000" b="1" dirty="0"/>
              <a:t>4 000 </a:t>
            </a:r>
            <a:r>
              <a:rPr lang="cs-CZ" sz="2000" b="1" dirty="0" err="1"/>
              <a:t>Kč+DPH</a:t>
            </a:r>
            <a:r>
              <a:rPr lang="cs-CZ" sz="2000" b="1" dirty="0"/>
              <a:t> </a:t>
            </a:r>
            <a:r>
              <a:rPr lang="cs-CZ" sz="2000" dirty="0"/>
              <a:t>(snad </a:t>
            </a:r>
            <a:r>
              <a:rPr lang="cs-CZ" sz="2000"/>
              <a:t>v budoucnu </a:t>
            </a:r>
            <a:r>
              <a:rPr lang="cs-CZ" sz="2000" dirty="0"/>
              <a:t>pouze 2000 Kč)</a:t>
            </a:r>
            <a:endParaRPr lang="cs-CZ" sz="2000" b="1" dirty="0"/>
          </a:p>
          <a:p>
            <a:pPr marL="0" indent="0">
              <a:buNone/>
              <a:defRPr/>
            </a:pPr>
            <a:r>
              <a:rPr lang="cs-CZ" sz="2000" dirty="0"/>
              <a:t>+ náklady na vyhotovení stejnopisů, opisů a další poplatky účtované notářem (např. za ověření listin)</a:t>
            </a:r>
          </a:p>
          <a:p>
            <a:pPr marL="0" indent="0">
              <a:buNone/>
              <a:defRPr/>
            </a:pPr>
            <a:r>
              <a:rPr lang="cs-CZ" sz="2000" dirty="0"/>
              <a:t>+ Kolek na živnostenské oprávnění … </a:t>
            </a:r>
            <a:r>
              <a:rPr lang="cs-CZ" sz="2000" b="1" dirty="0"/>
              <a:t>1 000 Kč</a:t>
            </a:r>
          </a:p>
          <a:p>
            <a:pPr marL="0" indent="0">
              <a:buNone/>
              <a:defRPr/>
            </a:pPr>
            <a:r>
              <a:rPr lang="cs-CZ" sz="2000" dirty="0"/>
              <a:t>+ Zápis </a:t>
            </a:r>
            <a:r>
              <a:rPr lang="cs-CZ" sz="2000"/>
              <a:t>do obchodního </a:t>
            </a:r>
            <a:r>
              <a:rPr lang="cs-CZ" sz="2000" dirty="0"/>
              <a:t>rejstříků … </a:t>
            </a:r>
            <a:r>
              <a:rPr lang="cs-CZ" sz="2000" b="1" dirty="0"/>
              <a:t>původně 6 000 Kč</a:t>
            </a:r>
            <a:r>
              <a:rPr lang="cs-CZ" sz="2000" dirty="0"/>
              <a:t>, nyní mají notáři přímý přístup do rejstříků – zápis </a:t>
            </a:r>
            <a:r>
              <a:rPr lang="cs-CZ" sz="2000" b="1" dirty="0"/>
              <a:t>2 700 Kč</a:t>
            </a:r>
          </a:p>
          <a:p>
            <a:pPr marL="0" indent="0">
              <a:buNone/>
              <a:defRPr/>
            </a:pPr>
            <a:r>
              <a:rPr lang="cs-CZ" sz="2000" b="1" dirty="0"/>
              <a:t>+ notářský zápis o osvědčení pro zápis do OR … 1 000 </a:t>
            </a:r>
            <a:r>
              <a:rPr lang="cs-CZ" sz="2000" b="1" dirty="0" err="1"/>
              <a:t>Kč+DPH</a:t>
            </a:r>
            <a:endParaRPr lang="cs-CZ" sz="2000" b="1" dirty="0"/>
          </a:p>
          <a:p>
            <a:pPr marL="0" indent="0">
              <a:buNone/>
              <a:defRPr/>
            </a:pPr>
            <a:r>
              <a:rPr lang="cs-CZ" sz="2000" b="1" dirty="0"/>
              <a:t>+ samotný úkon zápisu do rejstříku …. 300 Kč + DPH</a:t>
            </a:r>
          </a:p>
          <a:p>
            <a:pPr marL="0" indent="0">
              <a:buNone/>
              <a:defRPr/>
            </a:pPr>
            <a:r>
              <a:rPr lang="cs-CZ" sz="2000" b="1" dirty="0"/>
              <a:t>+ cena za výpisy z rejstříku trestů či katastrů nemovitostí</a:t>
            </a:r>
          </a:p>
          <a:p>
            <a:pPr marL="0" indent="0">
              <a:buNone/>
              <a:defRPr/>
            </a:pPr>
            <a:r>
              <a:rPr lang="cs-CZ" sz="2000" b="1" dirty="0"/>
              <a:t>Celkem tedy úspora cca 1500 Kč oproti předchozímu stavu</a:t>
            </a:r>
          </a:p>
          <a:p>
            <a:pPr marL="0" indent="0">
              <a:buNone/>
              <a:defRPr/>
            </a:pPr>
            <a:r>
              <a:rPr lang="cs-CZ" sz="2000" b="1" dirty="0"/>
              <a:t>Založení trvá v průměru cca 19 dní!</a:t>
            </a:r>
          </a:p>
          <a:p>
            <a:pPr marL="0" indent="0">
              <a:buNone/>
              <a:defRPr/>
            </a:pPr>
            <a:r>
              <a:rPr lang="cs-CZ" sz="2000" b="1" dirty="0"/>
              <a:t>Notáři se však teprve připojují k novému systému přímého zápisu do OR.</a:t>
            </a:r>
          </a:p>
          <a:p>
            <a:pPr marL="0" indent="0">
              <a:buNone/>
              <a:defRPr/>
            </a:pPr>
            <a:r>
              <a:rPr lang="cs-CZ" sz="2000" b="1" dirty="0"/>
              <a:t>Notář je schopen ověřit správnost a přijatelnost názvu firmy (v případě zápisu do OR toto </a:t>
            </a:r>
            <a:r>
              <a:rPr lang="cs-CZ" sz="2000" b="1"/>
              <a:t>je obtížné</a:t>
            </a:r>
            <a:r>
              <a:rPr lang="cs-CZ" sz="2000" b="1" dirty="0"/>
              <a:t>)</a:t>
            </a:r>
          </a:p>
          <a:p>
            <a:pPr marL="0" indent="0">
              <a:buNone/>
              <a:defRPr/>
            </a:pPr>
            <a:r>
              <a:rPr lang="cs-CZ" sz="2000" b="1" dirty="0"/>
              <a:t>I tak však zakladatel stráví cca 24 h přípravou podkladů a dokumentů</a:t>
            </a:r>
            <a:r>
              <a:rPr lang="cs-CZ" sz="2000" b="1"/>
              <a:t>! Obtížnost </a:t>
            </a:r>
            <a:r>
              <a:rPr lang="cs-CZ" sz="2000" b="1" dirty="0"/>
              <a:t>a složitost založení s.r.o. nás řadí na 110 místo na světě </a:t>
            </a:r>
            <a:r>
              <a:rPr lang="cs-CZ" sz="2000" b="1" dirty="0">
                <a:sym typeface="Wingdings" panose="05000000000000000000" pitchFamily="2" charset="2"/>
              </a:rPr>
              <a:t></a:t>
            </a:r>
            <a:endParaRPr lang="cs-CZ" sz="2000" b="1" dirty="0"/>
          </a:p>
        </p:txBody>
      </p:sp>
    </p:spTree>
    <p:extLst>
      <p:ext uri="{BB962C8B-B14F-4D97-AF65-F5344CB8AC3E}">
        <p14:creationId xmlns:p14="http://schemas.microsoft.com/office/powerpoint/2010/main" val="8116262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37952"/>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0" y="1196752"/>
            <a:ext cx="8929688" cy="5661248"/>
          </a:xfrm>
        </p:spPr>
        <p:txBody>
          <a:bodyPr/>
          <a:lstStyle/>
          <a:p>
            <a:pPr>
              <a:defRPr/>
            </a:pPr>
            <a:r>
              <a:rPr lang="cs-CZ" sz="2200" kern="1200" dirty="0">
                <a:solidFill>
                  <a:schemeClr val="dk1"/>
                </a:solidFill>
              </a:rPr>
              <a:t>Společnost, jejíž ZK je rozvržen na určitý počet akcií.</a:t>
            </a:r>
            <a:endParaRPr lang="cs-CZ" sz="2200" dirty="0"/>
          </a:p>
          <a:p>
            <a:pPr>
              <a:defRPr/>
            </a:pPr>
            <a:r>
              <a:rPr lang="cs-CZ" sz="2200" dirty="0"/>
              <a:t>Z velké části regulována evropským právem, a proto je nejméně přístupná úpravám. I přes tyto limity však ZOK přináší celou řadu změn:</a:t>
            </a:r>
          </a:p>
          <a:p>
            <a:pPr>
              <a:defRPr/>
            </a:pPr>
            <a:r>
              <a:rPr lang="pl-PL" sz="2200" u="sng" dirty="0"/>
              <a:t>Investorská otevřenost:</a:t>
            </a:r>
          </a:p>
          <a:p>
            <a:pPr lvl="1">
              <a:defRPr/>
            </a:pPr>
            <a:r>
              <a:rPr lang="cs-CZ" sz="2200" dirty="0">
                <a:ea typeface="+mn-ea"/>
                <a:cs typeface="+mn-cs"/>
              </a:rPr>
              <a:t>Stejně jako u s. r. o. je </a:t>
            </a:r>
            <a:r>
              <a:rPr lang="cs-CZ" sz="2200">
                <a:ea typeface="+mn-ea"/>
                <a:cs typeface="+mn-cs"/>
              </a:rPr>
              <a:t>rozšířena variabilita </a:t>
            </a:r>
            <a:r>
              <a:rPr lang="cs-CZ" sz="2200" dirty="0">
                <a:ea typeface="+mn-ea"/>
                <a:cs typeface="+mn-cs"/>
              </a:rPr>
              <a:t>co do druhu jednotlivých podílů, resp. akcií. Kromě kmenových akcií je možné vydat i akcie se zvláštními právy spočívajícími například </a:t>
            </a:r>
            <a:r>
              <a:rPr lang="pl-PL" sz="2200" dirty="0">
                <a:ea typeface="+mn-ea"/>
                <a:cs typeface="+mn-cs"/>
              </a:rPr>
              <a:t>v rozdílném podílu na zisku </a:t>
            </a:r>
            <a:r>
              <a:rPr lang="pl-PL" sz="2200">
                <a:ea typeface="+mn-ea"/>
                <a:cs typeface="+mn-cs"/>
              </a:rPr>
              <a:t>či způsobu </a:t>
            </a:r>
            <a:r>
              <a:rPr lang="pl-PL" sz="2200" dirty="0">
                <a:ea typeface="+mn-ea"/>
                <a:cs typeface="+mn-cs"/>
              </a:rPr>
              <a:t>jeho vyplácení.</a:t>
            </a:r>
          </a:p>
          <a:p>
            <a:pPr lvl="1">
              <a:defRPr/>
            </a:pPr>
            <a:r>
              <a:rPr lang="cs-CZ" sz="2200" dirty="0">
                <a:ea typeface="+mn-ea"/>
                <a:cs typeface="+mn-cs"/>
              </a:rPr>
              <a:t>Novinkou jsou i tzv. </a:t>
            </a:r>
            <a:r>
              <a:rPr lang="cs-CZ" sz="2200" b="1" dirty="0">
                <a:ea typeface="+mn-ea"/>
                <a:cs typeface="+mn-cs"/>
              </a:rPr>
              <a:t>kusové akcie</a:t>
            </a:r>
            <a:r>
              <a:rPr lang="cs-CZ" sz="2200" dirty="0">
                <a:ea typeface="+mn-ea"/>
                <a:cs typeface="+mn-cs"/>
              </a:rPr>
              <a:t>, které nemají jmenovitou hodnotu, ale pouze hodnotu </a:t>
            </a:r>
            <a:r>
              <a:rPr lang="pl-PL" sz="2200" dirty="0">
                <a:ea typeface="+mn-ea"/>
                <a:cs typeface="+mn-cs"/>
              </a:rPr>
              <a:t>odvíjející se od počtu jejich vydání.</a:t>
            </a:r>
          </a:p>
          <a:p>
            <a:pPr lvl="1">
              <a:defRPr/>
            </a:pPr>
            <a:r>
              <a:rPr lang="cs-CZ" sz="2200" dirty="0"/>
              <a:t>Je možné zavést systém tzv. kumulativního hlasování, který posiluje vliv minoritních akcionářů.</a:t>
            </a:r>
          </a:p>
          <a:p>
            <a:pPr>
              <a:defRPr/>
            </a:pPr>
            <a:r>
              <a:rPr lang="cs-CZ" sz="2200" b="1" dirty="0"/>
              <a:t>Změna výše ZK – min. 2 mil. Kč</a:t>
            </a:r>
          </a:p>
        </p:txBody>
      </p:sp>
    </p:spTree>
    <p:extLst>
      <p:ext uri="{BB962C8B-B14F-4D97-AF65-F5344CB8AC3E}">
        <p14:creationId xmlns:p14="http://schemas.microsoft.com/office/powerpoint/2010/main" val="159380760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616830"/>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107504" y="1196752"/>
            <a:ext cx="8857109" cy="5661248"/>
          </a:xfrm>
        </p:spPr>
        <p:txBody>
          <a:bodyPr/>
          <a:lstStyle/>
          <a:p>
            <a:pPr>
              <a:defRPr/>
            </a:pPr>
            <a:r>
              <a:rPr lang="pl-PL" sz="2400" u="sng" dirty="0"/>
              <a:t>Levnější provoz:</a:t>
            </a:r>
          </a:p>
          <a:p>
            <a:pPr lvl="1">
              <a:defRPr/>
            </a:pPr>
            <a:r>
              <a:rPr lang="cs-CZ" sz="2000" dirty="0"/>
              <a:t>Orgány akciové společnosti </a:t>
            </a:r>
            <a:r>
              <a:rPr lang="cs-CZ" sz="2000"/>
              <a:t>mohou být </a:t>
            </a:r>
            <a:r>
              <a:rPr lang="cs-CZ" sz="2000" dirty="0"/>
              <a:t>pouze </a:t>
            </a:r>
            <a:r>
              <a:rPr lang="cs-CZ" sz="2000" b="1" dirty="0"/>
              <a:t>jednočlenné</a:t>
            </a:r>
            <a:r>
              <a:rPr lang="cs-CZ" sz="2000" dirty="0"/>
              <a:t>!</a:t>
            </a:r>
          </a:p>
          <a:p>
            <a:pPr lvl="1">
              <a:defRPr/>
            </a:pPr>
            <a:r>
              <a:rPr lang="cs-CZ" sz="2000" dirty="0">
                <a:ea typeface="+mn-ea"/>
                <a:cs typeface="+mn-cs"/>
              </a:rPr>
              <a:t>Zakladatelé mají </a:t>
            </a:r>
            <a:r>
              <a:rPr lang="cs-CZ" sz="2000">
                <a:ea typeface="+mn-ea"/>
                <a:cs typeface="+mn-cs"/>
              </a:rPr>
              <a:t>na výběr </a:t>
            </a:r>
            <a:r>
              <a:rPr lang="cs-CZ" sz="2000" dirty="0">
                <a:ea typeface="+mn-ea"/>
                <a:cs typeface="+mn-cs"/>
              </a:rPr>
              <a:t>mezi dualistickou a </a:t>
            </a:r>
            <a:r>
              <a:rPr lang="cs-CZ" sz="2000" b="1" dirty="0">
                <a:ea typeface="+mn-ea"/>
                <a:cs typeface="+mn-cs"/>
              </a:rPr>
              <a:t>monistickou strukturou řídících orgánů.</a:t>
            </a:r>
            <a:r>
              <a:rPr lang="cs-CZ" sz="2000" dirty="0">
                <a:ea typeface="+mn-ea"/>
                <a:cs typeface="+mn-cs"/>
              </a:rPr>
              <a:t> </a:t>
            </a:r>
          </a:p>
          <a:p>
            <a:pPr lvl="1">
              <a:defRPr/>
            </a:pPr>
            <a:r>
              <a:rPr lang="cs-CZ" sz="2000" b="1" dirty="0">
                <a:ea typeface="+mn-ea"/>
                <a:cs typeface="+mn-cs"/>
              </a:rPr>
              <a:t>Dualistická:</a:t>
            </a:r>
            <a:r>
              <a:rPr lang="cs-CZ" sz="2000" dirty="0">
                <a:ea typeface="+mn-ea"/>
                <a:cs typeface="+mn-cs"/>
              </a:rPr>
              <a:t> </a:t>
            </a:r>
            <a:r>
              <a:rPr lang="it-IT" sz="2000" dirty="0">
                <a:ea typeface="+mn-ea"/>
                <a:cs typeface="+mn-cs"/>
              </a:rPr>
              <a:t>vedle valn</a:t>
            </a:r>
            <a:r>
              <a:rPr lang="cs-CZ" sz="2000" dirty="0">
                <a:ea typeface="+mn-ea"/>
                <a:cs typeface="+mn-cs"/>
              </a:rPr>
              <a:t>é</a:t>
            </a:r>
            <a:r>
              <a:rPr lang="it-IT" sz="2000" dirty="0">
                <a:ea typeface="+mn-ea"/>
                <a:cs typeface="+mn-cs"/>
              </a:rPr>
              <a:t> hromady </a:t>
            </a:r>
            <a:r>
              <a:rPr lang="cs-CZ" sz="2000" dirty="0">
                <a:ea typeface="+mn-ea"/>
                <a:cs typeface="+mn-cs"/>
              </a:rPr>
              <a:t>se </a:t>
            </a:r>
            <a:r>
              <a:rPr lang="it-IT" sz="2000" dirty="0">
                <a:ea typeface="+mn-ea"/>
                <a:cs typeface="+mn-cs"/>
              </a:rPr>
              <a:t>zřizuje představenstvo a dozorč</a:t>
            </a:r>
            <a:r>
              <a:rPr lang="cs-CZ" sz="2000" dirty="0">
                <a:ea typeface="+mn-ea"/>
                <a:cs typeface="+mn-cs"/>
              </a:rPr>
              <a:t>í</a:t>
            </a:r>
            <a:r>
              <a:rPr lang="it-IT" sz="2000" dirty="0">
                <a:ea typeface="+mn-ea"/>
                <a:cs typeface="+mn-cs"/>
              </a:rPr>
              <a:t> rada</a:t>
            </a:r>
            <a:r>
              <a:rPr lang="cs-CZ" sz="2000" dirty="0">
                <a:ea typeface="+mn-ea"/>
                <a:cs typeface="+mn-cs"/>
              </a:rPr>
              <a:t>.</a:t>
            </a:r>
          </a:p>
          <a:p>
            <a:pPr lvl="1">
              <a:defRPr/>
            </a:pPr>
            <a:r>
              <a:rPr lang="cs-CZ" sz="2000" b="1" dirty="0">
                <a:ea typeface="+mn-ea"/>
                <a:cs typeface="+mn-cs"/>
              </a:rPr>
              <a:t>Monistická:</a:t>
            </a:r>
            <a:r>
              <a:rPr lang="it-IT" sz="2000" dirty="0">
                <a:ea typeface="+mn-ea"/>
                <a:cs typeface="+mn-cs"/>
              </a:rPr>
              <a:t> </a:t>
            </a:r>
            <a:r>
              <a:rPr lang="it-IT" sz="2000" dirty="0"/>
              <a:t>vedle valn</a:t>
            </a:r>
            <a:r>
              <a:rPr lang="cs-CZ" sz="2000" dirty="0"/>
              <a:t>é</a:t>
            </a:r>
            <a:r>
              <a:rPr lang="it-IT" sz="2000" dirty="0"/>
              <a:t> hromady </a:t>
            </a:r>
            <a:r>
              <a:rPr lang="cs-CZ" sz="2000" dirty="0">
                <a:ea typeface="+mn-ea"/>
                <a:cs typeface="+mn-cs"/>
              </a:rPr>
              <a:t>postačí pouze správní rada doplněná o statutárního ředitele.</a:t>
            </a:r>
          </a:p>
          <a:p>
            <a:pPr lvl="1">
              <a:defRPr/>
            </a:pPr>
            <a:r>
              <a:rPr lang="cs-CZ" sz="2000" dirty="0"/>
              <a:t>Odpadá </a:t>
            </a:r>
            <a:r>
              <a:rPr lang="cs-CZ" sz="2000"/>
              <a:t>povinnost volby </a:t>
            </a:r>
            <a:r>
              <a:rPr lang="cs-CZ" sz="2000" dirty="0"/>
              <a:t>časti členů dozorčí rady zaměstnanci.</a:t>
            </a:r>
            <a:r>
              <a:rPr lang="pl-PL" u="sng" dirty="0"/>
              <a:t> </a:t>
            </a:r>
          </a:p>
          <a:p>
            <a:pPr>
              <a:defRPr/>
            </a:pPr>
            <a:r>
              <a:rPr lang="pl-PL" sz="2400" u="sng" dirty="0"/>
              <a:t>Větší komfort:</a:t>
            </a:r>
          </a:p>
          <a:p>
            <a:pPr lvl="1">
              <a:defRPr/>
            </a:pPr>
            <a:r>
              <a:rPr lang="cs-CZ" sz="2000" dirty="0">
                <a:ea typeface="+mn-ea"/>
                <a:cs typeface="+mn-cs"/>
              </a:rPr>
              <a:t>Členy představenstva </a:t>
            </a:r>
            <a:r>
              <a:rPr lang="cs-CZ" sz="2000">
                <a:ea typeface="+mn-ea"/>
                <a:cs typeface="+mn-cs"/>
              </a:rPr>
              <a:t>není třeba </a:t>
            </a:r>
            <a:r>
              <a:rPr lang="cs-CZ" sz="2000" dirty="0">
                <a:ea typeface="+mn-ea"/>
                <a:cs typeface="+mn-cs"/>
              </a:rPr>
              <a:t>volit každých 5 let. Délku </a:t>
            </a:r>
            <a:r>
              <a:rPr lang="cs-CZ" sz="2000">
                <a:ea typeface="+mn-ea"/>
                <a:cs typeface="+mn-cs"/>
              </a:rPr>
              <a:t>funkčního období </a:t>
            </a:r>
            <a:r>
              <a:rPr lang="cs-CZ" sz="2000" dirty="0">
                <a:ea typeface="+mn-ea"/>
                <a:cs typeface="+mn-cs"/>
              </a:rPr>
              <a:t>je možné</a:t>
            </a:r>
            <a:r>
              <a:rPr lang="cs-CZ" sz="2000" dirty="0"/>
              <a:t> </a:t>
            </a:r>
            <a:r>
              <a:rPr lang="cs-CZ" sz="2000">
                <a:ea typeface="+mn-ea"/>
                <a:cs typeface="+mn-cs"/>
              </a:rPr>
              <a:t>nastavit libovolně</a:t>
            </a:r>
            <a:r>
              <a:rPr lang="cs-CZ" sz="2000" dirty="0">
                <a:ea typeface="+mn-ea"/>
                <a:cs typeface="+mn-cs"/>
              </a:rPr>
              <a:t>.</a:t>
            </a:r>
          </a:p>
          <a:p>
            <a:pPr lvl="1">
              <a:defRPr/>
            </a:pPr>
            <a:r>
              <a:rPr lang="cs-CZ" sz="2000" dirty="0"/>
              <a:t>Je umožněno rozhodovat mimo valnou hromadu (tzv. </a:t>
            </a:r>
            <a:r>
              <a:rPr lang="cs-CZ" sz="2000" b="1" dirty="0"/>
              <a:t>per </a:t>
            </a:r>
            <a:r>
              <a:rPr lang="cs-CZ" sz="2000" b="1" dirty="0" err="1"/>
              <a:t>rollam</a:t>
            </a:r>
            <a:r>
              <a:rPr lang="cs-CZ" sz="2000" dirty="0"/>
              <a:t>).</a:t>
            </a:r>
            <a:endParaRPr lang="pl-PL" sz="2000" u="sng" dirty="0">
              <a:ea typeface="+mn-ea"/>
              <a:cs typeface="+mn-cs"/>
            </a:endParaRPr>
          </a:p>
          <a:p>
            <a:pPr lvl="1">
              <a:defRPr/>
            </a:pPr>
            <a:endParaRPr lang="cs-CZ" sz="2000" dirty="0"/>
          </a:p>
        </p:txBody>
      </p:sp>
    </p:spTree>
    <p:extLst>
      <p:ext uri="{BB962C8B-B14F-4D97-AF65-F5344CB8AC3E}">
        <p14:creationId xmlns:p14="http://schemas.microsoft.com/office/powerpoint/2010/main" val="23166624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51927"/>
            <a:ext cx="8229600" cy="704850"/>
          </a:xfrm>
        </p:spPr>
        <p:txBody>
          <a:bodyPr>
            <a:normAutofit fontScale="90000"/>
          </a:bodyPr>
          <a:lstStyle/>
          <a:p>
            <a:pPr eaLnBrk="1" fontAlgn="auto" hangingPunct="1">
              <a:spcAft>
                <a:spcPts val="0"/>
              </a:spcAft>
              <a:defRPr/>
            </a:pPr>
            <a:r>
              <a:rPr lang="cs-CZ" dirty="0">
                <a:solidFill>
                  <a:schemeClr val="tx2">
                    <a:satMod val="130000"/>
                  </a:schemeClr>
                </a:solidFill>
              </a:rPr>
              <a:t>Kontrolní otázky</a:t>
            </a:r>
          </a:p>
        </p:txBody>
      </p:sp>
      <p:sp>
        <p:nvSpPr>
          <p:cNvPr id="30723" name="Rectangle 3"/>
          <p:cNvSpPr>
            <a:spLocks noGrp="1" noChangeArrowheads="1"/>
          </p:cNvSpPr>
          <p:nvPr>
            <p:ph idx="1"/>
          </p:nvPr>
        </p:nvSpPr>
        <p:spPr>
          <a:xfrm>
            <a:off x="1187450" y="1981200"/>
            <a:ext cx="7758113" cy="4114800"/>
          </a:xfrm>
        </p:spPr>
        <p:txBody>
          <a:bodyPr/>
          <a:lstStyle/>
          <a:p>
            <a:pPr marL="990600" lvl="1" indent="-533400" eaLnBrk="1" hangingPunct="1">
              <a:lnSpc>
                <a:spcPct val="90000"/>
              </a:lnSpc>
              <a:buClr>
                <a:schemeClr val="tx1"/>
              </a:buClr>
              <a:buFontTx/>
              <a:buNone/>
              <a:defRPr/>
            </a:pPr>
            <a:r>
              <a:rPr lang="cs-CZ" altLang="cs-CZ" b="1" dirty="0"/>
              <a:t>Dle </a:t>
            </a:r>
            <a:r>
              <a:rPr lang="cs-CZ" b="1" dirty="0"/>
              <a:t>zákona o obchodních korporacích </a:t>
            </a:r>
            <a:r>
              <a:rPr lang="cs-CZ" altLang="cs-CZ" b="1" dirty="0"/>
              <a:t>se za obchodní korporaci považuje</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státní podniky</a:t>
            </a:r>
          </a:p>
          <a:p>
            <a:pPr marL="596900" lvl="1" indent="-514350">
              <a:lnSpc>
                <a:spcPct val="90000"/>
              </a:lnSpc>
              <a:spcBef>
                <a:spcPts val="600"/>
              </a:spcBef>
              <a:buSzPct val="80000"/>
              <a:buFont typeface="Wingdings 2" pitchFamily="18" charset="2"/>
              <a:buAutoNum type="alphaLcParenR"/>
              <a:defRPr/>
            </a:pPr>
            <a:r>
              <a:rPr lang="cs-CZ" altLang="cs-CZ" dirty="0"/>
              <a:t>Obchodní společnosti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Státní podniky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kapitálová společnost</a:t>
            </a:r>
          </a:p>
          <a:p>
            <a:pPr eaLnBrk="1" hangingPunct="1">
              <a:lnSpc>
                <a:spcPct val="90000"/>
              </a:lnSpc>
              <a:defRPr/>
            </a:pPr>
            <a:endParaRPr lang="cs-CZ" altLang="cs-CZ" sz="2000" dirty="0"/>
          </a:p>
        </p:txBody>
      </p:sp>
    </p:spTree>
    <p:extLst>
      <p:ext uri="{BB962C8B-B14F-4D97-AF65-F5344CB8AC3E}">
        <p14:creationId xmlns:p14="http://schemas.microsoft.com/office/powerpoint/2010/main" val="14375749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0723" name="Rectangle 3"/>
          <p:cNvSpPr>
            <a:spLocks noGrp="1" noChangeArrowheads="1"/>
          </p:cNvSpPr>
          <p:nvPr>
            <p:ph idx="1"/>
          </p:nvPr>
        </p:nvSpPr>
        <p:spPr>
          <a:xfrm>
            <a:off x="1116013" y="1981200"/>
            <a:ext cx="7829550" cy="4114800"/>
          </a:xfrm>
        </p:spPr>
        <p:txBody>
          <a:bodyPr/>
          <a:lstStyle/>
          <a:p>
            <a:pPr marL="990600" lvl="1" indent="-533400" eaLnBrk="1" hangingPunct="1">
              <a:lnSpc>
                <a:spcPct val="90000"/>
              </a:lnSpc>
              <a:buClr>
                <a:schemeClr val="tx1"/>
              </a:buClr>
              <a:buFontTx/>
              <a:buNone/>
              <a:defRPr/>
            </a:pPr>
            <a:r>
              <a:rPr lang="cs-CZ" altLang="cs-CZ" b="1" dirty="0"/>
              <a:t>Maximální výše celkových počátečních vkladů (základní kapitál) je stanovena u</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živnosti</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v.o.s.</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a.s.   a    s.r.o.</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není stanovena u žádné obchodní společnosti.</a:t>
            </a:r>
          </a:p>
          <a:p>
            <a:pPr eaLnBrk="1" hangingPunct="1">
              <a:lnSpc>
                <a:spcPct val="90000"/>
              </a:lnSpc>
              <a:defRPr/>
            </a:pPr>
            <a:endParaRPr lang="cs-CZ" altLang="cs-CZ" sz="2000" dirty="0"/>
          </a:p>
        </p:txBody>
      </p:sp>
    </p:spTree>
    <p:extLst>
      <p:ext uri="{BB962C8B-B14F-4D97-AF65-F5344CB8AC3E}">
        <p14:creationId xmlns:p14="http://schemas.microsoft.com/office/powerpoint/2010/main" val="1486811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2771" name="Rectangle 3"/>
          <p:cNvSpPr>
            <a:spLocks noGrp="1" noChangeArrowheads="1"/>
          </p:cNvSpPr>
          <p:nvPr>
            <p:ph type="body" idx="1"/>
          </p:nvPr>
        </p:nvSpPr>
        <p:spPr/>
        <p:txBody>
          <a:bodyPr>
            <a:normAutofit fontScale="85000" lnSpcReduction="10000"/>
          </a:bodyPr>
          <a:lstStyle/>
          <a:p>
            <a:pPr eaLnBrk="1" hangingPunct="1">
              <a:buFont typeface="Wingdings" panose="05000000000000000000" pitchFamily="2" charset="2"/>
              <a:buNone/>
              <a:defRPr/>
            </a:pPr>
            <a:r>
              <a:rPr lang="cs-CZ" altLang="cs-CZ" b="1" dirty="0"/>
              <a:t>Dualistický model v akciové společnosti znamená,  že společnost má</a:t>
            </a:r>
          </a:p>
          <a:p>
            <a:pPr marL="82550" indent="0" eaLnBrk="1" hangingPunct="1">
              <a:buFont typeface="Wingdings 2" panose="05020102010507070707" pitchFamily="18" charset="2"/>
              <a:buNone/>
              <a:defRPr/>
            </a:pPr>
            <a:endParaRPr lang="cs-CZ" dirty="0"/>
          </a:p>
          <a:p>
            <a:pPr marL="596900" indent="-514350" eaLnBrk="1" hangingPunct="1">
              <a:buFont typeface="Wingdings 2" panose="05020102010507070707" pitchFamily="18" charset="2"/>
              <a:buAutoNum type="alphaLcParenR"/>
              <a:defRPr/>
            </a:pPr>
            <a:r>
              <a:rPr lang="cs-CZ" altLang="cs-CZ" dirty="0"/>
              <a:t>Představenstvo a valnou hromadu</a:t>
            </a:r>
          </a:p>
          <a:p>
            <a:pPr marL="596900" indent="-514350" eaLnBrk="1" hangingPunct="1">
              <a:buFont typeface="Wingdings 2" panose="05020102010507070707" pitchFamily="18" charset="2"/>
              <a:buAutoNum type="alphaLcParenR"/>
              <a:defRPr/>
            </a:pPr>
            <a:r>
              <a:rPr lang="cs-CZ" altLang="cs-CZ" dirty="0"/>
              <a:t>Představenstvo, valná hromada a jednatelé</a:t>
            </a:r>
          </a:p>
          <a:p>
            <a:pPr marL="596900" indent="-514350" eaLnBrk="1" hangingPunct="1">
              <a:buFont typeface="Wingdings 2" panose="05020102010507070707" pitchFamily="18" charset="2"/>
              <a:buAutoNum type="alphaLcParenR"/>
              <a:defRPr/>
            </a:pPr>
            <a:r>
              <a:rPr lang="cs-CZ" dirty="0"/>
              <a:t>Představenstvo, valná hromada a dozorčí rada</a:t>
            </a:r>
          </a:p>
          <a:p>
            <a:pPr marL="596900" indent="-514350" eaLnBrk="1" hangingPunct="1">
              <a:buFont typeface="Wingdings 2" panose="05020102010507070707" pitchFamily="18" charset="2"/>
              <a:buAutoNum type="alphaLcParenR"/>
              <a:defRPr/>
            </a:pPr>
            <a:r>
              <a:rPr lang="cs-CZ" altLang="cs-CZ" dirty="0"/>
              <a:t>Představenstvo, valná hromada a kontrolní komisi</a:t>
            </a:r>
          </a:p>
          <a:p>
            <a:pPr marL="596900" indent="-514350" eaLnBrk="1" hangingPunct="1">
              <a:buFont typeface="Wingdings 2" panose="05020102010507070707" pitchFamily="18" charset="2"/>
              <a:buAutoNum type="alphaLcParenR"/>
              <a:defRPr/>
            </a:pPr>
            <a:r>
              <a:rPr lang="cs-CZ" altLang="cs-CZ" dirty="0"/>
              <a:t>Valnou hromadu, správní radu a statutárního ředitele</a:t>
            </a:r>
          </a:p>
          <a:p>
            <a:pPr marL="596900" indent="-514350" eaLnBrk="1" hangingPunct="1">
              <a:buFont typeface="Wingdings 2" panose="05020102010507070707" pitchFamily="18" charset="2"/>
              <a:buAutoNum type="alphaLcParenR"/>
              <a:defRPr/>
            </a:pPr>
            <a:r>
              <a:rPr lang="cs-CZ" altLang="cs-CZ" dirty="0"/>
              <a:t>Valou hromadu, správní radu a představenstvo</a:t>
            </a:r>
          </a:p>
        </p:txBody>
      </p:sp>
    </p:spTree>
    <p:extLst>
      <p:ext uri="{BB962C8B-B14F-4D97-AF65-F5344CB8AC3E}">
        <p14:creationId xmlns:p14="http://schemas.microsoft.com/office/powerpoint/2010/main" val="21381971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dirty="0">
                <a:solidFill>
                  <a:schemeClr val="tx2">
                    <a:satMod val="130000"/>
                  </a:schemeClr>
                </a:solidFill>
              </a:rPr>
              <a:t>Kontrolní otázky</a:t>
            </a:r>
          </a:p>
        </p:txBody>
      </p:sp>
      <p:sp>
        <p:nvSpPr>
          <p:cNvPr id="32771" name="Rectangle 3"/>
          <p:cNvSpPr>
            <a:spLocks noGrp="1" noChangeArrowheads="1"/>
          </p:cNvSpPr>
          <p:nvPr>
            <p:ph type="body" idx="1"/>
          </p:nvPr>
        </p:nvSpPr>
        <p:spPr>
          <a:xfrm>
            <a:off x="468313" y="1447800"/>
            <a:ext cx="8466137" cy="4141788"/>
          </a:xfrm>
        </p:spPr>
        <p:txBody>
          <a:bodyPr/>
          <a:lstStyle/>
          <a:p>
            <a:pPr eaLnBrk="1" hangingPunct="1">
              <a:buFont typeface="Wingdings" panose="05000000000000000000" pitchFamily="2" charset="2"/>
              <a:buNone/>
              <a:defRPr/>
            </a:pPr>
            <a:r>
              <a:rPr lang="cs-CZ" altLang="cs-CZ" b="1" dirty="0"/>
              <a:t>Družstvo </a:t>
            </a:r>
          </a:p>
          <a:p>
            <a:pPr marL="596900" indent="-514350" eaLnBrk="1" hangingPunct="1">
              <a:buFont typeface="Wingdings 2" panose="05020102010507070707" pitchFamily="18" charset="2"/>
              <a:buAutoNum type="alphaLcParenR"/>
              <a:defRPr/>
            </a:pPr>
            <a:r>
              <a:rPr lang="cs-CZ" sz="2400" dirty="0"/>
              <a:t>je společenství neuzavřeného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je společenství 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dělíme na sociální a bytové </a:t>
            </a:r>
          </a:p>
          <a:p>
            <a:pPr marL="596900" indent="-514350" eaLnBrk="1" hangingPunct="1">
              <a:buFont typeface="Wingdings 2" panose="05020102010507070707" pitchFamily="18" charset="2"/>
              <a:buAutoNum type="alphaLcParenR"/>
              <a:defRPr/>
            </a:pPr>
            <a:r>
              <a:rPr lang="cs-CZ" sz="2400" dirty="0"/>
              <a:t>dělíme na bytové a soukromé</a:t>
            </a:r>
          </a:p>
        </p:txBody>
      </p:sp>
    </p:spTree>
    <p:extLst>
      <p:ext uri="{BB962C8B-B14F-4D97-AF65-F5344CB8AC3E}">
        <p14:creationId xmlns:p14="http://schemas.microsoft.com/office/powerpoint/2010/main" val="217630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4</a:t>
            </a:r>
          </a:p>
        </p:txBody>
      </p:sp>
      <p:sp>
        <p:nvSpPr>
          <p:cNvPr id="3" name="Zástupný symbol pro obsah 2"/>
          <p:cNvSpPr>
            <a:spLocks noGrp="1"/>
          </p:cNvSpPr>
          <p:nvPr>
            <p:ph idx="1"/>
          </p:nvPr>
        </p:nvSpPr>
        <p:spPr>
          <a:xfrm>
            <a:off x="105878" y="1328286"/>
            <a:ext cx="8807290" cy="4615315"/>
          </a:xfrm>
        </p:spPr>
        <p:txBody>
          <a:bodyPr>
            <a:normAutofit/>
          </a:bodyPr>
          <a:lstStyle/>
          <a:p>
            <a:pPr marL="457200" indent="-457200" algn="just">
              <a:lnSpc>
                <a:spcPct val="80000"/>
              </a:lnSpc>
              <a:buNone/>
            </a:pPr>
            <a:r>
              <a:rPr lang="cs-CZ" sz="2400" b="1" dirty="0">
                <a:solidFill>
                  <a:schemeClr val="tx1"/>
                </a:solidFill>
                <a:latin typeface="Arial" pitchFamily="34" charset="0"/>
                <a:cs typeface="Arial" pitchFamily="34" charset="0"/>
              </a:rPr>
              <a:t>Rozhodněte, o jaké pravidlo se jedná - min</a:t>
            </a:r>
            <a:r>
              <a:rPr lang="cs-CZ" sz="2400" dirty="0">
                <a:solidFill>
                  <a:schemeClr val="tx1"/>
                </a:solidFill>
                <a:latin typeface="Arial" pitchFamily="34" charset="0"/>
                <a:cs typeface="Arial" pitchFamily="34" charset="0"/>
              </a:rPr>
              <a:t> nebo</a:t>
            </a:r>
            <a:r>
              <a:rPr lang="cs-CZ" sz="2400" b="1" dirty="0">
                <a:solidFill>
                  <a:schemeClr val="tx1"/>
                </a:solidFill>
                <a:latin typeface="Arial" pitchFamily="34" charset="0"/>
                <a:cs typeface="Arial" pitchFamily="34" charset="0"/>
              </a:rPr>
              <a:t> </a:t>
            </a:r>
            <a:r>
              <a:rPr lang="cs-CZ" sz="2400" b="1" dirty="0" err="1">
                <a:solidFill>
                  <a:schemeClr val="tx1"/>
                </a:solidFill>
                <a:latin typeface="Arial" pitchFamily="34" charset="0"/>
                <a:cs typeface="Arial" pitchFamily="34" charset="0"/>
              </a:rPr>
              <a:t>max</a:t>
            </a:r>
            <a:r>
              <a:rPr lang="cs-CZ" sz="2400" dirty="0">
                <a:solidFill>
                  <a:schemeClr val="tx1"/>
                </a:solidFill>
                <a:latin typeface="Arial" pitchFamily="34" charset="0"/>
                <a:cs typeface="Arial" pitchFamily="34" charset="0"/>
              </a:rPr>
              <a:t>?</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celý svůj volný čas věnovat učení, aby dosáhl co nejlepšího výsledku v písemce</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využít tolik volného času, který stačí (snad) k úspěšnému závěru.</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Paní v domácnosti zkouší se 100g pracího prášku vyprat co nejvíc prádla. </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Pán v domácnosti se pokouší vyčistit 20 kg prádla s co nejmenším množstvím pracího prášku.</a:t>
            </a:r>
          </a:p>
        </p:txBody>
      </p:sp>
    </p:spTree>
    <p:extLst>
      <p:ext uri="{BB962C8B-B14F-4D97-AF65-F5344CB8AC3E}">
        <p14:creationId xmlns:p14="http://schemas.microsoft.com/office/powerpoint/2010/main" val="24898446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320"/>
            <a:ext cx="7488832" cy="1143000"/>
          </a:xfrm>
        </p:spPr>
        <p:txBody>
          <a:bodyPr>
            <a:normAutofit fontScale="90000"/>
          </a:bodyPr>
          <a:lstStyle/>
          <a:p>
            <a:r>
              <a:rPr lang="cs-CZ" dirty="0">
                <a:solidFill>
                  <a:schemeClr val="tx1"/>
                </a:solidFill>
              </a:rPr>
              <a:t>Určete právní formu podniků podle jejich typických znaků:</a:t>
            </a:r>
          </a:p>
        </p:txBody>
      </p:sp>
      <p:sp>
        <p:nvSpPr>
          <p:cNvPr id="3" name="Zástupný symbol pro obsah 2"/>
          <p:cNvSpPr>
            <a:spLocks noGrp="1"/>
          </p:cNvSpPr>
          <p:nvPr>
            <p:ph idx="1"/>
          </p:nvPr>
        </p:nvSpPr>
        <p:spPr/>
        <p:txBody>
          <a:bodyPr/>
          <a:lstStyle/>
          <a:p>
            <a:pPr marL="533400" indent="-533400">
              <a:lnSpc>
                <a:spcPct val="90000"/>
              </a:lnSpc>
              <a:spcBef>
                <a:spcPct val="50000"/>
              </a:spcBef>
              <a:buClr>
                <a:schemeClr val="tx1"/>
              </a:buClr>
              <a:buFontTx/>
              <a:buAutoNum type="alphaLcParenR"/>
            </a:pPr>
            <a:r>
              <a:rPr lang="cs-CZ" sz="2400" dirty="0">
                <a:solidFill>
                  <a:schemeClr val="tx1"/>
                </a:solidFill>
              </a:rPr>
              <a:t>Může ji založit jak právnická, tak </a:t>
            </a:r>
            <a:r>
              <a:rPr lang="cs-CZ" sz="2400">
                <a:solidFill>
                  <a:schemeClr val="tx1"/>
                </a:solidFill>
              </a:rPr>
              <a:t>fyzické osoby</a:t>
            </a:r>
            <a:r>
              <a:rPr lang="cs-CZ" sz="2400" dirty="0">
                <a:solidFill>
                  <a:schemeClr val="tx1"/>
                </a:solidFill>
              </a:rPr>
              <a:t>, je stanoven minimální vklad, zakladatelé ručí do výše nesplaceného vkladu.</a:t>
            </a:r>
          </a:p>
          <a:p>
            <a:pPr marL="533400" indent="-533400">
              <a:lnSpc>
                <a:spcPct val="90000"/>
              </a:lnSpc>
              <a:spcBef>
                <a:spcPct val="50000"/>
              </a:spcBef>
              <a:buClr>
                <a:schemeClr val="tx1"/>
              </a:buClr>
              <a:buFontTx/>
              <a:buAutoNum type="alphaLcParenR"/>
            </a:pPr>
            <a:r>
              <a:rPr lang="cs-CZ" sz="2400" dirty="0">
                <a:solidFill>
                  <a:schemeClr val="tx1"/>
                </a:solidFill>
              </a:rPr>
              <a:t>Společnost je </a:t>
            </a:r>
            <a:r>
              <a:rPr lang="cs-CZ" sz="2400">
                <a:solidFill>
                  <a:schemeClr val="tx1"/>
                </a:solidFill>
              </a:rPr>
              <a:t>právnická osoba</a:t>
            </a:r>
            <a:r>
              <a:rPr lang="cs-CZ" sz="2400" dirty="0">
                <a:solidFill>
                  <a:schemeClr val="tx1"/>
                </a:solidFill>
              </a:rPr>
              <a:t>, zakladatelé vkládají vklady a ručí za závazky celým svým majetkem.</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zisk podléhá dvojímu zdanění, činnost společnosti podléhá kontrole ze strany státu.</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zakladatelé za závazky neručí, zisk není hlavním cílem společnosti.</a:t>
            </a:r>
          </a:p>
          <a:p>
            <a:endParaRPr lang="cs-CZ" sz="2400" dirty="0"/>
          </a:p>
        </p:txBody>
      </p:sp>
    </p:spTree>
    <p:extLst>
      <p:ext uri="{BB962C8B-B14F-4D97-AF65-F5344CB8AC3E}">
        <p14:creationId xmlns:p14="http://schemas.microsoft.com/office/powerpoint/2010/main" val="210238811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Nadpis 1"/>
          <p:cNvSpPr>
            <a:spLocks noGrp="1"/>
          </p:cNvSpPr>
          <p:nvPr>
            <p:ph type="title"/>
          </p:nvPr>
        </p:nvSpPr>
        <p:spPr>
          <a:xfrm>
            <a:off x="735013" y="14165"/>
            <a:ext cx="8229600" cy="1143000"/>
          </a:xfrm>
        </p:spPr>
        <p:txBody>
          <a:bodyPr/>
          <a:lstStyle/>
          <a:p>
            <a:r>
              <a:rPr lang="cs-CZ" altLang="cs-CZ" dirty="0">
                <a:solidFill>
                  <a:schemeClr val="tx1"/>
                </a:solidFill>
              </a:rPr>
              <a:t>Příklad</a:t>
            </a:r>
          </a:p>
        </p:txBody>
      </p:sp>
      <p:sp>
        <p:nvSpPr>
          <p:cNvPr id="3" name="Zástupný symbol pro obsah 2"/>
          <p:cNvSpPr>
            <a:spLocks noGrp="1"/>
          </p:cNvSpPr>
          <p:nvPr>
            <p:ph idx="1"/>
          </p:nvPr>
        </p:nvSpPr>
        <p:spPr>
          <a:xfrm>
            <a:off x="250825" y="836613"/>
            <a:ext cx="8713788" cy="5761037"/>
          </a:xfrm>
        </p:spPr>
        <p:txBody>
          <a:bodyPr/>
          <a:lstStyle/>
          <a:p>
            <a:pPr marL="495300" indent="-495300" algn="just">
              <a:lnSpc>
                <a:spcPct val="90000"/>
              </a:lnSpc>
              <a:buFont typeface="Wingdings" panose="05000000000000000000" pitchFamily="2" charset="2"/>
              <a:buNone/>
              <a:defRPr/>
            </a:pPr>
            <a:r>
              <a:rPr lang="cs-CZ" sz="2200" dirty="0"/>
              <a:t>Společníci A </a:t>
            </a:r>
            <a:r>
              <a:rPr lang="cs-CZ" sz="2200" dirty="0" err="1"/>
              <a:t>a</a:t>
            </a:r>
            <a:r>
              <a:rPr lang="cs-CZ" sz="2200" dirty="0"/>
              <a:t> B se rozhodli založit obchodní společnost.</a:t>
            </a:r>
          </a:p>
          <a:p>
            <a:pPr marL="495300" indent="-495300" algn="just">
              <a:lnSpc>
                <a:spcPct val="90000"/>
              </a:lnSpc>
              <a:defRPr/>
            </a:pPr>
            <a:r>
              <a:rPr lang="cs-CZ" sz="2200" dirty="0"/>
              <a:t>Společník A se zavazuje k peněžitému vkladu 200 000 Kč. Ke dni vzniku společnosti splatil ¾ svého vkladu, tj. </a:t>
            </a:r>
            <a:br>
              <a:rPr lang="cs-CZ" sz="2200" dirty="0"/>
            </a:br>
            <a:r>
              <a:rPr lang="cs-CZ" sz="2200" dirty="0"/>
              <a:t>150 000 Kč. A ve smlouvě se zavázal splatit zbytek do </a:t>
            </a:r>
            <a:br>
              <a:rPr lang="cs-CZ" sz="2200" dirty="0"/>
            </a:br>
            <a:r>
              <a:rPr lang="cs-CZ" sz="2200" dirty="0"/>
              <a:t>2 let.</a:t>
            </a:r>
          </a:p>
          <a:p>
            <a:pPr marL="495300" indent="-495300" algn="just">
              <a:lnSpc>
                <a:spcPct val="90000"/>
              </a:lnSpc>
              <a:defRPr/>
            </a:pPr>
            <a:r>
              <a:rPr lang="cs-CZ" sz="2200" dirty="0"/>
              <a:t>Společník B vložil do společnosti jako vklad strojní zařízení, které bylo oceněno v hodnotě 100 000 Kč.</a:t>
            </a:r>
          </a:p>
          <a:p>
            <a:pPr marL="495300" indent="-495300" algn="just">
              <a:lnSpc>
                <a:spcPct val="90000"/>
              </a:lnSpc>
              <a:buFont typeface="Wingdings" panose="05000000000000000000" pitchFamily="2" charset="2"/>
              <a:buNone/>
              <a:defRPr/>
            </a:pPr>
            <a:r>
              <a:rPr lang="cs-CZ" sz="2200" dirty="0"/>
              <a:t>	</a:t>
            </a:r>
          </a:p>
          <a:p>
            <a:pPr marL="495300" indent="-495300" algn="just">
              <a:lnSpc>
                <a:spcPct val="90000"/>
              </a:lnSpc>
              <a:buFont typeface="Wingdings" panose="05000000000000000000" pitchFamily="2" charset="2"/>
              <a:buNone/>
              <a:defRPr/>
            </a:pPr>
            <a:r>
              <a:rPr lang="cs-CZ" sz="2200" dirty="0"/>
              <a:t>	Společníkům jejich podnikatelský záměr nevyšel a společnost se brzy dostala do problémů. Společnost má závazky vůči dodavateli 500 000 Kč a dodavatel se chce domoci svých závazků. Společník A nemá žádný osobní majetek a ani ještě nedoplatil zbytek vkladu. Společník b má osobní majetek ve výši 1 000 000 Kč. </a:t>
            </a:r>
            <a:r>
              <a:rPr lang="cs-CZ" sz="2200" b="1" dirty="0"/>
              <a:t>Určete na kom a v jaké výši bude dodavatel nárokovat uhrazení dluhu pro společníky:</a:t>
            </a:r>
          </a:p>
          <a:p>
            <a:pPr marL="495300" indent="-495300" algn="just">
              <a:lnSpc>
                <a:spcPct val="90000"/>
              </a:lnSpc>
              <a:defRPr/>
            </a:pPr>
            <a:r>
              <a:rPr lang="cs-CZ" sz="2200" dirty="0"/>
              <a:t>v.o.s.</a:t>
            </a:r>
          </a:p>
          <a:p>
            <a:pPr marL="495300" indent="-495300" algn="just">
              <a:lnSpc>
                <a:spcPct val="90000"/>
              </a:lnSpc>
              <a:defRPr/>
            </a:pPr>
            <a:r>
              <a:rPr lang="cs-CZ" sz="2200" dirty="0"/>
              <a:t>s.r.o.</a:t>
            </a:r>
          </a:p>
          <a:p>
            <a:pPr marL="0" indent="0" algn="just">
              <a:buFont typeface="Wingdings" panose="05000000000000000000" pitchFamily="2" charset="2"/>
              <a:buNone/>
              <a:defRPr/>
            </a:pPr>
            <a:endParaRPr lang="cs-CZ" sz="2200" dirty="0"/>
          </a:p>
        </p:txBody>
      </p:sp>
    </p:spTree>
    <p:extLst>
      <p:ext uri="{BB962C8B-B14F-4D97-AF65-F5344CB8AC3E}">
        <p14:creationId xmlns:p14="http://schemas.microsoft.com/office/powerpoint/2010/main" val="29890854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12" y="408750"/>
            <a:ext cx="8229600" cy="1143000"/>
          </a:xfrm>
        </p:spPr>
        <p:txBody>
          <a:bodyPr/>
          <a:lstStyle/>
          <a:p>
            <a:r>
              <a:rPr lang="cs-CZ" b="1" dirty="0">
                <a:solidFill>
                  <a:srgbClr val="FF0000"/>
                </a:solidFill>
              </a:rPr>
              <a:t>Vyplácení zisků</a:t>
            </a:r>
          </a:p>
        </p:txBody>
      </p:sp>
      <p:sp>
        <p:nvSpPr>
          <p:cNvPr id="3" name="Zástupný symbol pro obsah 2"/>
          <p:cNvSpPr>
            <a:spLocks noGrp="1"/>
          </p:cNvSpPr>
          <p:nvPr>
            <p:ph idx="1"/>
          </p:nvPr>
        </p:nvSpPr>
        <p:spPr>
          <a:xfrm>
            <a:off x="362712" y="1432878"/>
            <a:ext cx="8418576" cy="4525963"/>
          </a:xfrm>
        </p:spPr>
        <p:txBody>
          <a:bodyPr>
            <a:normAutofit lnSpcReduction="10000"/>
          </a:bodyPr>
          <a:lstStyle/>
          <a:p>
            <a:pPr algn="just"/>
            <a:r>
              <a:rPr lang="cs-CZ" dirty="0"/>
              <a:t>Nově se v zákoně o obchodních korporacích vytvořilo omezení při vyplácení podílu na zisku </a:t>
            </a:r>
            <a:r>
              <a:rPr lang="cs-CZ" b="1" dirty="0"/>
              <a:t>testem solventnosti a testem úpadku</a:t>
            </a:r>
            <a:r>
              <a:rPr lang="cs-CZ" dirty="0"/>
              <a:t> (viz </a:t>
            </a:r>
            <a:r>
              <a:rPr lang="cs-CZ" dirty="0" err="1"/>
              <a:t>ust</a:t>
            </a:r>
            <a:r>
              <a:rPr lang="cs-CZ" dirty="0"/>
              <a:t>. § 40 ZOK). </a:t>
            </a:r>
          </a:p>
          <a:p>
            <a:pPr algn="just"/>
            <a:r>
              <a:rPr lang="cs-CZ" dirty="0"/>
              <a:t>Obchodní korporace </a:t>
            </a:r>
            <a:r>
              <a:rPr lang="cs-CZ" b="1" dirty="0"/>
              <a:t>nesmí vyplatit zisk nebo jiné prostředky z vlastních zdrojů</a:t>
            </a:r>
            <a:r>
              <a:rPr lang="cs-CZ" dirty="0"/>
              <a:t>, pokud by si tím přivodila úpadek. Toto omezení platí </a:t>
            </a:r>
            <a:r>
              <a:rPr lang="cs-CZ" b="1" dirty="0"/>
              <a:t>vůči všem obchodním korporacím</a:t>
            </a:r>
            <a:r>
              <a:rPr lang="cs-CZ" dirty="0"/>
              <a:t>, neurčí-li jejich speciální úprava jinak.</a:t>
            </a:r>
          </a:p>
        </p:txBody>
      </p:sp>
    </p:spTree>
    <p:extLst>
      <p:ext uri="{BB962C8B-B14F-4D97-AF65-F5344CB8AC3E}">
        <p14:creationId xmlns:p14="http://schemas.microsoft.com/office/powerpoint/2010/main" val="13171704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9496"/>
            <a:ext cx="8229600" cy="1143000"/>
          </a:xfrm>
        </p:spPr>
        <p:txBody>
          <a:bodyPr>
            <a:normAutofit fontScale="90000"/>
          </a:bodyPr>
          <a:lstStyle/>
          <a:p>
            <a:r>
              <a:rPr lang="cs-CZ" b="1" dirty="0">
                <a:solidFill>
                  <a:srgbClr val="FF0000"/>
                </a:solidFill>
              </a:rPr>
              <a:t>Omezení výplaty </a:t>
            </a:r>
            <a:r>
              <a:rPr lang="cs-CZ" b="1">
                <a:solidFill>
                  <a:srgbClr val="FF0000"/>
                </a:solidFill>
              </a:rPr>
              <a:t>zisku nebo </a:t>
            </a:r>
            <a:r>
              <a:rPr lang="cs-CZ" b="1" dirty="0">
                <a:solidFill>
                  <a:srgbClr val="FF0000"/>
                </a:solidFill>
              </a:rPr>
              <a:t>jiných vlastních zdrojů § 40</a:t>
            </a:r>
          </a:p>
        </p:txBody>
      </p:sp>
      <p:sp>
        <p:nvSpPr>
          <p:cNvPr id="3" name="Zástupný symbol pro obsah 2"/>
          <p:cNvSpPr>
            <a:spLocks noGrp="1"/>
          </p:cNvSpPr>
          <p:nvPr>
            <p:ph idx="1"/>
          </p:nvPr>
        </p:nvSpPr>
        <p:spPr>
          <a:xfrm>
            <a:off x="0" y="1682496"/>
            <a:ext cx="9144000" cy="5175504"/>
          </a:xfrm>
          <a:solidFill>
            <a:schemeClr val="bg1"/>
          </a:solidFill>
        </p:spPr>
        <p:txBody>
          <a:bodyPr>
            <a:noAutofit/>
          </a:bodyPr>
          <a:lstStyle/>
          <a:p>
            <a:pPr marL="514350" indent="-514350" algn="just">
              <a:buAutoNum type="arabicParenBoth"/>
            </a:pPr>
            <a:r>
              <a:rPr lang="cs-CZ" sz="2400"/>
              <a:t>Obchodní </a:t>
            </a:r>
            <a:r>
              <a:rPr lang="cs-CZ" sz="2400" dirty="0"/>
              <a:t>korporace nesmí vyplatit </a:t>
            </a:r>
            <a:r>
              <a:rPr lang="cs-CZ" sz="2400"/>
              <a:t>zisk nebo </a:t>
            </a:r>
            <a:r>
              <a:rPr lang="cs-CZ" sz="2400" dirty="0"/>
              <a:t>prostředky z jiných vlastních zdrojů, ani na ně vyplácet zálohy, </a:t>
            </a:r>
            <a:r>
              <a:rPr lang="cs-CZ" sz="2400"/>
              <a:t>pokud by </a:t>
            </a:r>
            <a:r>
              <a:rPr lang="cs-CZ" sz="2400" dirty="0"/>
              <a:t>si tím přivodila úpadek podle jiného právního předpisu.</a:t>
            </a:r>
            <a:br>
              <a:rPr lang="cs-CZ" sz="2400" dirty="0"/>
            </a:br>
            <a:endParaRPr lang="cs-CZ" sz="2400" dirty="0"/>
          </a:p>
          <a:p>
            <a:pPr marL="514350" indent="-514350" algn="just">
              <a:buAutoNum type="arabicParenBoth"/>
            </a:pPr>
            <a:r>
              <a:rPr lang="cs-CZ" sz="2400" dirty="0"/>
              <a:t>Zálohu na výplatu podílu na zisku lze vyplácet jen na základě mezitímní účetní závěrky, ze které vyplyne, </a:t>
            </a:r>
            <a:r>
              <a:rPr lang="cs-CZ" sz="2400"/>
              <a:t>že obchodní </a:t>
            </a:r>
            <a:r>
              <a:rPr lang="cs-CZ" sz="2400" dirty="0"/>
              <a:t>korporace má dostatek prostředků na rozdělení zisku. Výše zálohy na výplatu zisku </a:t>
            </a:r>
            <a:r>
              <a:rPr lang="cs-CZ" sz="2400"/>
              <a:t>nemůže být </a:t>
            </a:r>
            <a:r>
              <a:rPr lang="cs-CZ" sz="2400" dirty="0"/>
              <a:t>vyšší, než kolik činí součet výsledku </a:t>
            </a:r>
            <a:r>
              <a:rPr lang="cs-CZ" sz="2400"/>
              <a:t>hospodaření běžného účetního období</a:t>
            </a:r>
            <a:r>
              <a:rPr lang="cs-CZ" sz="2400" dirty="0"/>
              <a:t>, nerozděleného zisku z minulých let a ostatních fondů ze zisku snížený o neuhrazenou ztrátu z minulých let a povinný příděl do rezervního fondu. K výplatě zálohy nelze použít rezervních fondů, které jsou vytvořeny k jiným účelům, ani vlastních zdrojů, jež jsou účelově vázány a jejichž účel </a:t>
            </a:r>
            <a:r>
              <a:rPr lang="cs-CZ" sz="2400"/>
              <a:t>není obchodní </a:t>
            </a:r>
            <a:r>
              <a:rPr lang="cs-CZ" sz="2400" dirty="0"/>
              <a:t>korporace oprávněna měnit.</a:t>
            </a:r>
          </a:p>
        </p:txBody>
      </p:sp>
    </p:spTree>
    <p:extLst>
      <p:ext uri="{BB962C8B-B14F-4D97-AF65-F5344CB8AC3E}">
        <p14:creationId xmlns:p14="http://schemas.microsoft.com/office/powerpoint/2010/main" val="17107918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1143000"/>
          </a:xfrm>
        </p:spPr>
        <p:txBody>
          <a:bodyPr>
            <a:normAutofit/>
          </a:bodyPr>
          <a:lstStyle/>
          <a:p>
            <a:r>
              <a:rPr lang="cs-CZ" sz="4000" b="1" dirty="0">
                <a:solidFill>
                  <a:srgbClr val="FF0000"/>
                </a:solidFill>
              </a:rPr>
              <a:t>Příklad č. 5: </a:t>
            </a:r>
            <a:r>
              <a:rPr lang="cs-CZ" sz="4000" dirty="0">
                <a:solidFill>
                  <a:schemeClr val="tx1"/>
                </a:solidFill>
              </a:rPr>
              <a:t>ekonomický princip</a:t>
            </a:r>
          </a:p>
        </p:txBody>
      </p:sp>
      <p:sp>
        <p:nvSpPr>
          <p:cNvPr id="3" name="Zástupný symbol pro obsah 2"/>
          <p:cNvSpPr>
            <a:spLocks noGrp="1"/>
          </p:cNvSpPr>
          <p:nvPr>
            <p:ph idx="1"/>
          </p:nvPr>
        </p:nvSpPr>
        <p:spPr>
          <a:xfrm>
            <a:off x="457200" y="1556792"/>
            <a:ext cx="8229600" cy="4525963"/>
          </a:xfrm>
        </p:spPr>
        <p:txBody>
          <a:bodyPr/>
          <a:lstStyle/>
          <a:p>
            <a:pPr marL="0" algn="just">
              <a:lnSpc>
                <a:spcPct val="80000"/>
              </a:lnSpc>
              <a:buNone/>
            </a:pPr>
            <a:r>
              <a:rPr lang="cs-CZ" sz="2200" dirty="0">
                <a:solidFill>
                  <a:schemeClr val="tx1"/>
                </a:solidFill>
                <a:latin typeface="Arial" pitchFamily="34" charset="0"/>
                <a:cs typeface="Arial" pitchFamily="34" charset="0"/>
              </a:rPr>
              <a:t>Vedoucí produkce má při rozhodování o výrobě možnost kombinace 2 výrobních faktorů pro různé produkční množství.</a:t>
            </a:r>
          </a:p>
          <a:p>
            <a:pPr marL="0" algn="just">
              <a:lnSpc>
                <a:spcPct val="80000"/>
              </a:lnSpc>
              <a:buNone/>
            </a:pPr>
            <a:r>
              <a:rPr lang="cs-CZ" sz="2000" dirty="0">
                <a:latin typeface="Arial" pitchFamily="34" charset="0"/>
                <a:cs typeface="Arial" pitchFamily="34" charset="0"/>
              </a:rPr>
              <a:t> </a:t>
            </a: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200" dirty="0">
              <a:solidFill>
                <a:schemeClr val="tx1"/>
              </a:solidFill>
              <a:latin typeface="Arial" pitchFamily="34" charset="0"/>
              <a:cs typeface="Arial" pitchFamily="34" charset="0"/>
            </a:endParaRPr>
          </a:p>
          <a:p>
            <a:pPr marL="0" algn="just">
              <a:lnSpc>
                <a:spcPct val="80000"/>
              </a:lnSpc>
              <a:buNone/>
            </a:pPr>
            <a:r>
              <a:rPr lang="cs-CZ" sz="2200" dirty="0">
                <a:solidFill>
                  <a:schemeClr val="tx1"/>
                </a:solidFill>
                <a:latin typeface="Arial" pitchFamily="34" charset="0"/>
                <a:cs typeface="Arial" pitchFamily="34" charset="0"/>
              </a:rPr>
              <a:t>Má na výběr z možností použít například 35 jednotek faktoru 1 a 42 jednotek faktoru 2 k dosažení 120 jednotek. Otázka je jen, jestli má dále sledovat všech pět alternativ – nakoupit od dodavatelů použité faktory atd. nebo jestli můžeme již z tohoto místa jisté alternativy vyřadit. Pokuste se </a:t>
            </a:r>
            <a:r>
              <a:rPr lang="cs-CZ" sz="2200" b="1" dirty="0">
                <a:solidFill>
                  <a:schemeClr val="tx1"/>
                </a:solidFill>
                <a:latin typeface="Arial" pitchFamily="34" charset="0"/>
                <a:cs typeface="Arial" pitchFamily="34" charset="0"/>
              </a:rPr>
              <a:t>uplatnit ekonomický princip.</a:t>
            </a:r>
          </a:p>
          <a:p>
            <a:pPr marL="0" algn="just">
              <a:lnSpc>
                <a:spcPct val="80000"/>
              </a:lnSpc>
              <a:buNone/>
            </a:pP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363883883"/>
              </p:ext>
            </p:extLst>
          </p:nvPr>
        </p:nvGraphicFramePr>
        <p:xfrm>
          <a:off x="211540" y="2336413"/>
          <a:ext cx="8677882" cy="1894392"/>
        </p:xfrm>
        <a:graphic>
          <a:graphicData uri="http://schemas.openxmlformats.org/drawingml/2006/table">
            <a:tbl>
              <a:tblPr firstRow="1" bandRow="1">
                <a:tableStyleId>{5C22544A-7EE6-4342-B048-85BDC9FD1C3A}</a:tableStyleId>
              </a:tblPr>
              <a:tblGrid>
                <a:gridCol w="2474065">
                  <a:extLst>
                    <a:ext uri="{9D8B030D-6E8A-4147-A177-3AD203B41FA5}">
                      <a16:colId xmlns:a16="http://schemas.microsoft.com/office/drawing/2014/main" val="20000"/>
                    </a:ext>
                  </a:extLst>
                </a:gridCol>
                <a:gridCol w="1324411">
                  <a:extLst>
                    <a:ext uri="{9D8B030D-6E8A-4147-A177-3AD203B41FA5}">
                      <a16:colId xmlns:a16="http://schemas.microsoft.com/office/drawing/2014/main" val="20001"/>
                    </a:ext>
                  </a:extLst>
                </a:gridCol>
                <a:gridCol w="1324411">
                  <a:extLst>
                    <a:ext uri="{9D8B030D-6E8A-4147-A177-3AD203B41FA5}">
                      <a16:colId xmlns:a16="http://schemas.microsoft.com/office/drawing/2014/main" val="20002"/>
                    </a:ext>
                  </a:extLst>
                </a:gridCol>
                <a:gridCol w="1184999">
                  <a:extLst>
                    <a:ext uri="{9D8B030D-6E8A-4147-A177-3AD203B41FA5}">
                      <a16:colId xmlns:a16="http://schemas.microsoft.com/office/drawing/2014/main" val="20003"/>
                    </a:ext>
                  </a:extLst>
                </a:gridCol>
                <a:gridCol w="1254705">
                  <a:extLst>
                    <a:ext uri="{9D8B030D-6E8A-4147-A177-3AD203B41FA5}">
                      <a16:colId xmlns:a16="http://schemas.microsoft.com/office/drawing/2014/main" val="20004"/>
                    </a:ext>
                  </a:extLst>
                </a:gridCol>
                <a:gridCol w="1115291">
                  <a:extLst>
                    <a:ext uri="{9D8B030D-6E8A-4147-A177-3AD203B41FA5}">
                      <a16:colId xmlns:a16="http://schemas.microsoft.com/office/drawing/2014/main" val="20005"/>
                    </a:ext>
                  </a:extLst>
                </a:gridCol>
              </a:tblGrid>
              <a:tr h="473598">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473598">
                <a:tc>
                  <a:txBody>
                    <a:bodyPr/>
                    <a:lstStyle/>
                    <a:p>
                      <a:r>
                        <a:rPr lang="cs-CZ" dirty="0"/>
                        <a:t>Jednotky produkce</a:t>
                      </a:r>
                    </a:p>
                  </a:txBody>
                  <a:tcPr/>
                </a:tc>
                <a:tc>
                  <a:txBody>
                    <a:bodyPr/>
                    <a:lstStyle/>
                    <a:p>
                      <a:pPr algn="ctr"/>
                      <a:r>
                        <a:rPr lang="cs-CZ" dirty="0"/>
                        <a:t>100</a:t>
                      </a:r>
                    </a:p>
                  </a:txBody>
                  <a:tcPr/>
                </a:tc>
                <a:tc>
                  <a:txBody>
                    <a:bodyPr/>
                    <a:lstStyle/>
                    <a:p>
                      <a:pPr algn="ctr"/>
                      <a:r>
                        <a:rPr lang="cs-CZ" dirty="0"/>
                        <a:t>120</a:t>
                      </a:r>
                    </a:p>
                  </a:txBody>
                  <a:tcPr/>
                </a:tc>
                <a:tc>
                  <a:txBody>
                    <a:bodyPr/>
                    <a:lstStyle/>
                    <a:p>
                      <a:pPr algn="ctr"/>
                      <a:r>
                        <a:rPr lang="cs-CZ" dirty="0"/>
                        <a:t>130</a:t>
                      </a:r>
                    </a:p>
                  </a:txBody>
                  <a:tcPr/>
                </a:tc>
                <a:tc>
                  <a:txBody>
                    <a:bodyPr/>
                    <a:lstStyle/>
                    <a:p>
                      <a:pPr algn="ctr"/>
                      <a:r>
                        <a:rPr lang="cs-CZ" dirty="0"/>
                        <a:t>125</a:t>
                      </a:r>
                    </a:p>
                  </a:txBody>
                  <a:tcPr/>
                </a:tc>
                <a:tc>
                  <a:txBody>
                    <a:bodyPr/>
                    <a:lstStyle/>
                    <a:p>
                      <a:pPr algn="ctr"/>
                      <a:r>
                        <a:rPr lang="cs-CZ" dirty="0"/>
                        <a:t>110</a:t>
                      </a:r>
                    </a:p>
                  </a:txBody>
                  <a:tcPr/>
                </a:tc>
                <a:extLst>
                  <a:ext uri="{0D108BD9-81ED-4DB2-BD59-A6C34878D82A}">
                    <a16:rowId xmlns:a16="http://schemas.microsoft.com/office/drawing/2014/main" val="10001"/>
                  </a:ext>
                </a:extLst>
              </a:tr>
              <a:tr h="473598">
                <a:tc>
                  <a:txBody>
                    <a:bodyPr/>
                    <a:lstStyle/>
                    <a:p>
                      <a:r>
                        <a:rPr lang="cs-CZ" dirty="0"/>
                        <a:t>Použití faktoru 1</a:t>
                      </a:r>
                    </a:p>
                  </a:txBody>
                  <a:tcPr/>
                </a:tc>
                <a:tc>
                  <a:txBody>
                    <a:bodyPr/>
                    <a:lstStyle/>
                    <a:p>
                      <a:pPr algn="ctr"/>
                      <a:r>
                        <a:rPr lang="cs-CZ" dirty="0"/>
                        <a:t>30</a:t>
                      </a:r>
                    </a:p>
                  </a:txBody>
                  <a:tcPr/>
                </a:tc>
                <a:tc>
                  <a:txBody>
                    <a:bodyPr/>
                    <a:lstStyle/>
                    <a:p>
                      <a:pPr algn="ctr"/>
                      <a:r>
                        <a:rPr lang="cs-CZ" dirty="0"/>
                        <a:t>35</a:t>
                      </a:r>
                    </a:p>
                  </a:txBody>
                  <a:tcPr/>
                </a:tc>
                <a:tc>
                  <a:txBody>
                    <a:bodyPr/>
                    <a:lstStyle/>
                    <a:p>
                      <a:pPr algn="ctr"/>
                      <a:r>
                        <a:rPr lang="cs-CZ" dirty="0"/>
                        <a:t>40</a:t>
                      </a:r>
                    </a:p>
                  </a:txBody>
                  <a:tcPr/>
                </a:tc>
                <a:tc>
                  <a:txBody>
                    <a:bodyPr/>
                    <a:lstStyle/>
                    <a:p>
                      <a:pPr algn="ctr"/>
                      <a:r>
                        <a:rPr lang="cs-CZ" dirty="0"/>
                        <a:t>32</a:t>
                      </a:r>
                    </a:p>
                  </a:txBody>
                  <a:tcPr/>
                </a:tc>
                <a:tc>
                  <a:txBody>
                    <a:bodyPr/>
                    <a:lstStyle/>
                    <a:p>
                      <a:pPr algn="ctr"/>
                      <a:r>
                        <a:rPr lang="cs-CZ" dirty="0"/>
                        <a:t>34</a:t>
                      </a:r>
                    </a:p>
                  </a:txBody>
                  <a:tcPr/>
                </a:tc>
                <a:extLst>
                  <a:ext uri="{0D108BD9-81ED-4DB2-BD59-A6C34878D82A}">
                    <a16:rowId xmlns:a16="http://schemas.microsoft.com/office/drawing/2014/main" val="10002"/>
                  </a:ext>
                </a:extLst>
              </a:tr>
              <a:tr h="473598">
                <a:tc>
                  <a:txBody>
                    <a:bodyPr/>
                    <a:lstStyle/>
                    <a:p>
                      <a:r>
                        <a:rPr lang="cs-CZ" dirty="0"/>
                        <a:t>Použití faktoru 2</a:t>
                      </a:r>
                    </a:p>
                  </a:txBody>
                  <a:tcPr/>
                </a:tc>
                <a:tc>
                  <a:txBody>
                    <a:bodyPr/>
                    <a:lstStyle/>
                    <a:p>
                      <a:pPr algn="ctr"/>
                      <a:r>
                        <a:rPr lang="cs-CZ" dirty="0"/>
                        <a:t>40</a:t>
                      </a:r>
                    </a:p>
                  </a:txBody>
                  <a:tcPr/>
                </a:tc>
                <a:tc>
                  <a:txBody>
                    <a:bodyPr/>
                    <a:lstStyle/>
                    <a:p>
                      <a:pPr algn="ctr"/>
                      <a:r>
                        <a:rPr lang="cs-CZ" dirty="0"/>
                        <a:t>42</a:t>
                      </a:r>
                    </a:p>
                  </a:txBody>
                  <a:tcPr/>
                </a:tc>
                <a:tc>
                  <a:txBody>
                    <a:bodyPr/>
                    <a:lstStyle/>
                    <a:p>
                      <a:pPr algn="ctr"/>
                      <a:r>
                        <a:rPr lang="cs-CZ" dirty="0"/>
                        <a:t>30</a:t>
                      </a:r>
                    </a:p>
                  </a:txBody>
                  <a:tcPr/>
                </a:tc>
                <a:tc>
                  <a:txBody>
                    <a:bodyPr/>
                    <a:lstStyle/>
                    <a:p>
                      <a:pPr algn="ctr"/>
                      <a:r>
                        <a:rPr lang="cs-CZ" dirty="0"/>
                        <a:t>45</a:t>
                      </a:r>
                    </a:p>
                  </a:txBody>
                  <a:tcPr/>
                </a:tc>
                <a:tc>
                  <a:txBody>
                    <a:bodyPr/>
                    <a:lstStyle/>
                    <a:p>
                      <a:pPr algn="ctr"/>
                      <a:r>
                        <a:rPr lang="cs-CZ" dirty="0"/>
                        <a:t>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310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41946"/>
            <a:ext cx="8229600" cy="4067033"/>
          </a:xfrm>
        </p:spPr>
        <p:txBody>
          <a:bodyPr>
            <a:normAutofit/>
          </a:bodyPr>
          <a:lstStyle/>
          <a:p>
            <a:pPr marL="0" indent="-457200" algn="just">
              <a:lnSpc>
                <a:spcPct val="90000"/>
              </a:lnSpc>
              <a:buNone/>
            </a:pPr>
            <a:r>
              <a:rPr lang="cs-CZ" sz="2600" dirty="0">
                <a:solidFill>
                  <a:schemeClr val="tx1"/>
                </a:solidFill>
                <a:latin typeface="Arial" pitchFamily="34" charset="0"/>
                <a:cs typeface="Arial" pitchFamily="34" charset="0"/>
              </a:rPr>
              <a:t>Doplňte zadání ukázky o cenu jednotlivých výrobních faktorů. </a:t>
            </a:r>
            <a:r>
              <a:rPr lang="cs-CZ" sz="2600" b="1" dirty="0">
                <a:solidFill>
                  <a:schemeClr val="tx1"/>
                </a:solidFill>
                <a:latin typeface="Arial" pitchFamily="34" charset="0"/>
                <a:cs typeface="Arial" pitchFamily="34" charset="0"/>
              </a:rPr>
              <a:t>Nyní vysvětlete nejlepší variantu s pomocí ekonomického principu (minimax).</a:t>
            </a:r>
            <a:r>
              <a:rPr lang="cs-CZ" sz="2600" dirty="0">
                <a:solidFill>
                  <a:schemeClr val="tx1"/>
                </a:solidFill>
                <a:latin typeface="Arial" pitchFamily="34" charset="0"/>
                <a:cs typeface="Arial" pitchFamily="34" charset="0"/>
              </a:rPr>
              <a:t> Jak by situace vypadala, kdybychom měli k dispozici pouze omezené množství finančních zdrojů ve výši </a:t>
            </a:r>
            <a:r>
              <a:rPr lang="cs-CZ" sz="2600" b="1" dirty="0">
                <a:solidFill>
                  <a:schemeClr val="tx1"/>
                </a:solidFill>
                <a:latin typeface="Arial" pitchFamily="34" charset="0"/>
                <a:cs typeface="Arial" pitchFamily="34" charset="0"/>
              </a:rPr>
              <a:t>€ 760,-?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F1=10 €, F2=12 €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F1=12 €, F2=10 €</a:t>
            </a:r>
          </a:p>
        </p:txBody>
      </p:sp>
    </p:spTree>
    <p:extLst>
      <p:ext uri="{BB962C8B-B14F-4D97-AF65-F5344CB8AC3E}">
        <p14:creationId xmlns:p14="http://schemas.microsoft.com/office/powerpoint/2010/main" val="106499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919763360"/>
              </p:ext>
            </p:extLst>
          </p:nvPr>
        </p:nvGraphicFramePr>
        <p:xfrm>
          <a:off x="179512" y="846160"/>
          <a:ext cx="8784977" cy="2265529"/>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37490">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10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37490">
                <a:tc>
                  <a:txBody>
                    <a:bodyPr/>
                    <a:lstStyle/>
                    <a:p>
                      <a:r>
                        <a:rPr lang="cs-CZ" dirty="0"/>
                        <a:t>F2 – 12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876270087"/>
              </p:ext>
            </p:extLst>
          </p:nvPr>
        </p:nvGraphicFramePr>
        <p:xfrm>
          <a:off x="179512" y="3370997"/>
          <a:ext cx="8784977" cy="2279175"/>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40125">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12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40125">
                <a:tc>
                  <a:txBody>
                    <a:bodyPr/>
                    <a:lstStyle/>
                    <a:p>
                      <a:r>
                        <a:rPr lang="cs-CZ" dirty="0"/>
                        <a:t>F2 – 10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153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8313" y="827773"/>
            <a:ext cx="8351837" cy="497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80000"/>
              </a:lnSpc>
              <a:buFont typeface="Wingdings" panose="05000000000000000000" pitchFamily="2" charset="2"/>
              <a:buNone/>
            </a:pPr>
            <a:r>
              <a:rPr lang="cs-CZ" altLang="cs-CZ" sz="3000" b="1" dirty="0">
                <a:solidFill>
                  <a:srgbClr val="FF0000"/>
                </a:solidFill>
              </a:rPr>
              <a:t>Příklad k procvičování č. 1</a:t>
            </a:r>
          </a:p>
          <a:p>
            <a:pPr marL="457200" indent="-457200" algn="ctr">
              <a:lnSpc>
                <a:spcPct val="80000"/>
              </a:lnSpc>
              <a:buFont typeface="Wingdings" panose="05000000000000000000" pitchFamily="2" charset="2"/>
              <a:buNone/>
            </a:pPr>
            <a:endParaRPr lang="cs-CZ" altLang="cs-CZ" sz="3000" b="1" dirty="0">
              <a:solidFill>
                <a:srgbClr val="FF0000"/>
              </a:solidFill>
            </a:endParaRPr>
          </a:p>
          <a:p>
            <a:pPr marL="457200" indent="-457200" algn="just">
              <a:lnSpc>
                <a:spcPct val="80000"/>
              </a:lnSpc>
            </a:pPr>
            <a:r>
              <a:rPr lang="cs-CZ" altLang="cs-CZ" sz="2400" dirty="0"/>
              <a:t>K produkci automatů na kávu má podnikatel k dispozici 5 000 € pro zajištění výrobních činitelů. V minulosti vyprodukoval podnikatel s 5 000 € 100 automatů. </a:t>
            </a:r>
          </a:p>
          <a:p>
            <a:pPr marL="457200" indent="-457200" algn="just">
              <a:lnSpc>
                <a:spcPct val="80000"/>
              </a:lnSpc>
            </a:pPr>
            <a:r>
              <a:rPr lang="cs-CZ" altLang="cs-CZ" sz="2400" dirty="0"/>
              <a:t>Díky výběru levnějšího výrobního postupu se podařilo při stejné výši peněžních prostředků výnos z výroby zvýšit na 120 automatů. </a:t>
            </a:r>
          </a:p>
          <a:p>
            <a:pPr marL="457200" indent="-457200" algn="just">
              <a:lnSpc>
                <a:spcPct val="80000"/>
              </a:lnSpc>
            </a:pPr>
            <a:r>
              <a:rPr lang="cs-CZ" altLang="cs-CZ" sz="2400" dirty="0"/>
              <a:t>Podnikatel se také může rozhodnout nadále vyrábět 100 automatů. Teď by volba levnějšího výrobního postupu vedla k tomu, že potřebné peněžní prostředky  by se snížily. </a:t>
            </a:r>
          </a:p>
          <a:p>
            <a:pPr marL="457200" indent="-457200" algn="just">
              <a:lnSpc>
                <a:spcPct val="80000"/>
              </a:lnSpc>
            </a:pPr>
            <a:endParaRPr lang="cs-CZ" altLang="cs-CZ" sz="2400" dirty="0"/>
          </a:p>
          <a:p>
            <a:pPr marL="457200" indent="-457200" algn="just">
              <a:lnSpc>
                <a:spcPct val="80000"/>
              </a:lnSpc>
            </a:pPr>
            <a:r>
              <a:rPr lang="cs-CZ" altLang="cs-CZ" sz="2400" b="1" dirty="0"/>
              <a:t>Vysvětlete ekonomický princip</a:t>
            </a:r>
          </a:p>
        </p:txBody>
      </p:sp>
    </p:spTree>
    <p:extLst>
      <p:ext uri="{BB962C8B-B14F-4D97-AF65-F5344CB8AC3E}">
        <p14:creationId xmlns:p14="http://schemas.microsoft.com/office/powerpoint/2010/main" val="1363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87775FB-45DD-41F0-AAAE-8B6731A57690}" type="slidenum">
              <a:rPr lang="cs-CZ" altLang="cs-CZ"/>
              <a:pPr eaLnBrk="1" hangingPunct="1"/>
              <a:t>25</a:t>
            </a:fld>
            <a:endParaRPr lang="cs-CZ" altLang="cs-CZ"/>
          </a:p>
        </p:txBody>
      </p:sp>
      <p:sp>
        <p:nvSpPr>
          <p:cNvPr id="26628"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2</a:t>
            </a:r>
            <a:endParaRPr lang="cs-CZ" altLang="cs-CZ" sz="3000" dirty="0"/>
          </a:p>
        </p:txBody>
      </p:sp>
      <p:sp>
        <p:nvSpPr>
          <p:cNvPr id="26629" name="Rectangle 3"/>
          <p:cNvSpPr>
            <a:spLocks noGrp="1" noChangeArrowheads="1"/>
          </p:cNvSpPr>
          <p:nvPr>
            <p:ph type="body" idx="1"/>
          </p:nvPr>
        </p:nvSpPr>
        <p:spPr>
          <a:xfrm>
            <a:off x="179388" y="1600200"/>
            <a:ext cx="8785225" cy="4276725"/>
          </a:xfrm>
        </p:spPr>
        <p:txBody>
          <a:bodyPr/>
          <a:lstStyle/>
          <a:p>
            <a:pPr algn="just" eaLnBrk="1" hangingPunct="1">
              <a:lnSpc>
                <a:spcPct val="80000"/>
              </a:lnSpc>
              <a:buFont typeface="Wingdings" panose="05000000000000000000" pitchFamily="2" charset="2"/>
              <a:buNone/>
            </a:pPr>
            <a:r>
              <a:rPr lang="cs-CZ" altLang="cs-CZ" sz="2400" dirty="0"/>
              <a:t>	</a:t>
            </a:r>
            <a:r>
              <a:rPr lang="cs-CZ" altLang="cs-CZ" sz="2400" b="1" dirty="0"/>
              <a:t>Ukažte, jak se ekonomický princip projevuje v následující situaci:</a:t>
            </a:r>
          </a:p>
          <a:p>
            <a:pPr algn="just" eaLnBrk="1" hangingPunct="1">
              <a:lnSpc>
                <a:spcPct val="80000"/>
              </a:lnSpc>
            </a:pPr>
            <a:r>
              <a:rPr lang="cs-CZ" altLang="cs-CZ" sz="2400" dirty="0"/>
              <a:t>Podnik Tučňák s. r. o. obdržel objednávku na zhotovení 1000 ks součástek v ceně 30 Kč/ks. Může ji splnit dvěma způsoby: První způsob je pomalejší (vyšší náročnost na kapacitu strojů), ale méně náročný na spotřebu materiálu, neboť nevzniká tolik zmetků. Druhý způsob je rychlejší (nižší náročnost na kapacitu strojů), ale více náročný na spotřebu materiálu. </a:t>
            </a:r>
          </a:p>
          <a:p>
            <a:pPr algn="just" eaLnBrk="1" hangingPunct="1">
              <a:lnSpc>
                <a:spcPct val="80000"/>
              </a:lnSpc>
            </a:pPr>
            <a:r>
              <a:rPr lang="cs-CZ" altLang="cs-CZ" sz="2400" dirty="0"/>
              <a:t>Který způsob zvolíte při respektování ekonomického principu?</a:t>
            </a:r>
          </a:p>
          <a:p>
            <a:pPr lvl="1" algn="just" eaLnBrk="1" hangingPunct="1">
              <a:lnSpc>
                <a:spcPct val="8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96130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A8BBBF6-B80E-4A84-B722-62967E7299DE}" type="slidenum">
              <a:rPr lang="cs-CZ" altLang="cs-CZ"/>
              <a:pPr eaLnBrk="1" hangingPunct="1"/>
              <a:t>26</a:t>
            </a:fld>
            <a:endParaRPr lang="cs-CZ" altLang="cs-CZ"/>
          </a:p>
        </p:txBody>
      </p:sp>
      <p:sp>
        <p:nvSpPr>
          <p:cNvPr id="28676" name="Rectangle 2"/>
          <p:cNvSpPr>
            <a:spLocks noGrp="1" noChangeArrowheads="1"/>
          </p:cNvSpPr>
          <p:nvPr>
            <p:ph type="body" idx="1"/>
          </p:nvPr>
        </p:nvSpPr>
        <p:spPr>
          <a:xfrm>
            <a:off x="179388" y="1600200"/>
            <a:ext cx="8785225" cy="4276725"/>
          </a:xfrm>
        </p:spPr>
        <p:txBody>
          <a:bodyPr/>
          <a:lstStyle/>
          <a:p>
            <a:pPr eaLnBrk="1" hangingPunct="1">
              <a:buFont typeface="Wingdings" panose="05000000000000000000" pitchFamily="2" charset="2"/>
              <a:buNone/>
            </a:pPr>
            <a:r>
              <a:rPr lang="cs-CZ" altLang="cs-CZ" dirty="0"/>
              <a:t>	</a:t>
            </a:r>
            <a:r>
              <a:rPr lang="cs-CZ" altLang="cs-CZ" sz="2400" dirty="0"/>
              <a:t>Podnik PENGUIN, a. s. vyrábí různé druhy výrobků, po nichž je velká poptávka a má k dispozici určitou kapacitu strojů a určité množství materiálu. Chtěl by sestavit optimální výrobní program. </a:t>
            </a:r>
          </a:p>
          <a:p>
            <a:pPr eaLnBrk="1" hangingPunct="1"/>
            <a:r>
              <a:rPr lang="cs-CZ" altLang="cs-CZ" sz="2000" b="1" dirty="0"/>
              <a:t>Jak se v jeho uvažování projeví ekonomický princip?</a:t>
            </a:r>
          </a:p>
          <a:p>
            <a:pPr lvl="1" eaLnBrk="1" hangingPunct="1">
              <a:buFont typeface="Wingdings" panose="05000000000000000000" pitchFamily="2" charset="2"/>
              <a:buNone/>
            </a:pPr>
            <a:endParaRPr lang="cs-CZ" altLang="cs-CZ" sz="2000"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3</a:t>
            </a:r>
            <a:endParaRPr lang="cs-CZ" altLang="cs-CZ" sz="3000" dirty="0"/>
          </a:p>
        </p:txBody>
      </p:sp>
    </p:spTree>
    <p:extLst>
      <p:ext uri="{BB962C8B-B14F-4D97-AF65-F5344CB8AC3E}">
        <p14:creationId xmlns:p14="http://schemas.microsoft.com/office/powerpoint/2010/main" val="70091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1"/>
          </p:nvPr>
        </p:nvSpPr>
        <p:spPr>
          <a:xfrm>
            <a:off x="179388" y="1628775"/>
            <a:ext cx="8785225" cy="4276725"/>
          </a:xfrm>
        </p:spPr>
        <p:txBody>
          <a:bodyPr/>
          <a:lstStyle/>
          <a:p>
            <a:pPr algn="just" eaLnBrk="1" hangingPunct="1">
              <a:buFont typeface="Wingdings" panose="05000000000000000000" pitchFamily="2" charset="2"/>
              <a:buNone/>
            </a:pPr>
            <a:r>
              <a:rPr lang="cs-CZ" altLang="cs-CZ" sz="2400" dirty="0"/>
              <a:t>	Podnik PENGUIN, a. s. chce maximalizovat zisk. Jednotlivé výrobky, které nabízí na trhu, může vyrábět různými výrobními postupy, které probíhají ve stupních. Jak výrobky, tak zvolené postupy různě ovlivňují využití výrobní kapacity podniku a vyvolávají rozdílnou potřebu materiálu. </a:t>
            </a:r>
          </a:p>
          <a:p>
            <a:pPr eaLnBrk="1" hangingPunct="1"/>
            <a:r>
              <a:rPr lang="cs-CZ" altLang="cs-CZ" sz="2400" b="1" dirty="0"/>
              <a:t>Jak podnik uplatní při rozhodování ekonomický princip?</a:t>
            </a:r>
          </a:p>
          <a:p>
            <a:pPr lvl="1" eaLnBrk="1" hangingPunct="1">
              <a:buFont typeface="Wingdings" panose="05000000000000000000" pitchFamily="2" charset="2"/>
              <a:buNone/>
            </a:pPr>
            <a:endParaRPr lang="cs-CZ" altLang="cs-CZ"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4</a:t>
            </a:r>
            <a:endParaRPr lang="cs-CZ" altLang="cs-CZ" sz="3000" dirty="0"/>
          </a:p>
        </p:txBody>
      </p:sp>
    </p:spTree>
    <p:extLst>
      <p:ext uri="{BB962C8B-B14F-4D97-AF65-F5344CB8AC3E}">
        <p14:creationId xmlns:p14="http://schemas.microsoft.com/office/powerpoint/2010/main" val="362764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74847" y="835927"/>
            <a:ext cx="6256167" cy="922535"/>
          </a:xfrm>
        </p:spPr>
        <p:txBody>
          <a:bodyPr>
            <a:normAutofit fontScale="90000"/>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906632" y="1860318"/>
            <a:ext cx="7979460" cy="4212431"/>
          </a:xfrm>
        </p:spPr>
        <p:txBody>
          <a:bodyPr rtlCol="0">
            <a:normAutofit/>
          </a:bodyPr>
          <a:lstStyle/>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1800" i="1" dirty="0">
              <a:solidFill>
                <a:schemeClr val="tx1">
                  <a:lumMod val="85000"/>
                </a:schemeClr>
              </a:solidFill>
            </a:endParaRPr>
          </a:p>
          <a:p>
            <a:pPr marL="137160" indent="-137160">
              <a:lnSpc>
                <a:spcPct val="90000"/>
              </a:lnSpc>
              <a:buClr>
                <a:schemeClr val="tx1">
                  <a:lumMod val="50000"/>
                  <a:lumOff val="50000"/>
                </a:schemeClr>
              </a:buClr>
              <a:buNone/>
              <a:defRPr/>
            </a:pPr>
            <a:r>
              <a:rPr lang="cs-CZ" sz="1800" b="1" dirty="0">
                <a:solidFill>
                  <a:schemeClr val="tx1">
                    <a:lumMod val="85000"/>
                  </a:schemeClr>
                </a:solidFill>
              </a:rPr>
              <a:t>Prvky TPP:</a:t>
            </a:r>
          </a:p>
          <a:p>
            <a:pPr>
              <a:lnSpc>
                <a:spcPct val="90000"/>
              </a:lnSpc>
              <a:buClr>
                <a:schemeClr val="tx1">
                  <a:lumMod val="50000"/>
                  <a:lumOff val="50000"/>
                </a:schemeClr>
              </a:buClr>
              <a:defRPr/>
            </a:pPr>
            <a:r>
              <a:rPr lang="cs-CZ" sz="1800" b="1" dirty="0">
                <a:solidFill>
                  <a:schemeClr val="tx1">
                    <a:lumMod val="85000"/>
                  </a:schemeClr>
                </a:solidFill>
              </a:rPr>
              <a:t>VSTUPY </a:t>
            </a:r>
            <a:r>
              <a:rPr lang="cs-CZ" sz="1800" dirty="0">
                <a:solidFill>
                  <a:schemeClr val="tx1">
                    <a:lumMod val="85000"/>
                  </a:schemeClr>
                </a:solidFill>
              </a:rPr>
              <a:t>– </a:t>
            </a:r>
          </a:p>
          <a:p>
            <a:pPr>
              <a:lnSpc>
                <a:spcPct val="90000"/>
              </a:lnSpc>
              <a:buClr>
                <a:schemeClr val="tx1">
                  <a:lumMod val="50000"/>
                  <a:lumOff val="50000"/>
                </a:schemeClr>
              </a:buClr>
              <a:defRPr/>
            </a:pPr>
            <a:endParaRPr lang="cs-CZ" sz="1800" b="1" dirty="0">
              <a:solidFill>
                <a:schemeClr val="tx1">
                  <a:lumMod val="85000"/>
                </a:schemeClr>
              </a:solidFill>
            </a:endParaRPr>
          </a:p>
          <a:p>
            <a:pPr>
              <a:lnSpc>
                <a:spcPct val="90000"/>
              </a:lnSpc>
              <a:buClr>
                <a:schemeClr val="tx1">
                  <a:lumMod val="50000"/>
                  <a:lumOff val="50000"/>
                </a:schemeClr>
              </a:buClr>
              <a:defRPr/>
            </a:pPr>
            <a:r>
              <a:rPr lang="cs-CZ" sz="1800" b="1" dirty="0">
                <a:solidFill>
                  <a:schemeClr val="tx1">
                    <a:lumMod val="85000"/>
                  </a:schemeClr>
                </a:solidFill>
              </a:rPr>
              <a:t>VÝSTUPY – </a:t>
            </a:r>
            <a:endParaRPr lang="cs-CZ" sz="1800" dirty="0">
              <a:solidFill>
                <a:schemeClr val="tx1">
                  <a:lumMod val="85000"/>
                </a:schemeClr>
              </a:solidFill>
            </a:endParaRPr>
          </a:p>
          <a:p>
            <a:pPr>
              <a:lnSpc>
                <a:spcPct val="90000"/>
              </a:lnSpc>
              <a:buClr>
                <a:schemeClr val="tx1">
                  <a:lumMod val="50000"/>
                  <a:lumOff val="50000"/>
                </a:schemeClr>
              </a:buClr>
              <a:defRPr/>
            </a:pPr>
            <a:endParaRPr lang="cs-CZ" sz="1800" dirty="0">
              <a:solidFill>
                <a:schemeClr val="tx1">
                  <a:lumMod val="85000"/>
                </a:schemeClr>
              </a:solidFill>
            </a:endParaRPr>
          </a:p>
          <a:p>
            <a:pPr marL="0" indent="0">
              <a:lnSpc>
                <a:spcPct val="90000"/>
              </a:lnSpc>
              <a:buClr>
                <a:schemeClr val="tx1">
                  <a:lumMod val="50000"/>
                  <a:lumOff val="50000"/>
                </a:schemeClr>
              </a:buClr>
              <a:buNone/>
              <a:defRPr/>
            </a:pPr>
            <a:r>
              <a:rPr lang="cs-CZ" sz="1800" b="1" dirty="0">
                <a:solidFill>
                  <a:schemeClr val="tx1">
                    <a:lumMod val="85000"/>
                  </a:schemeClr>
                </a:solidFill>
              </a:rPr>
              <a:t>CÍL TPP: </a:t>
            </a:r>
            <a:r>
              <a:rPr lang="cs-CZ" sz="1800" dirty="0">
                <a:solidFill>
                  <a:srgbClr val="FF0000"/>
                </a:solidFill>
              </a:rPr>
              <a:t>zhodnotit (přeměnit) vstupy na trhem žádané výstupy</a:t>
            </a:r>
            <a:endParaRPr lang="cs-CZ" sz="18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fontScale="92500" lnSpcReduction="10000"/>
          </a:bodyPr>
          <a:lstStyle/>
          <a:p>
            <a:r>
              <a:rPr lang="cs-CZ" dirty="0"/>
              <a:t>Seminární práce ….. 		</a:t>
            </a:r>
            <a:r>
              <a:rPr lang="cs-CZ" dirty="0" err="1"/>
              <a:t>max</a:t>
            </a:r>
            <a:r>
              <a:rPr lang="cs-CZ" dirty="0"/>
              <a:t> .15 bodů</a:t>
            </a:r>
          </a:p>
          <a:p>
            <a:r>
              <a:rPr lang="cs-CZ" dirty="0"/>
              <a:t>Průběžné testy …. 		 	max. 10 bodů</a:t>
            </a:r>
          </a:p>
          <a:p>
            <a:r>
              <a:rPr lang="cs-CZ" dirty="0"/>
              <a:t>Obhájení příp. studie…	max. 15 bodů </a:t>
            </a:r>
          </a:p>
          <a:p>
            <a:r>
              <a:rPr lang="cs-CZ" dirty="0"/>
              <a:t>Zápočtová práce….		max. 60 bodů (úspěšnost min. 70 %)</a:t>
            </a:r>
          </a:p>
          <a:p>
            <a:pPr marL="0" indent="0">
              <a:buNone/>
            </a:pPr>
            <a:r>
              <a:rPr lang="cs-CZ" b="1" dirty="0"/>
              <a:t>Zápočet za získání</a:t>
            </a:r>
            <a:r>
              <a:rPr lang="cs-CZ" dirty="0"/>
              <a:t> </a:t>
            </a:r>
            <a:r>
              <a:rPr lang="cs-CZ" b="1" dirty="0"/>
              <a:t>min. 60 b</a:t>
            </a:r>
          </a:p>
          <a:p>
            <a:r>
              <a:rPr lang="cs-CZ" dirty="0"/>
              <a:t>Plusové body za aktivitu … max. </a:t>
            </a:r>
            <a:r>
              <a:rPr lang="cs-CZ" b="1" dirty="0"/>
              <a:t>4</a:t>
            </a:r>
            <a:r>
              <a:rPr lang="cs-CZ" dirty="0"/>
              <a:t> body</a:t>
            </a:r>
          </a:p>
          <a:p>
            <a:r>
              <a:rPr lang="cs-CZ" dirty="0"/>
              <a:t>Plusové body za plnou docházku na celé soustředění….</a:t>
            </a:r>
            <a:r>
              <a:rPr lang="cs-CZ" b="1" dirty="0"/>
              <a:t>4</a:t>
            </a:r>
            <a:r>
              <a:rPr lang="cs-CZ" dirty="0"/>
              <a:t> body</a:t>
            </a:r>
          </a:p>
        </p:txBody>
      </p:sp>
    </p:spTree>
    <p:extLst>
      <p:ext uri="{BB962C8B-B14F-4D97-AF65-F5344CB8AC3E}">
        <p14:creationId xmlns:p14="http://schemas.microsoft.com/office/powerpoint/2010/main" val="1808942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6537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1800" b="1" dirty="0"/>
              <a:t>Podle sektorů – primární, sekundární, terciální, kvartérní sektor</a:t>
            </a:r>
          </a:p>
          <a:p>
            <a:pPr marL="457200" indent="-457200"/>
            <a:r>
              <a:rPr lang="cs-CZ" altLang="cs-CZ" sz="1800" b="1" dirty="0"/>
              <a:t>Primární</a:t>
            </a:r>
            <a:r>
              <a:rPr lang="cs-CZ" altLang="cs-CZ" sz="1800" dirty="0"/>
              <a:t> </a:t>
            </a:r>
          </a:p>
          <a:p>
            <a:pPr marL="457200" indent="-457200"/>
            <a:endParaRPr lang="cs-CZ" altLang="cs-CZ" sz="1800" b="1" dirty="0"/>
          </a:p>
          <a:p>
            <a:pPr marL="457200" indent="-457200"/>
            <a:r>
              <a:rPr lang="cs-CZ" altLang="cs-CZ" sz="1800" b="1" dirty="0"/>
              <a:t>Sekundární</a:t>
            </a:r>
          </a:p>
          <a:p>
            <a:pPr marL="457200" indent="-457200"/>
            <a:endParaRPr lang="cs-CZ" altLang="cs-CZ" sz="1800" b="1" dirty="0"/>
          </a:p>
          <a:p>
            <a:pPr marL="457200" indent="-457200"/>
            <a:endParaRPr lang="cs-CZ" altLang="cs-CZ" sz="1800" b="1" dirty="0"/>
          </a:p>
          <a:p>
            <a:pPr marL="457200" indent="-457200"/>
            <a:r>
              <a:rPr lang="cs-CZ" altLang="cs-CZ" sz="1800" b="1" dirty="0"/>
              <a:t>Terciální</a:t>
            </a:r>
            <a:r>
              <a:rPr lang="cs-CZ" altLang="cs-CZ" sz="1800" dirty="0"/>
              <a:t> </a:t>
            </a:r>
            <a:r>
              <a:rPr lang="cs-CZ" altLang="cs-CZ" sz="1800" b="1" dirty="0"/>
              <a:t>Kvartérní</a:t>
            </a:r>
            <a:r>
              <a:rPr lang="cs-CZ" altLang="cs-CZ" sz="1800" dirty="0"/>
              <a:t> </a:t>
            </a:r>
          </a:p>
          <a:p>
            <a:pPr marL="457200" indent="-457200"/>
            <a:endParaRPr lang="cs-CZ" altLang="cs-CZ" sz="1800" dirty="0"/>
          </a:p>
          <a:p>
            <a:pPr marL="457200" indent="-457200"/>
            <a:r>
              <a:rPr lang="cs-CZ" altLang="cs-CZ" sz="1800" dirty="0"/>
              <a:t>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155830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normAutofit/>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a:t>
            </a:r>
          </a:p>
          <a:p>
            <a:pPr marL="914400" lvl="1" indent="-457200">
              <a:defRPr/>
            </a:pPr>
            <a:endParaRPr lang="cs-CZ" sz="1800" dirty="0"/>
          </a:p>
          <a:p>
            <a:pPr marL="914400" lvl="1" indent="-457200">
              <a:defRPr/>
            </a:pPr>
            <a:r>
              <a:rPr lang="cs-CZ" sz="1800" dirty="0"/>
              <a:t>V členění podniků vyrábějících hmotné  výkony se může pokračovat podle různých hledisek  např. podle </a:t>
            </a:r>
          </a:p>
          <a:p>
            <a:pPr marL="914400" lvl="1" indent="-457200">
              <a:defRPr/>
            </a:pPr>
            <a:endParaRPr lang="cs-CZ" sz="1800" dirty="0"/>
          </a:p>
          <a:p>
            <a:pPr marL="914400" lvl="1" indent="-457200">
              <a:defRPr/>
            </a:pPr>
            <a:endParaRPr lang="cs-CZ" sz="1800" dirty="0"/>
          </a:p>
          <a:p>
            <a:pPr algn="just">
              <a:defRPr/>
            </a:pPr>
            <a:r>
              <a:rPr lang="cs-CZ" sz="1800" b="1" i="1" dirty="0"/>
              <a:t>podniky poskytující služby </a:t>
            </a:r>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a:t>
            </a:r>
          </a:p>
          <a:p>
            <a:pPr marL="609600" indent="-609600" algn="just">
              <a:buFont typeface="Wingdings" panose="05000000000000000000" pitchFamily="2" charset="2"/>
              <a:buChar char="Ø"/>
              <a:defRPr/>
            </a:pPr>
            <a:r>
              <a:rPr lang="cs-CZ" sz="1800" dirty="0"/>
              <a:t>podle výrobních způsobů</a:t>
            </a:r>
            <a:endParaRPr lang="cs-CZ" sz="1600" dirty="0"/>
          </a:p>
        </p:txBody>
      </p:sp>
    </p:spTree>
    <p:extLst>
      <p:ext uri="{BB962C8B-B14F-4D97-AF65-F5344CB8AC3E}">
        <p14:creationId xmlns:p14="http://schemas.microsoft.com/office/powerpoint/2010/main" val="2389249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p>
        </p:txBody>
      </p:sp>
      <p:sp>
        <p:nvSpPr>
          <p:cNvPr id="3" name="Zástupný symbol pro obsah 2"/>
          <p:cNvSpPr>
            <a:spLocks noGrp="1"/>
          </p:cNvSpPr>
          <p:nvPr>
            <p:ph idx="1"/>
          </p:nvPr>
        </p:nvSpPr>
        <p:spPr/>
        <p:txBody>
          <a:bodyPr/>
          <a:lstStyle/>
          <a:p>
            <a:pPr marL="0" indent="0">
              <a:buNone/>
            </a:pPr>
            <a:r>
              <a:rPr lang="cs-CZ" b="1" dirty="0"/>
              <a:t>Práce s internetem: </a:t>
            </a:r>
          </a:p>
          <a:p>
            <a:pPr marL="514350" indent="-514350">
              <a:buFont typeface="+mj-lt"/>
              <a:buAutoNum type="arabicPeriod"/>
            </a:pPr>
            <a:r>
              <a:rPr lang="cs-CZ" dirty="0"/>
              <a:t>Najděte na stránkách Forbes.com list firem, seřaďte jej dle různých hledisek a sledujte, které firmy jsou top (na světě, USA, Evropě)</a:t>
            </a:r>
          </a:p>
          <a:p>
            <a:pPr marL="514350" indent="-514350">
              <a:buFont typeface="+mj-lt"/>
              <a:buAutoNum type="arabicPeriod"/>
            </a:pPr>
            <a:r>
              <a:rPr lang="cs-CZ" dirty="0"/>
              <a:t>Najděte žebříček Czech Top 100 a s tímto žebříčkem pracujte</a:t>
            </a:r>
          </a:p>
          <a:p>
            <a:pPr marL="0" indent="0">
              <a:buNone/>
            </a:pPr>
            <a:endParaRPr lang="cs-CZ" dirty="0"/>
          </a:p>
        </p:txBody>
      </p:sp>
    </p:spTree>
    <p:extLst>
      <p:ext uri="{BB962C8B-B14F-4D97-AF65-F5344CB8AC3E}">
        <p14:creationId xmlns:p14="http://schemas.microsoft.com/office/powerpoint/2010/main" val="398855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r>
              <a:rPr lang="cs-CZ" altLang="cs-CZ" sz="2400" b="1" dirty="0"/>
              <a:t>kapitálově (investičně) náročné</a:t>
            </a:r>
          </a:p>
          <a:p>
            <a:pPr marL="533400" indent="-533400">
              <a:buFont typeface="Wingdings" panose="05000000000000000000" pitchFamily="2" charset="2"/>
              <a:buChar char="Ø"/>
            </a:pPr>
            <a:endParaRPr lang="cs-CZ" altLang="cs-CZ" sz="2400" b="1" dirty="0"/>
          </a:p>
          <a:p>
            <a:pPr marL="533400" indent="-533400">
              <a:buFont typeface="Wingdings" panose="05000000000000000000" pitchFamily="2" charset="2"/>
              <a:buChar char="Ø"/>
            </a:pPr>
            <a:endParaRPr lang="cs-CZ" altLang="cs-CZ" sz="2400" dirty="0"/>
          </a:p>
          <a:p>
            <a:pPr marL="533400" indent="-533400">
              <a:buFont typeface="Wingdings" panose="05000000000000000000" pitchFamily="2" charset="2"/>
              <a:buChar char="Ø"/>
            </a:pPr>
            <a:r>
              <a:rPr lang="cs-CZ" altLang="cs-CZ" sz="2400" b="1" dirty="0"/>
              <a:t>materiálově intenzivní</a:t>
            </a:r>
            <a:endParaRPr lang="cs-CZ" altLang="cs-CZ" sz="2400" dirty="0"/>
          </a:p>
        </p:txBody>
      </p:sp>
    </p:spTree>
    <p:extLst>
      <p:ext uri="{BB962C8B-B14F-4D97-AF65-F5344CB8AC3E}">
        <p14:creationId xmlns:p14="http://schemas.microsoft.com/office/powerpoint/2010/main" val="1497236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err="1"/>
              <a:t>mikropodniky</a:t>
            </a:r>
            <a:r>
              <a:rPr lang="cs-CZ" sz="2200" b="1" dirty="0"/>
              <a:t> – do ….. </a:t>
            </a:r>
            <a:r>
              <a:rPr lang="cs-CZ" sz="2200" b="1" dirty="0" err="1"/>
              <a:t>zam</a:t>
            </a:r>
            <a:r>
              <a:rPr lang="cs-CZ" sz="2200" b="1" dirty="0"/>
              <a:t>., roční obrat a aktiva do ……mil. EUR</a:t>
            </a:r>
          </a:p>
          <a:p>
            <a:pPr marL="990600" lvl="1" indent="-533400">
              <a:lnSpc>
                <a:spcPct val="80000"/>
              </a:lnSpc>
              <a:defRPr/>
            </a:pPr>
            <a:r>
              <a:rPr lang="cs-CZ" sz="2200" b="1" dirty="0"/>
              <a:t>malé podniky – do ……</a:t>
            </a:r>
            <a:r>
              <a:rPr lang="cs-CZ" sz="2200" b="1" dirty="0" err="1"/>
              <a:t>zam</a:t>
            </a:r>
            <a:r>
              <a:rPr lang="cs-CZ" sz="2200" b="1" dirty="0"/>
              <a:t>., roční obrat a aktiva do …… mil. EUR</a:t>
            </a:r>
          </a:p>
          <a:p>
            <a:pPr marL="990600" lvl="1" indent="-533400">
              <a:lnSpc>
                <a:spcPct val="80000"/>
              </a:lnSpc>
              <a:defRPr/>
            </a:pPr>
            <a:r>
              <a:rPr lang="cs-CZ" sz="2200" b="1" dirty="0"/>
              <a:t>střední podniky – do ….. </a:t>
            </a:r>
            <a:r>
              <a:rPr lang="cs-CZ" sz="2200" b="1" dirty="0" err="1"/>
              <a:t>zam</a:t>
            </a:r>
            <a:r>
              <a:rPr lang="cs-CZ" sz="2200" b="1" dirty="0"/>
              <a:t>.,roční obrat do …..mil. EUR,aktiva do …..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a:t>
            </a:r>
            <a:endParaRPr lang="cs-CZ" sz="1800" dirty="0"/>
          </a:p>
          <a:p>
            <a:pPr marL="609600" indent="-609600">
              <a:buFont typeface="Garamond" pitchFamily="18" charset="0"/>
              <a:buAutoNum type="arabicPeriod" startAt="7"/>
              <a:defRPr/>
            </a:pPr>
            <a:r>
              <a:rPr lang="cs-CZ" sz="1800" b="1" dirty="0"/>
              <a:t>pohyblivost</a:t>
            </a:r>
            <a:r>
              <a:rPr lang="cs-CZ" sz="1800" dirty="0"/>
              <a:t> </a:t>
            </a:r>
          </a:p>
          <a:p>
            <a:pPr marL="609600" indent="-609600">
              <a:buFont typeface="Garamond" pitchFamily="18" charset="0"/>
              <a:buAutoNum type="arabicPeriod" startAt="7"/>
              <a:defRPr/>
            </a:pPr>
            <a:endParaRPr lang="cs-CZ" sz="1800" dirty="0"/>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207667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47580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a:t>
            </a:r>
          </a:p>
          <a:p>
            <a:pPr marL="990600" lvl="1" indent="-533400">
              <a:lnSpc>
                <a:spcPct val="90000"/>
              </a:lnSpc>
            </a:pPr>
            <a:endParaRPr lang="cs-CZ" altLang="cs-CZ" sz="1800" b="1" u="sng" dirty="0"/>
          </a:p>
          <a:p>
            <a:pPr marL="990600" lvl="1" indent="-533400">
              <a:lnSpc>
                <a:spcPct val="90000"/>
              </a:lnSpc>
            </a:pPr>
            <a:r>
              <a:rPr lang="cs-CZ" altLang="cs-CZ" sz="1800" b="1" u="sng" dirty="0"/>
              <a:t>Státní</a:t>
            </a:r>
          </a:p>
          <a:p>
            <a:pPr marL="990600" lvl="1" indent="-533400">
              <a:lnSpc>
                <a:spcPct val="90000"/>
              </a:lnSpc>
            </a:pPr>
            <a:endParaRPr lang="cs-CZ" altLang="cs-CZ" sz="1800" dirty="0"/>
          </a:p>
          <a:p>
            <a:pPr marL="990600" lvl="1" indent="-533400">
              <a:lnSpc>
                <a:spcPct val="90000"/>
              </a:lnSpc>
            </a:pPr>
            <a:r>
              <a:rPr lang="cs-CZ" altLang="cs-CZ" sz="1800" b="1" u="sng" dirty="0"/>
              <a:t>Podniky smíšené</a:t>
            </a:r>
          </a:p>
          <a:p>
            <a:pPr marL="990600" lvl="1" indent="-533400">
              <a:lnSpc>
                <a:spcPct val="90000"/>
              </a:lnSpc>
            </a:pPr>
            <a:endParaRPr lang="cs-CZ" altLang="cs-CZ" sz="1800" dirty="0"/>
          </a:p>
          <a:p>
            <a:pPr marL="990600" lvl="1" indent="-533400">
              <a:lnSpc>
                <a:spcPct val="90000"/>
              </a:lnSpc>
            </a:pPr>
            <a:r>
              <a:rPr lang="cs-CZ" altLang="cs-CZ" sz="1800" b="1" u="sng" dirty="0"/>
              <a:t>Podniky jiné</a:t>
            </a:r>
            <a:r>
              <a:rPr lang="cs-CZ" altLang="cs-CZ" sz="1800" b="1" dirty="0"/>
              <a:t> </a:t>
            </a:r>
            <a:endParaRPr lang="cs-CZ" altLang="cs-CZ" sz="1800" dirty="0"/>
          </a:p>
          <a:p>
            <a:pPr marL="990600" lvl="1" indent="-533400">
              <a:lnSpc>
                <a:spcPct val="90000"/>
              </a:lnSpc>
            </a:pP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a:t>
            </a:r>
          </a:p>
          <a:p>
            <a:pPr marL="990600" lvl="1" indent="-533400">
              <a:lnSpc>
                <a:spcPct val="90000"/>
              </a:lnSpc>
            </a:pPr>
            <a:r>
              <a:rPr lang="cs-CZ" altLang="cs-CZ" sz="1800" dirty="0"/>
              <a:t>regionální (oblastní)  </a:t>
            </a:r>
          </a:p>
          <a:p>
            <a:pPr marL="990600" lvl="1" indent="-533400">
              <a:lnSpc>
                <a:spcPct val="90000"/>
              </a:lnSpc>
            </a:pPr>
            <a:r>
              <a:rPr lang="cs-CZ" altLang="cs-CZ" sz="1800" dirty="0"/>
              <a:t>republikové (celostátní) </a:t>
            </a:r>
          </a:p>
          <a:p>
            <a:pPr marL="990600" lvl="1" indent="-533400">
              <a:lnSpc>
                <a:spcPct val="90000"/>
              </a:lnSpc>
            </a:pPr>
            <a:r>
              <a:rPr lang="cs-CZ" altLang="cs-CZ" sz="1800" dirty="0"/>
              <a:t>nadnárodní (mezinárodní)</a:t>
            </a:r>
          </a:p>
        </p:txBody>
      </p:sp>
    </p:spTree>
    <p:extLst>
      <p:ext uri="{BB962C8B-B14F-4D97-AF65-F5344CB8AC3E}">
        <p14:creationId xmlns:p14="http://schemas.microsoft.com/office/powerpoint/2010/main" val="256852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06961" y="189523"/>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52</a:t>
            </a:fld>
            <a:endParaRPr lang="cs-CZ" altLang="cs-CZ" sz="1000" b="1">
              <a:latin typeface="Verdana" panose="020B0604030504040204" pitchFamily="34" charset="0"/>
            </a:endParaRPr>
          </a:p>
        </p:txBody>
      </p:sp>
      <p:graphicFrame>
        <p:nvGraphicFramePr>
          <p:cNvPr id="4" name="Tabulka 3"/>
          <p:cNvGraphicFramePr>
            <a:graphicFrameLocks noGrp="1"/>
          </p:cNvGraphicFramePr>
          <p:nvPr>
            <p:extLst/>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54</a:t>
            </a:fld>
            <a:endParaRPr lang="cs-CZ" altLang="cs-CZ" sz="1000" b="1">
              <a:latin typeface="Verdana" panose="020B0604030504040204" pitchFamily="34" charset="0"/>
            </a:endParaRPr>
          </a:p>
        </p:txBody>
      </p:sp>
      <p:graphicFrame>
        <p:nvGraphicFramePr>
          <p:cNvPr id="6" name="Tabulka 5"/>
          <p:cNvGraphicFramePr>
            <a:graphicFrameLocks noGrp="1"/>
          </p:cNvGraphicFramePr>
          <p:nvPr>
            <p:extLst/>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55</a:t>
            </a:fld>
            <a:endParaRPr lang="cs-CZ" altLang="cs-CZ" sz="1000" b="1">
              <a:latin typeface="Verdana" panose="020B060403050404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1607943164"/>
              </p:ext>
            </p:extLst>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extLst/>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a:t>
            </a:r>
          </a:p>
          <a:p>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financování</a:t>
            </a:r>
          </a:p>
          <a:p>
            <a:pPr lvl="0"/>
            <a:r>
              <a:rPr lang="cs-CZ" dirty="0" err="1"/>
              <a:t>Crowdfunding</a:t>
            </a:r>
            <a:endParaRPr lang="cs-CZ" dirty="0"/>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pouze příkladem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76772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extLst/>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64</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65</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67</a:t>
            </a:fld>
            <a:endParaRPr lang="cs-CZ" altLang="cs-CZ" sz="1000" b="1">
              <a:latin typeface="Verdana" panose="020B0604030504040204" pitchFamily="34" charset="0"/>
            </a:endParaRPr>
          </a:p>
        </p:txBody>
      </p:sp>
      <p:graphicFrame>
        <p:nvGraphicFramePr>
          <p:cNvPr id="2" name="Tabulka 1"/>
          <p:cNvGraphicFramePr>
            <a:graphicFrameLocks noGrp="1"/>
          </p:cNvGraphicFramePr>
          <p:nvPr>
            <p:extLst/>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68</a:t>
            </a:fld>
            <a:endParaRPr lang="cs-CZ" altLang="cs-CZ" sz="1000" b="1">
              <a:latin typeface="Verdana" panose="020B0604030504040204" pitchFamily="34" charset="0"/>
            </a:endParaRPr>
          </a:p>
        </p:txBody>
      </p:sp>
      <p:graphicFrame>
        <p:nvGraphicFramePr>
          <p:cNvPr id="3" name="Tabulka 2"/>
          <p:cNvGraphicFramePr>
            <a:graphicFrameLocks noGrp="1"/>
          </p:cNvGraphicFramePr>
          <p:nvPr>
            <p:extLst/>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extLst/>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886638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extLst/>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extLst/>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6a</a:t>
            </a:r>
          </a:p>
        </p:txBody>
      </p:sp>
      <p:sp>
        <p:nvSpPr>
          <p:cNvPr id="3" name="Zástupný symbol pro obsah 2"/>
          <p:cNvSpPr>
            <a:spLocks noGrp="1"/>
          </p:cNvSpPr>
          <p:nvPr>
            <p:ph idx="1"/>
          </p:nvPr>
        </p:nvSpPr>
        <p:spPr>
          <a:xfrm>
            <a:off x="457200" y="1235676"/>
            <a:ext cx="8686800" cy="5189838"/>
          </a:xfrm>
        </p:spPr>
        <p:txBody>
          <a:bodyPr>
            <a:normAutofit fontScale="77500" lnSpcReduction="20000"/>
          </a:bodyPr>
          <a:lstStyle/>
          <a:p>
            <a:pPr>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marL="457200" indent="-457200">
              <a:buFont typeface="+mj-lt"/>
              <a:buAutoNum type="arabicPeriod"/>
            </a:pPr>
            <a:r>
              <a:rPr lang="cs-CZ" altLang="cs-CZ" sz="2800" dirty="0">
                <a:latin typeface="+mj-lt"/>
              </a:rPr>
              <a:t>Malíř pracující pro stavební firmu</a:t>
            </a:r>
          </a:p>
          <a:p>
            <a:pPr marL="457200" indent="-457200">
              <a:buFont typeface="+mj-lt"/>
              <a:buAutoNum type="arabicPeriod"/>
            </a:pPr>
            <a:r>
              <a:rPr lang="cs-CZ" altLang="cs-CZ" sz="2800" dirty="0">
                <a:latin typeface="+mj-lt"/>
              </a:rPr>
              <a:t>Automechanik pracující na živnost</a:t>
            </a:r>
          </a:p>
          <a:p>
            <a:pPr marL="457200" indent="-457200">
              <a:buFont typeface="+mj-lt"/>
              <a:buAutoNum type="arabicPeriod"/>
            </a:pPr>
            <a:r>
              <a:rPr lang="cs-CZ" altLang="cs-CZ" sz="2800" dirty="0">
                <a:latin typeface="+mj-lt"/>
              </a:rPr>
              <a:t>Lékař pracující v soukromé praxi </a:t>
            </a:r>
          </a:p>
          <a:p>
            <a:pPr marL="457200" indent="-457200">
              <a:buFont typeface="+mj-lt"/>
              <a:buAutoNum type="arabicPeriod"/>
            </a:pPr>
            <a:r>
              <a:rPr lang="cs-CZ" altLang="cs-CZ" sz="2800" dirty="0">
                <a:latin typeface="+mj-lt"/>
              </a:rPr>
              <a:t>Auditor</a:t>
            </a:r>
          </a:p>
          <a:p>
            <a:pPr marL="457200" indent="-457200">
              <a:buFont typeface="+mj-lt"/>
              <a:buAutoNum type="arabicPeriod"/>
            </a:pPr>
            <a:r>
              <a:rPr lang="cs-CZ" altLang="cs-CZ" sz="2800" dirty="0">
                <a:latin typeface="+mj-lt"/>
              </a:rPr>
              <a:t>Soukromý zemědělec</a:t>
            </a:r>
          </a:p>
          <a:p>
            <a:pPr marL="457200" indent="-457200">
              <a:buFont typeface="+mj-lt"/>
              <a:buAutoNum type="arabicPeriod"/>
            </a:pPr>
            <a:r>
              <a:rPr lang="cs-CZ" altLang="cs-CZ" sz="2800" dirty="0">
                <a:latin typeface="+mj-lt"/>
              </a:rPr>
              <a:t>Účetní zaměstnaná ve společnosti s ručením omezeným </a:t>
            </a:r>
          </a:p>
          <a:p>
            <a:pPr marL="457200" indent="-457200">
              <a:buFont typeface="+mj-lt"/>
              <a:buAutoNum type="arabicPeriod"/>
            </a:pPr>
            <a:r>
              <a:rPr lang="cs-CZ" altLang="cs-CZ" sz="2800" dirty="0">
                <a:latin typeface="+mj-lt"/>
              </a:rPr>
              <a:t>Komanditní společnost</a:t>
            </a:r>
          </a:p>
          <a:p>
            <a:pPr marL="457200" indent="-457200">
              <a:buFont typeface="+mj-lt"/>
              <a:buAutoNum type="arabicPeriod"/>
            </a:pPr>
            <a:r>
              <a:rPr lang="cs-CZ" altLang="cs-CZ" sz="2800" dirty="0">
                <a:latin typeface="+mj-lt"/>
              </a:rPr>
              <a:t>Zedník pracující jako OSVČ</a:t>
            </a:r>
          </a:p>
          <a:p>
            <a:pPr marL="457200" indent="-457200">
              <a:buFont typeface="+mj-lt"/>
              <a:buAutoNum type="arabicPeriod"/>
            </a:pPr>
            <a:r>
              <a:rPr lang="cs-CZ" sz="2800" dirty="0">
                <a:solidFill>
                  <a:schemeClr val="tx1"/>
                </a:solidFill>
                <a:latin typeface="+mj-lt"/>
                <a:cs typeface="Arial" pitchFamily="34" charset="0"/>
              </a:rPr>
              <a:t>Daňový poradce, </a:t>
            </a:r>
          </a:p>
          <a:p>
            <a:pPr marL="457200" indent="-457200">
              <a:buFont typeface="+mj-lt"/>
              <a:buAutoNum type="arabicPeriod"/>
            </a:pPr>
            <a:r>
              <a:rPr lang="cs-CZ" sz="2800" dirty="0">
                <a:solidFill>
                  <a:schemeClr val="tx1"/>
                </a:solidFill>
                <a:latin typeface="+mj-lt"/>
                <a:cs typeface="Arial" pitchFamily="34" charset="0"/>
              </a:rPr>
              <a:t>Pracovník finančního úřadu, </a:t>
            </a:r>
          </a:p>
          <a:p>
            <a:pPr marL="457200" indent="-457200">
              <a:buFont typeface="+mj-lt"/>
              <a:buAutoNum type="arabicPeriod"/>
            </a:pPr>
            <a:r>
              <a:rPr lang="cs-CZ" sz="2800" dirty="0">
                <a:solidFill>
                  <a:schemeClr val="tx1"/>
                </a:solidFill>
                <a:latin typeface="+mj-lt"/>
                <a:cs typeface="Arial" pitchFamily="34" charset="0"/>
              </a:rPr>
              <a:t>Učitel, </a:t>
            </a:r>
          </a:p>
          <a:p>
            <a:pPr marL="457200" indent="-457200">
              <a:buFont typeface="+mj-lt"/>
              <a:buAutoNum type="arabicPeriod"/>
            </a:pPr>
            <a:r>
              <a:rPr lang="cs-CZ" sz="2800" dirty="0">
                <a:solidFill>
                  <a:schemeClr val="tx1"/>
                </a:solidFill>
                <a:latin typeface="+mj-lt"/>
                <a:cs typeface="Arial" pitchFamily="34" charset="0"/>
              </a:rPr>
              <a:t>Lektor v soukromé jazykové škole (dodavatelsko-odběratelský vztah)</a:t>
            </a:r>
          </a:p>
          <a:p>
            <a:pPr marL="457200" indent="-457200">
              <a:buFont typeface="+mj-lt"/>
              <a:buAutoNum type="arabicPeriod"/>
            </a:pPr>
            <a:r>
              <a:rPr lang="cs-CZ" sz="2800" dirty="0">
                <a:solidFill>
                  <a:schemeClr val="tx1"/>
                </a:solidFill>
                <a:latin typeface="+mj-lt"/>
                <a:cs typeface="Arial" pitchFamily="34" charset="0"/>
              </a:rPr>
              <a:t>Pracovník společnosti s ručením omezeným, </a:t>
            </a:r>
          </a:p>
          <a:p>
            <a:pPr marL="457200" indent="-457200">
              <a:buFont typeface="+mj-lt"/>
              <a:buAutoNum type="arabicPeriod"/>
            </a:pPr>
            <a:r>
              <a:rPr lang="cs-CZ" sz="2800" dirty="0">
                <a:solidFill>
                  <a:schemeClr val="tx1"/>
                </a:solidFill>
                <a:latin typeface="+mj-lt"/>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6b</a:t>
            </a:r>
          </a:p>
        </p:txBody>
      </p:sp>
      <p:sp>
        <p:nvSpPr>
          <p:cNvPr id="3" name="Zástupný symbol pro obsah 2"/>
          <p:cNvSpPr>
            <a:spLocks noGrp="1"/>
          </p:cNvSpPr>
          <p:nvPr>
            <p:ph idx="1"/>
          </p:nvPr>
        </p:nvSpPr>
        <p:spPr>
          <a:xfrm>
            <a:off x="457200" y="1779372"/>
            <a:ext cx="8439665" cy="4646141"/>
          </a:xfrm>
        </p:spPr>
        <p:txBody>
          <a:bodyPr>
            <a:normAutofit/>
          </a:bodyPr>
          <a:lstStyle/>
          <a:p>
            <a:pPr algn="just">
              <a:spcBef>
                <a:spcPts val="0"/>
              </a:spcBef>
              <a:buNone/>
              <a:defRPr/>
            </a:pPr>
            <a:r>
              <a:rPr lang="cs-CZ" altLang="cs-CZ" sz="2400" b="1" dirty="0"/>
              <a:t>Rozhodněte (a zdůvodněte), zda se v uvedených případech jedná o podnikání: </a:t>
            </a:r>
          </a:p>
          <a:p>
            <a:pPr algn="just">
              <a:defRPr/>
            </a:pPr>
            <a:r>
              <a:rPr lang="cs-CZ" altLang="cs-CZ" sz="2400" dirty="0"/>
              <a:t>Paní Nováková upekla koláče na svatbu své dcery. Část hostů odřekla pro nemoc účast na svatbě. Paní Nováková se rozhodla přebytek koláčů prodat. </a:t>
            </a:r>
          </a:p>
          <a:p>
            <a:pPr algn="just">
              <a:defRPr/>
            </a:pPr>
            <a:r>
              <a:rPr lang="cs-CZ" altLang="cs-CZ" sz="2400" dirty="0"/>
              <a:t>Klempíř se se svým zaměstnavatelem dohodne, že vzhledem k nedostatku klempířské práce ho firma propustí, ale on bude pracovat doma v dílně a firma si u něj v případě potřeby zadá práci. </a:t>
            </a:r>
          </a:p>
        </p:txBody>
      </p:sp>
    </p:spTree>
    <p:extLst>
      <p:ext uri="{BB962C8B-B14F-4D97-AF65-F5344CB8AC3E}">
        <p14:creationId xmlns:p14="http://schemas.microsoft.com/office/powerpoint/2010/main" val="3868846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242" y="232012"/>
            <a:ext cx="8229600" cy="921224"/>
          </a:xfrm>
        </p:spPr>
        <p:txBody>
          <a:bodyPr>
            <a:normAutofit/>
          </a:bodyPr>
          <a:lstStyle/>
          <a:p>
            <a:r>
              <a:rPr lang="cs-CZ" sz="4000" b="1" dirty="0">
                <a:solidFill>
                  <a:srgbClr val="FF0000"/>
                </a:solidFill>
              </a:rPr>
              <a:t>Příklad č. 7</a:t>
            </a:r>
          </a:p>
        </p:txBody>
      </p:sp>
      <p:sp>
        <p:nvSpPr>
          <p:cNvPr id="3" name="Zástupný symbol pro obsah 2"/>
          <p:cNvSpPr>
            <a:spLocks noGrp="1"/>
          </p:cNvSpPr>
          <p:nvPr>
            <p:ph idx="1"/>
          </p:nvPr>
        </p:nvSpPr>
        <p:spPr>
          <a:xfrm>
            <a:off x="0" y="1173148"/>
            <a:ext cx="8947230" cy="4747739"/>
          </a:xfrm>
        </p:spPr>
        <p:txBody>
          <a:bodyPr>
            <a:noAutofit/>
          </a:bodyPr>
          <a:lstStyle/>
          <a:p>
            <a:pPr algn="just">
              <a:lnSpc>
                <a:spcPct val="90000"/>
              </a:lnSpc>
              <a:buNone/>
            </a:pPr>
            <a:r>
              <a:rPr lang="cs-CZ" sz="2200" dirty="0">
                <a:solidFill>
                  <a:schemeClr val="tx1"/>
                </a:solidFill>
                <a:latin typeface="Arial" pitchFamily="34" charset="0"/>
                <a:cs typeface="Arial" pitchFamily="34" charset="0"/>
              </a:rPr>
              <a:t>Rozhodněte, zda </a:t>
            </a:r>
            <a:r>
              <a:rPr lang="cs-CZ" sz="2200" b="1" dirty="0">
                <a:solidFill>
                  <a:schemeClr val="tx1"/>
                </a:solidFill>
                <a:latin typeface="Arial" pitchFamily="34" charset="0"/>
                <a:cs typeface="Arial" pitchFamily="34" charset="0"/>
              </a:rPr>
              <a:t>bude podnikání</a:t>
            </a:r>
            <a:r>
              <a:rPr lang="cs-CZ" sz="2200" dirty="0">
                <a:solidFill>
                  <a:schemeClr val="tx1"/>
                </a:solidFill>
                <a:latin typeface="Arial" pitchFamily="34" charset="0"/>
                <a:cs typeface="Arial" pitchFamily="34" charset="0"/>
              </a:rPr>
              <a:t> pro následující subjekty </a:t>
            </a:r>
            <a:r>
              <a:rPr lang="cs-CZ" sz="2200" b="1" dirty="0">
                <a:solidFill>
                  <a:schemeClr val="tx1"/>
                </a:solidFill>
                <a:latin typeface="Arial" pitchFamily="34" charset="0"/>
                <a:cs typeface="Arial" pitchFamily="34" charset="0"/>
              </a:rPr>
              <a:t>hlavní činností</a:t>
            </a:r>
            <a:r>
              <a:rPr lang="cs-CZ" sz="2200" dirty="0">
                <a:solidFill>
                  <a:schemeClr val="tx1"/>
                </a:solidFill>
                <a:latin typeface="Arial" pitchFamily="34" charset="0"/>
                <a:cs typeface="Arial" pitchFamily="34" charset="0"/>
              </a:rPr>
              <a:t> (s vysokou pravděpodobností): </a:t>
            </a:r>
          </a:p>
          <a:p>
            <a:pPr algn="just">
              <a:lnSpc>
                <a:spcPct val="90000"/>
              </a:lnSpc>
            </a:pPr>
            <a:r>
              <a:rPr lang="cs-CZ" sz="2200" dirty="0">
                <a:solidFill>
                  <a:schemeClr val="tx1">
                    <a:lumMod val="85000"/>
                  </a:schemeClr>
                </a:solidFill>
              </a:rPr>
              <a:t>Aliance TPCA (např. v Kolíně) vytvořené za účelem výroby na jednom místě,</a:t>
            </a:r>
          </a:p>
          <a:p>
            <a:pPr algn="just">
              <a:lnSpc>
                <a:spcPct val="90000"/>
              </a:lnSpc>
            </a:pPr>
            <a:r>
              <a:rPr lang="cs-CZ" sz="2200" dirty="0">
                <a:solidFill>
                  <a:schemeClr val="tx1"/>
                </a:solidFill>
                <a:latin typeface="Arial" pitchFamily="34" charset="0"/>
                <a:cs typeface="Arial" pitchFamily="34" charset="0"/>
              </a:rPr>
              <a:t>sdružení pěti obcí za účelem postavení společného vodovodu,</a:t>
            </a:r>
          </a:p>
          <a:p>
            <a:pPr algn="just">
              <a:lnSpc>
                <a:spcPct val="90000"/>
              </a:lnSpc>
            </a:pPr>
            <a:r>
              <a:rPr lang="cs-CZ" sz="2200" dirty="0">
                <a:solidFill>
                  <a:schemeClr val="tx1"/>
                </a:solidFill>
                <a:latin typeface="Arial" pitchFamily="34" charset="0"/>
                <a:cs typeface="Arial" pitchFamily="34" charset="0"/>
              </a:rPr>
              <a:t>úvěrové a spořitelní družstvo, </a:t>
            </a:r>
          </a:p>
          <a:p>
            <a:pPr algn="just">
              <a:lnSpc>
                <a:spcPct val="90000"/>
              </a:lnSpc>
            </a:pPr>
            <a:r>
              <a:rPr lang="cs-CZ" sz="2200" dirty="0">
                <a:solidFill>
                  <a:schemeClr val="tx1"/>
                </a:solidFill>
                <a:latin typeface="Arial" pitchFamily="34" charset="0"/>
                <a:cs typeface="Arial" pitchFamily="34" charset="0"/>
              </a:rPr>
              <a:t>občanské sdružení na ochranu orlů v Čechách, </a:t>
            </a:r>
          </a:p>
          <a:p>
            <a:pPr algn="just">
              <a:lnSpc>
                <a:spcPct val="90000"/>
              </a:lnSpc>
            </a:pPr>
            <a:r>
              <a:rPr lang="cs-CZ" sz="2200" dirty="0">
                <a:solidFill>
                  <a:schemeClr val="tx1"/>
                </a:solidFill>
                <a:latin typeface="Arial" pitchFamily="34" charset="0"/>
                <a:cs typeface="Arial" pitchFamily="34" charset="0"/>
              </a:rPr>
              <a:t>nadace pro pomoc tělesně postiženým, </a:t>
            </a:r>
          </a:p>
          <a:p>
            <a:pPr algn="just">
              <a:lnSpc>
                <a:spcPct val="90000"/>
              </a:lnSpc>
            </a:pPr>
            <a:r>
              <a:rPr lang="cs-CZ" sz="2200" dirty="0">
                <a:solidFill>
                  <a:schemeClr val="tx1"/>
                </a:solidFill>
                <a:latin typeface="Arial" pitchFamily="34" charset="0"/>
                <a:cs typeface="Arial" pitchFamily="34" charset="0"/>
              </a:rPr>
              <a:t>strana přátel piva, </a:t>
            </a:r>
          </a:p>
          <a:p>
            <a:pPr algn="just">
              <a:lnSpc>
                <a:spcPct val="90000"/>
              </a:lnSpc>
            </a:pPr>
            <a:r>
              <a:rPr lang="cs-CZ" sz="2200" dirty="0">
                <a:solidFill>
                  <a:schemeClr val="tx1"/>
                </a:solidFill>
                <a:latin typeface="Arial" pitchFamily="34" charset="0"/>
                <a:cs typeface="Arial" pitchFamily="34" charset="0"/>
              </a:rPr>
              <a:t>obec XYZ, </a:t>
            </a:r>
          </a:p>
          <a:p>
            <a:pPr algn="just">
              <a:lnSpc>
                <a:spcPct val="90000"/>
              </a:lnSpc>
            </a:pPr>
            <a:r>
              <a:rPr lang="cs-CZ" sz="2200" dirty="0">
                <a:solidFill>
                  <a:schemeClr val="tx1"/>
                </a:solidFill>
                <a:latin typeface="Arial" pitchFamily="34" charset="0"/>
                <a:cs typeface="Arial" pitchFamily="34" charset="0"/>
              </a:rPr>
              <a:t>Česká pošta, státní podnik, </a:t>
            </a:r>
          </a:p>
          <a:p>
            <a:pPr algn="just">
              <a:lnSpc>
                <a:spcPct val="90000"/>
              </a:lnSpc>
            </a:pPr>
            <a:r>
              <a:rPr lang="cs-CZ" sz="2200" dirty="0">
                <a:solidFill>
                  <a:schemeClr val="tx1"/>
                </a:solidFill>
                <a:latin typeface="Arial" pitchFamily="34" charset="0"/>
                <a:cs typeface="Arial" pitchFamily="34" charset="0"/>
              </a:rPr>
              <a:t>gymnázium, </a:t>
            </a:r>
          </a:p>
          <a:p>
            <a:pPr algn="just">
              <a:lnSpc>
                <a:spcPct val="90000"/>
              </a:lnSpc>
            </a:pPr>
            <a:r>
              <a:rPr lang="cs-CZ" sz="2200" dirty="0">
                <a:solidFill>
                  <a:schemeClr val="tx1"/>
                </a:solidFill>
                <a:latin typeface="Arial" pitchFamily="34" charset="0"/>
                <a:cs typeface="Arial" pitchFamily="34" charset="0"/>
              </a:rPr>
              <a:t>soukromá podnikatelská škola, s.r.o., </a:t>
            </a:r>
          </a:p>
          <a:p>
            <a:pPr algn="just">
              <a:lnSpc>
                <a:spcPct val="90000"/>
              </a:lnSpc>
            </a:pPr>
            <a:r>
              <a:rPr lang="cs-CZ" sz="2200" dirty="0">
                <a:solidFill>
                  <a:schemeClr val="tx1"/>
                </a:solidFill>
                <a:latin typeface="Arial" pitchFamily="34" charset="0"/>
                <a:cs typeface="Arial" pitchFamily="34" charset="0"/>
              </a:rPr>
              <a:t>občan František Novák. </a:t>
            </a:r>
          </a:p>
        </p:txBody>
      </p:sp>
    </p:spTree>
    <p:extLst>
      <p:ext uri="{BB962C8B-B14F-4D97-AF65-F5344CB8AC3E}">
        <p14:creationId xmlns:p14="http://schemas.microsoft.com/office/powerpoint/2010/main" val="215318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3784608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20646805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2037931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256053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1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15 000 znaků bez mezer</a:t>
            </a:r>
          </a:p>
          <a:p>
            <a:r>
              <a:rPr lang="cs-CZ" dirty="0"/>
              <a:t>Soubor WORD</a:t>
            </a:r>
          </a:p>
          <a:p>
            <a:r>
              <a:rPr lang="cs-CZ" dirty="0"/>
              <a:t>Odevzdání prostřednictvím IS do </a:t>
            </a:r>
            <a:r>
              <a:rPr lang="cs-CZ" b="1" dirty="0"/>
              <a:t>30.11.!</a:t>
            </a:r>
          </a:p>
          <a:p>
            <a:r>
              <a:rPr lang="cs-CZ" dirty="0"/>
              <a:t>SP … 15 bodů z celkových 100!</a:t>
            </a:r>
          </a:p>
          <a:p>
            <a:endParaRPr lang="cs-CZ" dirty="0"/>
          </a:p>
        </p:txBody>
      </p:sp>
    </p:spTree>
    <p:extLst>
      <p:ext uri="{BB962C8B-B14F-4D97-AF65-F5344CB8AC3E}">
        <p14:creationId xmlns:p14="http://schemas.microsoft.com/office/powerpoint/2010/main" val="202835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562892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228600" y="1008992"/>
            <a:ext cx="86645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400" dirty="0"/>
              <a:t> Podstatnou většinu prvků okolí podniku zcela významně ovlivňuje stát</a:t>
            </a:r>
          </a:p>
          <a:p>
            <a:pPr eaLnBrk="1" hangingPunct="1">
              <a:spcBef>
                <a:spcPct val="0"/>
              </a:spcBef>
              <a:buClrTx/>
              <a:buSzTx/>
              <a:buFont typeface="Arial" panose="020B0604020202020204" pitchFamily="34" charset="0"/>
              <a:buChar char="•"/>
            </a:pPr>
            <a:r>
              <a:rPr lang="cs-CZ" altLang="cs-CZ" sz="2400" dirty="0"/>
              <a:t> Podnik se považuje za zcela autonomní jednotku</a:t>
            </a:r>
          </a:p>
          <a:p>
            <a:pPr eaLnBrk="1" hangingPunct="1">
              <a:spcBef>
                <a:spcPct val="0"/>
              </a:spcBef>
              <a:buClrTx/>
              <a:buSzTx/>
              <a:buFont typeface="Arial" panose="020B0604020202020204" pitchFamily="34" charset="0"/>
              <a:buChar char="•"/>
            </a:pPr>
            <a:r>
              <a:rPr lang="cs-CZ" altLang="cs-CZ" sz="2400" dirty="0"/>
              <a:t> Ovlivňování „lobbováním“</a:t>
            </a:r>
          </a:p>
          <a:p>
            <a:pPr eaLnBrk="1" hangingPunct="1">
              <a:spcBef>
                <a:spcPct val="0"/>
              </a:spcBef>
              <a:buClrTx/>
              <a:buSzTx/>
              <a:buFont typeface="Arial" panose="020B0604020202020204" pitchFamily="34" charset="0"/>
              <a:buChar char="•"/>
            </a:pPr>
            <a:r>
              <a:rPr lang="cs-CZ" altLang="cs-CZ" sz="2400" dirty="0"/>
              <a:t> Aby podnik při svém </a:t>
            </a:r>
            <a:r>
              <a:rPr lang="cs-CZ" altLang="cs-CZ" sz="2400" dirty="0" err="1"/>
              <a:t>ekon.rozhodování</a:t>
            </a:r>
            <a:r>
              <a:rPr lang="cs-CZ" altLang="cs-CZ" sz="2400" dirty="0"/>
              <a:t> nebyl okolím zaskočen musí se o jeho dynamiku aktivně zajímat</a:t>
            </a:r>
          </a:p>
          <a:p>
            <a:pPr eaLnBrk="1" hangingPunct="1">
              <a:spcBef>
                <a:spcPct val="0"/>
              </a:spcBef>
              <a:buClrTx/>
              <a:buSzTx/>
              <a:buFontTx/>
              <a:buNone/>
            </a:pPr>
            <a:r>
              <a:rPr lang="cs-CZ" altLang="cs-CZ" sz="2400" dirty="0"/>
              <a:t>Informační zdroje:</a:t>
            </a:r>
          </a:p>
          <a:p>
            <a:pPr eaLnBrk="1" hangingPunct="1">
              <a:spcBef>
                <a:spcPct val="0"/>
              </a:spcBef>
              <a:buClrTx/>
              <a:buSzTx/>
              <a:buFontTx/>
              <a:buNone/>
            </a:pPr>
            <a:r>
              <a:rPr lang="cs-CZ" altLang="cs-CZ" sz="2400" b="0" dirty="0"/>
              <a:t>-vládní a jiné prognózy střednědobého a </a:t>
            </a:r>
            <a:r>
              <a:rPr lang="cs-CZ" altLang="cs-CZ" sz="2400" b="0" dirty="0" err="1"/>
              <a:t>krátkod</a:t>
            </a:r>
            <a:r>
              <a:rPr lang="cs-CZ" altLang="cs-CZ" sz="2400" b="0" dirty="0"/>
              <a:t>.</a:t>
            </a:r>
          </a:p>
          <a:p>
            <a:pPr eaLnBrk="1" hangingPunct="1">
              <a:spcBef>
                <a:spcPct val="0"/>
              </a:spcBef>
              <a:buClrTx/>
              <a:buSzTx/>
              <a:buFontTx/>
              <a:buNone/>
            </a:pPr>
            <a:r>
              <a:rPr lang="cs-CZ" altLang="cs-CZ" sz="2400" b="0" dirty="0"/>
              <a:t>vývoje ekonomiky (ekonomický růst, inflace, měnové </a:t>
            </a:r>
          </a:p>
          <a:p>
            <a:pPr eaLnBrk="1" hangingPunct="1">
              <a:spcBef>
                <a:spcPct val="0"/>
              </a:spcBef>
              <a:buClrTx/>
              <a:buSzTx/>
              <a:buFontTx/>
              <a:buNone/>
            </a:pPr>
            <a:r>
              <a:rPr lang="cs-CZ" altLang="cs-CZ" sz="2400" b="0" dirty="0"/>
              <a:t>kurzy atd.),</a:t>
            </a:r>
            <a:endParaRPr lang="cs-CZ" altLang="cs-CZ" sz="2400" b="0" i="1" dirty="0"/>
          </a:p>
          <a:p>
            <a:pPr eaLnBrk="1" hangingPunct="1">
              <a:spcBef>
                <a:spcPct val="0"/>
              </a:spcBef>
              <a:buClrTx/>
              <a:buSzTx/>
              <a:buFontTx/>
              <a:buNone/>
            </a:pPr>
            <a:r>
              <a:rPr lang="cs-CZ" altLang="cs-CZ" sz="2400" b="0" dirty="0"/>
              <a:t>-informace produkované zájmovými průmyslovými a </a:t>
            </a:r>
          </a:p>
          <a:p>
            <a:pPr eaLnBrk="1" hangingPunct="1">
              <a:spcBef>
                <a:spcPct val="0"/>
              </a:spcBef>
              <a:buClrTx/>
              <a:buSzTx/>
              <a:buFontTx/>
              <a:buNone/>
            </a:pPr>
            <a:r>
              <a:rPr lang="cs-CZ" altLang="cs-CZ" sz="2400" b="0" dirty="0"/>
              <a:t>podnikatelskými svazy,</a:t>
            </a:r>
          </a:p>
          <a:p>
            <a:pPr eaLnBrk="1" hangingPunct="1">
              <a:spcBef>
                <a:spcPct val="0"/>
              </a:spcBef>
              <a:buClrTx/>
              <a:buSzTx/>
              <a:buFontTx/>
              <a:buNone/>
            </a:pPr>
            <a:r>
              <a:rPr lang="cs-CZ" altLang="cs-CZ" sz="2400" b="0" dirty="0"/>
              <a:t>-vlastní historické a prognostické informace o situaci </a:t>
            </a:r>
          </a:p>
          <a:p>
            <a:pPr eaLnBrk="1" hangingPunct="1">
              <a:spcBef>
                <a:spcPct val="0"/>
              </a:spcBef>
              <a:buClrTx/>
              <a:buSzTx/>
              <a:buFontTx/>
              <a:buNone/>
            </a:pPr>
            <a:r>
              <a:rPr lang="cs-CZ" altLang="cs-CZ" sz="2400" b="0" dirty="0"/>
              <a:t>na trhu, cenách, zákaznících </a:t>
            </a:r>
            <a:r>
              <a:rPr lang="cs-CZ" altLang="cs-CZ" sz="2400" dirty="0"/>
              <a:t>a jejich potřebách</a:t>
            </a:r>
          </a:p>
        </p:txBody>
      </p:sp>
    </p:spTree>
    <p:extLst>
      <p:ext uri="{BB962C8B-B14F-4D97-AF65-F5344CB8AC3E}">
        <p14:creationId xmlns:p14="http://schemas.microsoft.com/office/powerpoint/2010/main" val="3262625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188775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95300" y="-68262"/>
            <a:ext cx="8229600" cy="1143000"/>
          </a:xfrm>
        </p:spPr>
        <p:txBody>
          <a:bodyPr/>
          <a:lstStyle/>
          <a:p>
            <a:r>
              <a:rPr lang="cs-CZ" altLang="cs-CZ" dirty="0">
                <a:solidFill>
                  <a:srgbClr val="FF0000"/>
                </a:solidFill>
              </a:rPr>
              <a:t>Příklad</a:t>
            </a:r>
          </a:p>
        </p:txBody>
      </p:sp>
      <p:sp>
        <p:nvSpPr>
          <p:cNvPr id="28675" name="Zástupný symbol pro obsah 3"/>
          <p:cNvSpPr>
            <a:spLocks noGrp="1"/>
          </p:cNvSpPr>
          <p:nvPr>
            <p:ph sz="half" idx="1"/>
          </p:nvPr>
        </p:nvSpPr>
        <p:spPr>
          <a:xfrm>
            <a:off x="495300" y="1674210"/>
            <a:ext cx="4141787" cy="5149850"/>
          </a:xfrm>
        </p:spPr>
        <p:txBody>
          <a:bodyPr/>
          <a:lstStyle/>
          <a:p>
            <a:r>
              <a:rPr lang="cs-CZ" altLang="cs-CZ" sz="2400"/>
              <a:t>geografické okolí</a:t>
            </a:r>
          </a:p>
          <a:p>
            <a:r>
              <a:rPr lang="cs-CZ" altLang="cs-CZ" sz="2400"/>
              <a:t>sociální okolí</a:t>
            </a:r>
          </a:p>
          <a:p>
            <a:r>
              <a:rPr lang="cs-CZ" altLang="cs-CZ" sz="2400"/>
              <a:t>politické okolí</a:t>
            </a:r>
          </a:p>
          <a:p>
            <a:r>
              <a:rPr lang="cs-CZ" altLang="cs-CZ" sz="2400"/>
              <a:t>právní okolí</a:t>
            </a:r>
          </a:p>
          <a:p>
            <a:r>
              <a:rPr lang="cs-CZ" altLang="cs-CZ" sz="2400"/>
              <a:t>ekonomické okolí</a:t>
            </a:r>
          </a:p>
          <a:p>
            <a:r>
              <a:rPr lang="cs-CZ" altLang="cs-CZ" sz="2400"/>
              <a:t>technologické okolí</a:t>
            </a:r>
          </a:p>
          <a:p>
            <a:r>
              <a:rPr lang="cs-CZ" altLang="cs-CZ" sz="2400"/>
              <a:t>kulturně-historické okolí </a:t>
            </a:r>
          </a:p>
        </p:txBody>
      </p:sp>
      <p:sp>
        <p:nvSpPr>
          <p:cNvPr id="28676" name="Zástupný symbol pro obsah 4"/>
          <p:cNvSpPr>
            <a:spLocks noGrp="1"/>
          </p:cNvSpPr>
          <p:nvPr>
            <p:ph sz="half" idx="2"/>
          </p:nvPr>
        </p:nvSpPr>
        <p:spPr>
          <a:xfrm>
            <a:off x="4248150" y="1273996"/>
            <a:ext cx="4895850" cy="5445125"/>
          </a:xfrm>
        </p:spPr>
        <p:txBody>
          <a:bodyPr/>
          <a:lstStyle/>
          <a:p>
            <a:r>
              <a:rPr lang="cs-CZ" altLang="cs-CZ" sz="1800"/>
              <a:t>ceny VF</a:t>
            </a:r>
          </a:p>
          <a:p>
            <a:r>
              <a:rPr lang="cs-CZ" altLang="cs-CZ" sz="1800"/>
              <a:t>činnost obecních úřadů</a:t>
            </a:r>
          </a:p>
          <a:p>
            <a:r>
              <a:rPr lang="cs-CZ" altLang="cs-CZ" sz="1800"/>
              <a:t>činnost politických stran</a:t>
            </a:r>
          </a:p>
          <a:p>
            <a:r>
              <a:rPr lang="cs-CZ" altLang="cs-CZ" sz="1800"/>
              <a:t>dosažený stupeň vědeckých poznatků</a:t>
            </a:r>
          </a:p>
          <a:p>
            <a:r>
              <a:rPr lang="cs-CZ" altLang="cs-CZ" sz="1800"/>
              <a:t>dostupnost obchodů, škol, zdravotních zařízení, …</a:t>
            </a:r>
          </a:p>
          <a:p>
            <a:r>
              <a:rPr lang="cs-CZ" altLang="cs-CZ" sz="1800"/>
              <a:t>fiskální politika</a:t>
            </a:r>
          </a:p>
          <a:p>
            <a:r>
              <a:rPr lang="cs-CZ" altLang="cs-CZ" sz="1800"/>
              <a:t>hospodářský cyklus</a:t>
            </a:r>
          </a:p>
          <a:p>
            <a:r>
              <a:rPr lang="cs-CZ" altLang="cs-CZ" sz="1800"/>
              <a:t>kulturní zázemí</a:t>
            </a:r>
          </a:p>
          <a:p>
            <a:r>
              <a:rPr lang="cs-CZ" altLang="cs-CZ" sz="1800"/>
              <a:t>měnová politika</a:t>
            </a:r>
          </a:p>
          <a:p>
            <a:r>
              <a:rPr lang="cs-CZ" altLang="cs-CZ" sz="1800"/>
              <a:t>náboženství</a:t>
            </a:r>
          </a:p>
          <a:p>
            <a:r>
              <a:rPr lang="cs-CZ" altLang="cs-CZ" sz="1800"/>
              <a:t>národní zvyklosti</a:t>
            </a:r>
          </a:p>
          <a:p>
            <a:r>
              <a:rPr lang="cs-CZ" altLang="cs-CZ" sz="1800"/>
              <a:t>občanský zákoník</a:t>
            </a:r>
          </a:p>
          <a:p>
            <a:r>
              <a:rPr lang="cs-CZ" altLang="cs-CZ" sz="1800"/>
              <a:t>obchodní zákoník</a:t>
            </a:r>
          </a:p>
          <a:p>
            <a:r>
              <a:rPr lang="cs-CZ" altLang="cs-CZ" sz="1800"/>
              <a:t>stanoviště podniku</a:t>
            </a:r>
          </a:p>
        </p:txBody>
      </p:sp>
      <p:sp>
        <p:nvSpPr>
          <p:cNvPr id="28677" name="Obdélník 5"/>
          <p:cNvSpPr>
            <a:spLocks noChangeArrowheads="1"/>
          </p:cNvSpPr>
          <p:nvPr/>
        </p:nvSpPr>
        <p:spPr bwMode="auto">
          <a:xfrm>
            <a:off x="468313" y="836613"/>
            <a:ext cx="867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dirty="0"/>
              <a:t>Přiřaďte jednotlivé konkrétní složky podnikového okolí k obecnějším prvkům podnikového okolí.</a:t>
            </a:r>
          </a:p>
        </p:txBody>
      </p:sp>
    </p:spTree>
    <p:extLst>
      <p:ext uri="{BB962C8B-B14F-4D97-AF65-F5344CB8AC3E}">
        <p14:creationId xmlns:p14="http://schemas.microsoft.com/office/powerpoint/2010/main" val="232224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84</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97429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err="1"/>
              <a:t>Stakeholders</a:t>
            </a:r>
            <a:r>
              <a:rPr lang="cs-CZ" altLang="cs-CZ" sz="2400" dirty="0"/>
              <a:t> = zájmové skupiny </a:t>
            </a:r>
          </a:p>
          <a:p>
            <a:pPr eaLnBrk="1" hangingPunct="1">
              <a:spcBef>
                <a:spcPct val="0"/>
              </a:spcBef>
              <a:buClrTx/>
              <a:buSzTx/>
              <a:buFontTx/>
              <a:buNone/>
            </a:pPr>
            <a:r>
              <a:rPr lang="cs-CZ" altLang="cs-CZ" sz="2400" b="0" dirty="0"/>
              <a:t>všichni ti, kteří jsou s vývojem podniku spjati.</a:t>
            </a:r>
          </a:p>
          <a:p>
            <a:pPr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Zájmové skupiny podniků:</a:t>
            </a:r>
          </a:p>
          <a:p>
            <a:pPr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474672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a:solidFill>
                  <a:schemeClr val="tx1"/>
                </a:solidFill>
              </a:rPr>
              <a:t>Stakeholders = zájmové skupiny</a:t>
            </a:r>
          </a:p>
        </p:txBody>
      </p:sp>
      <p:graphicFrame>
        <p:nvGraphicFramePr>
          <p:cNvPr id="4" name="Tabulka 3"/>
          <p:cNvGraphicFramePr>
            <a:graphicFrameLocks noGrp="1"/>
          </p:cNvGraphicFramePr>
          <p:nvPr/>
        </p:nvGraphicFramePr>
        <p:xfrm>
          <a:off x="827088" y="1268413"/>
          <a:ext cx="7704138" cy="5113341"/>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568149">
                <a:tc>
                  <a:txBody>
                    <a:bodyPr/>
                    <a:lstStyle/>
                    <a:p>
                      <a:r>
                        <a:rPr lang="cs-CZ" sz="1800" dirty="0" err="1"/>
                        <a:t>Stakeholders</a:t>
                      </a:r>
                      <a:endParaRPr lang="cs-CZ" sz="1800" dirty="0"/>
                    </a:p>
                  </a:txBody>
                  <a:tcPr marL="91431" marR="91431" marT="45727" marB="45727"/>
                </a:tc>
                <a:tc>
                  <a:txBody>
                    <a:bodyPr/>
                    <a:lstStyle/>
                    <a:p>
                      <a:r>
                        <a:rPr lang="cs-CZ" sz="1800" dirty="0"/>
                        <a:t>Očekávání</a:t>
                      </a:r>
                    </a:p>
                  </a:txBody>
                  <a:tcPr marL="91431" marR="91431" marT="45727" marB="45727"/>
                </a:tc>
                <a:extLst>
                  <a:ext uri="{0D108BD9-81ED-4DB2-BD59-A6C34878D82A}">
                    <a16:rowId xmlns:a16="http://schemas.microsoft.com/office/drawing/2014/main" val="10000"/>
                  </a:ext>
                </a:extLst>
              </a:tr>
              <a:tr h="568149">
                <a:tc>
                  <a:txBody>
                    <a:bodyPr/>
                    <a:lstStyle/>
                    <a:p>
                      <a:r>
                        <a:rPr lang="cs-CZ" sz="1800" dirty="0"/>
                        <a:t>Vlastníci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1"/>
                  </a:ext>
                </a:extLst>
              </a:tr>
              <a:tr h="568149">
                <a:tc>
                  <a:txBody>
                    <a:bodyPr/>
                    <a:lstStyle/>
                    <a:p>
                      <a:r>
                        <a:rPr lang="cs-CZ" sz="1800" dirty="0"/>
                        <a:t>Zaměstnanci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2"/>
                  </a:ext>
                </a:extLst>
              </a:tr>
              <a:tr h="568149">
                <a:tc>
                  <a:txBody>
                    <a:bodyPr/>
                    <a:lstStyle/>
                    <a:p>
                      <a:r>
                        <a:rPr lang="cs-CZ" sz="1800" dirty="0"/>
                        <a:t>Stát</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3"/>
                  </a:ext>
                </a:extLst>
              </a:tr>
              <a:tr h="568149">
                <a:tc>
                  <a:txBody>
                    <a:bodyPr/>
                    <a:lstStyle/>
                    <a:p>
                      <a:r>
                        <a:rPr lang="cs-CZ" sz="1800" dirty="0"/>
                        <a:t>Odbory</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4"/>
                  </a:ext>
                </a:extLst>
              </a:tr>
              <a:tr h="568149">
                <a:tc>
                  <a:txBody>
                    <a:bodyPr/>
                    <a:lstStyle/>
                    <a:p>
                      <a:r>
                        <a:rPr lang="cs-CZ" sz="1800" dirty="0"/>
                        <a:t>Investoři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5"/>
                  </a:ext>
                </a:extLst>
              </a:tr>
              <a:tr h="568149">
                <a:tc>
                  <a:txBody>
                    <a:bodyPr/>
                    <a:lstStyle/>
                    <a:p>
                      <a:r>
                        <a:rPr lang="cs-CZ" sz="1800" dirty="0"/>
                        <a:t>Věřitelé</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6"/>
                  </a:ext>
                </a:extLst>
              </a:tr>
              <a:tr h="568149">
                <a:tc>
                  <a:txBody>
                    <a:bodyPr/>
                    <a:lstStyle/>
                    <a:p>
                      <a:r>
                        <a:rPr lang="cs-CZ" sz="1800" dirty="0"/>
                        <a:t>Zákazníci</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7"/>
                  </a:ext>
                </a:extLst>
              </a:tr>
              <a:tr h="568149">
                <a:tc>
                  <a:txBody>
                    <a:bodyPr/>
                    <a:lstStyle/>
                    <a:p>
                      <a:r>
                        <a:rPr lang="cs-CZ" sz="1800" dirty="0"/>
                        <a:t>Obec</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766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87</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55290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89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5E5D565-1E95-456E-9DDB-766A6639E013}" type="slidenum">
              <a:rPr lang="cs-CZ" altLang="cs-CZ" sz="800"/>
              <a:pPr>
                <a:spcBef>
                  <a:spcPct val="0"/>
                </a:spcBef>
                <a:buClrTx/>
                <a:buSzTx/>
                <a:buFontTx/>
                <a:buNone/>
              </a:pPr>
              <a:t>88</a:t>
            </a:fld>
            <a:endParaRPr lang="cs-CZ" altLang="cs-CZ" sz="800"/>
          </a:p>
        </p:txBody>
      </p:sp>
      <p:sp>
        <p:nvSpPr>
          <p:cNvPr id="38916" name="Rectangle 2"/>
          <p:cNvSpPr>
            <a:spLocks noGrp="1" noChangeArrowheads="1"/>
          </p:cNvSpPr>
          <p:nvPr>
            <p:ph type="title"/>
          </p:nvPr>
        </p:nvSpPr>
        <p:spPr>
          <a:xfrm>
            <a:off x="457200" y="704029"/>
            <a:ext cx="8218488" cy="635000"/>
          </a:xfrm>
        </p:spPr>
        <p:txBody>
          <a:bodyPr/>
          <a:lstStyle/>
          <a:p>
            <a:pPr eaLnBrk="1" hangingPunct="1"/>
            <a:r>
              <a:rPr lang="cs-CZ" altLang="cs-CZ" sz="2800" b="1" dirty="0"/>
              <a:t>Klasifikace cílů – příklad </a:t>
            </a:r>
            <a:r>
              <a:rPr lang="cs-CZ" altLang="cs-CZ" sz="2800" b="1" dirty="0" err="1"/>
              <a:t>stakeholders</a:t>
            </a:r>
            <a:endParaRPr lang="cs-CZ" altLang="cs-CZ" sz="2800" dirty="0"/>
          </a:p>
        </p:txBody>
      </p:sp>
      <p:sp>
        <p:nvSpPr>
          <p:cNvPr id="38917"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38918" name="Rectangle 5"/>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a:t>	</a:t>
            </a:r>
            <a:r>
              <a:rPr lang="cs-CZ" altLang="cs-CZ" sz="2400" b="1"/>
              <a:t>Př. K uvedeným cílům určete jednotlivé zájmové skupiny:</a:t>
            </a:r>
          </a:p>
          <a:p>
            <a:pPr eaLnBrk="1" hangingPunct="1">
              <a:lnSpc>
                <a:spcPct val="90000"/>
              </a:lnSpc>
            </a:pPr>
            <a:r>
              <a:rPr lang="cs-CZ" altLang="cs-CZ" sz="2400"/>
              <a:t>Vysoký příjem, dobré pracovní podmínky, sociální jistoty</a:t>
            </a:r>
          </a:p>
          <a:p>
            <a:pPr eaLnBrk="1" hangingPunct="1">
              <a:lnSpc>
                <a:spcPct val="90000"/>
              </a:lnSpc>
            </a:pPr>
            <a:r>
              <a:rPr lang="cs-CZ" altLang="cs-CZ" sz="2400"/>
              <a:t>Vysoké zúročení kapitálu, včasné splácení dluhů, jistota investovaného kapitálu, návratnost vkladu</a:t>
            </a:r>
          </a:p>
          <a:p>
            <a:pPr eaLnBrk="1" hangingPunct="1">
              <a:lnSpc>
                <a:spcPct val="90000"/>
              </a:lnSpc>
            </a:pPr>
            <a:r>
              <a:rPr lang="cs-CZ" altLang="cs-CZ" sz="2400"/>
              <a:t>Vysoké ceny, platební schopnost, zajištění pohledávek, výhodné dodací podmínky</a:t>
            </a:r>
          </a:p>
          <a:p>
            <a:pPr eaLnBrk="1" hangingPunct="1">
              <a:lnSpc>
                <a:spcPct val="90000"/>
              </a:lnSpc>
            </a:pPr>
            <a:r>
              <a:rPr lang="cs-CZ" altLang="cs-CZ" sz="2400"/>
              <a:t>Vysoká kvalita výrobku při přijatelných cenách, dobrý servis, pravidelné zásobování</a:t>
            </a:r>
          </a:p>
          <a:p>
            <a:pPr eaLnBrk="1" hangingPunct="1">
              <a:lnSpc>
                <a:spcPct val="90000"/>
              </a:lnSpc>
            </a:pPr>
            <a:r>
              <a:rPr lang="cs-CZ" altLang="cs-CZ" sz="2400"/>
              <a:t>Maximalizace hodnoty podniku, respektování vlivu všech stakeholderů</a:t>
            </a:r>
          </a:p>
          <a:p>
            <a:pPr eaLnBrk="1" hangingPunct="1">
              <a:lnSpc>
                <a:spcPct val="90000"/>
              </a:lnSpc>
            </a:pPr>
            <a:r>
              <a:rPr lang="cs-CZ" altLang="cs-CZ" sz="2400"/>
              <a:t>Maximalizace daňových příjmů, vytváření pracovních míst, dodržování zákonů</a:t>
            </a:r>
          </a:p>
        </p:txBody>
      </p:sp>
    </p:spTree>
    <p:extLst>
      <p:ext uri="{BB962C8B-B14F-4D97-AF65-F5344CB8AC3E}">
        <p14:creationId xmlns:p14="http://schemas.microsoft.com/office/powerpoint/2010/main" val="2848875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a:t>Cíl </a:t>
            </a:r>
          </a:p>
          <a:p>
            <a:pPr algn="just" eaLnBrk="1" hangingPunct="1">
              <a:spcBef>
                <a:spcPct val="0"/>
              </a:spcBef>
              <a:buClrTx/>
              <a:buSzTx/>
              <a:buFont typeface="Arial" panose="020B0604020202020204" pitchFamily="34" charset="0"/>
              <a:buChar char="•"/>
            </a:pPr>
            <a:r>
              <a:rPr lang="cs-CZ" altLang="cs-CZ" sz="2000"/>
              <a:t> </a:t>
            </a:r>
            <a:r>
              <a:rPr lang="cs-CZ" altLang="cs-CZ" sz="2000" b="0"/>
              <a:t>obecně budoucí stav, kterého chceme dosáhnout</a:t>
            </a:r>
          </a:p>
          <a:p>
            <a:pPr algn="just" eaLnBrk="1" hangingPunct="1">
              <a:spcBef>
                <a:spcPct val="0"/>
              </a:spcBef>
              <a:buClrTx/>
              <a:buSzTx/>
              <a:buFont typeface="Arial" panose="020B0604020202020204" pitchFamily="34" charset="0"/>
              <a:buChar char="•"/>
            </a:pPr>
            <a:r>
              <a:rPr lang="cs-CZ" altLang="cs-CZ" sz="2000" b="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a:t> Není pochyb, že cílem podniku </a:t>
            </a:r>
            <a:r>
              <a:rPr lang="cs-CZ" altLang="cs-CZ" sz="2000"/>
              <a:t>je tvorba hodnoty</a:t>
            </a:r>
            <a:r>
              <a:rPr lang="cs-CZ" altLang="cs-CZ" sz="2000" b="0"/>
              <a:t>, </a:t>
            </a:r>
          </a:p>
          <a:p>
            <a:pPr algn="just" eaLnBrk="1" hangingPunct="1">
              <a:spcBef>
                <a:spcPct val="0"/>
              </a:spcBef>
              <a:buClrTx/>
              <a:buSzTx/>
              <a:buFontTx/>
              <a:buNone/>
            </a:pPr>
            <a:r>
              <a:rPr lang="cs-CZ" altLang="cs-CZ" sz="2000" b="0"/>
              <a:t>problém jak tuto hodnotu měřit (jako </a:t>
            </a:r>
            <a:r>
              <a:rPr lang="cs-CZ" altLang="cs-CZ" sz="2000"/>
              <a:t>zisk, rentabilitu, nově vytvořenou hodnotu</a:t>
            </a:r>
            <a:r>
              <a:rPr lang="cs-CZ" altLang="cs-CZ" sz="2000" b="0"/>
              <a:t>).</a:t>
            </a:r>
          </a:p>
          <a:p>
            <a:pPr algn="just" eaLnBrk="1" hangingPunct="1">
              <a:spcBef>
                <a:spcPct val="0"/>
              </a:spcBef>
              <a:buClrTx/>
              <a:buSzTx/>
              <a:buFontTx/>
              <a:buNone/>
            </a:pPr>
            <a:r>
              <a:rPr lang="cs-CZ" altLang="cs-CZ" sz="2000"/>
              <a:t>Původní primární cíl firmy = maximalizace zisku </a:t>
            </a:r>
          </a:p>
          <a:p>
            <a:pPr algn="just" eaLnBrk="1" hangingPunct="1">
              <a:spcBef>
                <a:spcPct val="0"/>
              </a:spcBef>
              <a:buClrTx/>
              <a:buSzTx/>
              <a:buFontTx/>
              <a:buNone/>
            </a:pPr>
            <a:r>
              <a:rPr lang="cs-CZ" altLang="cs-CZ" sz="2000" b="0"/>
              <a:t>(v krátkodobém pohledu, bez časové dimenze a bez vlivu rizika)</a:t>
            </a:r>
          </a:p>
          <a:p>
            <a:pPr algn="just" eaLnBrk="1" hangingPunct="1">
              <a:spcBef>
                <a:spcPct val="0"/>
              </a:spcBef>
              <a:buClrTx/>
              <a:buSzTx/>
              <a:buFontTx/>
              <a:buNone/>
            </a:pPr>
            <a:endParaRPr lang="cs-CZ" altLang="cs-CZ" sz="2000" b="0"/>
          </a:p>
          <a:p>
            <a:pPr eaLnBrk="1" hangingPunct="1">
              <a:spcBef>
                <a:spcPct val="0"/>
              </a:spcBef>
              <a:buClrTx/>
              <a:buSzTx/>
              <a:buFontTx/>
              <a:buNone/>
            </a:pPr>
            <a:r>
              <a:rPr lang="cs-CZ" altLang="cs-CZ" sz="2000"/>
              <a:t>Základní ukazatele: </a:t>
            </a:r>
          </a:p>
          <a:p>
            <a:pPr eaLnBrk="1" hangingPunct="1">
              <a:spcBef>
                <a:spcPct val="0"/>
              </a:spcBef>
              <a:buClrTx/>
              <a:buSzTx/>
              <a:buFontTx/>
              <a:buNone/>
            </a:pPr>
            <a:r>
              <a:rPr lang="cs-CZ" altLang="cs-CZ" sz="2000" b="0"/>
              <a:t>- zisk (vycházel z hist. hodnot zisku (účetní zisk), nepracoval s rizikem a je  statickou veličinou.</a:t>
            </a:r>
          </a:p>
          <a:p>
            <a:pPr eaLnBrk="1" hangingPunct="1">
              <a:spcBef>
                <a:spcPct val="0"/>
              </a:spcBef>
              <a:buClrTx/>
              <a:buSzTx/>
              <a:buFontTx/>
              <a:buNone/>
            </a:pPr>
            <a:r>
              <a:rPr lang="cs-CZ" altLang="cs-CZ" sz="2000" b="0"/>
              <a:t>- ukazatele výnosnosti (rentability)</a:t>
            </a:r>
          </a:p>
          <a:p>
            <a:pPr lvl="1" eaLnBrk="1" hangingPunct="1">
              <a:spcBef>
                <a:spcPct val="0"/>
              </a:spcBef>
              <a:buClrTx/>
              <a:buSzTx/>
              <a:buFont typeface="Arial" panose="020B0604020202020204" pitchFamily="34" charset="0"/>
              <a:buChar char="•"/>
            </a:pPr>
            <a:r>
              <a:rPr lang="cs-CZ" altLang="cs-CZ" sz="2000"/>
              <a:t>ROI</a:t>
            </a:r>
            <a:r>
              <a:rPr lang="cs-CZ" altLang="cs-CZ" sz="2000" b="0"/>
              <a:t> (Return on Investment) výnosnost investic</a:t>
            </a:r>
          </a:p>
          <a:p>
            <a:pPr lvl="1" eaLnBrk="1" hangingPunct="1">
              <a:spcBef>
                <a:spcPct val="0"/>
              </a:spcBef>
              <a:buClrTx/>
              <a:buSzTx/>
              <a:buFont typeface="Arial" panose="020B0604020202020204" pitchFamily="34" charset="0"/>
              <a:buChar char="•"/>
            </a:pPr>
            <a:r>
              <a:rPr lang="cs-CZ" altLang="cs-CZ" sz="2000"/>
              <a:t>ROE</a:t>
            </a:r>
            <a:r>
              <a:rPr lang="cs-CZ" altLang="cs-CZ" sz="2000" b="0"/>
              <a:t> (Return on Equity)- výnosnost vlastního jmění</a:t>
            </a:r>
          </a:p>
          <a:p>
            <a:pPr lvl="1" eaLnBrk="1" hangingPunct="1">
              <a:spcBef>
                <a:spcPct val="0"/>
              </a:spcBef>
              <a:buClrTx/>
              <a:buSzTx/>
              <a:buFont typeface="Arial" panose="020B0604020202020204" pitchFamily="34" charset="0"/>
              <a:buChar char="•"/>
            </a:pPr>
            <a:r>
              <a:rPr lang="cs-CZ" altLang="cs-CZ" sz="2000"/>
              <a:t>ROA </a:t>
            </a:r>
            <a:r>
              <a:rPr lang="cs-CZ" altLang="cs-CZ" sz="2000" b="0"/>
              <a:t>(Return on Assets)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20961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31664189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a:t>
            </a:r>
            <a:r>
              <a:rPr lang="cs-CZ" altLang="cs-CZ" sz="2000" b="0" dirty="0" err="1"/>
              <a:t>zákazníci,dodavatelé</a:t>
            </a:r>
            <a:r>
              <a:rPr lang="cs-CZ" altLang="cs-CZ" sz="2000" b="0" dirty="0"/>
              <a:t>,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67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Pro definované cíle musí existovat specifičtější kritéria: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400" b="0"/>
              <a:t>vazba na poslání - nemůže být v rozporu; </a:t>
            </a:r>
          </a:p>
          <a:p>
            <a:pPr eaLnBrk="1" hangingPunct="1">
              <a:spcBef>
                <a:spcPct val="0"/>
              </a:spcBef>
              <a:buClrTx/>
              <a:buSzTx/>
              <a:buFont typeface="Arial" panose="020B0604020202020204" pitchFamily="34" charset="0"/>
              <a:buChar char="•"/>
            </a:pPr>
            <a:r>
              <a:rPr lang="cs-CZ" altLang="cs-CZ" sz="2400" b="0"/>
              <a:t>měřitelnost; </a:t>
            </a:r>
          </a:p>
          <a:p>
            <a:pPr eaLnBrk="1" hangingPunct="1">
              <a:spcBef>
                <a:spcPct val="0"/>
              </a:spcBef>
              <a:buClrTx/>
              <a:buSzTx/>
              <a:buFont typeface="Arial" panose="020B0604020202020204" pitchFamily="34" charset="0"/>
              <a:buChar char="•"/>
            </a:pPr>
            <a:r>
              <a:rPr lang="cs-CZ" altLang="cs-CZ" sz="2400" b="0"/>
              <a:t>ovlivnitelnost - kdo, co, kdy, jak; </a:t>
            </a:r>
          </a:p>
          <a:p>
            <a:pPr eaLnBrk="1" hangingPunct="1">
              <a:spcBef>
                <a:spcPct val="0"/>
              </a:spcBef>
              <a:buClrTx/>
              <a:buSzTx/>
              <a:buFont typeface="Arial" panose="020B0604020202020204" pitchFamily="34" charset="0"/>
              <a:buChar char="•"/>
            </a:pPr>
            <a:r>
              <a:rPr lang="cs-CZ" altLang="cs-CZ" sz="2400" b="0"/>
              <a:t>cíl musí být motivující, vyzývající k aktivitě; </a:t>
            </a:r>
          </a:p>
          <a:p>
            <a:pPr eaLnBrk="1" hangingPunct="1">
              <a:spcBef>
                <a:spcPct val="0"/>
              </a:spcBef>
              <a:buClrTx/>
              <a:buSzTx/>
              <a:buFont typeface="Arial" panose="020B0604020202020204" pitchFamily="34" charset="0"/>
              <a:buChar char="•"/>
            </a:pPr>
            <a:r>
              <a:rPr lang="cs-CZ" altLang="cs-CZ" sz="2400" b="0"/>
              <a:t>cíl musí být reálný - "dobře" vypadající cíl mimo realitu nebude určitě tím správným. </a:t>
            </a:r>
          </a:p>
        </p:txBody>
      </p:sp>
    </p:spTree>
    <p:extLst>
      <p:ext uri="{BB962C8B-B14F-4D97-AF65-F5344CB8AC3E}">
        <p14:creationId xmlns:p14="http://schemas.microsoft.com/office/powerpoint/2010/main" val="5675181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775844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961533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586289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9543010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119172"/>
            <a:ext cx="8229600" cy="1143000"/>
          </a:xfrm>
        </p:spPr>
        <p:txBody>
          <a:bodyPr/>
          <a:lstStyle/>
          <a:p>
            <a:r>
              <a:rPr lang="cs-CZ" altLang="cs-CZ" dirty="0">
                <a:solidFill>
                  <a:srgbClr val="FF0000"/>
                </a:solidFill>
              </a:rPr>
              <a:t>Příklad</a:t>
            </a:r>
          </a:p>
        </p:txBody>
      </p:sp>
      <p:sp>
        <p:nvSpPr>
          <p:cNvPr id="56323" name="Zástupný symbol pro obsah 3"/>
          <p:cNvSpPr>
            <a:spLocks noGrp="1"/>
          </p:cNvSpPr>
          <p:nvPr>
            <p:ph sz="half" idx="1"/>
          </p:nvPr>
        </p:nvSpPr>
        <p:spPr>
          <a:xfrm>
            <a:off x="323850" y="1844675"/>
            <a:ext cx="4248150" cy="5013325"/>
          </a:xfrm>
        </p:spPr>
        <p:txBody>
          <a:bodyPr/>
          <a:lstStyle/>
          <a:p>
            <a:pPr marL="457200" indent="-457200">
              <a:buFont typeface="Garamond" panose="02020404030301010803" pitchFamily="18" charset="0"/>
              <a:buAutoNum type="alphaUcPeriod"/>
            </a:pPr>
            <a:r>
              <a:rPr lang="cs-CZ" altLang="cs-CZ" sz="2000"/>
              <a:t>růst prodaného objemu zboží,</a:t>
            </a:r>
          </a:p>
          <a:p>
            <a:pPr marL="457200" indent="-457200">
              <a:buFont typeface="Garamond" panose="02020404030301010803" pitchFamily="18" charset="0"/>
              <a:buAutoNum type="alphaUcPeriod"/>
            </a:pPr>
            <a:r>
              <a:rPr lang="cs-CZ" altLang="cs-CZ" sz="2000"/>
              <a:t>řízení růstu mzdových nákladů,</a:t>
            </a:r>
          </a:p>
          <a:p>
            <a:pPr marL="457200" indent="-457200">
              <a:buFont typeface="Garamond" panose="02020404030301010803" pitchFamily="18" charset="0"/>
              <a:buAutoNum type="alphaUcPeriod"/>
            </a:pPr>
            <a:r>
              <a:rPr lang="cs-CZ" altLang="cs-CZ" sz="2000"/>
              <a:t>platební schopnost,</a:t>
            </a:r>
          </a:p>
          <a:p>
            <a:pPr marL="457200" indent="-457200">
              <a:buFont typeface="Garamond" panose="02020404030301010803" pitchFamily="18" charset="0"/>
              <a:buAutoNum type="alphaUcPeriod"/>
            </a:pPr>
            <a:r>
              <a:rPr lang="cs-CZ" altLang="cs-CZ" sz="2000"/>
              <a:t>rozvoj pracovníků,</a:t>
            </a:r>
          </a:p>
          <a:p>
            <a:pPr marL="457200" indent="-457200">
              <a:buFont typeface="Garamond" panose="02020404030301010803" pitchFamily="18" charset="0"/>
              <a:buAutoNum type="alphaUcPeriod"/>
            </a:pPr>
            <a:r>
              <a:rPr lang="cs-CZ" altLang="cs-CZ" sz="2000"/>
              <a:t>růst celkových výnosů,</a:t>
            </a:r>
          </a:p>
          <a:p>
            <a:pPr marL="457200" indent="-457200">
              <a:buFont typeface="Garamond" panose="02020404030301010803" pitchFamily="18" charset="0"/>
              <a:buAutoNum type="alphaUcPeriod"/>
            </a:pPr>
            <a:r>
              <a:rPr lang="cs-CZ" altLang="cs-CZ" sz="2000"/>
              <a:t>humanizace práce,</a:t>
            </a:r>
          </a:p>
          <a:p>
            <a:pPr marL="457200" indent="-457200">
              <a:buFont typeface="Garamond" panose="02020404030301010803" pitchFamily="18" charset="0"/>
              <a:buAutoNum type="alphaUcPeriod"/>
            </a:pPr>
            <a:r>
              <a:rPr lang="cs-CZ" altLang="cs-CZ" sz="2000"/>
              <a:t>růst provozního zisku,</a:t>
            </a:r>
          </a:p>
        </p:txBody>
      </p:sp>
      <p:sp>
        <p:nvSpPr>
          <p:cNvPr id="56324" name="Zástupný symbol pro obsah 4"/>
          <p:cNvSpPr>
            <a:spLocks noGrp="1"/>
          </p:cNvSpPr>
          <p:nvPr>
            <p:ph sz="half" idx="2"/>
          </p:nvPr>
        </p:nvSpPr>
        <p:spPr>
          <a:xfrm>
            <a:off x="4643438" y="1773238"/>
            <a:ext cx="4500562" cy="4381500"/>
          </a:xfrm>
        </p:spPr>
        <p:txBody>
          <a:bodyPr/>
          <a:lstStyle/>
          <a:p>
            <a:pPr marL="457200" indent="-457200">
              <a:buFont typeface="Garamond" panose="02020404030301010803" pitchFamily="18" charset="0"/>
              <a:buAutoNum type="alphaUcPeriod" startAt="8"/>
            </a:pPr>
            <a:r>
              <a:rPr lang="cs-CZ" altLang="cs-CZ" sz="2000"/>
              <a:t>vlastní výzkum a vývoj,</a:t>
            </a:r>
          </a:p>
          <a:p>
            <a:pPr marL="457200" indent="-457200">
              <a:buFont typeface="Garamond" panose="02020404030301010803" pitchFamily="18" charset="0"/>
              <a:buAutoNum type="alphaUcPeriod" startAt="8"/>
            </a:pPr>
            <a:r>
              <a:rPr lang="cs-CZ" altLang="cs-CZ" sz="2000"/>
              <a:t>snížení průměrných nákladů,</a:t>
            </a:r>
          </a:p>
          <a:p>
            <a:pPr marL="457200" indent="-457200">
              <a:buFont typeface="Garamond" panose="02020404030301010803" pitchFamily="18" charset="0"/>
              <a:buAutoNum type="alphaUcPeriod" startAt="8"/>
            </a:pPr>
            <a:r>
              <a:rPr lang="cs-CZ" altLang="cs-CZ" sz="2000"/>
              <a:t>maximální využití kapacit,</a:t>
            </a:r>
          </a:p>
          <a:p>
            <a:pPr marL="457200" indent="-457200">
              <a:buFont typeface="Garamond" panose="02020404030301010803" pitchFamily="18" charset="0"/>
              <a:buAutoNum type="alphaUcPeriod" startAt="8"/>
            </a:pPr>
            <a:r>
              <a:rPr lang="cs-CZ" altLang="cs-CZ" sz="2000"/>
              <a:t>čisté technologie z hlediska životního prostředí,</a:t>
            </a:r>
          </a:p>
          <a:p>
            <a:pPr marL="457200" indent="-457200">
              <a:buFont typeface="Garamond" panose="02020404030301010803" pitchFamily="18" charset="0"/>
              <a:buAutoNum type="alphaUcPeriod" startAt="8"/>
            </a:pPr>
            <a:r>
              <a:rPr lang="cs-CZ" altLang="cs-CZ" sz="2000"/>
              <a:t>zrychlení frekvence inovací,</a:t>
            </a:r>
          </a:p>
          <a:p>
            <a:pPr marL="457200" indent="-457200">
              <a:buFont typeface="Garamond" panose="02020404030301010803" pitchFamily="18" charset="0"/>
              <a:buAutoNum type="alphaUcPeriod" startAt="8"/>
            </a:pPr>
            <a:r>
              <a:rPr lang="cs-CZ" altLang="cs-CZ" sz="2000"/>
              <a:t>optimalizace zadluženosti.</a:t>
            </a:r>
          </a:p>
        </p:txBody>
      </p:sp>
      <p:sp>
        <p:nvSpPr>
          <p:cNvPr id="56325" name="Obdélník 5"/>
          <p:cNvSpPr>
            <a:spLocks noChangeArrowheads="1"/>
          </p:cNvSpPr>
          <p:nvPr/>
        </p:nvSpPr>
        <p:spPr bwMode="auto">
          <a:xfrm>
            <a:off x="539750" y="90805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a:t>Následující cíle přiřaďte ke kategoriím ekonomické cíle, technické cíle, sociální cíle.</a:t>
            </a:r>
          </a:p>
        </p:txBody>
      </p:sp>
    </p:spTree>
    <p:extLst>
      <p:ext uri="{BB962C8B-B14F-4D97-AF65-F5344CB8AC3E}">
        <p14:creationId xmlns:p14="http://schemas.microsoft.com/office/powerpoint/2010/main" val="28052469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5579270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927230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1229</TotalTime>
  <Words>10611</Words>
  <Application>Microsoft Office PowerPoint</Application>
  <PresentationFormat>Předvádění na obrazovce (4:3)</PresentationFormat>
  <Paragraphs>2686</Paragraphs>
  <Slides>204</Slides>
  <Notes>102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204</vt:i4>
      </vt:variant>
    </vt:vector>
  </HeadingPairs>
  <TitlesOfParts>
    <vt:vector size="214" baseType="lpstr">
      <vt:lpstr>Arial</vt:lpstr>
      <vt:lpstr>Berlin CE</vt:lpstr>
      <vt:lpstr>Calibri</vt:lpstr>
      <vt:lpstr>Garamond</vt:lpstr>
      <vt:lpstr>Symbol</vt:lpstr>
      <vt:lpstr>Times New Roman</vt:lpstr>
      <vt:lpstr>Verdana</vt:lpstr>
      <vt:lpstr>Wingdings</vt:lpstr>
      <vt:lpstr>Wingdings 2</vt:lpstr>
      <vt:lpstr>Office Theme</vt:lpstr>
      <vt:lpstr>1. Blok </vt:lpstr>
      <vt:lpstr>Prezentace aplikace PowerPoint</vt:lpstr>
      <vt:lpstr>Prezentace aplikace PowerPoint</vt:lpstr>
      <vt:lpstr>Požadavky na zápočet</vt:lpstr>
      <vt:lpstr>Seminární práce</vt:lpstr>
      <vt:lpstr>Seminární práce</vt:lpstr>
      <vt:lpstr>Seminární práce</vt:lpstr>
      <vt:lpstr>Seminární práce</vt:lpstr>
      <vt:lpstr>EKONOMIE vs. EKONOMIKA</vt:lpstr>
      <vt:lpstr>Ekonomika  x  Ekonomie   =           ≠   &gt;   &lt;</vt:lpstr>
      <vt:lpstr>Příklad č. 1 Opakování ekonomických souvislostí</vt:lpstr>
      <vt:lpstr>Podniková ekonomika</vt:lpstr>
      <vt:lpstr>Podniková ekonomika</vt:lpstr>
      <vt:lpstr>Ekonomický princip</vt:lpstr>
      <vt:lpstr>Ekonomický princip</vt:lpstr>
      <vt:lpstr>Ekonomický princip</vt:lpstr>
      <vt:lpstr>Příklad č. 2</vt:lpstr>
      <vt:lpstr>Příklad č. 3</vt:lpstr>
      <vt:lpstr>Příklad č. 3</vt:lpstr>
      <vt:lpstr>Příklad č. 4</vt:lpstr>
      <vt:lpstr>Příklad č. 5: ekonomický princip</vt:lpstr>
      <vt:lpstr>Prezentace aplikace PowerPoint</vt:lpstr>
      <vt:lpstr>Prezentace aplikace PowerPoint</vt:lpstr>
      <vt:lpstr>Prezentace aplikace PowerPoint</vt:lpstr>
      <vt:lpstr>Příklad k procvičování č. 2</vt:lpstr>
      <vt:lpstr>Příklad k procvičování č. 3</vt:lpstr>
      <vt:lpstr>Příklad k procvičování č. 4</vt:lpstr>
      <vt:lpstr>Transformační podnikový proces (TPP)</vt:lpstr>
      <vt:lpstr>Schéma všeobecného TPP</vt:lpstr>
      <vt:lpstr>Efektivnost</vt:lpstr>
      <vt:lpstr>Schéma všeobecného TPP z hlediska jeho základních činností</vt:lpstr>
      <vt:lpstr>Vstupy zabezpečované v rámci pořízení</vt:lpstr>
      <vt:lpstr>PODNIKOVÁ EKONOMIKA</vt:lpstr>
      <vt:lpstr>OPAKOVÁNÍ: Podniková ekonomika</vt:lpstr>
      <vt:lpstr>Podnikání</vt:lpstr>
      <vt:lpstr>Podnik - definice</vt:lpstr>
      <vt:lpstr>Podnik, podnikání</vt:lpstr>
      <vt:lpstr>Podnik, podnikání</vt:lpstr>
      <vt:lpstr>Klasifikace podniků</vt:lpstr>
      <vt:lpstr>Klasifikace podniků</vt:lpstr>
      <vt:lpstr>Prezentace aplikace PowerPoint</vt:lpstr>
      <vt:lpstr>Prezentace aplikace PowerPoint</vt:lpstr>
      <vt:lpstr>Podíl zaměstnaných ve vybr. sektorech v roce 2002</vt:lpstr>
      <vt:lpstr>Prezentace aplikace PowerPoint</vt:lpstr>
      <vt:lpstr>Typologie podniku</vt:lpstr>
      <vt:lpstr>Úkol: </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Příklad č. 6a</vt:lpstr>
      <vt:lpstr>Příklad č. 6b</vt:lpstr>
      <vt:lpstr>Příklad č. 7</vt:lpstr>
      <vt:lpstr>Cíle a okolí podniku</vt:lpstr>
      <vt:lpstr>Podnikové okolí</vt:lpstr>
      <vt:lpstr>Podnikové okolí</vt:lpstr>
      <vt:lpstr>Prezentace aplikace PowerPoint</vt:lpstr>
      <vt:lpstr>Podnikové okolí</vt:lpstr>
      <vt:lpstr>Podnikové okolí </vt:lpstr>
      <vt:lpstr>Podnikové okolí </vt:lpstr>
      <vt:lpstr>Příklad</vt:lpstr>
      <vt:lpstr>Možné zdroje posuzování okolí podniku</vt:lpstr>
      <vt:lpstr>Podnikové okolí </vt:lpstr>
      <vt:lpstr>Stakeholders = zájmové skupiny</vt:lpstr>
      <vt:lpstr>Prezentace aplikace PowerPoint</vt:lpstr>
      <vt:lpstr>Klasifikace cílů – příklad stakeholders</vt:lpstr>
      <vt:lpstr>Cíle podniku</vt:lpstr>
      <vt:lpstr>Cíle podniku</vt:lpstr>
      <vt:lpstr>Cíle podniku</vt:lpstr>
      <vt:lpstr>Cíle podniku </vt:lpstr>
      <vt:lpstr>2.Cíle podniku </vt:lpstr>
      <vt:lpstr>Cíle podniku</vt:lpstr>
      <vt:lpstr>Cíle podniku</vt:lpstr>
      <vt:lpstr>Cíle podniku</vt:lpstr>
      <vt:lpstr>Příklad</vt:lpstr>
      <vt:lpstr>Cíle podniku</vt:lpstr>
      <vt:lpstr>Cíle podniku</vt:lpstr>
      <vt:lpstr>Cíle podniku</vt:lpstr>
      <vt:lpstr>Klasifikace cílů - příklady</vt:lpstr>
      <vt:lpstr>Klasifikace cílů - příklady</vt:lpstr>
      <vt:lpstr>Klasifikace cílů - příklady</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Podnikové výrobní faktory </vt:lpstr>
      <vt:lpstr>Podnik a jeho založení</vt:lpstr>
      <vt:lpstr>Specifikace podnikatelských subjektů</vt:lpstr>
      <vt:lpstr>Specifikace podnikatelských subjektů</vt:lpstr>
      <vt:lpstr>MODEL ŽIVOTNÍHO CYKLU PODNIKU</vt:lpstr>
      <vt:lpstr>Životní cyklus podniku</vt:lpstr>
      <vt:lpstr>Činnosti související se založením podniku</vt:lpstr>
      <vt:lpstr>Příklad č. 8 </vt:lpstr>
      <vt:lpstr>Založení podniku</vt:lpstr>
      <vt:lpstr>Založení podniku</vt:lpstr>
      <vt:lpstr>Založení právnické osoby (PO) – obchodní společnosti</vt:lpstr>
      <vt:lpstr>Obchodní rejstřík</vt:lpstr>
      <vt:lpstr>Obchodní rejstřík</vt:lpstr>
      <vt:lpstr>Založení podniku</vt:lpstr>
      <vt:lpstr>Prezentace aplikace PowerPoint</vt:lpstr>
      <vt:lpstr>Živnostenský zákon</vt:lpstr>
      <vt:lpstr>Živnostenský list</vt:lpstr>
      <vt:lpstr>Živnost (dle živnostenského zákona)</vt:lpstr>
      <vt:lpstr>Založení FO ČINNOSTI SOUVISEJÍCÍ SE ZALOŽENÍM PODNIKU</vt:lpstr>
      <vt:lpstr>Založení FO ČINNOSTI SOUVISEJÍCÍ SE ZALOŽENÍM PODNIKU</vt:lpstr>
      <vt:lpstr>Založení FO ČINNOSTI SOUVISEJÍCÍ SE ZALOŽENÍM PODNIKU</vt:lpstr>
      <vt:lpstr>Rozdělení živností</vt:lpstr>
      <vt:lpstr>Počty (aktivních) živnostníků</vt:lpstr>
      <vt:lpstr>Počty živnostníků</vt:lpstr>
      <vt:lpstr>Počty živnostníků</vt:lpstr>
      <vt:lpstr>Rozdělení živností</vt:lpstr>
      <vt:lpstr>Postup při založení živnosti</vt:lpstr>
      <vt:lpstr>Postup při založení živnosti </vt:lpstr>
      <vt:lpstr>Postup při založení živnosti </vt:lpstr>
      <vt:lpstr>Postup při založení živnosti </vt:lpstr>
      <vt:lpstr>Pomocí JRF jsou možné tyto přihlášky do evidencí:</vt:lpstr>
      <vt:lpstr>Dílčí úkol na příští soustředění – 2 b k zápočtu</vt:lpstr>
      <vt:lpstr>Postup při zakládání podniku</vt:lpstr>
      <vt:lpstr>Ohlašovací a registrační povinnost</vt:lpstr>
      <vt:lpstr>Právní formy podniku - charakteristika</vt:lpstr>
      <vt:lpstr>Prezentace aplikace PowerPoint</vt:lpstr>
      <vt:lpstr>Postup při založení živnosti </vt:lpstr>
      <vt:lpstr>Postup při založení živnosti</vt:lpstr>
      <vt:lpstr>Odpovědný zástupce </vt:lpstr>
      <vt:lpstr>Živnostenský rejstřík </vt:lpstr>
      <vt:lpstr>Provozování živnosti  - různé pohledy</vt:lpstr>
      <vt:lpstr>Příjmy z podnikání a daňové přiznání </vt:lpstr>
      <vt:lpstr>Právní formy podniku - charakteristika</vt:lpstr>
      <vt:lpstr>Právní formy podniku – zástupci, jednatelé, …</vt:lpstr>
      <vt:lpstr>Příklad č. 11 Volba právní formy podnikání</vt:lpstr>
      <vt:lpstr>Právní forma podniku – kritéria rozhodování</vt:lpstr>
      <vt:lpstr>OPAKOVÁNÍ: Podnikatel</vt:lpstr>
      <vt:lpstr>OPAKOVÁNÍ: Podnikatel</vt:lpstr>
      <vt:lpstr>Příklad č. 12</vt:lpstr>
      <vt:lpstr>Příklad č. 13 Dělení živností z hlediska odborné způsobilosti</vt:lpstr>
      <vt:lpstr>Příklad č. 14   Dělení živností dle druhu činnosti</vt:lpstr>
      <vt:lpstr>Příklad č. 15</vt:lpstr>
      <vt:lpstr>Samostatná práce se živnostenským zákonem</vt:lpstr>
      <vt:lpstr>Prezentace aplikace PowerPoint</vt:lpstr>
      <vt:lpstr>Prezentace aplikace PowerPoint</vt:lpstr>
      <vt:lpstr>Samostatná práce se živnostenským zákonem</vt:lpstr>
      <vt:lpstr>Samostatná práce se živnostenským zákonem</vt:lpstr>
      <vt:lpstr>Samostatná práce se živnostenským zákonem</vt:lpstr>
      <vt:lpstr>Příští cvičení</vt:lpstr>
      <vt:lpstr>Založení podniku</vt:lpstr>
      <vt:lpstr>Podnikatelské prostředí v ČR – právní formy – do roku 2013</vt:lpstr>
      <vt:lpstr>Podnikatelské prostředí v ČR – právní formy – změny od r. 2014</vt:lpstr>
      <vt:lpstr>Obchodní korporace dle ZOK</vt:lpstr>
      <vt:lpstr>Struktura národního hospodářství</vt:lpstr>
      <vt:lpstr>Ekonomické subjekty podle převažující činnosti k 31. 12. 2007</vt:lpstr>
      <vt:lpstr>Domácí úkol</vt:lpstr>
      <vt:lpstr>Obchodní společnosti podle právních forem k 30.6.2011</vt:lpstr>
      <vt:lpstr>Obchodní společnosti podle právních forem</vt:lpstr>
      <vt:lpstr>Právnické osoby</vt:lpstr>
      <vt:lpstr>Právnické osoby</vt:lpstr>
      <vt:lpstr>Právnické osoby</vt:lpstr>
      <vt:lpstr>Prezentace aplikace PowerPoint</vt:lpstr>
      <vt:lpstr>Prezentace aplikace PowerPoint</vt:lpstr>
      <vt:lpstr>Postup při založení společnosti</vt:lpstr>
      <vt:lpstr>Prezentace aplikace PowerPoint</vt:lpstr>
      <vt:lpstr>Společnost s ručením omezeným od roku 2014</vt:lpstr>
      <vt:lpstr>Společnost s ručením omezeným od roku 2014</vt:lpstr>
      <vt:lpstr>Cena založení společnosti s ručením omezeným od roku 2015</vt:lpstr>
      <vt:lpstr>Akciová společnost – nově od 2014</vt:lpstr>
      <vt:lpstr>Akciová společnost – nově od 2014</vt:lpstr>
      <vt:lpstr>Kontrolní otázky</vt:lpstr>
      <vt:lpstr>Kontrolní otázky</vt:lpstr>
      <vt:lpstr>Kontrolní otázky</vt:lpstr>
      <vt:lpstr>Kontrolní otázky</vt:lpstr>
      <vt:lpstr>Určete právní formu podniků podle jejich typických znaků:</vt:lpstr>
      <vt:lpstr>Příklad</vt:lpstr>
      <vt:lpstr>Vyplácení zisků</vt:lpstr>
      <vt:lpstr>Omezení výplaty zisku nebo jiných vlastních zdrojů § 40</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273</cp:revision>
  <dcterms:created xsi:type="dcterms:W3CDTF">2012-07-19T22:32:54Z</dcterms:created>
  <dcterms:modified xsi:type="dcterms:W3CDTF">2021-09-28T08:52:59Z</dcterms:modified>
</cp:coreProperties>
</file>