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23" r:id="rId2"/>
    <p:sldId id="324" r:id="rId3"/>
    <p:sldId id="325" r:id="rId4"/>
    <p:sldId id="326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4" r:id="rId13"/>
    <p:sldId id="335" r:id="rId14"/>
    <p:sldId id="336" r:id="rId15"/>
    <p:sldId id="33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5050"/>
    <a:srgbClr val="FF0000"/>
    <a:srgbClr val="FF7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0" autoAdjust="0"/>
  </p:normalViewPr>
  <p:slideViewPr>
    <p:cSldViewPr snapToGrid="0">
      <p:cViewPr varScale="1">
        <p:scale>
          <a:sx n="64" d="100"/>
          <a:sy n="64" d="100"/>
        </p:scale>
        <p:origin x="7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8F2E0F68-3FF0-45D1-97BF-F51212BEFC64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gm:t>
    </dgm:pt>
    <dgm:pt modelId="{BA33C229-9A1B-41FE-8C64-8D069B9A7810}" type="parTrans" cxnId="{99B2B2D5-60DC-43A7-86C0-8D52B38A0347}">
      <dgm:prSet/>
      <dgm:spPr/>
      <dgm:t>
        <a:bodyPr/>
        <a:lstStyle/>
        <a:p>
          <a:endParaRPr lang="cs-CZ"/>
        </a:p>
      </dgm:t>
    </dgm:pt>
    <dgm:pt modelId="{569531DC-47F1-419B-9346-77E0E9950A31}" type="sibTrans" cxnId="{99B2B2D5-60DC-43A7-86C0-8D52B38A0347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4"/>
      <dgm:spPr/>
    </dgm:pt>
    <dgm:pt modelId="{4F4E0BCE-746E-4D26-B4F9-AF74CCDB0D0C}" type="pres">
      <dgm:prSet presAssocID="{B0F5DFE1-78E3-4A12-8C2A-C78544276B52}" presName="parentText" presStyleLbl="node1" presStyleIdx="0" presStyleCnt="4" custScaleX="133167">
        <dgm:presLayoutVars>
          <dgm:chMax val="0"/>
          <dgm:bulletEnabled val="1"/>
        </dgm:presLayoutVars>
      </dgm:prSet>
      <dgm:spPr/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4"/>
      <dgm:spPr/>
    </dgm:pt>
    <dgm:pt modelId="{ECDA8491-ED8E-4AE2-9674-12109FD9227D}" type="pres">
      <dgm:prSet presAssocID="{1FD12CF5-B26E-4F8A-8600-0A62882DF279}" presName="parentText" presStyleLbl="node1" presStyleIdx="1" presStyleCnt="4" custScaleX="133167">
        <dgm:presLayoutVars>
          <dgm:chMax val="0"/>
          <dgm:bulletEnabled val="1"/>
        </dgm:presLayoutVars>
      </dgm:prSet>
      <dgm:spPr/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B6437ECB-011B-44C0-89AD-61AB5CF85760}" type="pres">
      <dgm:prSet presAssocID="{8F2E0F68-3FF0-45D1-97BF-F51212BEFC64}" presName="parentLin" presStyleCnt="0"/>
      <dgm:spPr/>
    </dgm:pt>
    <dgm:pt modelId="{74CC913D-C674-40EF-973E-23E4FAF8B9C5}" type="pres">
      <dgm:prSet presAssocID="{8F2E0F68-3FF0-45D1-97BF-F51212BEFC64}" presName="parentLeftMargin" presStyleLbl="node1" presStyleIdx="1" presStyleCnt="4"/>
      <dgm:spPr/>
    </dgm:pt>
    <dgm:pt modelId="{BDE392D4-B55D-4752-B0CC-E440B627DC23}" type="pres">
      <dgm:prSet presAssocID="{8F2E0F68-3FF0-45D1-97BF-F51212BEFC64}" presName="parentText" presStyleLbl="node1" presStyleIdx="2" presStyleCnt="4" custScaleX="133167">
        <dgm:presLayoutVars>
          <dgm:chMax val="0"/>
          <dgm:bulletEnabled val="1"/>
        </dgm:presLayoutVars>
      </dgm:prSet>
      <dgm:spPr/>
    </dgm:pt>
    <dgm:pt modelId="{2E7C8799-AA83-4418-8AD3-B76C4ED08E6B}" type="pres">
      <dgm:prSet presAssocID="{8F2E0F68-3FF0-45D1-97BF-F51212BEFC64}" presName="negativeSpace" presStyleCnt="0"/>
      <dgm:spPr/>
    </dgm:pt>
    <dgm:pt modelId="{FDBDB8EC-63A8-41BB-BC18-37E964D65756}" type="pres">
      <dgm:prSet presAssocID="{8F2E0F68-3FF0-45D1-97BF-F51212BEFC64}" presName="childText" presStyleLbl="conFgAcc1" presStyleIdx="2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A1929869-1536-47B2-BC53-28CEF3F2509D}" type="pres">
      <dgm:prSet presAssocID="{569531DC-47F1-419B-9346-77E0E9950A31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2" presStyleCnt="4"/>
      <dgm:spPr/>
    </dgm:pt>
    <dgm:pt modelId="{72D3E64B-7A9A-42A4-82D0-A9C054E141EB}" type="pres">
      <dgm:prSet presAssocID="{5B78E413-0655-42AF-8AB7-470CFED9D7CE}" presName="parentText" presStyleLbl="node1" presStyleIdx="3" presStyleCnt="4" custScaleX="133167">
        <dgm:presLayoutVars>
          <dgm:chMax val="0"/>
          <dgm:bulletEnabled val="1"/>
        </dgm:presLayoutVars>
      </dgm:prSet>
      <dgm:spPr/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3" presStyleCnt="4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2FF27E4E-AD10-46F4-9ECE-CD635154ABF2}" srcId="{5D292FE2-F620-43A1-BA33-29AA8A783AE2}" destId="{5B78E413-0655-42AF-8AB7-470CFED9D7CE}" srcOrd="3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2F8EBC79-7CF6-4304-B6F7-A3A2826A9D5C}" type="presOf" srcId="{8F2E0F68-3FF0-45D1-97BF-F51212BEFC64}" destId="{74CC913D-C674-40EF-973E-23E4FAF8B9C5}" srcOrd="0" destOrd="0" presId="urn:microsoft.com/office/officeart/2005/8/layout/list1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69D1BC7A-F69F-496D-8F54-3464FA348811}" type="presOf" srcId="{8F2E0F68-3FF0-45D1-97BF-F51212BEFC64}" destId="{BDE392D4-B55D-4752-B0CC-E440B627DC23}" srcOrd="1" destOrd="0" presId="urn:microsoft.com/office/officeart/2005/8/layout/list1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99B2B2D5-60DC-43A7-86C0-8D52B38A0347}" srcId="{5D292FE2-F620-43A1-BA33-29AA8A783AE2}" destId="{8F2E0F68-3FF0-45D1-97BF-F51212BEFC64}" srcOrd="2" destOrd="0" parTransId="{BA33C229-9A1B-41FE-8C64-8D069B9A7810}" sibTransId="{569531DC-47F1-419B-9346-77E0E9950A31}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04F5D4BF-F37C-415A-B2AA-78EA90A48D45}" type="presParOf" srcId="{1383ABC7-78F6-46A1-9493-20CEE5CC1080}" destId="{B6437ECB-011B-44C0-89AD-61AB5CF85760}" srcOrd="8" destOrd="0" presId="urn:microsoft.com/office/officeart/2005/8/layout/list1"/>
    <dgm:cxn modelId="{1CAF3A9B-F5FB-4A81-9848-5F5696EFE53F}" type="presParOf" srcId="{B6437ECB-011B-44C0-89AD-61AB5CF85760}" destId="{74CC913D-C674-40EF-973E-23E4FAF8B9C5}" srcOrd="0" destOrd="0" presId="urn:microsoft.com/office/officeart/2005/8/layout/list1"/>
    <dgm:cxn modelId="{BD68B575-E434-4C48-9651-D7BB2389EF4F}" type="presParOf" srcId="{B6437ECB-011B-44C0-89AD-61AB5CF85760}" destId="{BDE392D4-B55D-4752-B0CC-E440B627DC23}" srcOrd="1" destOrd="0" presId="urn:microsoft.com/office/officeart/2005/8/layout/list1"/>
    <dgm:cxn modelId="{2FD7FEF9-D2F4-4FFC-B3A4-1B410417FCB3}" type="presParOf" srcId="{1383ABC7-78F6-46A1-9493-20CEE5CC1080}" destId="{2E7C8799-AA83-4418-8AD3-B76C4ED08E6B}" srcOrd="9" destOrd="0" presId="urn:microsoft.com/office/officeart/2005/8/layout/list1"/>
    <dgm:cxn modelId="{494FDA37-576D-430F-8AC7-92F78895F5B2}" type="presParOf" srcId="{1383ABC7-78F6-46A1-9493-20CEE5CC1080}" destId="{FDBDB8EC-63A8-41BB-BC18-37E964D65756}" srcOrd="10" destOrd="0" presId="urn:microsoft.com/office/officeart/2005/8/layout/list1"/>
    <dgm:cxn modelId="{C93511DB-99B5-4D36-9511-B5FFAB4F890F}" type="presParOf" srcId="{1383ABC7-78F6-46A1-9493-20CEE5CC1080}" destId="{A1929869-1536-47B2-BC53-28CEF3F2509D}" srcOrd="11" destOrd="0" presId="urn:microsoft.com/office/officeart/2005/8/layout/list1"/>
    <dgm:cxn modelId="{D71338CF-C0EA-47BE-B6D0-95AD75032EC1}" type="presParOf" srcId="{1383ABC7-78F6-46A1-9493-20CEE5CC1080}" destId="{F636C73D-FEBA-49E4-814D-F5CC140E6A54}" srcOrd="12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13" destOrd="0" presId="urn:microsoft.com/office/officeart/2005/8/layout/list1"/>
    <dgm:cxn modelId="{D8B39BB9-4022-4270-B6C5-CBC83F42949E}" type="presParOf" srcId="{1383ABC7-78F6-46A1-9493-20CEE5CC1080}" destId="{5B2E6FCE-925B-4203-98CE-A26D85E6C66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292FE2-F620-43A1-BA33-29AA8A783AE2}" type="doc">
      <dgm:prSet loTypeId="urn:microsoft.com/office/officeart/2005/8/layout/list1" loCatId="list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B0F5DFE1-78E3-4A12-8C2A-C78544276B52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gm:t>
    </dgm:pt>
    <dgm:pt modelId="{440AD133-2640-434D-B690-140C1DAB7C89}" type="parTrans" cxnId="{9FD48D77-3B4D-4FBF-9001-4D2B501FA626}">
      <dgm:prSet/>
      <dgm:spPr/>
      <dgm:t>
        <a:bodyPr/>
        <a:lstStyle/>
        <a:p>
          <a:endParaRPr lang="cs-CZ"/>
        </a:p>
      </dgm:t>
    </dgm:pt>
    <dgm:pt modelId="{887147DF-81E2-4A2F-B293-12669C8BC09D}" type="sibTrans" cxnId="{9FD48D77-3B4D-4FBF-9001-4D2B501FA626}">
      <dgm:prSet/>
      <dgm:spPr/>
      <dgm:t>
        <a:bodyPr/>
        <a:lstStyle/>
        <a:p>
          <a:endParaRPr lang="cs-CZ"/>
        </a:p>
      </dgm:t>
    </dgm:pt>
    <dgm:pt modelId="{1FD12CF5-B26E-4F8A-8600-0A62882DF279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gm:t>
    </dgm:pt>
    <dgm:pt modelId="{C34C383A-7CD7-4589-89E9-6D57C38FD45F}" type="parTrans" cxnId="{F00F7631-2B79-4DEB-99A6-94720770FD70}">
      <dgm:prSet/>
      <dgm:spPr/>
      <dgm:t>
        <a:bodyPr/>
        <a:lstStyle/>
        <a:p>
          <a:endParaRPr lang="cs-CZ"/>
        </a:p>
      </dgm:t>
    </dgm:pt>
    <dgm:pt modelId="{14E4B9EF-3A6A-4A55-9117-9C44CFEC09B2}" type="sibTrans" cxnId="{F00F7631-2B79-4DEB-99A6-94720770FD70}">
      <dgm:prSet/>
      <dgm:spPr/>
      <dgm:t>
        <a:bodyPr/>
        <a:lstStyle/>
        <a:p>
          <a:endParaRPr lang="cs-CZ"/>
        </a:p>
      </dgm:t>
    </dgm:pt>
    <dgm:pt modelId="{5B78E413-0655-42AF-8AB7-470CFED9D7CE}">
      <dgm:prSet phldrT="[Text]" custT="1"/>
      <dgm:spPr>
        <a:ln w="38100">
          <a:solidFill>
            <a:schemeClr val="tx1"/>
          </a:solidFill>
        </a:ln>
      </dgm:spPr>
      <dgm:t>
        <a:bodyPr/>
        <a:lstStyle/>
        <a:p>
          <a:r>
            <a:rPr lang="cs-CZ" sz="3000" b="1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gm:t>
    </dgm:pt>
    <dgm:pt modelId="{1894C524-965C-417F-959D-887873CE565F}" type="parTrans" cxnId="{2FF27E4E-AD10-46F4-9ECE-CD635154ABF2}">
      <dgm:prSet/>
      <dgm:spPr/>
      <dgm:t>
        <a:bodyPr/>
        <a:lstStyle/>
        <a:p>
          <a:endParaRPr lang="cs-CZ"/>
        </a:p>
      </dgm:t>
    </dgm:pt>
    <dgm:pt modelId="{B2585A4C-3E14-4E6B-AFBE-9A56D2890B8F}" type="sibTrans" cxnId="{2FF27E4E-AD10-46F4-9ECE-CD635154ABF2}">
      <dgm:prSet/>
      <dgm:spPr/>
      <dgm:t>
        <a:bodyPr/>
        <a:lstStyle/>
        <a:p>
          <a:endParaRPr lang="cs-CZ"/>
        </a:p>
      </dgm:t>
    </dgm:pt>
    <dgm:pt modelId="{1383ABC7-78F6-46A1-9493-20CEE5CC1080}" type="pres">
      <dgm:prSet presAssocID="{5D292FE2-F620-43A1-BA33-29AA8A783AE2}" presName="linear" presStyleCnt="0">
        <dgm:presLayoutVars>
          <dgm:dir/>
          <dgm:animLvl val="lvl"/>
          <dgm:resizeHandles val="exact"/>
        </dgm:presLayoutVars>
      </dgm:prSet>
      <dgm:spPr/>
    </dgm:pt>
    <dgm:pt modelId="{0CC78EDF-43B7-4AC1-892F-8E9646EE4310}" type="pres">
      <dgm:prSet presAssocID="{B0F5DFE1-78E3-4A12-8C2A-C78544276B52}" presName="parentLin" presStyleCnt="0"/>
      <dgm:spPr/>
    </dgm:pt>
    <dgm:pt modelId="{80C6D618-83FD-4DEF-AAB4-8B54553A89F2}" type="pres">
      <dgm:prSet presAssocID="{B0F5DFE1-78E3-4A12-8C2A-C78544276B52}" presName="parentLeftMargin" presStyleLbl="node1" presStyleIdx="0" presStyleCnt="3"/>
      <dgm:spPr/>
    </dgm:pt>
    <dgm:pt modelId="{4F4E0BCE-746E-4D26-B4F9-AF74CCDB0D0C}" type="pres">
      <dgm:prSet presAssocID="{B0F5DFE1-78E3-4A12-8C2A-C78544276B52}" presName="parentText" presStyleLbl="node1" presStyleIdx="0" presStyleCnt="3" custScaleX="133167">
        <dgm:presLayoutVars>
          <dgm:chMax val="0"/>
          <dgm:bulletEnabled val="1"/>
        </dgm:presLayoutVars>
      </dgm:prSet>
      <dgm:spPr/>
    </dgm:pt>
    <dgm:pt modelId="{E64CC62D-2B9E-42A4-9D97-4ECB63DCA050}" type="pres">
      <dgm:prSet presAssocID="{B0F5DFE1-78E3-4A12-8C2A-C78544276B52}" presName="negativeSpace" presStyleCnt="0"/>
      <dgm:spPr/>
    </dgm:pt>
    <dgm:pt modelId="{67BD4CB8-1949-4DA7-9906-37B48828F180}" type="pres">
      <dgm:prSet presAssocID="{B0F5DFE1-78E3-4A12-8C2A-C78544276B52}" presName="childText" presStyleLbl="conFgAcc1" presStyleIdx="0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DEF1F0EF-5DC2-46F8-8CC2-F7003B4130FC}" type="pres">
      <dgm:prSet presAssocID="{887147DF-81E2-4A2F-B293-12669C8BC09D}" presName="spaceBetweenRectangles" presStyleCnt="0"/>
      <dgm:spPr/>
    </dgm:pt>
    <dgm:pt modelId="{E0D63ACA-C46A-45FC-A12D-61D5A0E46D62}" type="pres">
      <dgm:prSet presAssocID="{1FD12CF5-B26E-4F8A-8600-0A62882DF279}" presName="parentLin" presStyleCnt="0"/>
      <dgm:spPr/>
    </dgm:pt>
    <dgm:pt modelId="{6F596A55-C858-4396-B062-FEC587B12250}" type="pres">
      <dgm:prSet presAssocID="{1FD12CF5-B26E-4F8A-8600-0A62882DF279}" presName="parentLeftMargin" presStyleLbl="node1" presStyleIdx="0" presStyleCnt="3"/>
      <dgm:spPr/>
    </dgm:pt>
    <dgm:pt modelId="{ECDA8491-ED8E-4AE2-9674-12109FD9227D}" type="pres">
      <dgm:prSet presAssocID="{1FD12CF5-B26E-4F8A-8600-0A62882DF279}" presName="parentText" presStyleLbl="node1" presStyleIdx="1" presStyleCnt="3" custScaleX="133167">
        <dgm:presLayoutVars>
          <dgm:chMax val="0"/>
          <dgm:bulletEnabled val="1"/>
        </dgm:presLayoutVars>
      </dgm:prSet>
      <dgm:spPr/>
    </dgm:pt>
    <dgm:pt modelId="{78BBB986-C20A-4873-BB5E-2007D4AF36EC}" type="pres">
      <dgm:prSet presAssocID="{1FD12CF5-B26E-4F8A-8600-0A62882DF279}" presName="negativeSpace" presStyleCnt="0"/>
      <dgm:spPr/>
    </dgm:pt>
    <dgm:pt modelId="{28D29A77-6EF1-41E1-97A3-58D5B0F42614}" type="pres">
      <dgm:prSet presAssocID="{1FD12CF5-B26E-4F8A-8600-0A62882DF279}" presName="childText" presStyleLbl="conFgAcc1" presStyleIdx="1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  <dgm:pt modelId="{13F2BE13-8E58-4F62-A890-24D9FF96A811}" type="pres">
      <dgm:prSet presAssocID="{14E4B9EF-3A6A-4A55-9117-9C44CFEC09B2}" presName="spaceBetweenRectangles" presStyleCnt="0"/>
      <dgm:spPr/>
    </dgm:pt>
    <dgm:pt modelId="{F636C73D-FEBA-49E4-814D-F5CC140E6A54}" type="pres">
      <dgm:prSet presAssocID="{5B78E413-0655-42AF-8AB7-470CFED9D7CE}" presName="parentLin" presStyleCnt="0"/>
      <dgm:spPr/>
    </dgm:pt>
    <dgm:pt modelId="{6EF44572-1196-49AE-8CE6-4D7412590E09}" type="pres">
      <dgm:prSet presAssocID="{5B78E413-0655-42AF-8AB7-470CFED9D7CE}" presName="parentLeftMargin" presStyleLbl="node1" presStyleIdx="1" presStyleCnt="3"/>
      <dgm:spPr/>
    </dgm:pt>
    <dgm:pt modelId="{72D3E64B-7A9A-42A4-82D0-A9C054E141EB}" type="pres">
      <dgm:prSet presAssocID="{5B78E413-0655-42AF-8AB7-470CFED9D7CE}" presName="parentText" presStyleLbl="node1" presStyleIdx="2" presStyleCnt="3" custScaleX="133167">
        <dgm:presLayoutVars>
          <dgm:chMax val="0"/>
          <dgm:bulletEnabled val="1"/>
        </dgm:presLayoutVars>
      </dgm:prSet>
      <dgm:spPr/>
    </dgm:pt>
    <dgm:pt modelId="{2F170B4A-1E2E-4007-853C-32829E01C0B3}" type="pres">
      <dgm:prSet presAssocID="{5B78E413-0655-42AF-8AB7-470CFED9D7CE}" presName="negativeSpace" presStyleCnt="0"/>
      <dgm:spPr/>
    </dgm:pt>
    <dgm:pt modelId="{5B2E6FCE-925B-4203-98CE-A26D85E6C66B}" type="pres">
      <dgm:prSet presAssocID="{5B78E413-0655-42AF-8AB7-470CFED9D7CE}" presName="childText" presStyleLbl="conFgAcc1" presStyleIdx="2" presStyleCnt="3">
        <dgm:presLayoutVars>
          <dgm:bulletEnabled val="1"/>
        </dgm:presLayoutVars>
      </dgm:prSet>
      <dgm:spPr>
        <a:ln w="38100">
          <a:solidFill>
            <a:schemeClr val="tx1"/>
          </a:solidFill>
        </a:ln>
      </dgm:spPr>
    </dgm:pt>
  </dgm:ptLst>
  <dgm:cxnLst>
    <dgm:cxn modelId="{9616FF20-E47E-4FDF-A86F-51D53488EBA1}" type="presOf" srcId="{5D292FE2-F620-43A1-BA33-29AA8A783AE2}" destId="{1383ABC7-78F6-46A1-9493-20CEE5CC1080}" srcOrd="0" destOrd="0" presId="urn:microsoft.com/office/officeart/2005/8/layout/list1"/>
    <dgm:cxn modelId="{98365724-0DD2-4C60-B93C-1D86B014779A}" type="presOf" srcId="{5B78E413-0655-42AF-8AB7-470CFED9D7CE}" destId="{6EF44572-1196-49AE-8CE6-4D7412590E09}" srcOrd="0" destOrd="0" presId="urn:microsoft.com/office/officeart/2005/8/layout/list1"/>
    <dgm:cxn modelId="{3965202E-7081-426B-8975-CD6DF283A9A7}" type="presOf" srcId="{5B78E413-0655-42AF-8AB7-470CFED9D7CE}" destId="{72D3E64B-7A9A-42A4-82D0-A9C054E141EB}" srcOrd="1" destOrd="0" presId="urn:microsoft.com/office/officeart/2005/8/layout/list1"/>
    <dgm:cxn modelId="{F00F7631-2B79-4DEB-99A6-94720770FD70}" srcId="{5D292FE2-F620-43A1-BA33-29AA8A783AE2}" destId="{1FD12CF5-B26E-4F8A-8600-0A62882DF279}" srcOrd="1" destOrd="0" parTransId="{C34C383A-7CD7-4589-89E9-6D57C38FD45F}" sibTransId="{14E4B9EF-3A6A-4A55-9117-9C44CFEC09B2}"/>
    <dgm:cxn modelId="{F4104562-32A2-45F7-8BAB-AD30D4548787}" type="presOf" srcId="{B0F5DFE1-78E3-4A12-8C2A-C78544276B52}" destId="{4F4E0BCE-746E-4D26-B4F9-AF74CCDB0D0C}" srcOrd="1" destOrd="0" presId="urn:microsoft.com/office/officeart/2005/8/layout/list1"/>
    <dgm:cxn modelId="{2FF27E4E-AD10-46F4-9ECE-CD635154ABF2}" srcId="{5D292FE2-F620-43A1-BA33-29AA8A783AE2}" destId="{5B78E413-0655-42AF-8AB7-470CFED9D7CE}" srcOrd="2" destOrd="0" parTransId="{1894C524-965C-417F-959D-887873CE565F}" sibTransId="{B2585A4C-3E14-4E6B-AFBE-9A56D2890B8F}"/>
    <dgm:cxn modelId="{2DB02A75-A0E7-46D0-9ACB-F45264E077F5}" type="presOf" srcId="{1FD12CF5-B26E-4F8A-8600-0A62882DF279}" destId="{ECDA8491-ED8E-4AE2-9674-12109FD9227D}" srcOrd="1" destOrd="0" presId="urn:microsoft.com/office/officeart/2005/8/layout/list1"/>
    <dgm:cxn modelId="{9FD48D77-3B4D-4FBF-9001-4D2B501FA626}" srcId="{5D292FE2-F620-43A1-BA33-29AA8A783AE2}" destId="{B0F5DFE1-78E3-4A12-8C2A-C78544276B52}" srcOrd="0" destOrd="0" parTransId="{440AD133-2640-434D-B690-140C1DAB7C89}" sibTransId="{887147DF-81E2-4A2F-B293-12669C8BC09D}"/>
    <dgm:cxn modelId="{068B505A-4BB4-44F1-963C-CF6D0B67CF9E}" type="presOf" srcId="{1FD12CF5-B26E-4F8A-8600-0A62882DF279}" destId="{6F596A55-C858-4396-B062-FEC587B12250}" srcOrd="0" destOrd="0" presId="urn:microsoft.com/office/officeart/2005/8/layout/list1"/>
    <dgm:cxn modelId="{325758C9-61AA-4C17-9CE9-66180F39BF30}" type="presOf" srcId="{B0F5DFE1-78E3-4A12-8C2A-C78544276B52}" destId="{80C6D618-83FD-4DEF-AAB4-8B54553A89F2}" srcOrd="0" destOrd="0" presId="urn:microsoft.com/office/officeart/2005/8/layout/list1"/>
    <dgm:cxn modelId="{6958DE17-1906-4F3C-875C-6E759BB83173}" type="presParOf" srcId="{1383ABC7-78F6-46A1-9493-20CEE5CC1080}" destId="{0CC78EDF-43B7-4AC1-892F-8E9646EE4310}" srcOrd="0" destOrd="0" presId="urn:microsoft.com/office/officeart/2005/8/layout/list1"/>
    <dgm:cxn modelId="{8CB7CAE9-D99F-4C6D-AC41-11295480C7E4}" type="presParOf" srcId="{0CC78EDF-43B7-4AC1-892F-8E9646EE4310}" destId="{80C6D618-83FD-4DEF-AAB4-8B54553A89F2}" srcOrd="0" destOrd="0" presId="urn:microsoft.com/office/officeart/2005/8/layout/list1"/>
    <dgm:cxn modelId="{4D190293-7343-4123-AC99-8CC7FF4AE993}" type="presParOf" srcId="{0CC78EDF-43B7-4AC1-892F-8E9646EE4310}" destId="{4F4E0BCE-746E-4D26-B4F9-AF74CCDB0D0C}" srcOrd="1" destOrd="0" presId="urn:microsoft.com/office/officeart/2005/8/layout/list1"/>
    <dgm:cxn modelId="{E2BD7EE0-ADD1-461A-B3A2-90DE61907BAF}" type="presParOf" srcId="{1383ABC7-78F6-46A1-9493-20CEE5CC1080}" destId="{E64CC62D-2B9E-42A4-9D97-4ECB63DCA050}" srcOrd="1" destOrd="0" presId="urn:microsoft.com/office/officeart/2005/8/layout/list1"/>
    <dgm:cxn modelId="{F4BD64F8-528A-496C-87BF-C0646192B36B}" type="presParOf" srcId="{1383ABC7-78F6-46A1-9493-20CEE5CC1080}" destId="{67BD4CB8-1949-4DA7-9906-37B48828F180}" srcOrd="2" destOrd="0" presId="urn:microsoft.com/office/officeart/2005/8/layout/list1"/>
    <dgm:cxn modelId="{C90708A8-E188-4876-82DF-C1431214608D}" type="presParOf" srcId="{1383ABC7-78F6-46A1-9493-20CEE5CC1080}" destId="{DEF1F0EF-5DC2-46F8-8CC2-F7003B4130FC}" srcOrd="3" destOrd="0" presId="urn:microsoft.com/office/officeart/2005/8/layout/list1"/>
    <dgm:cxn modelId="{F56450AB-BF78-42AF-89E2-905E769F7BD8}" type="presParOf" srcId="{1383ABC7-78F6-46A1-9493-20CEE5CC1080}" destId="{E0D63ACA-C46A-45FC-A12D-61D5A0E46D62}" srcOrd="4" destOrd="0" presId="urn:microsoft.com/office/officeart/2005/8/layout/list1"/>
    <dgm:cxn modelId="{A68DBEB3-EE9D-454A-B44F-199233E9E069}" type="presParOf" srcId="{E0D63ACA-C46A-45FC-A12D-61D5A0E46D62}" destId="{6F596A55-C858-4396-B062-FEC587B12250}" srcOrd="0" destOrd="0" presId="urn:microsoft.com/office/officeart/2005/8/layout/list1"/>
    <dgm:cxn modelId="{CC58483F-FE4C-4DC3-9315-9E2A4C1D3B0E}" type="presParOf" srcId="{E0D63ACA-C46A-45FC-A12D-61D5A0E46D62}" destId="{ECDA8491-ED8E-4AE2-9674-12109FD9227D}" srcOrd="1" destOrd="0" presId="urn:microsoft.com/office/officeart/2005/8/layout/list1"/>
    <dgm:cxn modelId="{96CB251E-A7DB-4F4F-93D5-928615EC2886}" type="presParOf" srcId="{1383ABC7-78F6-46A1-9493-20CEE5CC1080}" destId="{78BBB986-C20A-4873-BB5E-2007D4AF36EC}" srcOrd="5" destOrd="0" presId="urn:microsoft.com/office/officeart/2005/8/layout/list1"/>
    <dgm:cxn modelId="{14350A7E-E092-4CE3-A48D-8BB663644722}" type="presParOf" srcId="{1383ABC7-78F6-46A1-9493-20CEE5CC1080}" destId="{28D29A77-6EF1-41E1-97A3-58D5B0F42614}" srcOrd="6" destOrd="0" presId="urn:microsoft.com/office/officeart/2005/8/layout/list1"/>
    <dgm:cxn modelId="{3C5BC0A9-AF5E-48ED-A8AE-1C7850B85B18}" type="presParOf" srcId="{1383ABC7-78F6-46A1-9493-20CEE5CC1080}" destId="{13F2BE13-8E58-4F62-A890-24D9FF96A811}" srcOrd="7" destOrd="0" presId="urn:microsoft.com/office/officeart/2005/8/layout/list1"/>
    <dgm:cxn modelId="{D71338CF-C0EA-47BE-B6D0-95AD75032EC1}" type="presParOf" srcId="{1383ABC7-78F6-46A1-9493-20CEE5CC1080}" destId="{F636C73D-FEBA-49E4-814D-F5CC140E6A54}" srcOrd="8" destOrd="0" presId="urn:microsoft.com/office/officeart/2005/8/layout/list1"/>
    <dgm:cxn modelId="{9D35B39D-FB61-4132-AC72-D34AC6F50C1E}" type="presParOf" srcId="{F636C73D-FEBA-49E4-814D-F5CC140E6A54}" destId="{6EF44572-1196-49AE-8CE6-4D7412590E09}" srcOrd="0" destOrd="0" presId="urn:microsoft.com/office/officeart/2005/8/layout/list1"/>
    <dgm:cxn modelId="{46C521DC-03B9-44BA-8E25-1228350F76BC}" type="presParOf" srcId="{F636C73D-FEBA-49E4-814D-F5CC140E6A54}" destId="{72D3E64B-7A9A-42A4-82D0-A9C054E141EB}" srcOrd="1" destOrd="0" presId="urn:microsoft.com/office/officeart/2005/8/layout/list1"/>
    <dgm:cxn modelId="{65CA1622-D76E-487E-AE68-366CFFA60CDF}" type="presParOf" srcId="{1383ABC7-78F6-46A1-9493-20CEE5CC1080}" destId="{2F170B4A-1E2E-4007-853C-32829E01C0B3}" srcOrd="9" destOrd="0" presId="urn:microsoft.com/office/officeart/2005/8/layout/list1"/>
    <dgm:cxn modelId="{D8B39BB9-4022-4270-B6C5-CBC83F42949E}" type="presParOf" srcId="{1383ABC7-78F6-46A1-9493-20CEE5CC1080}" destId="{5B2E6FCE-925B-4203-98CE-A26D85E6C66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4659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86107" y="6283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EXPERTNÍ ODHAD</a:t>
          </a:r>
        </a:p>
      </dsp:txBody>
      <dsp:txXfrm>
        <a:off x="423574" y="100300"/>
        <a:ext cx="7123408" cy="692586"/>
      </dsp:txXfrm>
    </dsp:sp>
    <dsp:sp modelId="{28D29A77-6EF1-41E1-97A3-58D5B0F42614}">
      <dsp:nvSpPr>
        <dsp:cNvPr id="0" name=""/>
        <dsp:cNvSpPr/>
      </dsp:nvSpPr>
      <dsp:spPr>
        <a:xfrm>
          <a:off x="0" y="162595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86107" y="124219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ANALÝZA SEKUNDÁRNÍCH DAT</a:t>
          </a:r>
        </a:p>
      </dsp:txBody>
      <dsp:txXfrm>
        <a:off x="423574" y="1279660"/>
        <a:ext cx="7123408" cy="692586"/>
      </dsp:txXfrm>
    </dsp:sp>
    <dsp:sp modelId="{FDBDB8EC-63A8-41BB-BC18-37E964D65756}">
      <dsp:nvSpPr>
        <dsp:cNvPr id="0" name=""/>
        <dsp:cNvSpPr/>
      </dsp:nvSpPr>
      <dsp:spPr>
        <a:xfrm>
          <a:off x="0" y="280531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392D4-B55D-4752-B0CC-E440B627DC23}">
      <dsp:nvSpPr>
        <dsp:cNvPr id="0" name=""/>
        <dsp:cNvSpPr/>
      </dsp:nvSpPr>
      <dsp:spPr>
        <a:xfrm>
          <a:off x="386107" y="242155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PŘÍPADOVÁ STUDIE</a:t>
          </a:r>
        </a:p>
      </dsp:txBody>
      <dsp:txXfrm>
        <a:off x="423574" y="2459020"/>
        <a:ext cx="7123408" cy="692586"/>
      </dsp:txXfrm>
    </dsp:sp>
    <dsp:sp modelId="{5B2E6FCE-925B-4203-98CE-A26D85E6C66B}">
      <dsp:nvSpPr>
        <dsp:cNvPr id="0" name=""/>
        <dsp:cNvSpPr/>
      </dsp:nvSpPr>
      <dsp:spPr>
        <a:xfrm>
          <a:off x="0" y="3984673"/>
          <a:ext cx="772214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86107" y="3600913"/>
          <a:ext cx="7198342" cy="7675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4315" tIns="0" rIns="204315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PILOTNÍ STUDIE</a:t>
          </a:r>
        </a:p>
      </dsp:txBody>
      <dsp:txXfrm>
        <a:off x="423574" y="3638380"/>
        <a:ext cx="7123408" cy="692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BD4CB8-1949-4DA7-9906-37B48828F180}">
      <dsp:nvSpPr>
        <dsp:cNvPr id="0" name=""/>
        <dsp:cNvSpPr/>
      </dsp:nvSpPr>
      <dsp:spPr>
        <a:xfrm>
          <a:off x="0" y="438836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E0BCE-746E-4D26-B4F9-AF74CCDB0D0C}">
      <dsp:nvSpPr>
        <dsp:cNvPr id="0" name=""/>
        <dsp:cNvSpPr/>
      </dsp:nvSpPr>
      <dsp:spPr>
        <a:xfrm>
          <a:off x="360316" y="2555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FOCUS GROUP INTERVIEW</a:t>
          </a:r>
        </a:p>
      </dsp:txBody>
      <dsp:txXfrm>
        <a:off x="400665" y="65905"/>
        <a:ext cx="6636817" cy="745862"/>
      </dsp:txXfrm>
    </dsp:sp>
    <dsp:sp modelId="{28D29A77-6EF1-41E1-97A3-58D5B0F42614}">
      <dsp:nvSpPr>
        <dsp:cNvPr id="0" name=""/>
        <dsp:cNvSpPr/>
      </dsp:nvSpPr>
      <dsp:spPr>
        <a:xfrm>
          <a:off x="0" y="170891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A8491-ED8E-4AE2-9674-12109FD9227D}">
      <dsp:nvSpPr>
        <dsp:cNvPr id="0" name=""/>
        <dsp:cNvSpPr/>
      </dsp:nvSpPr>
      <dsp:spPr>
        <a:xfrm>
          <a:off x="360316" y="1295636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PROJEKČNÍ TECHNIKY</a:t>
          </a:r>
        </a:p>
      </dsp:txBody>
      <dsp:txXfrm>
        <a:off x="400665" y="1335985"/>
        <a:ext cx="6636817" cy="745862"/>
      </dsp:txXfrm>
    </dsp:sp>
    <dsp:sp modelId="{5B2E6FCE-925B-4203-98CE-A26D85E6C66B}">
      <dsp:nvSpPr>
        <dsp:cNvPr id="0" name=""/>
        <dsp:cNvSpPr/>
      </dsp:nvSpPr>
      <dsp:spPr>
        <a:xfrm>
          <a:off x="0" y="2978997"/>
          <a:ext cx="7206328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D3E64B-7A9A-42A4-82D0-A9C054E141EB}">
      <dsp:nvSpPr>
        <dsp:cNvPr id="0" name=""/>
        <dsp:cNvSpPr/>
      </dsp:nvSpPr>
      <dsp:spPr>
        <a:xfrm>
          <a:off x="360316" y="2565717"/>
          <a:ext cx="6717515" cy="82656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23975"/>
            <a:alphaOff val="0"/>
          </a:schemeClr>
        </a:solidFill>
        <a:ln w="38100"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667" tIns="0" rIns="190667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b="1" kern="1200" dirty="0">
              <a:solidFill>
                <a:schemeClr val="tx1"/>
              </a:solidFill>
              <a:latin typeface="Amasis MT Pro Medium" panose="02040604050005020304" pitchFamily="18" charset="-18"/>
            </a:rPr>
            <a:t>HLOUBKOVÉ INTERVIEW</a:t>
          </a:r>
        </a:p>
      </dsp:txBody>
      <dsp:txXfrm>
        <a:off x="400665" y="2606066"/>
        <a:ext cx="6636817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E752E-68D3-4F3A-B1F9-D6E538ED5DBD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90B1D-D267-4D33-9887-70F9F79D51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88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3248F-AF27-4C19-9881-7FFF128609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17E0F9-83E0-4F91-A61D-E3D7244B0E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2A2BD6-009B-4ED9-8BE2-1E1FD1EC3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747DA7-8383-42FF-950B-DEBE99D6E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EFE725-3170-42E4-B3DF-C32518D2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99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F102-5177-4F7C-84C0-E5B20874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5021F2-0FC1-46ED-8A84-0B7AE2EB4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D17B89-E6AF-462A-A80F-6A606674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0D66A2-5584-4162-9D3B-A74C710C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7DE89-9472-4B07-AB82-73B1BDD1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83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A11AF0-6B45-43D2-B745-142E5FAF69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0109DE-22F3-44A8-A82D-FC0729A96D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D7FD6-87AF-4E29-B862-099E5871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75F7-345C-4243-9E1D-68B3E4536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9CF908D-8158-4B46-9555-1A1E90AD7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857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FDAD9-810A-4665-A1BC-DD693796B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104B5-5634-4B00-914E-E97E878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F3DB77-D33A-4060-B2C0-51968842F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0E1D51-6113-459D-B424-C95281CE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60A89A-16B6-43F5-B099-C5ECFA7C3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79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3805C-F20F-408C-B789-71DE57C23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513E7-3CDB-4A32-8F95-1B2443664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821D6-31D2-4829-8495-C1792733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3B96F6-030A-42D2-9D1B-C9C543A45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FAE29E-2BB3-45D5-8CF7-855B0FA3D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06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E20C71-3319-4CDA-8985-5182B11F9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77F3DC-C86B-4AA9-BE7A-F3DEEE06C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616916-50DF-4634-92BA-28CA6FAC8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95ABE7F-B75A-4F39-BB5A-98AA1DFAE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9B0BCDD-1B4E-492A-B8AE-DE3637FB7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AEC3B5-BAE7-4887-9DFD-807D279F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296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CDAC1-6EBB-4B0C-822F-A13474AEA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84413E1-5ACB-4034-99F4-BE046192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D335473-A920-4F7B-A642-8B7109ECF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FEEB5A5-BE0D-4E28-AA63-A70E2B5CB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72F36E-308D-406D-A9A0-AD99827267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0152A51-E3AC-4E0D-B379-7C9672CCD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0BECE59-FC6D-4CBA-BAA4-A59A299A7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77B2D24-C7F0-47E6-85B0-52088E5B3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769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E45D3-7131-45C2-8B99-BFF0C410A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06DF523-80C8-4A76-8E5A-69A5340C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4924E26-4833-4340-98BD-52A19B77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6CFD240-2BC3-430B-8705-F0D1F0B0E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36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FE58D9D-664C-40E8-8605-F8AC8314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520B29-9824-440B-B5F8-9CA5EC9C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DC43DA-375D-4797-83B4-4A3B48BFE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582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0E2144-4A65-4FF0-B6DC-D841904D6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D6CD14-9D09-47E2-92E1-C6DFFDF62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3AA5523-9BB8-4827-82EC-4C8C0407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6E3E56-D1CB-4933-9371-406B6404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16624E-A237-46EC-BE17-8B818EA52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AB3EC9-EF0E-42BB-95E6-1F1AC456A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42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EE396-42DD-47DC-9A0B-7E29FA0FB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9306627-1C49-4198-9EEC-DDE68DBE32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E5961D2-7492-42F0-AA36-223CE9BD6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6D51F7-E5FA-4038-811B-A4B85954E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023AF8-FA44-4201-B6B0-9F00F1DEB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1F564A-3B44-4CA0-A1EF-F7B5C41D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6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46AD61B-FB4C-4D43-8CF5-40EF0FAB0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2B2679-020B-4AA2-83EE-7F6496083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224C8D-6ADC-4B33-81BF-49DCCB59EF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B9E3-DF22-427E-B628-24E8CFE48324}" type="datetimeFigureOut">
              <a:rPr lang="cs-CZ" smtClean="0"/>
              <a:t>03.11.2022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838387-1FC0-4168-94BA-AF1ED47807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7B1E84-F6EF-4890-A4EE-080DDDAEA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0944D-6E51-4B14-9147-D6B3E251A5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91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5D3AEE7-2877-4EB1-BC64-835F3F89AC0B}"/>
              </a:ext>
            </a:extLst>
          </p:cNvPr>
          <p:cNvSpPr txBox="1"/>
          <p:nvPr/>
        </p:nvSpPr>
        <p:spPr>
          <a:xfrm>
            <a:off x="0" y="2129402"/>
            <a:ext cx="1219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cs-CZ" sz="6000" b="1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cs-CZ" sz="6000" b="1" i="0" dirty="0">
                <a:solidFill>
                  <a:srgbClr val="000000"/>
                </a:solidFill>
                <a:effectLst/>
                <a:latin typeface="Bookman Old Style" panose="02050604050505020204" pitchFamily="18" charset="0"/>
              </a:rPr>
              <a:t>EXPLORAČNÍ VÝZKUM</a:t>
            </a:r>
          </a:p>
        </p:txBody>
      </p:sp>
    </p:spTree>
    <p:extLst>
      <p:ext uri="{BB962C8B-B14F-4D97-AF65-F5344CB8AC3E}">
        <p14:creationId xmlns:p14="http://schemas.microsoft.com/office/powerpoint/2010/main" val="3455992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KATEGORIE PILOTNÍCH STUDIÍ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37A5643-D006-4330-8C59-0214F5D58E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7329158"/>
              </p:ext>
            </p:extLst>
          </p:nvPr>
        </p:nvGraphicFramePr>
        <p:xfrm>
          <a:off x="234461" y="1078523"/>
          <a:ext cx="7206328" cy="3710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246244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FOCUS GROUP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 nestrukturovaný rozhovor s malou skupinou lidí.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„volný rozhovor“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Ideální počet účastníků je 6 až 10, skupina by měla být homogenní (spotřebitelé stejného druhu výrobku, věková skupina).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Používá se v počátcích výzkumu a je vhodná pro screening, může být uplatňována i v pozdějších fázích výzkumného projektu.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Metoda však často generuje více otázek než odpovědí.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současnosti se používá i </a:t>
            </a:r>
            <a:r>
              <a:rPr lang="cs-CZ" sz="3000" b="1" dirty="0">
                <a:latin typeface="Amasis MT Pro Medium" panose="02040604050005020304" pitchFamily="18" charset="-18"/>
              </a:rPr>
              <a:t>online </a:t>
            </a:r>
            <a:r>
              <a:rPr lang="cs-CZ" sz="3000" b="1" dirty="0" err="1">
                <a:latin typeface="Amasis MT Pro Medium" panose="02040604050005020304" pitchFamily="18" charset="-18"/>
              </a:rPr>
              <a:t>focus</a:t>
            </a:r>
            <a:r>
              <a:rPr lang="cs-CZ" sz="3000" b="1" dirty="0">
                <a:latin typeface="Amasis MT Pro Medium" panose="02040604050005020304" pitchFamily="18" charset="-18"/>
              </a:rPr>
              <a:t> </a:t>
            </a:r>
            <a:r>
              <a:rPr lang="cs-CZ" sz="3000" b="1" dirty="0" err="1">
                <a:latin typeface="Amasis MT Pro Medium" panose="02040604050005020304" pitchFamily="18" charset="-18"/>
              </a:rPr>
              <a:t>group</a:t>
            </a:r>
            <a:r>
              <a:rPr lang="cs-CZ" sz="3000" b="1" dirty="0">
                <a:latin typeface="Amasis MT Pro Medium" panose="02040604050005020304" pitchFamily="18" charset="-18"/>
              </a:rPr>
              <a:t> interview.</a:t>
            </a:r>
          </a:p>
        </p:txBody>
      </p:sp>
    </p:spTree>
    <p:extLst>
      <p:ext uri="{BB962C8B-B14F-4D97-AF65-F5344CB8AC3E}">
        <p14:creationId xmlns:p14="http://schemas.microsoft.com/office/powerpoint/2010/main" val="2282983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PROJEKČNÍ TECHNIKY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Využívají se tehdy, když jsme výzkumníci a předpokládáme, že respondent nebude chtít reagovat na přímé otázky.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b="1" dirty="0">
                <a:latin typeface="Amasis MT Pro Medium" panose="02040604050005020304" pitchFamily="18" charset="-18"/>
              </a:rPr>
              <a:t>Identifikace respondenta se provádí testování při individuálních rozhovorech.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500" b="1" u="sng" dirty="0">
                <a:latin typeface="Amasis MT Pro Medium" panose="02040604050005020304" pitchFamily="18" charset="-18"/>
              </a:rPr>
              <a:t>Testy projekčních technik: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Slovní asociace </a:t>
            </a:r>
            <a:r>
              <a:rPr lang="cs-CZ" sz="3000" b="1" dirty="0">
                <a:latin typeface="Amasis MT Pro Medium" panose="02040604050005020304" pitchFamily="18" charset="-18"/>
              </a:rPr>
              <a:t>(zjišťování reakcí a postojů k výrobku, značce, podniku, propagaci)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Dokončování vět nebo příběhu</a:t>
            </a:r>
            <a:r>
              <a:rPr lang="cs-CZ" sz="3000" b="1" dirty="0">
                <a:latin typeface="Amasis MT Pro Medium" panose="02040604050005020304" pitchFamily="18" charset="-18"/>
              </a:rPr>
              <a:t> (odhalení motivů, postojů a názorů)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Interpretace obrázků </a:t>
            </a:r>
            <a:r>
              <a:rPr lang="cs-CZ" sz="3000" b="1" dirty="0">
                <a:latin typeface="Amasis MT Pro Medium" panose="02040604050005020304" pitchFamily="18" charset="-18"/>
              </a:rPr>
              <a:t>(co znamená, jak k tomu došlo, co si myslí a jaký bude výsledek, odhalení vnitřního stavu vědomí)</a:t>
            </a:r>
          </a:p>
        </p:txBody>
      </p:sp>
    </p:spTree>
    <p:extLst>
      <p:ext uri="{BB962C8B-B14F-4D97-AF65-F5344CB8AC3E}">
        <p14:creationId xmlns:p14="http://schemas.microsoft.com/office/powerpoint/2010/main" val="2508931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235970" y="632144"/>
            <a:ext cx="1173869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Technika třetí osoby </a:t>
            </a:r>
            <a:r>
              <a:rPr lang="cs-CZ" sz="3000" dirty="0">
                <a:latin typeface="Amasis MT Pro Medium" panose="02040604050005020304" pitchFamily="18" charset="-18"/>
              </a:rPr>
              <a:t>(dotazování jak by reagovali na určitou situaci přátelé, rodina, kolegové, promítání vlastních postojů na třetí osobu)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Hraní rolí</a:t>
            </a:r>
            <a:r>
              <a:rPr lang="cs-CZ" sz="3000" b="1" dirty="0">
                <a:latin typeface="Amasis MT Pro Medium" panose="02040604050005020304" pitchFamily="18" charset="-18"/>
              </a:rPr>
              <a:t> (technika při, které testovaný bere roli jiné osoby)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solidFill>
                  <a:srgbClr val="C00000"/>
                </a:solidFill>
                <a:latin typeface="Amasis MT Pro Medium" panose="02040604050005020304" pitchFamily="18" charset="-18"/>
              </a:rPr>
              <a:t>Kreslení </a:t>
            </a:r>
            <a:r>
              <a:rPr lang="cs-CZ" sz="3000" b="1" dirty="0">
                <a:latin typeface="Amasis MT Pro Medium" panose="02040604050005020304" pitchFamily="18" charset="-18"/>
              </a:rPr>
              <a:t>(malování do prázdných dialogových bublin, doplňování dialogů)</a:t>
            </a:r>
          </a:p>
        </p:txBody>
      </p:sp>
    </p:spTree>
    <p:extLst>
      <p:ext uri="{BB962C8B-B14F-4D97-AF65-F5344CB8AC3E}">
        <p14:creationId xmlns:p14="http://schemas.microsoft.com/office/powerpoint/2010/main" val="33664693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HLOUBKOVÉ INTERVIEW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individuální hloubkový rozhovor s cílem odhalit hluboce zakořeněné příčiny určitých názorů, postojů, chování, které si často respondent vůbec neuvědomuje.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Rozhovor by měl vést školený specialista = psycholog.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Podmínky pro úspěšný hloubkový rozhovor: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uvolněnost,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umění usměrňovat diskuzi k danému tématu,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schopnost tazatele získat zajímavé a pravdivé informace od respondenta.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Doba trvání 1 až 2 hodiny, zaznamenávání pro další analyzování.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30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883748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POUŽITÍ A OMEZENÍ KVALITATIVNÍ ANALÝZY</a:t>
            </a:r>
            <a:endParaRPr lang="cs-CZ" sz="3000" b="1" dirty="0">
              <a:latin typeface="Amasis MT Pro Medium" panose="02040604050005020304" pitchFamily="18" charset="-18"/>
            </a:endParaRP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umožňují získat informace vysvětlující příčiny určitého chování spotřebitelů za daných podmínek.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Použití kvalitativních metod má určitá omezení: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malý počet respondentů,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nemusí přinést reprezentativní výsledky,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víceznačné výsledky.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Kvalitativní metody nenahradí terénní výzkumy velkého rozsahu, ale přinášejí podklad pro další výzkum.</a:t>
            </a:r>
          </a:p>
          <a:p>
            <a:pPr>
              <a:spcBef>
                <a:spcPts val="600"/>
              </a:spcBef>
            </a:pPr>
            <a:endParaRPr lang="cs-CZ" sz="3500" b="1" dirty="0">
              <a:latin typeface="Amasis MT Pro Medium" panose="02040604050005020304" pitchFamily="18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69738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EXPLORAČNÍ VÝZKUM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výzkumnou metodu, která pomáhá zabezpečit vyšší přesnost odhadu budoucího vývoje.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Přispívá k odhalení jádra marketingového problému a může mít podobu jak nezávislé jednoduché studie tak i opakovaná zjišťování.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Cílem exploračního výzkumu je: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snadnější porozumění konceptu a struktuře problému,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odhalení trendů a jevů na stanovené vzorku.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Smyslem výzkumu je zabezpečení kvalitativních dat, nesmíme očekávat detailní kvantifikovaná data.</a:t>
            </a:r>
          </a:p>
          <a:p>
            <a:pPr lvl="1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 výzkum nelze považovat za závěrečný kvantifikovatelný výzkum.</a:t>
            </a:r>
          </a:p>
        </p:txBody>
      </p:sp>
    </p:spTree>
    <p:extLst>
      <p:ext uri="{BB962C8B-B14F-4D97-AF65-F5344CB8AC3E}">
        <p14:creationId xmlns:p14="http://schemas.microsoft.com/office/powerpoint/2010/main" val="34179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DŮVODY EXPLORAČNÍHO VÝZKUMU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K provádění exploračního výzkumu se přistupuje, když máme reálný a rozpoznatelný problém ve firmě.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Zmapování výchozí situace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úrovně problému a jeho celkového rozsahu a šíře dopadu. 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Stanovení priorit, ze kterých vychází další analýzy.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Samotný projekt výzkumu ještě není přesně stanoven, ale na straně firmy existuje velká poptávka po informacích.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Průzkum alternativ.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atin typeface="Amasis MT Pro Medium" panose="02040604050005020304" pitchFamily="18" charset="-18"/>
              </a:rPr>
              <a:t>Nalézání nových příležitostí.</a:t>
            </a:r>
          </a:p>
          <a:p>
            <a:pPr>
              <a:spcBef>
                <a:spcPts val="600"/>
              </a:spcBef>
            </a:pPr>
            <a:r>
              <a:rPr lang="cs-CZ" sz="3000" dirty="0">
                <a:latin typeface="Amasis MT Pro Medium" panose="02040604050005020304" pitchFamily="18" charset="-18"/>
              </a:rPr>
              <a:t>- </a:t>
            </a:r>
          </a:p>
        </p:txBody>
      </p:sp>
    </p:spTree>
    <p:extLst>
      <p:ext uri="{BB962C8B-B14F-4D97-AF65-F5344CB8AC3E}">
        <p14:creationId xmlns:p14="http://schemas.microsoft.com/office/powerpoint/2010/main" val="393214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235191"/>
            <a:ext cx="11721507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b="1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Průzkum alternativ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Exploračním výzkumem se určuje nejlepší alternativa pro řešení existujícího problému.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Firma využívá této možnost v případě omezeného rozpočtu nebo nemožnosti reagovat na všechny potenciální výzvy na trhu.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dirty="0">
                <a:ln w="19050">
                  <a:solidFill>
                    <a:schemeClr val="tx1"/>
                  </a:solidFill>
                </a:ln>
                <a:solidFill>
                  <a:srgbClr val="C00000"/>
                </a:solidFill>
                <a:latin typeface="Amasis MT Pro Medium" panose="02040604050005020304" pitchFamily="18" charset="-18"/>
              </a:rPr>
              <a:t>Nalézání nových příležitostí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Požadavek marketérů na explorační výzkum je na objevení nových příležitostí pro uvedení dalších produktů na trh.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Slouží ke zdokonalení stávajících produktů</a:t>
            </a:r>
          </a:p>
        </p:txBody>
      </p:sp>
    </p:spTree>
    <p:extLst>
      <p:ext uri="{BB962C8B-B14F-4D97-AF65-F5344CB8AC3E}">
        <p14:creationId xmlns:p14="http://schemas.microsoft.com/office/powerpoint/2010/main" val="94349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dirty="0">
                <a:latin typeface="Amasis MT Pro Medium" panose="02040604050005020304" pitchFamily="18" charset="-18"/>
              </a:rPr>
              <a:t>ZÁKLADNÍ DRUHY EXPLORAČNÍHO VÝZKUMU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7AEC3A3-DCE3-492A-A887-19ACC15CA1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2387730"/>
              </p:ext>
            </p:extLst>
          </p:nvPr>
        </p:nvGraphicFramePr>
        <p:xfrm>
          <a:off x="242277" y="1077646"/>
          <a:ext cx="7722143" cy="4702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05887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EXPERTNÍ ODHAD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Metodu expertního odhadu může provádět pouze dostatečně informovaná a vzdělaná osoba.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Musí mít: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široký přehled o problémech jejich dynamice,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práce s daty,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znalost statistických metod.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V rámci této metody se vzájemně srovnávají minimálně dvě nezávislé studie vytvořené nezávislými skupinami odborníků.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Expertní odhad nepředstavuje konečný výstup výzkumu. </a:t>
            </a:r>
          </a:p>
        </p:txBody>
      </p:sp>
    </p:spTree>
    <p:extLst>
      <p:ext uri="{BB962C8B-B14F-4D97-AF65-F5344CB8AC3E}">
        <p14:creationId xmlns:p14="http://schemas.microsoft.com/office/powerpoint/2010/main" val="264244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ANALÝZA SEKUNÁDRNÍCH DAT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rozbor již zpracovaných a široce dostupných údajů ze statistických ročenek, regionálních, odvětvových, oborových a sociálních statistických souhrnů.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u="sng" dirty="0">
                <a:latin typeface="Amasis MT Pro Medium" panose="02040604050005020304" pitchFamily="18" charset="-18"/>
              </a:rPr>
              <a:t>Analýza sekundárních dat vytváří rámcový obraz o: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oboru, 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činnost,</a:t>
            </a:r>
          </a:p>
          <a:p>
            <a:pPr marL="914400" lvl="1" indent="-4572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3000" i="1" dirty="0">
                <a:latin typeface="Amasis MT Pro Medium" panose="02040604050005020304" pitchFamily="18" charset="-18"/>
              </a:rPr>
              <a:t>ekonomických podmínkách podnikání.</a:t>
            </a:r>
          </a:p>
        </p:txBody>
      </p:sp>
    </p:spTree>
    <p:extLst>
      <p:ext uri="{BB962C8B-B14F-4D97-AF65-F5344CB8AC3E}">
        <p14:creationId xmlns:p14="http://schemas.microsoft.com/office/powerpoint/2010/main" val="3998288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PŘÍPADOVÉ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Spočívá v transformaci již realizovaných projektů jiných subjektů na vlastní podnik.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„Transfer zkušeností“.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Problémem této metody je neochota sdílet podnikové informace a dostatečná transparentnost konkurenčních subjektů.</a:t>
            </a:r>
          </a:p>
        </p:txBody>
      </p:sp>
    </p:spTree>
    <p:extLst>
      <p:ext uri="{BB962C8B-B14F-4D97-AF65-F5344CB8AC3E}">
        <p14:creationId xmlns:p14="http://schemas.microsoft.com/office/powerpoint/2010/main" val="2561316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29789B6-76A7-4600-934C-EBFCD85B84D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89837E34-8832-4CF0-BC38-CABDC620CF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9342" y="131824"/>
            <a:ext cx="1484673" cy="58648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7742E089-12F7-4CC9-99ED-BB4219DDFCF7}"/>
              </a:ext>
            </a:extLst>
          </p:cNvPr>
          <p:cNvSpPr txBox="1"/>
          <p:nvPr/>
        </p:nvSpPr>
        <p:spPr>
          <a:xfrm>
            <a:off x="117985" y="139775"/>
            <a:ext cx="119560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3500" b="1" dirty="0">
                <a:latin typeface="Amasis MT Pro Medium" panose="02040604050005020304" pitchFamily="18" charset="-18"/>
              </a:rPr>
              <a:t>PILOTNÍ STUDIE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Jedná se o soubor výzkumných technik.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Představuje příklady práce v terénu v malém měřítku = malý výzkumný projekt, který zahrnuje vzorkování, které nemá podmínku preciznosti, tak jako to má rozsáhlý výzkum.</a:t>
            </a:r>
          </a:p>
          <a:p>
            <a:pPr marL="457200" indent="-457200">
              <a:spcBef>
                <a:spcPts val="600"/>
              </a:spcBef>
              <a:buFontTx/>
              <a:buChar char="-"/>
            </a:pPr>
            <a:r>
              <a:rPr lang="cs-CZ" sz="3000" dirty="0">
                <a:latin typeface="Amasis MT Pro Medium" panose="02040604050005020304" pitchFamily="18" charset="-18"/>
              </a:rPr>
              <a:t>Pilotní studie generují primární data, která jsou potřebná pro kvalitativní analýzu, odlišení od výzkumu, který vychází ze sekundárních dat.</a:t>
            </a:r>
          </a:p>
        </p:txBody>
      </p:sp>
    </p:spTree>
    <p:extLst>
      <p:ext uri="{BB962C8B-B14F-4D97-AF65-F5344CB8AC3E}">
        <p14:creationId xmlns:p14="http://schemas.microsoft.com/office/powerpoint/2010/main" val="21604747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755</Words>
  <Application>Microsoft Office PowerPoint</Application>
  <PresentationFormat>Širokoúhlá obrazovka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Amasis MT Pro Medium</vt:lpstr>
      <vt:lpstr>Arial</vt:lpstr>
      <vt:lpstr>Bookman Old Style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Tkačíková</dc:creator>
  <cp:lastModifiedBy>Pracharova Lenka</cp:lastModifiedBy>
  <cp:revision>103</cp:revision>
  <dcterms:created xsi:type="dcterms:W3CDTF">2021-10-06T11:18:58Z</dcterms:created>
  <dcterms:modified xsi:type="dcterms:W3CDTF">2022-11-03T12:01:57Z</dcterms:modified>
</cp:coreProperties>
</file>