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23" r:id="rId2"/>
    <p:sldId id="337" r:id="rId3"/>
    <p:sldId id="338" r:id="rId4"/>
    <p:sldId id="339" r:id="rId5"/>
    <p:sldId id="340" r:id="rId6"/>
    <p:sldId id="341" r:id="rId7"/>
    <p:sldId id="342" r:id="rId8"/>
    <p:sldId id="343" r:id="rId9"/>
    <p:sldId id="344" r:id="rId10"/>
    <p:sldId id="345" r:id="rId11"/>
    <p:sldId id="346" r:id="rId12"/>
    <p:sldId id="347" r:id="rId13"/>
    <p:sldId id="348" r:id="rId14"/>
    <p:sldId id="349" r:id="rId15"/>
    <p:sldId id="350" r:id="rId16"/>
    <p:sldId id="351" r:id="rId1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  <a:srgbClr val="FF5050"/>
    <a:srgbClr val="FF0000"/>
    <a:srgbClr val="FF7D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Střední styl 3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Střední styl 4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30" autoAdjust="0"/>
  </p:normalViewPr>
  <p:slideViewPr>
    <p:cSldViewPr snapToGrid="0">
      <p:cViewPr varScale="1">
        <p:scale>
          <a:sx n="64" d="100"/>
          <a:sy n="64" d="100"/>
        </p:scale>
        <p:origin x="7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E752E-68D3-4F3A-B1F9-D6E538ED5DBD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90B1D-D267-4D33-9887-70F9F79D517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0887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E63248F-AF27-4C19-9881-7FFF128609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5417E0F9-83E0-4F91-A61D-E3D7244B0E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E2A2BD6-009B-4ED9-8BE2-1E1FD1EC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D747DA7-8383-42FF-950B-DEBE99D6E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7EFE725-3170-42E4-B3DF-C32518D22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6599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CF102-5177-4F7C-84C0-E5B2087473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25021F2-0FC1-46ED-8A84-0B7AE2EB46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D17B89-E6AF-462A-A80F-6A6066744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30D66A2-5584-4162-9D3B-A74C710CF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D7DE89-9472-4B07-AB82-73B1BDD17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283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47A11AF0-6B45-43D2-B745-142E5FAF69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10109DE-22F3-44A8-A82D-FC0729A96D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02D7FD6-87AF-4E29-B862-099E58717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6F575F7-345C-4243-9E1D-68B3E4536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9CF908D-8158-4B46-9555-1A1E90AD7D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8570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FDAD9-810A-4665-A1BC-DD693796B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E104B5-5634-4B00-914E-E97E878744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AF3DB77-D33A-4060-B2C0-51968842F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00E1D51-6113-459D-B424-C95281CE8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160A89A-16B6-43F5-B099-C5ECFA7C3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0792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803805C-F20F-408C-B789-71DE57C23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241513E7-3CDB-4A32-8F95-1B2443664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62821D6-31D2-4829-8495-C17927335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33B96F6-030A-42D2-9D1B-C9C543A45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AFAE29E-2BB3-45D5-8CF7-855B0FA3D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2062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6E20C71-3319-4CDA-8985-5182B11F9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A77F3DC-C86B-4AA9-BE7A-F3DEEE06CF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3D616916-50DF-4634-92BA-28CA6FAC8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95ABE7F-B75A-4F39-BB5A-98AA1DFAE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9B0BCDD-1B4E-492A-B8AE-DE3637FB7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AEC3B5-BAE7-4887-9DFD-807D279F8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60296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DAC1-6EBB-4B0C-822F-A13474AEA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84413E1-5ACB-4034-99F4-BE0461925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6D335473-A920-4F7B-A642-8B7109ECFA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FEEB5A5-BE0D-4E28-AA63-A70E2B5CB61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BF72F36E-308D-406D-A9A0-AD99827267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10152A51-E3AC-4E0D-B379-7C9672CCD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0BECE59-FC6D-4CBA-BAA4-A59A299A7D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77B2D24-C7F0-47E6-85B0-52088E5B3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7693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AE45D3-7131-45C2-8B99-BFF0C410A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06DF523-80C8-4A76-8E5A-69A5340C7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4924E26-4833-4340-98BD-52A19B7740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6CFD240-2BC3-430B-8705-F0D1F0B0E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736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5FE58D9D-664C-40E8-8605-F8AC83143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E0520B29-9824-440B-B5F8-9CA5EC9C1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19DC43DA-375D-4797-83B4-4A3B48BFE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829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0E2144-4A65-4FF0-B6DC-D841904D6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FD6CD14-9D09-47E2-92E1-C6DFFDF621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43AA5523-9BB8-4827-82EC-4C8C0407A6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4C6E3E56-D1CB-4933-9371-406B6404D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D016624E-A237-46EC-BE17-8B818EA52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3DAB3EC9-EF0E-42BB-95E6-1F1AC456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4421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3EE396-42DD-47DC-9A0B-7E29FA0FB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49306627-1C49-4198-9EEC-DDE68DBE32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961D2-7492-42F0-AA36-223CE9BD6F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96D51F7-E5FA-4038-811B-A4B85954E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023AF8-FA44-4201-B6B0-9F00F1DEB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181F564A-3B44-4CA0-A1EF-F7B5C41DBE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53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446AD61B-FB4C-4D43-8CF5-40EF0FAB0C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22B2679-020B-4AA2-83EE-7F6496083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5224C8D-6ADC-4B33-81BF-49DCCB59E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34B9E3-DF22-427E-B628-24E8CFE48324}" type="datetimeFigureOut">
              <a:rPr lang="cs-CZ" smtClean="0"/>
              <a:t>15.11.2022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E838387-1FC0-4168-94BA-AF1ED47807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1B7B1E84-F6EF-4890-A4EE-080DDDAEAF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0944D-6E51-4B14-9147-D6B3E251A5B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4991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05D3AEE7-2877-4EB1-BC64-835F3F89AC0B}"/>
              </a:ext>
            </a:extLst>
          </p:cNvPr>
          <p:cNvSpPr txBox="1"/>
          <p:nvPr/>
        </p:nvSpPr>
        <p:spPr>
          <a:xfrm>
            <a:off x="0" y="2129402"/>
            <a:ext cx="12192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cs-CZ" sz="6000" b="1" i="0">
                <a:solidFill>
                  <a:srgbClr val="000000"/>
                </a:solidFill>
                <a:effectLst/>
                <a:latin typeface="Bookman Old Style" panose="02050604050505020204" pitchFamily="18" charset="0"/>
              </a:rPr>
              <a:t>MĚŘENÍ</a:t>
            </a:r>
            <a:endParaRPr lang="cs-CZ" sz="6000" b="1" dirty="0">
              <a:solidFill>
                <a:srgbClr val="000000"/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99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POSTOJOVÉ ŠKÁLY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Jednoduchá postojová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Ve většině základních měření postojů se očekává, že jedinci vyjádří souhlas nebo nesouhlas s předloženým tvrzením nebo takto reagují na jednoduchou položenou otázku.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Postojová hodnotící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při marketingovém výzkumu využívána nejčastěji, jelikož je jednoduchá a lze ji přizpůsobit většině zjišťovaných situací.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vyjadřuje stupeň svého postoje.</a:t>
            </a:r>
          </a:p>
        </p:txBody>
      </p:sp>
    </p:spTree>
    <p:extLst>
      <p:ext uri="{BB962C8B-B14F-4D97-AF65-F5344CB8AC3E}">
        <p14:creationId xmlns:p14="http://schemas.microsoft.com/office/powerpoint/2010/main" val="381936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>
            <a:extLst>
              <a:ext uri="{FF2B5EF4-FFF2-40B4-BE49-F238E27FC236}">
                <a16:creationId xmlns:a16="http://schemas.microsoft.com/office/drawing/2014/main" id="{45A30014-8660-43D2-BE9B-020482198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634" y="876300"/>
            <a:ext cx="10267950" cy="59817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4E7B3E36-7989-406F-B070-8262C619289F}"/>
              </a:ext>
            </a:extLst>
          </p:cNvPr>
          <p:cNvSpPr txBox="1"/>
          <p:nvPr/>
        </p:nvSpPr>
        <p:spPr>
          <a:xfrm>
            <a:off x="337929" y="245358"/>
            <a:ext cx="856753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dirty="0">
                <a:latin typeface="Amasis MT Pro Medium" panose="02040604050005020304" pitchFamily="18" charset="-18"/>
              </a:rPr>
              <a:t>HODNOTÍCÍ POSTOJOVÁ ŠKÁLA</a:t>
            </a:r>
          </a:p>
        </p:txBody>
      </p:sp>
    </p:spTree>
    <p:extLst>
      <p:ext uri="{BB962C8B-B14F-4D97-AF65-F5344CB8AC3E}">
        <p14:creationId xmlns:p14="http://schemas.microsoft.com/office/powerpoint/2010/main" val="31425792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Bodovací, známkovací, škála souhlasu.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Nejpoužívanější metoda měření postojů.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Od respondenta se požaduje, aby vyjádřil stupeň souhlasu nebo nesouhlasu s různými tvrzeními, která se týkají daného postoje k objektu.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 má k vyjádření svého postoje škálu o pěti pozicích.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Výhodou je, že respondent hodnotí objekt pouze z jednoho aspektu.</a:t>
            </a:r>
          </a:p>
        </p:txBody>
      </p:sp>
    </p:spTree>
    <p:extLst>
      <p:ext uri="{BB962C8B-B14F-4D97-AF65-F5344CB8AC3E}">
        <p14:creationId xmlns:p14="http://schemas.microsoft.com/office/powerpoint/2010/main" val="3016934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BE62178D-7EC9-4434-9933-366A85A8C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17" y="681860"/>
            <a:ext cx="9750287" cy="5901489"/>
          </a:xfrm>
          <a:prstGeom prst="rect">
            <a:avLst/>
          </a:prstGeom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D53CA0E8-9368-49F6-9E0F-9624EA6C900B}"/>
              </a:ext>
            </a:extLst>
          </p:cNvPr>
          <p:cNvSpPr txBox="1"/>
          <p:nvPr/>
        </p:nvSpPr>
        <p:spPr>
          <a:xfrm>
            <a:off x="198782" y="129208"/>
            <a:ext cx="677848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500" b="1" dirty="0">
                <a:latin typeface="Amasis MT Pro Medium" panose="02040604050005020304" pitchFamily="18" charset="-18"/>
              </a:rPr>
              <a:t>LIKERTOVA ŠKÁLA</a:t>
            </a:r>
          </a:p>
        </p:txBody>
      </p:sp>
    </p:spTree>
    <p:extLst>
      <p:ext uri="{BB962C8B-B14F-4D97-AF65-F5344CB8AC3E}">
        <p14:creationId xmlns:p14="http://schemas.microsoft.com/office/powerpoint/2010/main" val="985776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OSGOODOVA METODA SÉMANTICKÉHO 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DIFERENCIÁLU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metodu škálování, která se používá k zjišťování image výrobku nebo organizace.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Např. Srovnávání image různých konkurenčních výrobků.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vyjadřují svůj postoj k předmětu výzkumu pomocí pětibodových nebo sedmibodových škál, které jsou na obou stranách označený opačnými hodnotami (malý x velký, silný x slabý). Středy jsou neutrální pozice.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Jednoduchá metoda k více </a:t>
            </a:r>
            <a:r>
              <a:rPr lang="cs-CZ" sz="3000" dirty="0" err="1">
                <a:latin typeface="Amasis MT Pro Medium" panose="02040604050005020304" pitchFamily="18" charset="-18"/>
              </a:rPr>
              <a:t>aspektovanému</a:t>
            </a:r>
            <a:r>
              <a:rPr lang="cs-CZ" sz="3000" dirty="0">
                <a:latin typeface="Amasis MT Pro Medium" panose="02040604050005020304" pitchFamily="18" charset="-18"/>
              </a:rPr>
              <a:t> hodnocení.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Získáme hodnocení jednotlivých hodnocení, celkové hodnocení i průměry.</a:t>
            </a:r>
          </a:p>
        </p:txBody>
      </p:sp>
    </p:spTree>
    <p:extLst>
      <p:ext uri="{BB962C8B-B14F-4D97-AF65-F5344CB8AC3E}">
        <p14:creationId xmlns:p14="http://schemas.microsoft.com/office/powerpoint/2010/main" val="4639437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29CD10CE-304D-42DA-BC33-3297612A4B5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881" t="19949" r="38368" b="13043"/>
          <a:stretch/>
        </p:blipFill>
        <p:spPr>
          <a:xfrm>
            <a:off x="2999383" y="565078"/>
            <a:ext cx="5436705" cy="60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6485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156392"/>
            <a:ext cx="11956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NUMERICKÁ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Používá číselného vyjádření volby pomocí bodové stupnice.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Numerická škála využívá bipolární hodnoty a je podobná jako sémantický diferenciál.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GRAFICKÁ HODNOTÍCÍ ŠKÁLA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 je požádán, aby svůj postoj vyjádřil volbou určitého bodu na graficky vyznačené stupnici mezi dvěma póly.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70812A86-7562-4D7A-B501-F9191E7FAFC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424" t="52319" r="72772" b="29565"/>
          <a:stretch/>
        </p:blipFill>
        <p:spPr>
          <a:xfrm>
            <a:off x="387625" y="4333461"/>
            <a:ext cx="4991833" cy="2136913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84CB63E-79D9-47D2-ADEE-F4C3990DA45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186" t="50999" r="4751" b="42842"/>
          <a:stretch/>
        </p:blipFill>
        <p:spPr>
          <a:xfrm>
            <a:off x="5960584" y="4863748"/>
            <a:ext cx="5578745" cy="1069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02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37087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PRAVIDLA MĚŘENÍ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Pravidla měření jsou průvodcem, co dělat při měření.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Příklad: Jak definovat čas nákupu? Jak čas měřit?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Koncepce měření je generování ideje o skupině objektů, atributů, jevů nebo procesů.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Operativní definice vysvětluje jak chápat koncepci pomocí aktivit nebo operacím potřebných k měření.</a:t>
            </a:r>
          </a:p>
        </p:txBody>
      </p:sp>
    </p:spTree>
    <p:extLst>
      <p:ext uri="{BB962C8B-B14F-4D97-AF65-F5344CB8AC3E}">
        <p14:creationId xmlns:p14="http://schemas.microsoft.com/office/powerpoint/2010/main" val="8723935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ŠKÁLOVÁNÍ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měření fenoménu pomocí stupnic = škál.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 marketingovém výzkumu se škálování používá při zjišťování postojů, názorů a jiných psychických jevů respondentů.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Zjištěné výsledky jsou statisticky zpracovatelné.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i="1" dirty="0">
                <a:latin typeface="Amasis MT Pro Medium" panose="02040604050005020304" pitchFamily="18" charset="-18"/>
              </a:rPr>
              <a:t>Kvalitativní fenomén lze transformovat do kvantifikovatelné podoby.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NEVÝHODY ŠKÁLOVÁNÍ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Dané psychické fenomény je možno zachytit jen velmi hrubě.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 formální stránce je možné škálu vyjádřit číselně nebo graficky.</a:t>
            </a:r>
          </a:p>
        </p:txBody>
      </p:sp>
    </p:spTree>
    <p:extLst>
      <p:ext uri="{BB962C8B-B14F-4D97-AF65-F5344CB8AC3E}">
        <p14:creationId xmlns:p14="http://schemas.microsoft.com/office/powerpoint/2010/main" val="69896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TYPY ŠKÁL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1. Nominální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Využívá se ke kvalitativnímu třídění odpovědí, je však pouze výčtem různých kategorií odpovědí (např. výčet různých podnětů k nákupu určitého zboží)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Porovnávají se především četnosti a relativní četnosti jednotlivých kategorií odpovědí.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2. Ordinální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Jedná se o pořadovou škálu.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Zařazuje prvky do určitého vzájemného pořadí, které vyjadřuje jejich hodnocení, důležitost, přitažlivost.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škály se používají v marketingových výzkumech nejčastěji.</a:t>
            </a:r>
          </a:p>
        </p:txBody>
      </p:sp>
    </p:spTree>
    <p:extLst>
      <p:ext uri="{BB962C8B-B14F-4D97-AF65-F5344CB8AC3E}">
        <p14:creationId xmlns:p14="http://schemas.microsoft.com/office/powerpoint/2010/main" val="83827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3. Kardinální škála</a:t>
            </a:r>
          </a:p>
          <a:p>
            <a:pPr marL="514350" indent="-514350">
              <a:spcBef>
                <a:spcPts val="600"/>
              </a:spcBef>
              <a:buAutoNum type="alphaLcParenR"/>
            </a:pPr>
            <a:r>
              <a:rPr lang="cs-CZ" sz="3000" b="1" dirty="0">
                <a:latin typeface="Amasis MT Pro Medium" panose="02040604050005020304" pitchFamily="18" charset="-18"/>
              </a:rPr>
              <a:t>Intervalová škála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Znamená, že se stejné vzdálenosti dvou hodnot přisuzuje stejný význam, ať jsou umístěny na škále kdekoliv, ale kde dvě hodnoty škály nemá smysl porovnávat poměrem.</a:t>
            </a:r>
          </a:p>
          <a:p>
            <a:pPr>
              <a:spcBef>
                <a:spcPts val="600"/>
              </a:spcBef>
            </a:pPr>
            <a:r>
              <a:rPr lang="cs-CZ" sz="3000" b="1" dirty="0">
                <a:latin typeface="Amasis MT Pro Medium" panose="02040604050005020304" pitchFamily="18" charset="-18"/>
              </a:rPr>
              <a:t>b) Poměrové škály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Mají objektivně stanovenou nulu, hodnoty škály má smysl porovnávat vzájemným rozdílem nebo poměrem.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Tyto stupnice umožňují při zpracování odpovědí používat statistické metody, jsou běžné pro vyjádření spotřeby nebo spotřebních výdajů. 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Pro měření postojů a názorů tyto škály nejsou používány.</a:t>
            </a:r>
          </a:p>
        </p:txBody>
      </p:sp>
    </p:spTree>
    <p:extLst>
      <p:ext uri="{BB962C8B-B14F-4D97-AF65-F5344CB8AC3E}">
        <p14:creationId xmlns:p14="http://schemas.microsoft.com/office/powerpoint/2010/main" val="1034212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247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SROVNÁVÁNÍ POMOCÍ INDEXŮ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Index je veličina, která kvantitativně popisuje určitou sociálně ekonomickou skutečnost.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Nezajímá nás jenom jedna hodnota daného ukazatele, ale i její relativní nebo absolutní velikost ve vztahu k hodnotě téhož ukazatele v jiné situaci: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Relativní míra rozdílnosti,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Bezrozměrné číslo,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Charakterizuje znaky, osoby, předmětu, situace problému,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b="1" i="1" dirty="0">
                <a:latin typeface="Amasis MT Pro Medium" panose="02040604050005020304" pitchFamily="18" charset="-18"/>
              </a:rPr>
              <a:t>Řeší více otázek.</a:t>
            </a:r>
          </a:p>
        </p:txBody>
      </p:sp>
    </p:spTree>
    <p:extLst>
      <p:ext uri="{BB962C8B-B14F-4D97-AF65-F5344CB8AC3E}">
        <p14:creationId xmlns:p14="http://schemas.microsoft.com/office/powerpoint/2010/main" val="520995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35970" y="219288"/>
            <a:ext cx="1195603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KLASIFIKACE INDEXŮ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ČASOVÝ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PROSTOROVÝ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DRUHOVÝ</a:t>
            </a:r>
          </a:p>
          <a:p>
            <a:pPr>
              <a:spcBef>
                <a:spcPts val="600"/>
              </a:spcBef>
            </a:pPr>
            <a:endParaRPr lang="cs-CZ" sz="3000" dirty="0">
              <a:latin typeface="Amasis MT Pro Medium" panose="02040604050005020304" pitchFamily="18" charset="-18"/>
            </a:endParaRP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TŘI KRITÉRIA DOBRÉHO MĚŘENÍ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SPOLEHLIVOST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VALIDITA</a:t>
            </a:r>
          </a:p>
          <a:p>
            <a:pPr marL="457200" indent="-45720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cs-CZ" sz="3000" dirty="0">
                <a:latin typeface="Amasis MT Pro Medium" panose="02040604050005020304" pitchFamily="18" charset="-18"/>
              </a:rPr>
              <a:t>CITLIVOST</a:t>
            </a:r>
          </a:p>
        </p:txBody>
      </p:sp>
    </p:spTree>
    <p:extLst>
      <p:ext uri="{BB962C8B-B14F-4D97-AF65-F5344CB8AC3E}">
        <p14:creationId xmlns:p14="http://schemas.microsoft.com/office/powerpoint/2010/main" val="4777370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117985" y="3776"/>
            <a:ext cx="11956030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MĚŘENÍ POSTOJŮ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U většiny marketingových manažerů převládá víra, že hlavním marketingovým cílem je změnit postoj zákazníka k produktu, tak aby produkt koupil.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Na úrovni jednotlivce je to velmi komplikovaný problém, avšak souhrnná změna postojů zákazníků může ukázat na souvislosti v celkové velikosti prodeje.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Citové, poznávací a behaviorální komponenty postojů mohou být měřeny různými způsoby. </a:t>
            </a:r>
          </a:p>
          <a:p>
            <a:r>
              <a:rPr lang="cs-CZ" sz="3000" b="1" dirty="0">
                <a:latin typeface="Amasis MT Pro Medium" panose="02040604050005020304" pitchFamily="18" charset="-18"/>
              </a:rPr>
              <a:t>POSTOJ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Je přetrvávající dispozice, odborně reagovat jistým způsobem kladně nebo záporně na určitý objekt, osobu, předmět.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Skládá se z citových a poznávacích složek a složek chování.</a:t>
            </a:r>
          </a:p>
          <a:p>
            <a:pPr marL="457200" indent="-457200"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Postoj je obecně chápán jako hodnotící vztah.</a:t>
            </a:r>
          </a:p>
        </p:txBody>
      </p:sp>
    </p:spTree>
    <p:extLst>
      <p:ext uri="{BB962C8B-B14F-4D97-AF65-F5344CB8AC3E}">
        <p14:creationId xmlns:p14="http://schemas.microsoft.com/office/powerpoint/2010/main" val="3933933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629789B6-76A7-4600-934C-EBFCD85B84D2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89837E34-8832-4CF0-BC38-CABDC620CF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342" y="131824"/>
            <a:ext cx="1484673" cy="586487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7742E089-12F7-4CC9-99ED-BB4219DDFCF7}"/>
              </a:ext>
            </a:extLst>
          </p:cNvPr>
          <p:cNvSpPr txBox="1"/>
          <p:nvPr/>
        </p:nvSpPr>
        <p:spPr>
          <a:xfrm>
            <a:off x="260446" y="504581"/>
            <a:ext cx="11671108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SEŘAZENÍ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mají úkol seřadit malý počet obchodů, značek nebo předmětů na základě stanovených preferencí nebo stimulujících charakteristik.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STANOVENÍ</a:t>
            </a:r>
          </a:p>
          <a:p>
            <a:pPr marL="457200" indent="-457200">
              <a:spcBef>
                <a:spcPts val="600"/>
              </a:spcBef>
              <a:buFontTx/>
              <a:buChar char="-"/>
            </a:pPr>
            <a:r>
              <a:rPr lang="cs-CZ" sz="3000" dirty="0">
                <a:latin typeface="Amasis MT Pro Medium" panose="02040604050005020304" pitchFamily="18" charset="-18"/>
              </a:rPr>
              <a:t>Respondenti odhalují důležitost značky nebo kvalitu značky.</a:t>
            </a:r>
          </a:p>
          <a:p>
            <a:pPr>
              <a:spcBef>
                <a:spcPts val="600"/>
              </a:spcBef>
            </a:pPr>
            <a:r>
              <a:rPr lang="cs-CZ" sz="3500" b="1" dirty="0">
                <a:latin typeface="Amasis MT Pro Medium" panose="02040604050005020304" pitchFamily="18" charset="-18"/>
              </a:rPr>
              <a:t>TŘÍDĚNÍ</a:t>
            </a:r>
          </a:p>
          <a:p>
            <a:pPr>
              <a:spcBef>
                <a:spcPts val="600"/>
              </a:spcBef>
            </a:pPr>
            <a:r>
              <a:rPr lang="cs-CZ" sz="3000" dirty="0">
                <a:latin typeface="Amasis MT Pro Medium" panose="02040604050005020304" pitchFamily="18" charset="-18"/>
              </a:rPr>
              <a:t>- Respondenti jsou tázání na zatřídění předmětů do bloků nebo klasifikaci konceptů produktů.</a:t>
            </a:r>
          </a:p>
        </p:txBody>
      </p:sp>
    </p:spTree>
    <p:extLst>
      <p:ext uri="{BB962C8B-B14F-4D97-AF65-F5344CB8AC3E}">
        <p14:creationId xmlns:p14="http://schemas.microsoft.com/office/powerpoint/2010/main" val="12178867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3503</TotalTime>
  <Words>744</Words>
  <Application>Microsoft Office PowerPoint</Application>
  <PresentationFormat>Širokoúhlá obrazovka</PresentationFormat>
  <Paragraphs>86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3" baseType="lpstr">
      <vt:lpstr>Amasis MT Pro Medium</vt:lpstr>
      <vt:lpstr>Arial</vt:lpstr>
      <vt:lpstr>Bookman Old Style</vt:lpstr>
      <vt:lpstr>Calibri</vt:lpstr>
      <vt:lpstr>Calibri Light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Lenka Tkačíková</dc:creator>
  <cp:lastModifiedBy>Pracharova Lenka</cp:lastModifiedBy>
  <cp:revision>127</cp:revision>
  <dcterms:created xsi:type="dcterms:W3CDTF">2021-10-06T11:18:58Z</dcterms:created>
  <dcterms:modified xsi:type="dcterms:W3CDTF">2022-11-15T11:14:30Z</dcterms:modified>
</cp:coreProperties>
</file>