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7"/>
  </p:notesMasterIdLst>
  <p:handoutMasterIdLst>
    <p:handoutMasterId r:id="rId28"/>
  </p:handoutMasterIdLst>
  <p:sldIdLst>
    <p:sldId id="256" r:id="rId5"/>
    <p:sldId id="361" r:id="rId6"/>
    <p:sldId id="362" r:id="rId7"/>
    <p:sldId id="345" r:id="rId8"/>
    <p:sldId id="350" r:id="rId9"/>
    <p:sldId id="378" r:id="rId10"/>
    <p:sldId id="365" r:id="rId11"/>
    <p:sldId id="360" r:id="rId12"/>
    <p:sldId id="363" r:id="rId13"/>
    <p:sldId id="364" r:id="rId14"/>
    <p:sldId id="366" r:id="rId15"/>
    <p:sldId id="367" r:id="rId16"/>
    <p:sldId id="368" r:id="rId17"/>
    <p:sldId id="369" r:id="rId18"/>
    <p:sldId id="370" r:id="rId19"/>
    <p:sldId id="371" r:id="rId20"/>
    <p:sldId id="372" r:id="rId21"/>
    <p:sldId id="373" r:id="rId22"/>
    <p:sldId id="374" r:id="rId23"/>
    <p:sldId id="375" r:id="rId24"/>
    <p:sldId id="376" r:id="rId25"/>
    <p:sldId id="377" r:id="rId26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B90943-82F5-4B4B-8F8B-84D13B3294EC}" v="39" dt="2021-03-15T11:36:23.0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85649" autoAdjust="0"/>
  </p:normalViewPr>
  <p:slideViewPr>
    <p:cSldViewPr>
      <p:cViewPr varScale="1">
        <p:scale>
          <a:sx n="63" d="100"/>
          <a:sy n="63" d="100"/>
        </p:scale>
        <p:origin x="160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ŠIFTA Petr" userId="S::m20101@studenti.mvso.cz::81bbf8cc-17b1-410b-b343-43e9ce71fe42" providerId="AD" clId="Web-{E7B90943-82F5-4B4B-8F8B-84D13B3294EC}"/>
    <pc:docChg chg="modSld">
      <pc:chgData name="ŠIFTA Petr" userId="S::m20101@studenti.mvso.cz::81bbf8cc-17b1-410b-b343-43e9ce71fe42" providerId="AD" clId="Web-{E7B90943-82F5-4B4B-8F8B-84D13B3294EC}" dt="2021-03-15T11:36:20.528" v="17" actId="20577"/>
      <pc:docMkLst>
        <pc:docMk/>
      </pc:docMkLst>
      <pc:sldChg chg="modSp">
        <pc:chgData name="ŠIFTA Petr" userId="S::m20101@studenti.mvso.cz::81bbf8cc-17b1-410b-b343-43e9ce71fe42" providerId="AD" clId="Web-{E7B90943-82F5-4B4B-8F8B-84D13B3294EC}" dt="2021-03-15T11:36:20.528" v="17" actId="20577"/>
        <pc:sldMkLst>
          <pc:docMk/>
          <pc:sldMk cId="415181770" sldId="360"/>
        </pc:sldMkLst>
        <pc:spChg chg="mod">
          <ac:chgData name="ŠIFTA Petr" userId="S::m20101@studenti.mvso.cz::81bbf8cc-17b1-410b-b343-43e9ce71fe42" providerId="AD" clId="Web-{E7B90943-82F5-4B4B-8F8B-84D13B3294EC}" dt="2021-03-15T11:36:20.528" v="17" actId="20577"/>
          <ac:spMkLst>
            <pc:docMk/>
            <pc:sldMk cId="415181770" sldId="360"/>
            <ac:spMk id="3" creationId="{A80D17B9-DD3A-4422-8872-8285C00C7E6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ECE56CB-4852-4F29-AE05-AFA7CC3A4DEE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CF02509-37B8-48EA-907C-9E7B5BD19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77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899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B8207E3-F483-4B60-BFA2-2CFB4706CE96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899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7FA91E9-D67A-406C-9C72-6918C31F2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43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505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338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395536" y="1844824"/>
            <a:ext cx="8615065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1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8DAFA-A624-4C3C-A227-AD9B66895426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Technická zařízení budov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Alinče Jindřich</a:t>
            </a:r>
            <a:endParaRPr lang="cs-CZ" dirty="0"/>
          </a:p>
          <a:p>
            <a:r>
              <a:rPr lang="cs-CZ" dirty="0" smtClean="0"/>
              <a:t>M20108@studenti.mvso.cz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Úklid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Důležitá složka podpůrných procesů ve firmě</a:t>
            </a:r>
          </a:p>
          <a:p>
            <a:r>
              <a:rPr lang="cs-CZ" sz="2000" dirty="0" smtClean="0"/>
              <a:t>Zajistit </a:t>
            </a:r>
            <a:r>
              <a:rPr lang="cs-CZ" sz="2000" dirty="0"/>
              <a:t>reprezentativní a čisté prostředí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Pro </a:t>
            </a:r>
            <a:r>
              <a:rPr lang="cs-CZ" sz="2000" dirty="0"/>
              <a:t>úklid </a:t>
            </a:r>
            <a:r>
              <a:rPr lang="cs-CZ" sz="2000" dirty="0" smtClean="0"/>
              <a:t>nejlépe používat </a:t>
            </a:r>
            <a:r>
              <a:rPr lang="cs-CZ" sz="2000" dirty="0"/>
              <a:t>ekologicky šetrné čisticí </a:t>
            </a:r>
            <a:r>
              <a:rPr lang="cs-CZ" sz="2000" dirty="0" smtClean="0"/>
              <a:t>prostředky, </a:t>
            </a:r>
            <a:r>
              <a:rPr lang="cs-CZ" sz="2000" dirty="0"/>
              <a:t>moderní úklidové pomůcky a vlastní vyspělou strojovou techniku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Na </a:t>
            </a:r>
            <a:r>
              <a:rPr lang="cs-CZ" sz="2000" dirty="0"/>
              <a:t>každý objekt a každého </a:t>
            </a:r>
            <a:r>
              <a:rPr lang="cs-CZ" sz="2000" dirty="0" smtClean="0"/>
              <a:t>zaměstnance </a:t>
            </a:r>
            <a:r>
              <a:rPr lang="cs-CZ" sz="2000" dirty="0"/>
              <a:t>dohlíží provozní manažer úklidu.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467080"/>
            <a:ext cx="3168352" cy="2625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040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Údržba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Najímáme firmu, která zajistí tyto služby</a:t>
            </a:r>
          </a:p>
          <a:p>
            <a:r>
              <a:rPr lang="cs-CZ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Zajistí </a:t>
            </a: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drobnou technickou správu a údržbu </a:t>
            </a:r>
            <a:r>
              <a:rPr lang="cs-CZ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našeho </a:t>
            </a: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</a:rPr>
              <a:t>objektu</a:t>
            </a:r>
            <a:r>
              <a:rPr lang="cs-CZ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r>
              <a:rPr lang="cs-CZ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Pohlídá </a:t>
            </a: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</a:rPr>
              <a:t>revize</a:t>
            </a:r>
            <a:r>
              <a:rPr lang="cs-CZ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r>
              <a:rPr lang="cs-CZ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Díky </a:t>
            </a: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</a:rPr>
              <a:t>kontrolní pochůzkové činnosti </a:t>
            </a:r>
            <a:r>
              <a:rPr lang="cs-CZ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zjistí, </a:t>
            </a: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</a:rPr>
              <a:t>v jakém stavu jsou technická zařízení</a:t>
            </a:r>
            <a:r>
              <a:rPr lang="cs-CZ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r>
              <a:rPr lang="cs-CZ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Vyřeší </a:t>
            </a: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</a:rPr>
              <a:t>běžné opravy a údržbu. Na vše ostatní </a:t>
            </a:r>
            <a:r>
              <a:rPr lang="cs-CZ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najímá </a:t>
            </a: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</a:rPr>
              <a:t>prověřené odborníky.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45362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Zaměstnávání OZP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Každá firma s počtem zaměstnanců větší než 25 musí řešit povinný podíl osob se zdravotním postižením.</a:t>
            </a:r>
          </a:p>
          <a:p>
            <a:r>
              <a:rPr lang="cs-CZ" sz="2800" dirty="0" smtClean="0"/>
              <a:t>Lze najmout firmu která zajistí zaměstnávání OZP v naší firmě</a:t>
            </a: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3046043"/>
            <a:ext cx="3312368" cy="3262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149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Další podpůrný proces který lze delegovat na jinou firmu.</a:t>
            </a:r>
          </a:p>
          <a:p>
            <a:r>
              <a:rPr lang="cs-CZ" sz="2400" dirty="0" smtClean="0"/>
              <a:t>Školení je důležitou součástí a každá firma musí mít proškolené zaměstnance.</a:t>
            </a:r>
          </a:p>
          <a:p>
            <a:r>
              <a:rPr lang="cs-CZ" sz="2400" dirty="0" smtClean="0"/>
              <a:t>Školení BOZP, obsluha strojů, chemické látky atd.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3" y="3284984"/>
            <a:ext cx="4215445" cy="2841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930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Moderní technologie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 dnešní době existuje spoustu moderních technologií které dokáží sami vyhodnocovat a sami spravovat prostředí v budově. Typickým příkladem je </a:t>
            </a:r>
            <a:r>
              <a:rPr lang="cs-CZ" sz="2800" b="1" dirty="0" smtClean="0"/>
              <a:t>Inteligentní budova</a:t>
            </a:r>
          </a:p>
          <a:p>
            <a:r>
              <a:rPr lang="cs-CZ" sz="2800" b="1" dirty="0" smtClean="0"/>
              <a:t>Inteligentní </a:t>
            </a:r>
            <a:r>
              <a:rPr lang="cs-CZ" sz="2800" b="1" dirty="0"/>
              <a:t>budovy </a:t>
            </a:r>
            <a:r>
              <a:rPr lang="cs-CZ" sz="2800" dirty="0"/>
              <a:t>jsou objekty s integrovaným managementem, tj. se sjednocenými systémy řízení (technika prostředí, komunikace, energetika), zabezpečení (kontrola přístupu, požární ochrana, bezpečnostní systém) a správy budovy (plánování, pronájem, leasing, inventář).</a:t>
            </a:r>
          </a:p>
        </p:txBody>
      </p:sp>
    </p:spTree>
    <p:extLst>
      <p:ext uri="{BB962C8B-B14F-4D97-AF65-F5344CB8AC3E}">
        <p14:creationId xmlns:p14="http://schemas.microsoft.com/office/powerpoint/2010/main" val="4198860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Inteligentní budova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K základním požadavkům patří především: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z hlediska vlastníka – investora:</a:t>
            </a:r>
          </a:p>
          <a:p>
            <a:r>
              <a:rPr lang="cs-CZ" dirty="0" smtClean="0"/>
              <a:t>minimalizace </a:t>
            </a:r>
            <a:r>
              <a:rPr lang="cs-CZ" dirty="0"/>
              <a:t>nákladů na energii</a:t>
            </a:r>
          </a:p>
          <a:p>
            <a:r>
              <a:rPr lang="cs-CZ" dirty="0"/>
              <a:t>minimalizace provozních nákladů</a:t>
            </a:r>
          </a:p>
          <a:p>
            <a:r>
              <a:rPr lang="cs-CZ" dirty="0"/>
              <a:t>minimalizace nákladů na opravy a rekonstrukce</a:t>
            </a:r>
          </a:p>
          <a:p>
            <a:pPr marL="0" indent="0">
              <a:buNone/>
            </a:pPr>
            <a:r>
              <a:rPr lang="cs-CZ" b="1" dirty="0"/>
              <a:t>z hlediska uživatele – nájemce:</a:t>
            </a:r>
          </a:p>
          <a:p>
            <a:r>
              <a:rPr lang="cs-CZ" dirty="0"/>
              <a:t>flexibilita pronajatých prostorů</a:t>
            </a:r>
          </a:p>
          <a:p>
            <a:r>
              <a:rPr lang="cs-CZ" dirty="0"/>
              <a:t>kvalita prostředí budovy přispívající ke zvýšení produktivity práce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4155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Optimální pracovní prostředí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Účelem technického zařízení budov je zajistit také optimální prostředí pro zaměstnance.</a:t>
            </a:r>
          </a:p>
          <a:p>
            <a:r>
              <a:rPr lang="cs-CZ" b="1" dirty="0" smtClean="0"/>
              <a:t>Ergonomické </a:t>
            </a:r>
            <a:r>
              <a:rPr lang="cs-CZ" b="1" dirty="0"/>
              <a:t>nastavení </a:t>
            </a:r>
            <a:r>
              <a:rPr lang="cs-CZ" dirty="0"/>
              <a:t>pracovního místa je jen jedním z kroků na cestě k vytvoření optimálního pracovního prostředí. Zaměstnavatelé by při řešení pracovních prostor měli klást důraz také na </a:t>
            </a:r>
            <a:r>
              <a:rPr lang="cs-CZ" b="1" dirty="0"/>
              <a:t>akustiku, větrání, tepelné a světelné podmínky.</a:t>
            </a:r>
          </a:p>
        </p:txBody>
      </p:sp>
    </p:spTree>
    <p:extLst>
      <p:ext uri="{BB962C8B-B14F-4D97-AF65-F5344CB8AC3E}">
        <p14:creationId xmlns:p14="http://schemas.microsoft.com/office/powerpoint/2010/main" val="18884533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Optimální pracovní prostředí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„Kam </a:t>
            </a:r>
            <a:r>
              <a:rPr lang="cs-CZ" b="1" dirty="0"/>
              <a:t>nechodí slunce, tam chodí </a:t>
            </a:r>
            <a:r>
              <a:rPr lang="cs-CZ" b="1" dirty="0" smtClean="0"/>
              <a:t>lékař“</a:t>
            </a:r>
            <a:endParaRPr lang="cs-CZ" b="1" dirty="0"/>
          </a:p>
          <a:p>
            <a:r>
              <a:rPr lang="cs-CZ" dirty="0"/>
              <a:t>Denní světlo je pro člověka důležité. Odedávna určuje dobu kdy je člověk aktivní, má významný vliv na jeho výkon a v neposlední řadě ovlivňuje jeho náladu. V práci dobré </a:t>
            </a:r>
            <a:r>
              <a:rPr lang="cs-CZ" b="1" dirty="0"/>
              <a:t>světelné podmínky zvyšují produktivitu i bezpečnost vykonávané činnosti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17676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Optimální pracovní prostředí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Dýchám, tedy jsem</a:t>
            </a:r>
          </a:p>
          <a:p>
            <a:r>
              <a:rPr lang="cs-CZ" dirty="0"/>
              <a:t>Kvalita vzduchu je zásadním faktorem zdravého vnitřního prostředí. Při nadměrné koncentraci CO2 klesá soustředěnost a aktivita zaměstnanců.</a:t>
            </a:r>
            <a:r>
              <a:rPr lang="cs-CZ" b="1" dirty="0"/>
              <a:t> V nových budovách je často kvalita vzduchu řízena systémově</a:t>
            </a:r>
            <a:r>
              <a:rPr lang="cs-CZ" dirty="0"/>
              <a:t>. Při zvýšení koncentrace CO2 začne systém automaticky vyměňovat vzduch. Ve starých prostorách, neoplývajících novou technikou, je nutné často větrat.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87957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Optimální pracovní prostředí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Teplotní komfort na pracovišti</a:t>
            </a:r>
          </a:p>
          <a:p>
            <a:r>
              <a:rPr lang="cs-CZ" dirty="0"/>
              <a:t>Teplota na pracovišti se v ideálním případě pohybuje mezi 21 – 23 °C. V létě je pak teplota vyšší, aby rozdíl mezi vnitřní a venkovní teplotou nebyl příliš velký. V dnešní klimatizované době je otázka teploty často tématem sporů mezi zaměstnanci. </a:t>
            </a:r>
            <a:r>
              <a:rPr lang="cs-CZ" b="1" dirty="0"/>
              <a:t>Takže zima nebo teplo?</a:t>
            </a:r>
            <a:endParaRPr lang="cs-CZ" dirty="0"/>
          </a:p>
          <a:p>
            <a:r>
              <a:rPr lang="cs-CZ" dirty="0"/>
              <a:t>Při práci ve vysoké teplotě je člověk unavený a nesoustředěný. Stejně tak v chladu tělo vydává více energie a spotřebovává víc kyslíku. Dochází ke snížení pozornosti a efektivity práce.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44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Technická zařízení budov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Jedná se o soubor profesí a zařízení ve stavebnictví, která zabezpečují </a:t>
            </a:r>
            <a:r>
              <a:rPr lang="cs-CZ" sz="2800" b="1" dirty="0"/>
              <a:t>technické prostředí uvnitř budov</a:t>
            </a:r>
            <a:r>
              <a:rPr lang="cs-CZ" sz="2800" dirty="0"/>
              <a:t>. Technickým prostředím je to, díky čemu budova funguje jako celek a slouží požadovanému účelu – např. je v ní správná teplota, voda a elektřina jsou dostupné na požadovaných místech, v budově je požadovaná vlhkost, z budovy je odváděna znečištěná voda, díky systémům měření, řízení a regulace lze budovu ovládat, </a:t>
            </a:r>
            <a:r>
              <a:rPr lang="cs-CZ" sz="2800" dirty="0" smtClean="0"/>
              <a:t>atd.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482789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Optimální pracovní prostředí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Vlhkost jako v pralese?</a:t>
            </a:r>
          </a:p>
          <a:p>
            <a:r>
              <a:rPr lang="cs-CZ" dirty="0"/>
              <a:t>Vlhkost vzduchu se odvíjí od typu budovy, vybavení prostor, množství lidí a venkovní vlhkosti. Důležitou roli hrají také živé rostliny a květiny.</a:t>
            </a:r>
          </a:p>
          <a:p>
            <a:r>
              <a:rPr lang="cs-CZ" dirty="0"/>
              <a:t>Nízká vlhkost (méně než 20%) je nejen nepříjemná pro zaměstnance, ale také negativně ovlivňuje funkčnost technického vybavení. Naopak vysoká vlhkost (více než 70%) způsobuje srážení vlhkosti. Takové podmínky jsou ideální pro bakterie a plísně</a:t>
            </a:r>
            <a:r>
              <a:rPr lang="cs-CZ" dirty="0" smtClean="0"/>
              <a:t>. Vlhké </a:t>
            </a:r>
            <a:r>
              <a:rPr lang="cs-CZ" dirty="0"/>
              <a:t>pracovní prostředí má </a:t>
            </a:r>
            <a:r>
              <a:rPr lang="cs-CZ" b="1" dirty="0"/>
              <a:t>negativní vliv na nemocnost zaměstnanců</a:t>
            </a:r>
            <a:r>
              <a:rPr lang="cs-CZ" dirty="0"/>
              <a:t> (časté záněty horních cest dýchacích).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13599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Závěr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Účelem </a:t>
            </a:r>
            <a:r>
              <a:rPr lang="cs-CZ" b="1" dirty="0" smtClean="0"/>
              <a:t>technického zařízení budov </a:t>
            </a:r>
            <a:r>
              <a:rPr lang="cs-CZ" dirty="0" smtClean="0"/>
              <a:t>je aby budova fungovala jako kompaktní celek a splňovala veškeré požadavky na provozování a  nabízela optimální pracovní prostředí. Zároveň je důležité dělat taková opatření, která vedou k menší energetické náročnosti budovy a tím úspoře nákladů.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14254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7200" dirty="0" smtClean="0"/>
          </a:p>
          <a:p>
            <a:pPr marL="0" indent="0" algn="ctr">
              <a:buNone/>
            </a:pPr>
            <a:r>
              <a:rPr lang="cs-CZ" sz="7200" dirty="0" smtClean="0"/>
              <a:t>Děkuji za pozornost.</a:t>
            </a:r>
            <a:endParaRPr lang="cs-CZ" sz="7200" dirty="0"/>
          </a:p>
        </p:txBody>
      </p:sp>
    </p:spTree>
    <p:extLst>
      <p:ext uri="{BB962C8B-B14F-4D97-AF65-F5344CB8AC3E}">
        <p14:creationId xmlns:p14="http://schemas.microsoft.com/office/powerpoint/2010/main" val="2601410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TZB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Těžištěm celého oboru TZB jsou rozvody a hospodaření s nejrůznějšími formami energie. Proto je navrhování i provoz technických zařízení úzce spojené </a:t>
            </a:r>
            <a:r>
              <a:rPr lang="cs-CZ" sz="2400" b="1" dirty="0"/>
              <a:t>s úsporami energie a efektivním provozem</a:t>
            </a:r>
            <a:r>
              <a:rPr lang="cs-CZ" sz="2400" dirty="0"/>
              <a:t> budov. Zajištění technického prostředí staveb pomocí technických zařízení je svázáno se stavbou i z hlediska architektury a konstrukce budov.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64311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Technická zařízení budov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dirty="0"/>
              <a:t>TZB zahrnuje obory:</a:t>
            </a:r>
          </a:p>
          <a:p>
            <a:pPr marL="0" indent="0">
              <a:buNone/>
            </a:pPr>
            <a:r>
              <a:rPr lang="cs-CZ" sz="2600" dirty="0" smtClean="0"/>
              <a:t> • </a:t>
            </a:r>
            <a:r>
              <a:rPr lang="cs-CZ" sz="2600" b="1" dirty="0"/>
              <a:t>Instalace</a:t>
            </a:r>
            <a:r>
              <a:rPr lang="cs-CZ" sz="2600" dirty="0"/>
              <a:t> (vytápění, vzduchotechnika, klimatizace, chlazení, rozvod plynu, vody a kanalizace, centrální vysavače).</a:t>
            </a:r>
          </a:p>
          <a:p>
            <a:pPr marL="0" indent="0">
              <a:buNone/>
            </a:pPr>
            <a:r>
              <a:rPr lang="cs-CZ" sz="2600" dirty="0" smtClean="0"/>
              <a:t> • </a:t>
            </a:r>
            <a:r>
              <a:rPr lang="cs-CZ" sz="2600" b="1" dirty="0"/>
              <a:t>Elektrotechnické rozvody </a:t>
            </a:r>
            <a:r>
              <a:rPr lang="cs-CZ" sz="2600" dirty="0"/>
              <a:t>(měření a regulace, elektrorozvody, zabezpečovací technika, řídicí systémy pro veškerá technická zařízení, hromosvody, telefonní rozvody, rozvody televizního </a:t>
            </a:r>
            <a:r>
              <a:rPr lang="cs-CZ" sz="2600" dirty="0" smtClean="0"/>
              <a:t>signálu</a:t>
            </a:r>
            <a:r>
              <a:rPr lang="cs-CZ" sz="2600" dirty="0"/>
              <a:t>, počítačové sítě apod.).</a:t>
            </a:r>
          </a:p>
          <a:p>
            <a:pPr marL="0" indent="0">
              <a:buNone/>
            </a:pPr>
            <a:r>
              <a:rPr lang="cs-CZ" sz="2600" dirty="0" smtClean="0"/>
              <a:t> • </a:t>
            </a:r>
            <a:r>
              <a:rPr lang="cs-CZ" sz="2600" b="1" dirty="0"/>
              <a:t>Další technická zařízení v budovách </a:t>
            </a:r>
            <a:r>
              <a:rPr lang="cs-CZ" sz="2600" dirty="0"/>
              <a:t>(osvětlení, výtahy apod.).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092853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69A6C-8B09-44A3-ABAB-C757BC874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Soubory technických zařízení budov</a:t>
            </a:r>
            <a:endParaRPr lang="cs-CZ" sz="36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B07722-8EF8-43F8-891B-DC54A6505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" y="1153875"/>
            <a:ext cx="8229600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/>
              <a:t>Nejčastěji instalované soubory technických zařízení budov:</a:t>
            </a:r>
          </a:p>
          <a:p>
            <a:pPr marL="0" indent="0">
              <a:buNone/>
            </a:pPr>
            <a:r>
              <a:rPr lang="cs-CZ" sz="2400" dirty="0"/>
              <a:t>• Zařízení techniky prostředí s možností vzdálené kontroly, programování a ovládání.</a:t>
            </a:r>
          </a:p>
          <a:p>
            <a:pPr marL="0" indent="0">
              <a:buNone/>
            </a:pPr>
            <a:r>
              <a:rPr lang="cs-CZ" sz="2400" dirty="0"/>
              <a:t>• Zařízení zdravotně technických instalací.</a:t>
            </a:r>
          </a:p>
          <a:p>
            <a:pPr marL="0" indent="0">
              <a:buNone/>
            </a:pPr>
            <a:r>
              <a:rPr lang="cs-CZ" sz="2400" dirty="0"/>
              <a:t>• Silnoproudá elektrická zařízení.</a:t>
            </a:r>
          </a:p>
          <a:p>
            <a:pPr marL="0" indent="0">
              <a:buNone/>
            </a:pPr>
            <a:r>
              <a:rPr lang="cs-CZ" sz="2400" dirty="0"/>
              <a:t>• Slaboproudá elektrická zařízení.</a:t>
            </a:r>
          </a:p>
          <a:p>
            <a:pPr marL="0" indent="0">
              <a:buNone/>
            </a:pPr>
            <a:r>
              <a:rPr lang="cs-CZ" sz="2400" dirty="0"/>
              <a:t>• Relaxační a rekreační technologie.</a:t>
            </a:r>
          </a:p>
          <a:p>
            <a:pPr marL="0" indent="0">
              <a:buNone/>
            </a:pPr>
            <a:r>
              <a:rPr lang="cs-CZ" sz="2400" dirty="0"/>
              <a:t>• Zařízení vertikální a horizontální dopravy.</a:t>
            </a:r>
          </a:p>
          <a:p>
            <a:pPr marL="0" indent="0">
              <a:buNone/>
            </a:pPr>
            <a:r>
              <a:rPr lang="cs-CZ" sz="2400" dirty="0"/>
              <a:t>• Soubor doplňkových zařízení.</a:t>
            </a:r>
          </a:p>
          <a:p>
            <a:pPr marL="0" indent="0">
              <a:buNone/>
            </a:pPr>
            <a:r>
              <a:rPr lang="cs-CZ" sz="2400" dirty="0"/>
              <a:t>• Další a speciální zařízení.</a:t>
            </a:r>
          </a:p>
          <a:p>
            <a:pPr marL="0" indent="0">
              <a:buNone/>
            </a:pPr>
            <a:r>
              <a:rPr lang="cs-CZ" sz="2400" dirty="0"/>
              <a:t>• Vyhrazená technická zařízení.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50351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Vyhrazená technická zařízení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 současné době je rozdělení vyhrazených technických zařízení </a:t>
            </a:r>
            <a:r>
              <a:rPr lang="cs-CZ" dirty="0" smtClean="0"/>
              <a:t>(VTZ</a:t>
            </a:r>
            <a:r>
              <a:rPr lang="cs-CZ" dirty="0"/>
              <a:t>) předmětem zákona 174/1968, paragraf 6b. Tato zařízení jsou stanovena jako zařízení se zvýšenou mírou ohrožení zdraví a bezpečnosti osob a majetku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Vyhrazená technická zařízení </a:t>
            </a:r>
            <a:r>
              <a:rPr lang="cs-CZ" dirty="0" smtClean="0"/>
              <a:t>(VTZ</a:t>
            </a:r>
            <a:r>
              <a:rPr lang="cs-CZ" dirty="0"/>
              <a:t>) jsou rozdělena na</a:t>
            </a:r>
            <a:r>
              <a:rPr lang="cs-CZ" dirty="0" smtClean="0"/>
              <a:t>:</a:t>
            </a:r>
            <a:endParaRPr lang="cs-CZ" dirty="0"/>
          </a:p>
          <a:p>
            <a:r>
              <a:rPr lang="cs-CZ" dirty="0"/>
              <a:t>tlaková,</a:t>
            </a:r>
          </a:p>
          <a:p>
            <a:r>
              <a:rPr lang="cs-CZ" dirty="0"/>
              <a:t>zdvihací,</a:t>
            </a:r>
          </a:p>
          <a:p>
            <a:r>
              <a:rPr lang="cs-CZ" dirty="0"/>
              <a:t>elektrická </a:t>
            </a:r>
          </a:p>
          <a:p>
            <a:r>
              <a:rPr lang="cs-CZ" dirty="0"/>
              <a:t>plynová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Podle stupně nebezpečnosti se VTZ zařazují do tříd a stanoví se prověřování odborné způsobilosti organizací.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4831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Součást TZB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Důležitou součástí technického zařízení budov je:</a:t>
            </a:r>
          </a:p>
          <a:p>
            <a:r>
              <a:rPr lang="cs-CZ" dirty="0" smtClean="0"/>
              <a:t>Zajištění bezpečnosti</a:t>
            </a:r>
          </a:p>
          <a:p>
            <a:r>
              <a:rPr lang="cs-CZ" dirty="0" smtClean="0"/>
              <a:t>Obsluha vstupu do budovy</a:t>
            </a:r>
          </a:p>
          <a:p>
            <a:r>
              <a:rPr lang="cs-CZ" dirty="0" smtClean="0"/>
              <a:t>Úklid</a:t>
            </a:r>
          </a:p>
          <a:p>
            <a:r>
              <a:rPr lang="cs-CZ" dirty="0" smtClean="0"/>
              <a:t>Údržba</a:t>
            </a:r>
          </a:p>
          <a:p>
            <a:r>
              <a:rPr lang="cs-CZ" dirty="0" smtClean="0"/>
              <a:t>Zaměstnávání OZP</a:t>
            </a:r>
          </a:p>
          <a:p>
            <a:r>
              <a:rPr lang="cs-CZ" dirty="0" smtClean="0"/>
              <a:t>Školení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9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05D9C7-E5D3-4D79-A967-2F50B43CF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Bezpečnost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0D17B9-DD3A-4422-8872-8285C00C7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124744"/>
            <a:ext cx="8229600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857250" lvl="1" indent="-457200"/>
            <a:r>
              <a:rPr lang="cs-CZ" sz="2400" dirty="0" smtClean="0"/>
              <a:t>Důležitá složka každého objektu</a:t>
            </a:r>
          </a:p>
          <a:p>
            <a:pPr marL="857250" lvl="1" indent="-457200"/>
            <a:r>
              <a:rPr lang="cs-CZ" sz="2400" dirty="0" smtClean="0"/>
              <a:t>Každému </a:t>
            </a:r>
            <a:r>
              <a:rPr lang="cs-CZ" sz="2400" dirty="0"/>
              <a:t>objektu zvolíme optimální kombinaci </a:t>
            </a:r>
            <a:r>
              <a:rPr lang="cs-CZ" sz="2400" b="1" dirty="0"/>
              <a:t>fyzické ostrahy, lokálního nebo vzdáleného </a:t>
            </a:r>
            <a:r>
              <a:rPr lang="cs-CZ" sz="2400" b="1" dirty="0" err="1"/>
              <a:t>moni-toringu</a:t>
            </a:r>
            <a:r>
              <a:rPr lang="cs-CZ" sz="2400" b="1" dirty="0"/>
              <a:t> </a:t>
            </a:r>
            <a:r>
              <a:rPr lang="cs-CZ" sz="2400" dirty="0"/>
              <a:t>a mechanických zábran. Předcházíme škodě na majetku (krádeži) nebo újmě na zdraví. </a:t>
            </a:r>
            <a:endParaRPr lang="cs-CZ" sz="2400" b="1" dirty="0"/>
          </a:p>
          <a:p>
            <a:pPr marL="0" indent="0">
              <a:buNone/>
            </a:pPr>
            <a:endParaRPr lang="cs-CZ" sz="56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3140968"/>
            <a:ext cx="3456384" cy="302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81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Obsluha vstupu do budovy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Vjezd, vrátnice, recepce</a:t>
            </a:r>
          </a:p>
          <a:p>
            <a:r>
              <a:rPr lang="cs-CZ" sz="2400" dirty="0" smtClean="0"/>
              <a:t>Evidujeme kdo do objektu vstupuje </a:t>
            </a:r>
          </a:p>
          <a:p>
            <a:r>
              <a:rPr lang="cs-CZ" sz="2400" dirty="0" smtClean="0"/>
              <a:t>Ohlášení návštěv</a:t>
            </a:r>
          </a:p>
          <a:p>
            <a:r>
              <a:rPr lang="cs-CZ" sz="2400" dirty="0" smtClean="0"/>
              <a:t>Příjem zásilek</a:t>
            </a:r>
          </a:p>
          <a:p>
            <a:r>
              <a:rPr lang="cs-CZ" sz="2400" dirty="0" smtClean="0"/>
              <a:t>Podávání informací o objektu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224" y="2636912"/>
            <a:ext cx="4402832" cy="2932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998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EA92EA18247CF4EA4049AD934FACBB4" ma:contentTypeVersion="2" ma:contentTypeDescription="Vytvoří nový dokument" ma:contentTypeScope="" ma:versionID="cd1288c353413c4317ef9ba5da3c14bc">
  <xsd:schema xmlns:xsd="http://www.w3.org/2001/XMLSchema" xmlns:xs="http://www.w3.org/2001/XMLSchema" xmlns:p="http://schemas.microsoft.com/office/2006/metadata/properties" xmlns:ns2="f9fb6428-44b4-4ba6-8290-26fbcf4b563a" targetNamespace="http://schemas.microsoft.com/office/2006/metadata/properties" ma:root="true" ma:fieldsID="190a824c40c4514c0bec55161a88e9cc" ns2:_="">
    <xsd:import namespace="f9fb6428-44b4-4ba6-8290-26fbcf4b56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fb6428-44b4-4ba6-8290-26fbcf4b56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648F2E1-2340-4F82-BD2E-31128A92CC82}">
  <ds:schemaRefs>
    <ds:schemaRef ds:uri="http://purl.org/dc/terms/"/>
    <ds:schemaRef ds:uri="http://purl.org/dc/dcmitype/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f9fb6428-44b4-4ba6-8290-26fbcf4b563a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868FF8D7-3E59-4990-9964-88BF185FB6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fb6428-44b4-4ba6-8290-26fbcf4b56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660319-35F8-43C2-9904-0F27ECEFCD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1782</TotalTime>
  <Words>843</Words>
  <Application>Microsoft Office PowerPoint</Application>
  <PresentationFormat>Předvádění na obrazovce (4:3)</PresentationFormat>
  <Paragraphs>100</Paragraphs>
  <Slides>22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Technická zařízení budov</vt:lpstr>
      <vt:lpstr>Technická zařízení budov</vt:lpstr>
      <vt:lpstr>TZB</vt:lpstr>
      <vt:lpstr>Technická zařízení budov</vt:lpstr>
      <vt:lpstr>Soubory technických zařízení budov</vt:lpstr>
      <vt:lpstr>Vyhrazená technická zařízení</vt:lpstr>
      <vt:lpstr>Součást TZB</vt:lpstr>
      <vt:lpstr>Bezpečnost</vt:lpstr>
      <vt:lpstr>Obsluha vstupu do budovy</vt:lpstr>
      <vt:lpstr>Úklid</vt:lpstr>
      <vt:lpstr>Údržba</vt:lpstr>
      <vt:lpstr>Zaměstnávání OZP</vt:lpstr>
      <vt:lpstr>Školení</vt:lpstr>
      <vt:lpstr>Moderní technologie</vt:lpstr>
      <vt:lpstr>Inteligentní budova</vt:lpstr>
      <vt:lpstr>Optimální pracovní prostředí</vt:lpstr>
      <vt:lpstr>Optimální pracovní prostředí</vt:lpstr>
      <vt:lpstr>Optimální pracovní prostředí</vt:lpstr>
      <vt:lpstr>Optimální pracovní prostředí</vt:lpstr>
      <vt:lpstr>Optimální pracovní prostředí</vt:lpstr>
      <vt:lpstr>Závěr</vt:lpstr>
      <vt:lpstr>Prezentace aplikace PowerPoint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Logistický management</dc:title>
  <dc:creator>Your User Name</dc:creator>
  <cp:lastModifiedBy>Uživatel systému Windows</cp:lastModifiedBy>
  <cp:revision>101</cp:revision>
  <cp:lastPrinted>2018-09-11T09:44:43Z</cp:lastPrinted>
  <dcterms:created xsi:type="dcterms:W3CDTF">2012-02-25T13:45:29Z</dcterms:created>
  <dcterms:modified xsi:type="dcterms:W3CDTF">2021-04-16T08:26:41Z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0x0101001EA92EA18247CF4EA4049AD934FACBB4</vt:lpwstr>
  </property>
</Properties>
</file>