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zb-info.cz/normy-a-pravni-predpisy-facility-management/18240-vyznam-iso-41000-pro-dalsi-rozvoj-facility-management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zb-info.cz/docu/clanky/0182/018240o3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671" y="2704359"/>
            <a:ext cx="6718685" cy="1071686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3000" b="1" dirty="0" smtClean="0">
                <a:solidFill>
                  <a:srgbClr val="D10202"/>
                </a:solidFill>
                <a:cs typeface="Arial"/>
              </a:rPr>
              <a:t>Legislativa a předpisy</a:t>
            </a:r>
            <a:br>
              <a:rPr lang="cs-CZ" sz="3000" b="1" dirty="0" smtClean="0">
                <a:solidFill>
                  <a:srgbClr val="D10202"/>
                </a:solidFill>
                <a:cs typeface="Arial"/>
              </a:rPr>
            </a:br>
            <a:r>
              <a:rPr lang="cs-CZ" sz="3000" b="1" dirty="0" smtClean="0">
                <a:solidFill>
                  <a:srgbClr val="D10202"/>
                </a:solidFill>
                <a:cs typeface="Arial"/>
              </a:rPr>
              <a:t>Norma ČSN EN 15221</a:t>
            </a:r>
            <a:r>
              <a:rPr lang="cs-CZ" sz="3000" b="1" dirty="0">
                <a:solidFill>
                  <a:srgbClr val="D10202"/>
                </a:solidFill>
                <a:cs typeface="Arial"/>
              </a:rPr>
              <a:t/>
            </a:r>
            <a:br>
              <a:rPr lang="cs-CZ" sz="3000" b="1" dirty="0">
                <a:solidFill>
                  <a:srgbClr val="D10202"/>
                </a:solidFill>
                <a:cs typeface="Arial"/>
              </a:rPr>
            </a:br>
            <a:r>
              <a:rPr lang="cs-CZ" sz="2400" dirty="0" smtClean="0">
                <a:cs typeface="Arial"/>
              </a:rPr>
              <a:t>(YMPP – Management podpůrných procesů)</a:t>
            </a:r>
            <a:endParaRPr lang="en-US" sz="24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605044" y="4287811"/>
            <a:ext cx="6718685" cy="1944001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4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4000" b="1" dirty="0" smtClean="0"/>
              <a:t>Autor</a:t>
            </a:r>
            <a:r>
              <a:rPr lang="cs-CZ" sz="4000" b="1" dirty="0"/>
              <a:t>:</a:t>
            </a:r>
            <a:r>
              <a:rPr lang="cs-CZ" sz="4000" dirty="0"/>
              <a:t>							</a:t>
            </a:r>
            <a:r>
              <a:rPr lang="cs-CZ" sz="4000" dirty="0" smtClean="0"/>
              <a:t>Václav Vaněček</a:t>
            </a:r>
            <a:endParaRPr lang="en-US" sz="4000" dirty="0"/>
          </a:p>
          <a:p>
            <a:pPr algn="l"/>
            <a:r>
              <a:rPr lang="cs-CZ" sz="4000" b="1" dirty="0" smtClean="0"/>
              <a:t>Osobní číslo studenta:</a:t>
            </a:r>
            <a:r>
              <a:rPr lang="cs-CZ" sz="4000" b="1" dirty="0"/>
              <a:t>				</a:t>
            </a:r>
            <a:r>
              <a:rPr lang="cs-CZ" sz="4000" dirty="0" smtClean="0"/>
              <a:t>M19110</a:t>
            </a:r>
            <a:endParaRPr lang="en-US" sz="4000" dirty="0"/>
          </a:p>
          <a:p>
            <a:pPr algn="l"/>
            <a:r>
              <a:rPr lang="cs-CZ" sz="4000" b="1" dirty="0" smtClean="0"/>
              <a:t>Obor:</a:t>
            </a:r>
            <a:r>
              <a:rPr lang="cs-CZ" sz="4000" dirty="0"/>
              <a:t>					</a:t>
            </a:r>
            <a:r>
              <a:rPr lang="cs-CZ" sz="4000" dirty="0" smtClean="0"/>
              <a:t>		PEM</a:t>
            </a:r>
            <a:endParaRPr lang="en-US" sz="4000" dirty="0"/>
          </a:p>
          <a:p>
            <a:pPr algn="l"/>
            <a:r>
              <a:rPr lang="cs-CZ" sz="4000" b="1" dirty="0" smtClean="0"/>
              <a:t>Forma studia:</a:t>
            </a:r>
            <a:r>
              <a:rPr lang="cs-CZ" sz="4000" b="1" dirty="0"/>
              <a:t>	</a:t>
            </a:r>
            <a:r>
              <a:rPr lang="cs-CZ" sz="4000" dirty="0"/>
              <a:t>				</a:t>
            </a:r>
            <a:r>
              <a:rPr lang="cs-CZ" sz="4000" dirty="0" smtClean="0"/>
              <a:t>kombinovaná</a:t>
            </a:r>
            <a:endParaRPr lang="en-US" sz="4000" dirty="0"/>
          </a:p>
          <a:p>
            <a:pPr algn="l"/>
            <a:r>
              <a:rPr lang="cs-CZ" sz="4000" b="1" dirty="0" smtClean="0"/>
              <a:t>Ročník:</a:t>
            </a:r>
            <a:r>
              <a:rPr lang="cs-CZ" sz="4000" b="1" dirty="0"/>
              <a:t>						</a:t>
            </a:r>
            <a:r>
              <a:rPr lang="cs-CZ" sz="4000" dirty="0"/>
              <a:t>         </a:t>
            </a:r>
            <a:r>
              <a:rPr lang="cs-CZ" sz="4000" dirty="0" smtClean="0"/>
              <a:t>2.</a:t>
            </a:r>
            <a:endParaRPr lang="en-US" sz="4000" dirty="0"/>
          </a:p>
          <a:p>
            <a:pPr algn="l"/>
            <a:r>
              <a:rPr lang="cs-CZ" sz="4000" b="1" dirty="0"/>
              <a:t>E-mail:				    		         </a:t>
            </a:r>
            <a:r>
              <a:rPr lang="cs-CZ" sz="4000" dirty="0" smtClean="0"/>
              <a:t>m19110@studenti.mvso.cz</a:t>
            </a:r>
            <a:endParaRPr lang="en-US" sz="4000" dirty="0"/>
          </a:p>
          <a:p>
            <a:pPr algn="l"/>
            <a:r>
              <a:rPr lang="cs-CZ" sz="4000" b="1" dirty="0" smtClean="0"/>
              <a:t>Akademický rok:</a:t>
            </a:r>
            <a:r>
              <a:rPr lang="cs-CZ" sz="4000" b="1" dirty="0"/>
              <a:t>					</a:t>
            </a:r>
            <a:r>
              <a:rPr lang="cs-CZ" sz="4000" dirty="0" smtClean="0"/>
              <a:t>2020/21</a:t>
            </a:r>
            <a:endParaRPr lang="en-US" sz="4000" dirty="0"/>
          </a:p>
          <a:p>
            <a:endParaRPr lang="en-US" sz="24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9635" y="352417"/>
            <a:ext cx="1448187" cy="131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Norma ISO 41000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Norma ISO 41000</a:t>
            </a:r>
          </a:p>
          <a:p>
            <a:pPr lvl="1"/>
            <a:r>
              <a:rPr lang="cs-CZ" dirty="0" smtClean="0"/>
              <a:t>ISO 41001 </a:t>
            </a:r>
            <a:r>
              <a:rPr lang="cs-CZ" dirty="0" err="1" smtClean="0"/>
              <a:t>Facility</a:t>
            </a:r>
            <a:r>
              <a:rPr lang="cs-CZ" dirty="0" smtClean="0"/>
              <a:t> management – Systémy řízení</a:t>
            </a:r>
          </a:p>
          <a:p>
            <a:pPr lvl="1"/>
            <a:r>
              <a:rPr lang="cs-CZ" dirty="0" smtClean="0"/>
              <a:t>ISO 41011 </a:t>
            </a:r>
            <a:r>
              <a:rPr lang="cs-CZ" dirty="0" err="1" smtClean="0"/>
              <a:t>Facility</a:t>
            </a:r>
            <a:r>
              <a:rPr lang="cs-CZ" dirty="0" smtClean="0"/>
              <a:t> management – Slovník</a:t>
            </a:r>
          </a:p>
          <a:p>
            <a:pPr lvl="1"/>
            <a:r>
              <a:rPr lang="cs-CZ" dirty="0" smtClean="0"/>
              <a:t>ISO 41012 </a:t>
            </a:r>
            <a:r>
              <a:rPr lang="cs-CZ" dirty="0" err="1" smtClean="0"/>
              <a:t>Facility</a:t>
            </a:r>
            <a:r>
              <a:rPr lang="cs-CZ" dirty="0" smtClean="0"/>
              <a:t> management – Pokyny pro tvorbu smluv ve FM</a:t>
            </a:r>
          </a:p>
          <a:p>
            <a:pPr lvl="1"/>
            <a:r>
              <a:rPr lang="cs-CZ" dirty="0" smtClean="0"/>
              <a:t>ISO 41013 </a:t>
            </a:r>
            <a:r>
              <a:rPr lang="cs-CZ" dirty="0" err="1" smtClean="0"/>
              <a:t>Facility</a:t>
            </a:r>
            <a:r>
              <a:rPr lang="cs-CZ" dirty="0" smtClean="0"/>
              <a:t> management – Rozsah, klíčové pojmy a výhody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3008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Seznam použitých zdrojů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CHYTILOVÁ, </a:t>
            </a:r>
            <a:r>
              <a:rPr lang="cs-CZ" sz="2000" dirty="0" err="1" smtClean="0"/>
              <a:t>Ekaterina</a:t>
            </a:r>
            <a:r>
              <a:rPr lang="cs-CZ" sz="2000" dirty="0" smtClean="0"/>
              <a:t> a </a:t>
            </a:r>
            <a:r>
              <a:rPr lang="cs-CZ" sz="2000" dirty="0"/>
              <a:t>Miroslav RÖSSLER. </a:t>
            </a:r>
            <a:r>
              <a:rPr lang="cs-CZ" sz="2000" i="1" dirty="0"/>
              <a:t>Management </a:t>
            </a:r>
            <a:r>
              <a:rPr lang="cs-CZ" sz="2000" i="1" dirty="0" smtClean="0"/>
              <a:t>podpůrných procesů.</a:t>
            </a:r>
            <a:r>
              <a:rPr lang="cs-CZ" sz="2000" dirty="0" smtClean="0"/>
              <a:t> </a:t>
            </a:r>
            <a:r>
              <a:rPr lang="cs-CZ" sz="2000" dirty="0"/>
              <a:t>Olomouc: Moravská vysoká škola Olomouc, 2018. Studijní text. </a:t>
            </a:r>
            <a:r>
              <a:rPr lang="cs-CZ" sz="2000" dirty="0" smtClean="0"/>
              <a:t>178s</a:t>
            </a:r>
            <a:r>
              <a:rPr lang="cs-CZ" sz="2000" dirty="0"/>
              <a:t>. Dostupné z: IS STAG.</a:t>
            </a:r>
            <a:endParaRPr lang="cs-CZ" sz="2000" dirty="0" smtClean="0"/>
          </a:p>
          <a:p>
            <a:r>
              <a:rPr lang="cs-CZ" sz="2000" dirty="0" smtClean="0"/>
              <a:t>ŠTRUP</a:t>
            </a:r>
            <a:r>
              <a:rPr lang="cs-CZ" sz="2000" dirty="0"/>
              <a:t>, Ondřej. </a:t>
            </a:r>
            <a:r>
              <a:rPr lang="cs-CZ" sz="2000" i="1" dirty="0"/>
              <a:t>Význam ISO 41000 pro další rozvoj </a:t>
            </a:r>
            <a:r>
              <a:rPr lang="cs-CZ" sz="2000" i="1" dirty="0" err="1"/>
              <a:t>facility</a:t>
            </a:r>
            <a:r>
              <a:rPr lang="cs-CZ" sz="2000" i="1" dirty="0"/>
              <a:t> managementu</a:t>
            </a:r>
            <a:r>
              <a:rPr lang="cs-CZ" sz="2000" dirty="0"/>
              <a:t> [online]. 19.11.2018 [cit. 2021-03-10]. Dostupné z: </a:t>
            </a:r>
            <a:r>
              <a:rPr lang="cs-CZ" sz="2000" dirty="0">
                <a:hlinkClick r:id="rId2"/>
              </a:rPr>
              <a:t>https://</a:t>
            </a:r>
            <a:r>
              <a:rPr lang="cs-CZ" sz="2000" dirty="0" smtClean="0">
                <a:hlinkClick r:id="rId2"/>
              </a:rPr>
              <a:t>www.tzb-info.cz/normy-a-pravni-predpisy-facility-management/18240-vyznam-iso-41000-pro-dalsi-rozvoj-facility-managementu</a:t>
            </a:r>
            <a:endParaRPr lang="cs-CZ" sz="2000" dirty="0" smtClean="0"/>
          </a:p>
          <a:p>
            <a:r>
              <a:rPr lang="cs-CZ" sz="2000" dirty="0"/>
              <a:t>http://www.ifma.cz/legislativa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59313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Děkuji za pozornost!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783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Facility</a:t>
            </a:r>
            <a:r>
              <a:rPr lang="cs-CZ" dirty="0" smtClean="0">
                <a:solidFill>
                  <a:srgbClr val="FF0000"/>
                </a:solidFill>
              </a:rPr>
              <a:t> management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Každý stát či region vlastní definice</a:t>
            </a:r>
          </a:p>
          <a:p>
            <a:r>
              <a:rPr lang="cs-CZ" dirty="0" smtClean="0"/>
              <a:t>Všechny definice modifikují původní definici asociace IFMA</a:t>
            </a:r>
          </a:p>
          <a:p>
            <a:r>
              <a:rPr lang="cs-CZ" sz="2400" dirty="0">
                <a:solidFill>
                  <a:srgbClr val="00B0F0"/>
                </a:solidFill>
              </a:rPr>
              <a:t>IFMA - International </a:t>
            </a:r>
            <a:r>
              <a:rPr lang="cs-CZ" sz="2400" dirty="0" err="1">
                <a:solidFill>
                  <a:srgbClr val="00B0F0"/>
                </a:solidFill>
              </a:rPr>
              <a:t>Facility</a:t>
            </a:r>
            <a:r>
              <a:rPr lang="cs-CZ" sz="2400" dirty="0">
                <a:solidFill>
                  <a:srgbClr val="00B0F0"/>
                </a:solidFill>
              </a:rPr>
              <a:t> Management </a:t>
            </a:r>
            <a:r>
              <a:rPr lang="cs-CZ" sz="2400" dirty="0" err="1" smtClean="0">
                <a:solidFill>
                  <a:srgbClr val="00B0F0"/>
                </a:solidFill>
              </a:rPr>
              <a:t>Association</a:t>
            </a:r>
            <a:endParaRPr lang="cs-CZ" sz="2400" dirty="0" smtClean="0">
              <a:solidFill>
                <a:srgbClr val="00B0F0"/>
              </a:solidFill>
            </a:endParaRPr>
          </a:p>
          <a:p>
            <a:r>
              <a:rPr lang="cs-CZ" dirty="0" smtClean="0"/>
              <a:t>Metoda, jak v organizaci sladit pracovní prostředí, pracovníky a pracovní činnosti </a:t>
            </a:r>
          </a:p>
        </p:txBody>
      </p:sp>
    </p:spTree>
    <p:extLst>
      <p:ext uri="{BB962C8B-B14F-4D97-AF65-F5344CB8AC3E}">
        <p14:creationId xmlns:p14="http://schemas.microsoft.com/office/powerpoint/2010/main" val="973812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Facility</a:t>
            </a:r>
            <a:r>
              <a:rPr lang="cs-CZ" dirty="0" smtClean="0">
                <a:solidFill>
                  <a:srgbClr val="FF0000"/>
                </a:solidFill>
              </a:rPr>
              <a:t> management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Legislativní rámec pojmu </a:t>
            </a:r>
            <a:r>
              <a:rPr lang="cs-CZ" dirty="0" err="1" smtClean="0"/>
              <a:t>facility</a:t>
            </a:r>
            <a:r>
              <a:rPr lang="cs-CZ" dirty="0" smtClean="0"/>
              <a:t> management je definován evropskou normou u nás označenou </a:t>
            </a:r>
            <a:r>
              <a:rPr lang="cs-CZ" dirty="0" smtClean="0">
                <a:solidFill>
                  <a:srgbClr val="FF0000"/>
                </a:solidFill>
              </a:rPr>
              <a:t>ČSN EN 15221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961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Norma ČSN EN 15221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Konečná verze normy měla </a:t>
            </a:r>
            <a:r>
              <a:rPr lang="cs-CZ" dirty="0"/>
              <a:t>7 částí</a:t>
            </a:r>
          </a:p>
          <a:p>
            <a:r>
              <a:rPr lang="cs-CZ" dirty="0" smtClean="0"/>
              <a:t>V ČR začala </a:t>
            </a:r>
            <a:r>
              <a:rPr lang="cs-CZ" dirty="0"/>
              <a:t>platit v květnu 2007 (první dvě části</a:t>
            </a:r>
            <a:r>
              <a:rPr lang="cs-CZ" dirty="0" smtClean="0"/>
              <a:t>)</a:t>
            </a:r>
          </a:p>
          <a:p>
            <a:r>
              <a:rPr lang="cs-CZ" dirty="0" smtClean="0"/>
              <a:t>Platnost normy ukončena v roce 2018</a:t>
            </a:r>
          </a:p>
          <a:p>
            <a:r>
              <a:rPr lang="cs-CZ" dirty="0" smtClean="0"/>
              <a:t>Od roku 2018 nahrazována celosvětovým standardem </a:t>
            </a:r>
            <a:r>
              <a:rPr lang="cs-CZ" dirty="0" smtClean="0">
                <a:solidFill>
                  <a:srgbClr val="00B0F0"/>
                </a:solidFill>
              </a:rPr>
              <a:t>ISO 41000</a:t>
            </a:r>
            <a:endParaRPr lang="cs-CZ" dirty="0">
              <a:solidFill>
                <a:srgbClr val="00B0F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663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Norma ČSN EN 15221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ČSN EN 15221-1 Termíny a definice</a:t>
            </a:r>
          </a:p>
          <a:p>
            <a:pPr lvl="1"/>
            <a:r>
              <a:rPr lang="cs-CZ" dirty="0" smtClean="0"/>
              <a:t>Vymezení oblasti </a:t>
            </a:r>
            <a:r>
              <a:rPr lang="cs-CZ" dirty="0" err="1" smtClean="0"/>
              <a:t>facility</a:t>
            </a:r>
            <a:r>
              <a:rPr lang="cs-CZ" dirty="0" smtClean="0"/>
              <a:t> managementu</a:t>
            </a:r>
          </a:p>
          <a:p>
            <a:pPr lvl="1"/>
            <a:r>
              <a:rPr lang="cs-CZ" dirty="0" smtClean="0"/>
              <a:t>Základní pojmy a definice</a:t>
            </a:r>
          </a:p>
          <a:p>
            <a:pPr lvl="1"/>
            <a:r>
              <a:rPr lang="cs-CZ" dirty="0" smtClean="0"/>
              <a:t>„Tvrdé služby“ – prostor a infrastruktura</a:t>
            </a:r>
          </a:p>
          <a:p>
            <a:pPr lvl="1"/>
            <a:r>
              <a:rPr lang="cs-CZ" dirty="0" smtClean="0"/>
              <a:t>„Měkké služby“ – lidé a organizace</a:t>
            </a:r>
          </a:p>
          <a:p>
            <a:r>
              <a:rPr lang="cs-CZ" dirty="0">
                <a:solidFill>
                  <a:srgbClr val="00B0F0"/>
                </a:solidFill>
              </a:rPr>
              <a:t>ČSN EN </a:t>
            </a:r>
            <a:r>
              <a:rPr lang="cs-CZ" dirty="0" smtClean="0">
                <a:solidFill>
                  <a:srgbClr val="00B0F0"/>
                </a:solidFill>
              </a:rPr>
              <a:t>15221-2 Průvodce přípravou smluv</a:t>
            </a:r>
            <a:endParaRPr lang="cs-CZ" dirty="0"/>
          </a:p>
          <a:p>
            <a:pPr lvl="1"/>
            <a:r>
              <a:rPr lang="cs-CZ" dirty="0" smtClean="0"/>
              <a:t>Návod na přípravu FM smluv mezi poskytovatelem a příjemcem FM služeb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6918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Norma ČSN EN 15221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00B0F0"/>
                </a:solidFill>
              </a:rPr>
              <a:t>ČSN EN </a:t>
            </a:r>
            <a:r>
              <a:rPr lang="cs-CZ" dirty="0" smtClean="0">
                <a:solidFill>
                  <a:srgbClr val="00B0F0"/>
                </a:solidFill>
              </a:rPr>
              <a:t>15221-3 Návod pro kvalitu ve FM</a:t>
            </a:r>
          </a:p>
          <a:p>
            <a:pPr lvl="1"/>
            <a:r>
              <a:rPr lang="cs-CZ" dirty="0" smtClean="0"/>
              <a:t>Zajištění kvality FM produktu – vymezená a měřitelná služba</a:t>
            </a:r>
          </a:p>
          <a:p>
            <a:r>
              <a:rPr lang="cs-CZ" dirty="0" smtClean="0">
                <a:solidFill>
                  <a:srgbClr val="00B0F0"/>
                </a:solidFill>
              </a:rPr>
              <a:t>ČSN </a:t>
            </a:r>
            <a:r>
              <a:rPr lang="cs-CZ" dirty="0">
                <a:solidFill>
                  <a:srgbClr val="00B0F0"/>
                </a:solidFill>
              </a:rPr>
              <a:t>EN </a:t>
            </a:r>
            <a:r>
              <a:rPr lang="cs-CZ" dirty="0" smtClean="0">
                <a:solidFill>
                  <a:srgbClr val="00B0F0"/>
                </a:solidFill>
              </a:rPr>
              <a:t>15221-4 Taxonomie, klasifikace a struktury ve FM</a:t>
            </a:r>
            <a:endParaRPr lang="cs-CZ" dirty="0"/>
          </a:p>
          <a:p>
            <a:pPr lvl="1"/>
            <a:r>
              <a:rPr lang="cs-CZ" dirty="0" smtClean="0"/>
              <a:t>Podrobnější specifikace jednotlivých FM produktů</a:t>
            </a:r>
          </a:p>
          <a:p>
            <a:pPr lvl="1"/>
            <a:r>
              <a:rPr lang="cs-CZ" dirty="0" smtClean="0"/>
              <a:t>Rozřazení těchto produktů do skupin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723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Norma ČSN EN 15221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rgbClr val="00B0F0"/>
                </a:solidFill>
              </a:rPr>
              <a:t>ČSN EN </a:t>
            </a:r>
            <a:r>
              <a:rPr lang="cs-CZ" dirty="0" smtClean="0">
                <a:solidFill>
                  <a:srgbClr val="00B0F0"/>
                </a:solidFill>
              </a:rPr>
              <a:t>15221-5 Návod pro procesy ve FM</a:t>
            </a:r>
            <a:endParaRPr lang="cs-CZ" dirty="0">
              <a:solidFill>
                <a:srgbClr val="00B0F0"/>
              </a:solidFill>
            </a:endParaRPr>
          </a:p>
          <a:p>
            <a:pPr lvl="1"/>
            <a:r>
              <a:rPr lang="cs-CZ" dirty="0" smtClean="0"/>
              <a:t>Procesní standardy</a:t>
            </a:r>
            <a:endParaRPr lang="cs-CZ" dirty="0"/>
          </a:p>
          <a:p>
            <a:r>
              <a:rPr lang="cs-CZ" dirty="0">
                <a:solidFill>
                  <a:srgbClr val="00B0F0"/>
                </a:solidFill>
              </a:rPr>
              <a:t>ČSN EN </a:t>
            </a:r>
            <a:r>
              <a:rPr lang="cs-CZ" dirty="0" smtClean="0">
                <a:solidFill>
                  <a:srgbClr val="00B0F0"/>
                </a:solidFill>
              </a:rPr>
              <a:t>15221-6 Měření ploch a prostorů FM</a:t>
            </a:r>
            <a:endParaRPr lang="cs-CZ" dirty="0"/>
          </a:p>
          <a:p>
            <a:pPr lvl="1"/>
            <a:r>
              <a:rPr lang="cs-CZ" dirty="0" smtClean="0"/>
              <a:t>Standardy pro plochy a prostory</a:t>
            </a:r>
            <a:endParaRPr lang="cs-CZ" dirty="0"/>
          </a:p>
          <a:p>
            <a:r>
              <a:rPr lang="cs-CZ" dirty="0">
                <a:solidFill>
                  <a:srgbClr val="00B0F0"/>
                </a:solidFill>
              </a:rPr>
              <a:t>ČSN EN </a:t>
            </a:r>
            <a:r>
              <a:rPr lang="cs-CZ" dirty="0" smtClean="0">
                <a:solidFill>
                  <a:srgbClr val="00B0F0"/>
                </a:solidFill>
              </a:rPr>
              <a:t>15221-7 Směrnice pro </a:t>
            </a:r>
            <a:r>
              <a:rPr lang="cs-CZ" dirty="0" err="1" smtClean="0">
                <a:solidFill>
                  <a:srgbClr val="00B0F0"/>
                </a:solidFill>
              </a:rPr>
              <a:t>benchmarking</a:t>
            </a:r>
            <a:r>
              <a:rPr lang="cs-CZ" dirty="0" smtClean="0">
                <a:solidFill>
                  <a:srgbClr val="00B0F0"/>
                </a:solidFill>
              </a:rPr>
              <a:t> výkonnosti</a:t>
            </a:r>
            <a:endParaRPr lang="cs-CZ" dirty="0"/>
          </a:p>
          <a:p>
            <a:pPr lvl="1"/>
            <a:r>
              <a:rPr lang="cs-CZ" dirty="0" smtClean="0"/>
              <a:t>Pokyny pro výkonnostní </a:t>
            </a:r>
            <a:r>
              <a:rPr lang="cs-CZ" dirty="0" err="1" smtClean="0"/>
              <a:t>benchmarking</a:t>
            </a:r>
            <a:r>
              <a:rPr lang="cs-CZ" dirty="0" smtClean="0"/>
              <a:t> </a:t>
            </a:r>
          </a:p>
          <a:p>
            <a:pPr lvl="1"/>
            <a:r>
              <a:rPr lang="cs-CZ" dirty="0"/>
              <a:t>M</a:t>
            </a:r>
            <a:r>
              <a:rPr lang="cs-CZ" dirty="0" smtClean="0"/>
              <a:t>etody </a:t>
            </a:r>
            <a:r>
              <a:rPr lang="cs-CZ" dirty="0" err="1" smtClean="0"/>
              <a:t>benchmarkingu</a:t>
            </a:r>
            <a:r>
              <a:rPr lang="cs-CZ" dirty="0" smtClean="0"/>
              <a:t> produktů a služeb, organizací a provozů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8298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Norma </a:t>
            </a:r>
            <a:r>
              <a:rPr lang="cs-CZ" dirty="0" smtClean="0">
                <a:solidFill>
                  <a:srgbClr val="FF0000"/>
                </a:solidFill>
              </a:rPr>
              <a:t>ISO 41000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ISO 41000 </a:t>
            </a:r>
            <a:r>
              <a:rPr lang="cs-CZ" dirty="0" err="1" smtClean="0">
                <a:solidFill>
                  <a:srgbClr val="00B0F0"/>
                </a:solidFill>
              </a:rPr>
              <a:t>Facility</a:t>
            </a:r>
            <a:r>
              <a:rPr lang="cs-CZ" dirty="0" smtClean="0">
                <a:solidFill>
                  <a:srgbClr val="00B0F0"/>
                </a:solidFill>
              </a:rPr>
              <a:t> management – systém řízení</a:t>
            </a:r>
          </a:p>
          <a:p>
            <a:pPr lvl="1"/>
            <a:r>
              <a:rPr lang="cs-CZ" dirty="0" smtClean="0"/>
              <a:t>Nahrazuje normu ČSN EN 15221</a:t>
            </a:r>
          </a:p>
          <a:p>
            <a:pPr lvl="1"/>
            <a:r>
              <a:rPr lang="cs-CZ" dirty="0" smtClean="0"/>
              <a:t>Interní podpora normy ISO 9000</a:t>
            </a:r>
          </a:p>
          <a:p>
            <a:r>
              <a:rPr lang="cs-CZ" dirty="0" smtClean="0">
                <a:solidFill>
                  <a:srgbClr val="00B0F0"/>
                </a:solidFill>
              </a:rPr>
              <a:t>ISO 9000 Systém managementu kvality</a:t>
            </a:r>
          </a:p>
          <a:p>
            <a:pPr lvl="1"/>
            <a:r>
              <a:rPr lang="cs-CZ" dirty="0" smtClean="0"/>
              <a:t>Cílem standardu je kvalita VÝROBKU, SLUŽBY</a:t>
            </a:r>
          </a:p>
          <a:p>
            <a:pPr lvl="1"/>
            <a:r>
              <a:rPr lang="cs-CZ" dirty="0" smtClean="0"/>
              <a:t>Zaměřená na hlavní proces organizace</a:t>
            </a:r>
          </a:p>
        </p:txBody>
      </p:sp>
    </p:spTree>
    <p:extLst>
      <p:ext uri="{BB962C8B-B14F-4D97-AF65-F5344CB8AC3E}">
        <p14:creationId xmlns:p14="http://schemas.microsoft.com/office/powerpoint/2010/main" val="3815724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Norma ISO 41000</a:t>
            </a:r>
            <a:endParaRPr lang="cs-CZ" dirty="0"/>
          </a:p>
        </p:txBody>
      </p:sp>
      <p:pic>
        <p:nvPicPr>
          <p:cNvPr id="4" name="Zástupný symbol pro obsah 3" descr="https://www.tzb-info.cz/docu/clanky/0182/018240o4.png">
            <a:hlinkClick r:id="rId2" tooltip="&quot;&quot;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671" y="1417638"/>
            <a:ext cx="4734658" cy="43852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614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354</Words>
  <Application>Microsoft Office PowerPoint</Application>
  <PresentationFormat>Předvádění na obrazovce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Legislativa a předpisy Norma ČSN EN 15221 (YMPP – Management podpůrných procesů)</vt:lpstr>
      <vt:lpstr>Facility management</vt:lpstr>
      <vt:lpstr>Facility management</vt:lpstr>
      <vt:lpstr>Norma ČSN EN 15221</vt:lpstr>
      <vt:lpstr>Norma ČSN EN 15221</vt:lpstr>
      <vt:lpstr>Norma ČSN EN 15221</vt:lpstr>
      <vt:lpstr>Norma ČSN EN 15221</vt:lpstr>
      <vt:lpstr>Norma ISO 41000</vt:lpstr>
      <vt:lpstr>Norma ISO 41000</vt:lpstr>
      <vt:lpstr>Norma ISO 41000</vt:lpstr>
      <vt:lpstr>Seznam použitých zdrojů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Rössler Miroslav</dc:creator>
  <cp:lastModifiedBy>Václav Vaněček</cp:lastModifiedBy>
  <cp:revision>52</cp:revision>
  <dcterms:created xsi:type="dcterms:W3CDTF">2012-07-19T22:32:54Z</dcterms:created>
  <dcterms:modified xsi:type="dcterms:W3CDTF">2021-03-10T12:19:18Z</dcterms:modified>
</cp:coreProperties>
</file>