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Override2.xml" ContentType="application/vnd.openxmlformats-officedocument.themeOverride+xml"/>
  <Override PartName="/ppt/theme/themeOverride4.xml" ContentType="application/vnd.openxmlformats-officedocument.themeOverride+xml"/>
  <Override PartName="/ppt/theme/themeOverride3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8" r:id="rId2"/>
  </p:sldMasterIdLst>
  <p:notesMasterIdLst>
    <p:notesMasterId r:id="rId17"/>
  </p:notesMasterIdLst>
  <p:sldIdLst>
    <p:sldId id="256" r:id="rId3"/>
    <p:sldId id="289" r:id="rId4"/>
    <p:sldId id="291" r:id="rId5"/>
    <p:sldId id="293" r:id="rId6"/>
    <p:sldId id="523" r:id="rId7"/>
    <p:sldId id="529" r:id="rId8"/>
    <p:sldId id="524" r:id="rId9"/>
    <p:sldId id="530" r:id="rId10"/>
    <p:sldId id="525" r:id="rId11"/>
    <p:sldId id="531" r:id="rId12"/>
    <p:sldId id="526" r:id="rId13"/>
    <p:sldId id="527" r:id="rId14"/>
    <p:sldId id="528" r:id="rId15"/>
    <p:sldId id="532" r:id="rId16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2CE2E-5259-46BB-BAAC-4CBB4667B2FD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7EB1E-C013-4DE8-B681-E4F89F2095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597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80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49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126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527382" y="1844824"/>
            <a:ext cx="11486753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443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1" y="2130425"/>
            <a:ext cx="10361084" cy="1468438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609601" y="6356350"/>
            <a:ext cx="2842684" cy="363538"/>
          </a:xfrm>
        </p:spPr>
        <p:txBody>
          <a:bodyPr/>
          <a:lstStyle>
            <a:lvl1pPr>
              <a:defRPr/>
            </a:lvl1pPr>
          </a:lstStyle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8737601" y="6356350"/>
            <a:ext cx="2842684" cy="363538"/>
          </a:xfrm>
        </p:spPr>
        <p:txBody>
          <a:bodyPr/>
          <a:lstStyle>
            <a:lvl1pPr>
              <a:defRPr/>
            </a:lvl1pPr>
          </a:lstStyle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752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95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617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900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853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14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06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5183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464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9701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816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398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7861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527382" y="1844824"/>
            <a:ext cx="11486753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89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98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1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91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10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31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70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62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49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1E6E2-7D6A-4570-8CB0-6B8F32801F1A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504BE-83F4-4AF7-BB4C-940038CDD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51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E0D83-1113-489C-B274-043F97E67B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podpůrných procesů 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199C7D-E18B-4684-8C9B-2C6EA5CDB0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Norma ČSN EN </a:t>
            </a:r>
            <a:r>
              <a:rPr lang="cs-CZ" b="1" dirty="0" smtClean="0"/>
              <a:t>15221</a:t>
            </a:r>
          </a:p>
          <a:p>
            <a:r>
              <a:rPr lang="cs-CZ" b="1" dirty="0" smtClean="0"/>
              <a:t>Bc. Monika Varvařovská (m20102@studenti.mvso.cz)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7498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…Obsah </a:t>
            </a:r>
            <a:r>
              <a:rPr lang="cs-CZ" b="1" dirty="0"/>
              <a:t>normy - </a:t>
            </a:r>
            <a:r>
              <a:rPr lang="en-US" dirty="0"/>
              <a:t>ČSN EN 15221-</a:t>
            </a:r>
            <a:r>
              <a:rPr lang="cs-CZ" dirty="0"/>
              <a:t>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417639"/>
            <a:ext cx="11161486" cy="488156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cs-CZ" sz="3600" b="1" dirty="0"/>
              <a:t>Strategická úroveň interakce</a:t>
            </a:r>
            <a:endParaRPr lang="cs-CZ" sz="3600" dirty="0"/>
          </a:p>
          <a:p>
            <a:pPr algn="just"/>
            <a:r>
              <a:rPr lang="cs-CZ" dirty="0"/>
              <a:t>definování strategie </a:t>
            </a:r>
            <a:r>
              <a:rPr lang="cs-CZ" dirty="0" err="1"/>
              <a:t>Facility</a:t>
            </a:r>
            <a:r>
              <a:rPr lang="cs-CZ" dirty="0"/>
              <a:t> Managementu v souladu se strategií organizace; </a:t>
            </a:r>
            <a:r>
              <a:rPr lang="cs-CZ" dirty="0" smtClean="0"/>
              <a:t>vytvoření </a:t>
            </a:r>
            <a:r>
              <a:rPr lang="cs-CZ" dirty="0"/>
              <a:t>politiky, vypracování příruček pro prostor, majetek, procesy a služby; </a:t>
            </a:r>
            <a:r>
              <a:rPr lang="cs-CZ" dirty="0" smtClean="0"/>
              <a:t>aktivního </a:t>
            </a:r>
            <a:r>
              <a:rPr lang="cs-CZ" dirty="0"/>
              <a:t>vstupu a odezvy; </a:t>
            </a:r>
            <a:r>
              <a:rPr lang="cs-CZ" dirty="0" smtClean="0"/>
              <a:t>inicializace </a:t>
            </a:r>
            <a:r>
              <a:rPr lang="cs-CZ" dirty="0"/>
              <a:t>analýzy rizika a poskytnutím instrukcí pro adaptaci změn v organizaci; </a:t>
            </a:r>
            <a:r>
              <a:rPr lang="cs-CZ" dirty="0" smtClean="0"/>
              <a:t>inicializace </a:t>
            </a:r>
            <a:r>
              <a:rPr lang="cs-CZ" dirty="0"/>
              <a:t>smluv o úrovni služeb (SLA) a monitorovaní klíčových výkonnostních indikátorů (KPI); </a:t>
            </a:r>
            <a:r>
              <a:rPr lang="cs-CZ" dirty="0" smtClean="0"/>
              <a:t>řízení </a:t>
            </a:r>
            <a:r>
              <a:rPr lang="cs-CZ" dirty="0"/>
              <a:t>dopadu zařízení na základní činnosti, vnější prostředí a společnost; </a:t>
            </a:r>
            <a:r>
              <a:rPr lang="cs-CZ" dirty="0" smtClean="0"/>
              <a:t>udržování </a:t>
            </a:r>
            <a:r>
              <a:rPr lang="cs-CZ" dirty="0"/>
              <a:t>vztahů s úřady, pronajímateli a nájemníky, strategickými partnery, asociacemi, atd.; </a:t>
            </a:r>
            <a:r>
              <a:rPr lang="cs-CZ" dirty="0" smtClean="0"/>
              <a:t>dohledem </a:t>
            </a:r>
            <a:r>
              <a:rPr lang="cs-CZ" dirty="0"/>
              <a:t>nad </a:t>
            </a:r>
            <a:r>
              <a:rPr lang="cs-CZ" dirty="0" err="1"/>
              <a:t>Facility</a:t>
            </a:r>
            <a:r>
              <a:rPr lang="cs-CZ" dirty="0"/>
              <a:t> Management organizacemi. </a:t>
            </a:r>
          </a:p>
          <a:p>
            <a:pPr algn="just"/>
            <a:r>
              <a:rPr lang="cs-CZ" sz="3600" b="1" dirty="0"/>
              <a:t>Taktická úroveň interakce</a:t>
            </a:r>
            <a:endParaRPr lang="cs-CZ" sz="3600" dirty="0"/>
          </a:p>
          <a:p>
            <a:pPr algn="just"/>
            <a:r>
              <a:rPr lang="cs-CZ" dirty="0"/>
              <a:t>implementace a monitorování strategických směrnic; </a:t>
            </a:r>
            <a:r>
              <a:rPr lang="cs-CZ" dirty="0" smtClean="0"/>
              <a:t>přípravy </a:t>
            </a:r>
            <a:r>
              <a:rPr lang="cs-CZ" dirty="0"/>
              <a:t>obchodních a rozpočtových plánů; </a:t>
            </a:r>
            <a:r>
              <a:rPr lang="cs-CZ" dirty="0" smtClean="0"/>
              <a:t>rozpracování </a:t>
            </a:r>
            <a:r>
              <a:rPr lang="cs-CZ" dirty="0"/>
              <a:t>cílů </a:t>
            </a:r>
            <a:r>
              <a:rPr lang="cs-CZ" dirty="0" err="1"/>
              <a:t>Facility</a:t>
            </a:r>
            <a:r>
              <a:rPr lang="cs-CZ" dirty="0"/>
              <a:t> Managementu do úrovně provozních požadavků; </a:t>
            </a:r>
            <a:r>
              <a:rPr lang="cs-CZ" dirty="0" smtClean="0"/>
              <a:t>definování </a:t>
            </a:r>
            <a:r>
              <a:rPr lang="cs-CZ" dirty="0"/>
              <a:t>SLA a interpretace KPI (výkon, kvalita, riziko a hodnota); </a:t>
            </a:r>
            <a:r>
              <a:rPr lang="cs-CZ" dirty="0" smtClean="0"/>
              <a:t>monitorování </a:t>
            </a:r>
            <a:r>
              <a:rPr lang="cs-CZ" dirty="0"/>
              <a:t>dodržování zákonů a směrnic; </a:t>
            </a:r>
            <a:r>
              <a:rPr lang="cs-CZ" dirty="0" smtClean="0"/>
              <a:t>řízení </a:t>
            </a:r>
            <a:r>
              <a:rPr lang="cs-CZ" dirty="0"/>
              <a:t>projektů, procesů a </a:t>
            </a:r>
            <a:r>
              <a:rPr lang="cs-CZ" dirty="0" smtClean="0"/>
              <a:t>dohod, řízení </a:t>
            </a:r>
            <a:r>
              <a:rPr lang="cs-CZ" dirty="0"/>
              <a:t>týmu </a:t>
            </a:r>
            <a:r>
              <a:rPr lang="cs-CZ" dirty="0" err="1"/>
              <a:t>Facility</a:t>
            </a:r>
            <a:r>
              <a:rPr lang="cs-CZ" dirty="0"/>
              <a:t> Managementu; </a:t>
            </a:r>
            <a:r>
              <a:rPr lang="cs-CZ" dirty="0" smtClean="0"/>
              <a:t>optimalizace </a:t>
            </a:r>
            <a:r>
              <a:rPr lang="cs-CZ" dirty="0"/>
              <a:t>používání zdrojů; </a:t>
            </a:r>
            <a:r>
              <a:rPr lang="cs-CZ" dirty="0" smtClean="0"/>
              <a:t>adaptace </a:t>
            </a:r>
            <a:r>
              <a:rPr lang="cs-CZ" dirty="0"/>
              <a:t>a zaznamenávání změn; </a:t>
            </a:r>
            <a:r>
              <a:rPr lang="cs-CZ" dirty="0" smtClean="0"/>
              <a:t>komunikace </a:t>
            </a:r>
            <a:r>
              <a:rPr lang="cs-CZ" dirty="0"/>
              <a:t>s interními či externími poskytovateli služeb na taktické úrovni. </a:t>
            </a:r>
            <a:endParaRPr lang="cs-CZ" dirty="0" smtClean="0"/>
          </a:p>
          <a:p>
            <a:pPr algn="just"/>
            <a:r>
              <a:rPr lang="cs-CZ" sz="3600" b="1" dirty="0"/>
              <a:t>Provozní úroveň interakce</a:t>
            </a:r>
            <a:endParaRPr lang="cs-CZ" sz="3600" dirty="0"/>
          </a:p>
          <a:p>
            <a:pPr algn="just"/>
            <a:r>
              <a:rPr lang="cs-CZ" dirty="0"/>
              <a:t>dodávky služeb v souladu se smlouvou o úrovni služeb (SLA); </a:t>
            </a:r>
            <a:r>
              <a:rPr lang="cs-CZ" dirty="0" smtClean="0"/>
              <a:t>monitorování </a:t>
            </a:r>
            <a:r>
              <a:rPr lang="cs-CZ" dirty="0"/>
              <a:t>a kontrolování procesů dodávání služeb; </a:t>
            </a:r>
            <a:r>
              <a:rPr lang="cs-CZ" dirty="0" smtClean="0"/>
              <a:t>monitorování </a:t>
            </a:r>
            <a:r>
              <a:rPr lang="cs-CZ" dirty="0"/>
              <a:t>poskytovatelů služeb; </a:t>
            </a:r>
            <a:r>
              <a:rPr lang="cs-CZ" dirty="0" smtClean="0"/>
              <a:t>přijímání </a:t>
            </a:r>
            <a:r>
              <a:rPr lang="cs-CZ" dirty="0"/>
              <a:t>požadavků na služby např. prostřednictvím </a:t>
            </a:r>
            <a:r>
              <a:rPr lang="cs-CZ" dirty="0" err="1"/>
              <a:t>help</a:t>
            </a:r>
            <a:r>
              <a:rPr lang="cs-CZ" dirty="0"/>
              <a:t> desku nebo servisní linky; </a:t>
            </a:r>
            <a:r>
              <a:rPr lang="cs-CZ" dirty="0" smtClean="0"/>
              <a:t>sběru </a:t>
            </a:r>
            <a:r>
              <a:rPr lang="cs-CZ" dirty="0"/>
              <a:t>dat pro hodnocení výkonu, zpětné vazby a poptávky koncových uživatelů; </a:t>
            </a:r>
            <a:r>
              <a:rPr lang="cs-CZ" dirty="0" smtClean="0"/>
              <a:t>hlášení </a:t>
            </a:r>
            <a:r>
              <a:rPr lang="cs-CZ" dirty="0"/>
              <a:t>na taktickou úroveň; </a:t>
            </a:r>
            <a:r>
              <a:rPr lang="cs-CZ" dirty="0" smtClean="0"/>
              <a:t>komunikace </a:t>
            </a:r>
            <a:r>
              <a:rPr lang="cs-CZ" dirty="0"/>
              <a:t>s interními a externími poskytovateli služeb na provozní úrovni.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322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</a:t>
            </a:r>
            <a:r>
              <a:rPr lang="cs-CZ" b="1" dirty="0"/>
              <a:t>normy - </a:t>
            </a:r>
            <a:r>
              <a:rPr lang="en-US" dirty="0"/>
              <a:t>ČSN EN </a:t>
            </a:r>
            <a:r>
              <a:rPr lang="en-US" dirty="0" smtClean="0"/>
              <a:t>15221-</a:t>
            </a:r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ČSN EN 15221-5 „Facility Management – </a:t>
            </a:r>
            <a:r>
              <a:rPr lang="en-US" dirty="0" err="1"/>
              <a:t>část</a:t>
            </a:r>
            <a:r>
              <a:rPr lang="en-US" dirty="0"/>
              <a:t> 5: </a:t>
            </a:r>
            <a:r>
              <a:rPr lang="en-US" b="1" dirty="0" err="1"/>
              <a:t>Návod</a:t>
            </a:r>
            <a:r>
              <a:rPr lang="en-US" b="1" dirty="0"/>
              <a:t> pro </a:t>
            </a:r>
            <a:r>
              <a:rPr lang="en-US" b="1" dirty="0" err="1"/>
              <a:t>procesy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Facility </a:t>
            </a:r>
            <a:r>
              <a:rPr lang="en-US" b="1" dirty="0" err="1"/>
              <a:t>Managementu</a:t>
            </a:r>
            <a:r>
              <a:rPr lang="en-US" dirty="0" smtClean="0"/>
              <a:t>“</a:t>
            </a:r>
            <a:endParaRPr lang="cs-CZ" dirty="0" smtClean="0"/>
          </a:p>
          <a:p>
            <a:pPr marL="4397375" indent="0" algn="just">
              <a:buNone/>
            </a:pPr>
            <a:r>
              <a:rPr lang="cs-CZ" dirty="0" smtClean="0"/>
              <a:t>Norma prezentuje </a:t>
            </a:r>
            <a:r>
              <a:rPr lang="cs-CZ" dirty="0"/>
              <a:t>obecný postup na </a:t>
            </a:r>
            <a:r>
              <a:rPr lang="cs-CZ" dirty="0" smtClean="0"/>
              <a:t>rozvoj a </a:t>
            </a:r>
            <a:r>
              <a:rPr lang="cs-CZ" dirty="0"/>
              <a:t>zlepšování procesů pro podporu </a:t>
            </a:r>
            <a:r>
              <a:rPr lang="cs-CZ" dirty="0" err="1"/>
              <a:t>core</a:t>
            </a:r>
            <a:r>
              <a:rPr lang="cs-CZ" dirty="0"/>
              <a:t> </a:t>
            </a:r>
            <a:r>
              <a:rPr lang="cs-CZ" dirty="0" smtClean="0"/>
              <a:t>businessu z </a:t>
            </a:r>
            <a:r>
              <a:rPr lang="cs-CZ" dirty="0"/>
              <a:t>obou </a:t>
            </a:r>
            <a:r>
              <a:rPr lang="cs-CZ" dirty="0" smtClean="0"/>
              <a:t>stran</a:t>
            </a:r>
            <a:r>
              <a:rPr lang="cs-CZ" dirty="0"/>
              <a:t> (jádro – předmět </a:t>
            </a:r>
            <a:r>
              <a:rPr lang="cs-CZ" dirty="0" smtClean="0"/>
              <a:t>podnikání</a:t>
            </a:r>
            <a:r>
              <a:rPr lang="cs-CZ" dirty="0"/>
              <a:t>)</a:t>
            </a:r>
            <a:r>
              <a:rPr lang="cs-CZ" dirty="0" smtClean="0"/>
              <a:t>, </a:t>
            </a:r>
            <a:r>
              <a:rPr lang="cs-CZ" dirty="0"/>
              <a:t>jak ze strany klienta, tak </a:t>
            </a:r>
            <a:r>
              <a:rPr lang="cs-CZ" dirty="0" smtClean="0"/>
              <a:t>ze strany poskytovatele </a:t>
            </a:r>
            <a:r>
              <a:rPr lang="cs-CZ" dirty="0"/>
              <a:t>a uvádí jednotlivé etapy  </a:t>
            </a:r>
            <a:r>
              <a:rPr lang="cs-CZ" dirty="0" smtClean="0"/>
              <a:t>procesů na </a:t>
            </a:r>
            <a:r>
              <a:rPr lang="cs-CZ" dirty="0"/>
              <a:t>cestě k efektivnímu </a:t>
            </a:r>
            <a:r>
              <a:rPr lang="cs-CZ" dirty="0" smtClean="0"/>
              <a:t>zajišťování FM</a:t>
            </a:r>
            <a:r>
              <a:rPr lang="cs-CZ" dirty="0"/>
              <a:t>. </a:t>
            </a:r>
            <a:endParaRPr lang="cs-CZ" dirty="0" smtClean="0"/>
          </a:p>
          <a:p>
            <a:pPr marL="4397375" indent="0" algn="just">
              <a:buNone/>
            </a:pPr>
            <a:r>
              <a:rPr lang="cs-CZ" dirty="0" smtClean="0"/>
              <a:t>Vše </a:t>
            </a:r>
            <a:r>
              <a:rPr lang="cs-CZ" dirty="0"/>
              <a:t>začíná stanovením jasné vize jako </a:t>
            </a:r>
            <a:r>
              <a:rPr lang="cs-CZ" dirty="0" smtClean="0"/>
              <a:t>podkladu pro </a:t>
            </a:r>
            <a:r>
              <a:rPr lang="cs-CZ" dirty="0"/>
              <a:t>následnou strategii v oblasti FM</a:t>
            </a:r>
            <a:r>
              <a:rPr lang="cs-CZ" dirty="0" smtClean="0"/>
              <a:t>.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472811"/>
            <a:ext cx="3865314" cy="347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625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</a:t>
            </a:r>
            <a:r>
              <a:rPr lang="cs-CZ" b="1" dirty="0"/>
              <a:t>normy - </a:t>
            </a:r>
            <a:r>
              <a:rPr lang="en-US" dirty="0"/>
              <a:t>ČSN EN </a:t>
            </a:r>
            <a:r>
              <a:rPr lang="en-US" dirty="0" smtClean="0"/>
              <a:t>15221-</a:t>
            </a:r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90171"/>
            <a:ext cx="10972800" cy="4949371"/>
          </a:xfrm>
        </p:spPr>
        <p:txBody>
          <a:bodyPr>
            <a:noAutofit/>
          </a:bodyPr>
          <a:lstStyle/>
          <a:p>
            <a:pPr marL="6008688" indent="-6008688">
              <a:buNone/>
            </a:pPr>
            <a:r>
              <a:rPr lang="cs-CZ" sz="2000" dirty="0"/>
              <a:t>ČSN EN 15221-6 „</a:t>
            </a:r>
            <a:r>
              <a:rPr lang="cs-CZ" sz="2000" dirty="0" err="1"/>
              <a:t>Facility</a:t>
            </a:r>
            <a:r>
              <a:rPr lang="cs-CZ" sz="2000" dirty="0"/>
              <a:t> Management – část 6: </a:t>
            </a:r>
            <a:r>
              <a:rPr lang="cs-CZ" sz="2000" b="1" dirty="0"/>
              <a:t>Měření ploch a prostorů ve </a:t>
            </a:r>
            <a:r>
              <a:rPr lang="cs-CZ" sz="2000" b="1" dirty="0" err="1"/>
              <a:t>Facility</a:t>
            </a:r>
            <a:r>
              <a:rPr lang="cs-CZ" sz="2000" b="1" dirty="0"/>
              <a:t> Managementu</a:t>
            </a:r>
            <a:r>
              <a:rPr lang="cs-CZ" sz="2000" dirty="0"/>
              <a:t>“ </a:t>
            </a:r>
          </a:p>
          <a:p>
            <a:pPr marL="6008688" indent="0" algn="just">
              <a:buNone/>
            </a:pPr>
            <a:r>
              <a:rPr lang="cs-CZ" sz="1700" dirty="0" smtClean="0"/>
              <a:t>Šestý </a:t>
            </a:r>
            <a:r>
              <a:rPr lang="cs-CZ" sz="1700" dirty="0"/>
              <a:t>oddíl normy </a:t>
            </a:r>
            <a:r>
              <a:rPr lang="cs-CZ" sz="1700" dirty="0" smtClean="0"/>
              <a:t>stanovuje </a:t>
            </a:r>
            <a:r>
              <a:rPr lang="cs-CZ" sz="1700" dirty="0"/>
              <a:t>jednotný evropský přístup s </a:t>
            </a:r>
            <a:r>
              <a:rPr lang="cs-CZ" sz="1700" dirty="0" smtClean="0"/>
              <a:t>jasnými</a:t>
            </a:r>
            <a:r>
              <a:rPr lang="cs-CZ" sz="1700" dirty="0"/>
              <a:t> </a:t>
            </a:r>
            <a:r>
              <a:rPr lang="cs-CZ" sz="1700" dirty="0" smtClean="0"/>
              <a:t>termíny</a:t>
            </a:r>
            <a:r>
              <a:rPr lang="cs-CZ" sz="1700" dirty="0"/>
              <a:t>, definicemi a principy měření podlahových ploch a prostor </a:t>
            </a:r>
            <a:r>
              <a:rPr lang="cs-CZ" sz="1700" dirty="0" smtClean="0"/>
              <a:t>ve </a:t>
            </a:r>
            <a:r>
              <a:rPr lang="cs-CZ" sz="1700" dirty="0"/>
              <a:t>stavebnictví</a:t>
            </a:r>
            <a:r>
              <a:rPr lang="cs-CZ" sz="1700" dirty="0" smtClean="0"/>
              <a:t>.</a:t>
            </a:r>
          </a:p>
          <a:p>
            <a:pPr marL="6008688" indent="0" algn="just">
              <a:buNone/>
            </a:pPr>
            <a:r>
              <a:rPr lang="cs-CZ" sz="1700" dirty="0" smtClean="0"/>
              <a:t>Srovnatelnost </a:t>
            </a:r>
            <a:r>
              <a:rPr lang="cs-CZ" sz="1700" dirty="0"/>
              <a:t>těchto informací je velmi důležitá pro projektanty a architekty, ekonomy a investory, vlastníky a nájemce, správce atd. </a:t>
            </a:r>
            <a:endParaRPr lang="cs-CZ" sz="1700" dirty="0" smtClean="0"/>
          </a:p>
          <a:p>
            <a:pPr marL="6008688" indent="0" algn="just">
              <a:buNone/>
            </a:pPr>
            <a:r>
              <a:rPr lang="cs-CZ" sz="1700" dirty="0" smtClean="0"/>
              <a:t>Norma </a:t>
            </a:r>
            <a:r>
              <a:rPr lang="cs-CZ" sz="1700" dirty="0"/>
              <a:t>zavádí a specifikuje pojmy jako plocha podlaží (LA), nevyužitelná plocha podlaží (NLA), hrubá podlahová plocha (GFA), plocha obvodových konstrukcí (ECA) nebo třeba čistá podlahová plocha (NFA). Přesně říká, které typy místností a konstrukce se do jednotlivých výměr ploch počítají a které </a:t>
            </a:r>
            <a:r>
              <a:rPr lang="cs-CZ" sz="1700" dirty="0" smtClean="0"/>
              <a:t>nepočítají, vysvětluje </a:t>
            </a:r>
            <a:r>
              <a:rPr lang="cs-CZ" sz="1700" dirty="0"/>
              <a:t>metody měření vzdáleností, </a:t>
            </a:r>
            <a:r>
              <a:rPr lang="cs-CZ" sz="1700" dirty="0" smtClean="0"/>
              <a:t>ploch </a:t>
            </a:r>
            <a:r>
              <a:rPr lang="cs-CZ" sz="1700" dirty="0"/>
              <a:t>a objemů a přiřazuje jednotky, ve kterých se výsledky mají udávat. S těmito údaji pracují například </a:t>
            </a:r>
            <a:r>
              <a:rPr lang="cs-CZ" sz="1700" dirty="0" err="1"/>
              <a:t>property</a:t>
            </a:r>
            <a:r>
              <a:rPr lang="cs-CZ" sz="1700" dirty="0"/>
              <a:t> manažeři.</a:t>
            </a:r>
          </a:p>
          <a:p>
            <a:endParaRPr lang="cs-CZ" sz="1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81" y="1635352"/>
            <a:ext cx="6353250" cy="418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256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</a:t>
            </a:r>
            <a:r>
              <a:rPr lang="cs-CZ" b="1" dirty="0"/>
              <a:t>normy - </a:t>
            </a:r>
            <a:r>
              <a:rPr lang="en-US" dirty="0"/>
              <a:t>ČSN EN </a:t>
            </a:r>
            <a:r>
              <a:rPr lang="en-US" dirty="0" smtClean="0"/>
              <a:t>15221-</a:t>
            </a:r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9657" y="1146630"/>
            <a:ext cx="11611430" cy="4978400"/>
          </a:xfrm>
        </p:spPr>
        <p:txBody>
          <a:bodyPr>
            <a:normAutofit fontScale="77500" lnSpcReduction="20000"/>
          </a:bodyPr>
          <a:lstStyle/>
          <a:p>
            <a:pPr marL="5216525" indent="-5216525">
              <a:buNone/>
            </a:pPr>
            <a:r>
              <a:rPr lang="en-US" sz="3100" dirty="0"/>
              <a:t>ČSN EN 15221-7 „Facility Management – </a:t>
            </a:r>
            <a:r>
              <a:rPr lang="en-US" sz="3100" dirty="0" err="1"/>
              <a:t>část</a:t>
            </a:r>
            <a:r>
              <a:rPr lang="en-US" sz="3100" dirty="0"/>
              <a:t> 7: </a:t>
            </a:r>
            <a:r>
              <a:rPr lang="en-US" sz="3100" b="1" dirty="0"/>
              <a:t>Benchmarking </a:t>
            </a:r>
            <a:r>
              <a:rPr lang="en-US" sz="3100" b="1" dirty="0" err="1"/>
              <a:t>ve</a:t>
            </a:r>
            <a:r>
              <a:rPr lang="en-US" sz="3100" b="1" dirty="0"/>
              <a:t> </a:t>
            </a:r>
            <a:r>
              <a:rPr lang="en-US" sz="3100" b="1" dirty="0" smtClean="0"/>
              <a:t>Facility</a:t>
            </a:r>
            <a:r>
              <a:rPr lang="cs-CZ" sz="3100" b="1" dirty="0"/>
              <a:t> </a:t>
            </a:r>
            <a:r>
              <a:rPr lang="en-US" sz="3100" b="1" dirty="0" err="1" smtClean="0"/>
              <a:t>Managementu</a:t>
            </a:r>
            <a:r>
              <a:rPr lang="en-US" sz="3100" dirty="0"/>
              <a:t>“</a:t>
            </a:r>
            <a:r>
              <a:rPr lang="cs-CZ" sz="3100" dirty="0"/>
              <a:t> </a:t>
            </a:r>
          </a:p>
          <a:p>
            <a:pPr marL="5216525" indent="-20638" algn="just">
              <a:buNone/>
            </a:pPr>
            <a:endParaRPr lang="cs-CZ" sz="2800" dirty="0" smtClean="0"/>
          </a:p>
          <a:p>
            <a:pPr marL="5216525" indent="-20638" algn="just">
              <a:buNone/>
            </a:pPr>
            <a:r>
              <a:rPr lang="cs-CZ" sz="2800" dirty="0" smtClean="0"/>
              <a:t>Poslední </a:t>
            </a:r>
            <a:r>
              <a:rPr lang="cs-CZ" sz="2800" dirty="0"/>
              <a:t>část se zabývá nepřetržitým a systematickým procesem porovnávání a měření produktů, procesů a metod a všeobecně všeho, u čeho můžeme určit nějaké měřitelné </a:t>
            </a:r>
            <a:r>
              <a:rPr lang="cs-CZ" sz="2800" dirty="0" smtClean="0"/>
              <a:t>hodnoty. Cílem </a:t>
            </a:r>
            <a:r>
              <a:rPr lang="cs-CZ" sz="2800" dirty="0" err="1"/>
              <a:t>benchmarkingu</a:t>
            </a:r>
            <a:r>
              <a:rPr lang="cs-CZ" sz="2800" dirty="0"/>
              <a:t> je zjištění pozice na trhu a její zlepšení na základě srovnání s </a:t>
            </a:r>
            <a:r>
              <a:rPr lang="cs-CZ" sz="2800" dirty="0" smtClean="0"/>
              <a:t>konkurencí.</a:t>
            </a:r>
          </a:p>
          <a:p>
            <a:pPr marL="5216525" indent="-20638" algn="just">
              <a:buNone/>
            </a:pPr>
            <a:r>
              <a:rPr lang="cs-CZ" sz="2800" dirty="0" smtClean="0"/>
              <a:t>Na </a:t>
            </a:r>
            <a:r>
              <a:rPr lang="cs-CZ" sz="2800" dirty="0"/>
              <a:t>základě těchto údajů může </a:t>
            </a:r>
            <a:r>
              <a:rPr lang="cs-CZ" sz="2800" dirty="0" err="1"/>
              <a:t>facility</a:t>
            </a:r>
            <a:r>
              <a:rPr lang="cs-CZ" sz="2800" dirty="0"/>
              <a:t> </a:t>
            </a:r>
            <a:r>
              <a:rPr lang="cs-CZ" sz="2800" dirty="0" err="1"/>
              <a:t>manager</a:t>
            </a:r>
            <a:r>
              <a:rPr lang="cs-CZ" sz="2800" dirty="0"/>
              <a:t> neustále monitorovat pozici společnosti na trhu, a její zlepšení či zhoršení oproti konkurenci</a:t>
            </a:r>
            <a:r>
              <a:rPr lang="cs-CZ" sz="2800" dirty="0" smtClean="0"/>
              <a:t>.</a:t>
            </a:r>
          </a:p>
          <a:p>
            <a:pPr marL="5216525" indent="-20638"/>
            <a:r>
              <a:rPr lang="cs-CZ" sz="2800" dirty="0"/>
              <a:t>interní – probíhá uvnitř firmy, </a:t>
            </a:r>
          </a:p>
          <a:p>
            <a:pPr marL="5216525" indent="-20638"/>
            <a:r>
              <a:rPr lang="cs-CZ" sz="2800" dirty="0"/>
              <a:t>konkurenční – srovnání s konkurenční firmou, </a:t>
            </a:r>
          </a:p>
          <a:p>
            <a:pPr marL="5216525" indent="-20638"/>
            <a:r>
              <a:rPr lang="pl-PL" sz="2800" dirty="0" err="1"/>
              <a:t>funkcionální</a:t>
            </a:r>
            <a:r>
              <a:rPr lang="pl-PL" sz="2800" dirty="0"/>
              <a:t> – </a:t>
            </a:r>
            <a:r>
              <a:rPr lang="pl-PL" sz="2800" dirty="0" err="1"/>
              <a:t>komparace</a:t>
            </a:r>
            <a:r>
              <a:rPr lang="pl-PL" sz="2800" dirty="0"/>
              <a:t> s </a:t>
            </a:r>
            <a:r>
              <a:rPr lang="pl-PL" sz="2800" dirty="0" err="1"/>
              <a:t>nejlepšími</a:t>
            </a:r>
            <a:r>
              <a:rPr lang="pl-PL" sz="2800" dirty="0"/>
              <a:t> firmami na </a:t>
            </a:r>
            <a:r>
              <a:rPr lang="pl-PL" sz="2800" dirty="0" err="1"/>
              <a:t>trhu</a:t>
            </a:r>
            <a:r>
              <a:rPr lang="pl-PL" sz="2800" dirty="0"/>
              <a:t>. </a:t>
            </a:r>
            <a:endParaRPr lang="en-US" sz="2800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9" y="1988458"/>
            <a:ext cx="4754335" cy="356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201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dirty="0"/>
              <a:t>Efektivní </a:t>
            </a:r>
            <a:r>
              <a:rPr lang="cs-CZ" dirty="0" err="1"/>
              <a:t>Facility</a:t>
            </a:r>
            <a:r>
              <a:rPr lang="cs-CZ" dirty="0"/>
              <a:t> Management bude: </a:t>
            </a:r>
          </a:p>
          <a:p>
            <a:pPr marL="0" indent="0" algn="just">
              <a:buNone/>
            </a:pPr>
            <a:r>
              <a:rPr lang="cs-CZ" dirty="0"/>
              <a:t>• podporovat integraci procesů různých služeb; </a:t>
            </a:r>
          </a:p>
          <a:p>
            <a:pPr marL="0" indent="0" algn="just">
              <a:buNone/>
            </a:pPr>
            <a:r>
              <a:rPr lang="cs-CZ" dirty="0"/>
              <a:t>• zjednodušovat vazby mezi strategickou, taktickou a provozní úrovní; </a:t>
            </a:r>
          </a:p>
          <a:p>
            <a:pPr marL="0" indent="0" algn="just">
              <a:buNone/>
            </a:pPr>
            <a:r>
              <a:rPr lang="pl-PL" dirty="0"/>
              <a:t>• </a:t>
            </a:r>
            <a:r>
              <a:rPr lang="pl-PL" dirty="0" err="1"/>
              <a:t>zajišťovat</a:t>
            </a:r>
            <a:r>
              <a:rPr lang="pl-PL" dirty="0"/>
              <a:t> </a:t>
            </a:r>
            <a:r>
              <a:rPr lang="pl-PL" dirty="0" err="1"/>
              <a:t>stálou</a:t>
            </a:r>
            <a:r>
              <a:rPr lang="pl-PL" dirty="0"/>
              <a:t> </a:t>
            </a:r>
            <a:r>
              <a:rPr lang="pl-PL" dirty="0" err="1"/>
              <a:t>komunikaci</a:t>
            </a:r>
            <a:r>
              <a:rPr lang="pl-PL" dirty="0"/>
              <a:t> (</a:t>
            </a:r>
            <a:r>
              <a:rPr lang="pl-PL" dirty="0" err="1"/>
              <a:t>zdola</a:t>
            </a:r>
            <a:r>
              <a:rPr lang="pl-PL" dirty="0"/>
              <a:t> </a:t>
            </a:r>
            <a:r>
              <a:rPr lang="pl-PL" dirty="0" err="1"/>
              <a:t>nahoru</a:t>
            </a:r>
            <a:r>
              <a:rPr lang="pl-PL" dirty="0"/>
              <a:t> a </a:t>
            </a:r>
            <a:r>
              <a:rPr lang="pl-PL" dirty="0" err="1"/>
              <a:t>naopak</a:t>
            </a:r>
            <a:r>
              <a:rPr lang="pl-PL" dirty="0"/>
              <a:t>); </a:t>
            </a:r>
          </a:p>
          <a:p>
            <a:pPr marL="0" indent="0" algn="just">
              <a:buNone/>
            </a:pPr>
            <a:r>
              <a:rPr lang="cs-CZ" dirty="0"/>
              <a:t>• rozvíjet a kultivovat vztahy a partnerství mezi klienty/koncovými uživateli a </a:t>
            </a:r>
            <a:r>
              <a:rPr lang="cs-CZ" dirty="0" smtClean="0"/>
              <a:t>dodavateli/poskytovateli </a:t>
            </a:r>
            <a:r>
              <a:rPr lang="cs-CZ" dirty="0"/>
              <a:t>služeb; </a:t>
            </a:r>
          </a:p>
          <a:p>
            <a:pPr marL="0" indent="0" algn="just">
              <a:buNone/>
            </a:pPr>
            <a:r>
              <a:rPr lang="cs-CZ" dirty="0"/>
              <a:t>• podporovat propojení mezi historickými skutečnostmi, stávajícím stavem a </a:t>
            </a:r>
            <a:r>
              <a:rPr lang="cs-CZ"/>
              <a:t>budoucími </a:t>
            </a:r>
            <a:r>
              <a:rPr lang="cs-CZ" smtClean="0"/>
              <a:t>požadavky</a:t>
            </a:r>
            <a:r>
              <a:rPr lang="cs-CZ" dirty="0"/>
              <a:t>. 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/>
              <a:t>Používáním </a:t>
            </a:r>
            <a:r>
              <a:rPr lang="cs-CZ" dirty="0" err="1"/>
              <a:t>Facility</a:t>
            </a:r>
            <a:r>
              <a:rPr lang="cs-CZ" dirty="0"/>
              <a:t> Managementu modelu budou odborníci rozvíjet a formovat budoucnost </a:t>
            </a:r>
            <a:r>
              <a:rPr lang="cs-CZ" dirty="0" err="1"/>
              <a:t>Facility</a:t>
            </a:r>
            <a:r>
              <a:rPr lang="cs-CZ" dirty="0"/>
              <a:t> Managementu.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721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336B6-20A0-4DB1-AFC6-68087D6D0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Norma </a:t>
            </a:r>
            <a:r>
              <a:rPr lang="cs-CZ" b="1" dirty="0"/>
              <a:t>ČSN EN </a:t>
            </a:r>
            <a:r>
              <a:rPr lang="cs-CZ" b="1" dirty="0" smtClean="0"/>
              <a:t>15221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5789B0-4A7A-48F6-A376-74BD976D2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4686"/>
            <a:ext cx="10972800" cy="492147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V roce 2007 byla poprvé </a:t>
            </a:r>
            <a:r>
              <a:rPr lang="cs-CZ" dirty="0"/>
              <a:t>použita evropská norma ČSN EN 15221. </a:t>
            </a:r>
            <a:r>
              <a:rPr lang="cs-CZ" dirty="0" smtClean="0"/>
              <a:t>Její </a:t>
            </a:r>
            <a:r>
              <a:rPr lang="cs-CZ" dirty="0"/>
              <a:t>první dvě části narostly na současných 7 částí. </a:t>
            </a:r>
            <a:r>
              <a:rPr lang="cs-CZ" dirty="0" smtClean="0"/>
              <a:t>V roce 2018 byla představena norma ISO </a:t>
            </a:r>
            <a:r>
              <a:rPr lang="cs-CZ" dirty="0"/>
              <a:t>41001 "</a:t>
            </a:r>
            <a:r>
              <a:rPr lang="cs-CZ" dirty="0" err="1"/>
              <a:t>Facility</a:t>
            </a:r>
            <a:r>
              <a:rPr lang="cs-CZ" dirty="0"/>
              <a:t> Management – Management Systems – Instrukce pro použití", která dokončila první fázi globálního standardu ISO 41000. </a:t>
            </a:r>
            <a:endParaRPr lang="cs-CZ" dirty="0" smtClean="0"/>
          </a:p>
          <a:p>
            <a:r>
              <a:rPr lang="cs-CZ" dirty="0" smtClean="0"/>
              <a:t>Standardy </a:t>
            </a:r>
            <a:r>
              <a:rPr lang="cs-CZ" dirty="0"/>
              <a:t>ČSN EN 15221 a ISO 41000 jsou obsahově velice blízké a liší se pouze v </a:t>
            </a:r>
            <a:r>
              <a:rPr lang="cs-CZ" dirty="0" smtClean="0"/>
              <a:t>detailech, postupně je však původní norma nahrazována.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Optimalizace </a:t>
            </a:r>
            <a:r>
              <a:rPr lang="cs-CZ" dirty="0" err="1"/>
              <a:t>Facility</a:t>
            </a:r>
            <a:r>
              <a:rPr lang="cs-CZ" dirty="0"/>
              <a:t> Managementu vyžaduje úplné a jasné pochopení závislostí organizačních procesů a podpůrných </a:t>
            </a:r>
            <a:r>
              <a:rPr lang="cs-CZ" dirty="0" err="1"/>
              <a:t>Facility</a:t>
            </a:r>
            <a:r>
              <a:rPr lang="cs-CZ" dirty="0"/>
              <a:t> </a:t>
            </a:r>
            <a:r>
              <a:rPr lang="cs-CZ" dirty="0" smtClean="0"/>
              <a:t>management </a:t>
            </a:r>
            <a:r>
              <a:rPr lang="cs-CZ" dirty="0"/>
              <a:t>procesů. Za účelem stanovení společného jazyka se tato norma zaměřuje na popis základních funkcí </a:t>
            </a:r>
            <a:r>
              <a:rPr lang="cs-CZ" dirty="0" smtClean="0"/>
              <a:t>FM a </a:t>
            </a:r>
            <a:r>
              <a:rPr lang="cs-CZ" dirty="0"/>
              <a:t>stanovuje relevantní termíny, které jsou potřebné pro pochopení kontextu.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Účelem evropské normy ČSN EN 15221 </a:t>
            </a:r>
            <a:r>
              <a:rPr lang="cs-CZ" dirty="0"/>
              <a:t>je stanovit termíny v oblasti Facility Managementu s cílem: </a:t>
            </a:r>
          </a:p>
          <a:p>
            <a:pPr algn="just"/>
            <a:r>
              <a:rPr lang="cs-CZ" dirty="0"/>
              <a:t>Zlepšit komunikaci mezi investory </a:t>
            </a:r>
          </a:p>
          <a:p>
            <a:pPr algn="just"/>
            <a:r>
              <a:rPr lang="cs-CZ" dirty="0"/>
              <a:t>Zvýšit efektivitu základních procesů a procesů Facility Managementu, jakož i kvalitu jejich výstupů. </a:t>
            </a:r>
          </a:p>
          <a:p>
            <a:pPr algn="just"/>
            <a:r>
              <a:rPr lang="cs-CZ" dirty="0"/>
              <a:t>Rozvíjet nástroje a systémy 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/>
              <a:t>Tato norma je hlavním dokumentem standardů Facility Managementu, na který budou navazovat další iniciativy. Iniciativy pro ostatní normy, směrnice a technické předpisy není možné vytvářet bez odvolání se na hlavní dokument. </a:t>
            </a:r>
          </a:p>
        </p:txBody>
      </p:sp>
    </p:spTree>
    <p:extLst>
      <p:ext uri="{BB962C8B-B14F-4D97-AF65-F5344CB8AC3E}">
        <p14:creationId xmlns:p14="http://schemas.microsoft.com/office/powerpoint/2010/main" val="9538370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2B905-AEEF-42EB-BE2E-8A527FA6A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3.4. Model FM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8A43D2-65A3-4D71-AB4D-1C6F34C85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45893"/>
            <a:ext cx="11480800" cy="5096850"/>
          </a:xfrm>
        </p:spPr>
        <p:txBody>
          <a:bodyPr>
            <a:normAutofit fontScale="62500" lnSpcReduction="20000"/>
          </a:bodyPr>
          <a:lstStyle/>
          <a:p>
            <a:pPr marL="7445375" indent="0" algn="just">
              <a:buNone/>
            </a:pPr>
            <a:r>
              <a:rPr lang="cs-CZ" dirty="0" smtClean="0"/>
              <a:t>Popisuje, jak </a:t>
            </a:r>
            <a:r>
              <a:rPr lang="cs-CZ" dirty="0" err="1" smtClean="0"/>
              <a:t>Facility</a:t>
            </a:r>
            <a:r>
              <a:rPr lang="cs-CZ" dirty="0" smtClean="0"/>
              <a:t> Management podporuje základní činnosti organizace. Zabývá se vztahem mezi požadavky a dodávkou a představuje různé úrovně možných vazeb </a:t>
            </a:r>
            <a:r>
              <a:rPr lang="cs-CZ" dirty="0" err="1" smtClean="0"/>
              <a:t>Facility</a:t>
            </a:r>
            <a:r>
              <a:rPr lang="cs-CZ" dirty="0" smtClean="0"/>
              <a:t> Managementu. </a:t>
            </a:r>
          </a:p>
          <a:p>
            <a:pPr marL="7445375" indent="0" algn="just">
              <a:buNone/>
            </a:pPr>
            <a:r>
              <a:rPr lang="cs-CZ" b="1" dirty="0" smtClean="0"/>
              <a:t>Efektivní </a:t>
            </a:r>
            <a:r>
              <a:rPr lang="cs-CZ" b="1" dirty="0" err="1"/>
              <a:t>Facility</a:t>
            </a:r>
            <a:r>
              <a:rPr lang="cs-CZ" b="1" dirty="0"/>
              <a:t> management </a:t>
            </a:r>
            <a:r>
              <a:rPr lang="cs-CZ" b="1" dirty="0" smtClean="0"/>
              <a:t>bude: </a:t>
            </a:r>
            <a:r>
              <a:rPr lang="cs-CZ" dirty="0" smtClean="0"/>
              <a:t>podporovat </a:t>
            </a:r>
            <a:r>
              <a:rPr lang="cs-CZ" dirty="0"/>
              <a:t>integraci procesů různých </a:t>
            </a:r>
            <a:r>
              <a:rPr lang="cs-CZ" dirty="0" smtClean="0"/>
              <a:t>služeb, zjednodušovat </a:t>
            </a:r>
            <a:r>
              <a:rPr lang="cs-CZ" dirty="0"/>
              <a:t>vazby mezi strategickou, taktickou a provozní </a:t>
            </a:r>
            <a:r>
              <a:rPr lang="cs-CZ" dirty="0" smtClean="0"/>
              <a:t>úrovní, zajišťovat </a:t>
            </a:r>
            <a:r>
              <a:rPr lang="cs-CZ" dirty="0"/>
              <a:t>stálou komunikaci (zdola nahoru a naopak v rámci </a:t>
            </a:r>
            <a:r>
              <a:rPr lang="cs-CZ" dirty="0" smtClean="0"/>
              <a:t>organizace), rozvíjet </a:t>
            </a:r>
            <a:r>
              <a:rPr lang="cs-CZ" dirty="0"/>
              <a:t>a kultivovat vztahy a partnerství mezi klienty/koncovými uživateli a dodavateli/poskytovali </a:t>
            </a:r>
            <a:r>
              <a:rPr lang="cs-CZ" dirty="0" smtClean="0"/>
              <a:t>služeb, podporovat </a:t>
            </a:r>
            <a:r>
              <a:rPr lang="cs-CZ" dirty="0"/>
              <a:t>propojení mezi historickými skutečnostmi, stávajícím stavem a budoucími požadavky.</a:t>
            </a:r>
          </a:p>
          <a:p>
            <a:pPr marL="7445375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7FAF10E-8C1A-4036-9943-A3DBA3D36D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45892"/>
            <a:ext cx="8131629" cy="474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9477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6D5B1-6145-41FC-B942-09107904C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83771"/>
            <a:ext cx="10972800" cy="63386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Obsah normy - </a:t>
            </a:r>
            <a:r>
              <a:rPr lang="en-US" dirty="0" smtClean="0"/>
              <a:t>ČSN </a:t>
            </a:r>
            <a:r>
              <a:rPr lang="en-US" dirty="0"/>
              <a:t>EN </a:t>
            </a:r>
            <a:r>
              <a:rPr lang="en-US" dirty="0" smtClean="0"/>
              <a:t>15221-1</a:t>
            </a:r>
            <a:r>
              <a:rPr lang="cs-CZ" dirty="0" smtClean="0"/>
              <a:t> (norma byla nahrazena </a:t>
            </a:r>
            <a:r>
              <a:rPr lang="en-US" dirty="0" smtClean="0"/>
              <a:t>ČSN </a:t>
            </a:r>
            <a:r>
              <a:rPr lang="en-US" dirty="0"/>
              <a:t>EN ISO </a:t>
            </a:r>
            <a:r>
              <a:rPr lang="en-US" dirty="0" smtClean="0"/>
              <a:t>41011</a:t>
            </a:r>
            <a:r>
              <a:rPr lang="cs-CZ" dirty="0" smtClean="0"/>
              <a:t>)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86CBA6-B4E1-4933-9387-47E622CD52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727199"/>
            <a:ext cx="11180619" cy="49058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ČSN </a:t>
            </a:r>
            <a:r>
              <a:rPr lang="en-US" dirty="0"/>
              <a:t>EN 15221-1 „Facility Management – </a:t>
            </a:r>
            <a:r>
              <a:rPr lang="en-US" dirty="0" err="1"/>
              <a:t>část</a:t>
            </a:r>
            <a:r>
              <a:rPr lang="en-US" dirty="0"/>
              <a:t> 1: </a:t>
            </a:r>
            <a:r>
              <a:rPr lang="en-US" b="1" dirty="0" err="1"/>
              <a:t>Termíny</a:t>
            </a:r>
            <a:r>
              <a:rPr lang="en-US" b="1" dirty="0"/>
              <a:t> a </a:t>
            </a:r>
            <a:r>
              <a:rPr lang="en-US" b="1" dirty="0" err="1"/>
              <a:t>definice</a:t>
            </a:r>
            <a:r>
              <a:rPr lang="en-US" dirty="0" smtClean="0"/>
              <a:t>“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sz="1600" dirty="0" smtClean="0"/>
              <a:t>Tato </a:t>
            </a:r>
            <a:r>
              <a:rPr lang="cs-CZ" sz="1600" dirty="0"/>
              <a:t>část se zabývá terminologií a rozsahem daného </a:t>
            </a:r>
            <a:r>
              <a:rPr lang="cs-CZ" sz="1600" dirty="0" smtClean="0"/>
              <a:t>oboru - </a:t>
            </a:r>
            <a:r>
              <a:rPr lang="cs-CZ" sz="1600" dirty="0" err="1" smtClean="0"/>
              <a:t>Facility</a:t>
            </a:r>
            <a:r>
              <a:rPr lang="cs-CZ" sz="1600" dirty="0" smtClean="0"/>
              <a:t> </a:t>
            </a:r>
            <a:r>
              <a:rPr lang="cs-CZ" sz="1600" dirty="0"/>
              <a:t>management </a:t>
            </a:r>
            <a:r>
              <a:rPr lang="cs-CZ" sz="1600" dirty="0" smtClean="0"/>
              <a:t>je o </a:t>
            </a:r>
            <a:r>
              <a:rPr lang="cs-CZ" sz="1600" dirty="0"/>
              <a:t>propojení tří oblastí řízení</a:t>
            </a:r>
            <a:r>
              <a:rPr lang="cs-CZ" sz="1600" dirty="0" smtClean="0"/>
              <a:t>, </a:t>
            </a:r>
            <a:r>
              <a:rPr lang="cs-CZ" sz="1600" dirty="0"/>
              <a:t>nikoliv </a:t>
            </a:r>
            <a:r>
              <a:rPr lang="cs-CZ" sz="1600" dirty="0" smtClean="0"/>
              <a:t>jen o správě </a:t>
            </a:r>
            <a:r>
              <a:rPr lang="cs-CZ" sz="1600" dirty="0"/>
              <a:t>a </a:t>
            </a:r>
            <a:r>
              <a:rPr lang="cs-CZ" sz="1600" dirty="0" smtClean="0"/>
              <a:t>údržbě </a:t>
            </a:r>
            <a:r>
              <a:rPr lang="cs-CZ" sz="1600" dirty="0"/>
              <a:t>nemovitostí. </a:t>
            </a:r>
            <a:r>
              <a:rPr lang="cs-CZ" sz="1600" dirty="0" smtClean="0"/>
              <a:t>Propojuje </a:t>
            </a:r>
            <a:r>
              <a:rPr lang="cs-CZ" sz="1600" dirty="0" err="1" smtClean="0"/>
              <a:t>Property</a:t>
            </a:r>
            <a:r>
              <a:rPr lang="cs-CZ" sz="1600" dirty="0"/>
              <a:t>, </a:t>
            </a:r>
            <a:r>
              <a:rPr lang="cs-CZ" sz="1600" dirty="0" err="1"/>
              <a:t>Asset</a:t>
            </a:r>
            <a:r>
              <a:rPr lang="cs-CZ" sz="1600" dirty="0"/>
              <a:t> a </a:t>
            </a:r>
            <a:r>
              <a:rPr lang="cs-CZ" sz="1600" dirty="0" err="1"/>
              <a:t>Facility</a:t>
            </a:r>
            <a:r>
              <a:rPr lang="cs-CZ" sz="1600" dirty="0"/>
              <a:t> </a:t>
            </a:r>
            <a:r>
              <a:rPr lang="cs-CZ" sz="1600" dirty="0" smtClean="0"/>
              <a:t>management</a:t>
            </a:r>
            <a:r>
              <a:rPr lang="cs-CZ" sz="1600" dirty="0"/>
              <a:t>. </a:t>
            </a:r>
            <a:endParaRPr lang="cs-CZ" sz="1600" dirty="0" smtClean="0"/>
          </a:p>
          <a:p>
            <a:pPr algn="just"/>
            <a:r>
              <a:rPr lang="cs-CZ" sz="1600" dirty="0" err="1" smtClean="0"/>
              <a:t>Property</a:t>
            </a:r>
            <a:r>
              <a:rPr lang="cs-CZ" sz="1600" dirty="0" smtClean="0"/>
              <a:t> management - zabývá se optimálním </a:t>
            </a:r>
            <a:r>
              <a:rPr lang="cs-CZ" sz="1600" dirty="0"/>
              <a:t>využitím vlastního či pronajatého majetku. Jeho cílem je zajistit pro </a:t>
            </a:r>
            <a:r>
              <a:rPr lang="cs-CZ" sz="1600" dirty="0" smtClean="0"/>
              <a:t>majitele i uživatele </a:t>
            </a:r>
            <a:r>
              <a:rPr lang="cs-CZ" sz="1600" dirty="0"/>
              <a:t>nemovitosti optimální podmínky, které jim budou psychicky, fyzicky, provozně i ekonomicky maximálně </a:t>
            </a:r>
            <a:r>
              <a:rPr lang="cs-CZ" sz="1600" dirty="0" smtClean="0"/>
              <a:t>vyhovovat. Hlavním </a:t>
            </a:r>
            <a:r>
              <a:rPr lang="cs-CZ" sz="1600" dirty="0"/>
              <a:t>bodem zájmu </a:t>
            </a:r>
            <a:r>
              <a:rPr lang="cs-CZ" sz="1600" dirty="0" err="1"/>
              <a:t>property</a:t>
            </a:r>
            <a:r>
              <a:rPr lang="cs-CZ" sz="1600" dirty="0"/>
              <a:t> managementu </a:t>
            </a:r>
            <a:r>
              <a:rPr lang="cs-CZ" sz="1600" b="1" i="1" dirty="0"/>
              <a:t>je </a:t>
            </a:r>
            <a:r>
              <a:rPr lang="cs-CZ" sz="1600" b="1" i="1" dirty="0" smtClean="0"/>
              <a:t>využití </a:t>
            </a:r>
            <a:r>
              <a:rPr lang="cs-CZ" sz="1600" b="1" i="1" dirty="0"/>
              <a:t>prostoru</a:t>
            </a:r>
            <a:r>
              <a:rPr lang="cs-CZ" sz="1600" dirty="0"/>
              <a:t>. Snaží se jednak o využití každého m2 plochy v rámci vlastních potřeb ale i o výhodný pronájem či prodej prostor. </a:t>
            </a:r>
          </a:p>
          <a:p>
            <a:pPr marL="0" indent="0" algn="just">
              <a:buNone/>
            </a:pPr>
            <a:r>
              <a:rPr lang="cs-CZ" sz="1600" b="1" dirty="0" err="1" smtClean="0"/>
              <a:t>Property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manager</a:t>
            </a:r>
            <a:r>
              <a:rPr lang="cs-CZ" sz="1600" b="1" dirty="0" smtClean="0"/>
              <a:t>: </a:t>
            </a:r>
            <a:r>
              <a:rPr lang="cs-CZ" sz="1600" dirty="0" smtClean="0"/>
              <a:t>tvorba zisku </a:t>
            </a:r>
            <a:r>
              <a:rPr lang="cs-CZ" sz="1600" dirty="0"/>
              <a:t>z jemu svěřeného </a:t>
            </a:r>
            <a:r>
              <a:rPr lang="cs-CZ" sz="1600" dirty="0" smtClean="0"/>
              <a:t>prostoru.</a:t>
            </a:r>
          </a:p>
          <a:p>
            <a:pPr algn="just"/>
            <a:r>
              <a:rPr lang="cs-CZ" sz="1600" dirty="0" err="1" smtClean="0"/>
              <a:t>Asset</a:t>
            </a:r>
            <a:r>
              <a:rPr lang="cs-CZ" sz="1600" dirty="0" smtClean="0"/>
              <a:t> </a:t>
            </a:r>
            <a:r>
              <a:rPr lang="cs-CZ" sz="1600" dirty="0"/>
              <a:t>management </a:t>
            </a:r>
            <a:r>
              <a:rPr lang="cs-CZ" sz="1600" dirty="0" smtClean="0"/>
              <a:t>provádí </a:t>
            </a:r>
            <a:r>
              <a:rPr lang="cs-CZ" sz="1600" dirty="0"/>
              <a:t>systematické a koordinované </a:t>
            </a:r>
          </a:p>
          <a:p>
            <a:pPr marL="0" indent="0" algn="just">
              <a:buNone/>
            </a:pPr>
            <a:r>
              <a:rPr lang="cs-CZ" sz="1600" dirty="0" smtClean="0"/>
              <a:t>činnosti</a:t>
            </a:r>
            <a:r>
              <a:rPr lang="cs-CZ" sz="1600" dirty="0"/>
              <a:t>, kterými optimálně a trvale spravuje majetek a aktiva </a:t>
            </a:r>
            <a:r>
              <a:rPr lang="cs-CZ" sz="1600" dirty="0" smtClean="0"/>
              <a:t>společnosti, jejich</a:t>
            </a:r>
          </a:p>
          <a:p>
            <a:pPr marL="0" indent="0" algn="just">
              <a:buNone/>
            </a:pPr>
            <a:r>
              <a:rPr lang="cs-CZ" sz="1600" dirty="0" smtClean="0"/>
              <a:t>související </a:t>
            </a:r>
            <a:r>
              <a:rPr lang="cs-CZ" sz="1600" dirty="0"/>
              <a:t>stav a výkonnost a také rizika a výdaje v průběhu životního </a:t>
            </a:r>
            <a:r>
              <a:rPr lang="cs-CZ" sz="1600" dirty="0" smtClean="0"/>
              <a:t>cyklu </a:t>
            </a:r>
          </a:p>
          <a:p>
            <a:pPr marL="0" indent="0" algn="just">
              <a:buNone/>
            </a:pPr>
            <a:r>
              <a:rPr lang="cs-CZ" sz="1600" dirty="0" smtClean="0"/>
              <a:t>za účelem splnění </a:t>
            </a:r>
            <a:r>
              <a:rPr lang="cs-CZ" sz="1600" dirty="0"/>
              <a:t>strategických </a:t>
            </a:r>
            <a:r>
              <a:rPr lang="cs-CZ" sz="1600" dirty="0" smtClean="0"/>
              <a:t>plánů – optimalizace nákladů </a:t>
            </a:r>
            <a:r>
              <a:rPr lang="cs-CZ" sz="1600" dirty="0"/>
              <a:t>životního cyklu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majetku </a:t>
            </a:r>
            <a:r>
              <a:rPr lang="cs-CZ" sz="1600" dirty="0"/>
              <a:t>s </a:t>
            </a:r>
            <a:r>
              <a:rPr lang="cs-CZ" sz="1600" dirty="0" smtClean="0"/>
              <a:t>hodnotou pro společnost</a:t>
            </a:r>
          </a:p>
          <a:p>
            <a:pPr marL="0" indent="0" algn="just">
              <a:buNone/>
            </a:pPr>
            <a:r>
              <a:rPr lang="cs-CZ" sz="1600" b="1" dirty="0" err="1" smtClean="0"/>
              <a:t>Asset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manager</a:t>
            </a:r>
            <a:r>
              <a:rPr lang="cs-CZ" sz="1600" b="1" dirty="0" smtClean="0"/>
              <a:t>:  </a:t>
            </a:r>
            <a:r>
              <a:rPr lang="cs-CZ" sz="1600" dirty="0" smtClean="0"/>
              <a:t>správa veškerého hmotného </a:t>
            </a:r>
            <a:r>
              <a:rPr lang="cs-CZ" sz="1600" dirty="0"/>
              <a:t>i </a:t>
            </a:r>
            <a:r>
              <a:rPr lang="cs-CZ" sz="1600" dirty="0" smtClean="0"/>
              <a:t>výrobního majetku, jeho udržení </a:t>
            </a:r>
          </a:p>
          <a:p>
            <a:pPr marL="0" indent="0" algn="just">
              <a:buNone/>
            </a:pPr>
            <a:r>
              <a:rPr lang="cs-CZ" sz="1600" dirty="0" smtClean="0"/>
              <a:t>v maximální hodnotě, zodpovědnost za </a:t>
            </a:r>
            <a:r>
              <a:rPr lang="cs-CZ" sz="1600" dirty="0"/>
              <a:t>rozvoj </a:t>
            </a:r>
            <a:r>
              <a:rPr lang="cs-CZ" sz="1600" dirty="0" smtClean="0"/>
              <a:t>majetku (investiční strategii).</a:t>
            </a:r>
          </a:p>
          <a:p>
            <a:pPr algn="just"/>
            <a:r>
              <a:rPr lang="cs-CZ" sz="1600" dirty="0" err="1" smtClean="0"/>
              <a:t>Facility</a:t>
            </a:r>
            <a:r>
              <a:rPr lang="cs-CZ" sz="1600" dirty="0" smtClean="0"/>
              <a:t> </a:t>
            </a:r>
            <a:r>
              <a:rPr lang="cs-CZ" sz="1600" dirty="0"/>
              <a:t>management – metoda, jak nejlépe sladit pracovníky, pracovní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prostředí a </a:t>
            </a:r>
            <a:r>
              <a:rPr lang="cs-CZ" sz="1600" dirty="0"/>
              <a:t>procesy </a:t>
            </a:r>
            <a:r>
              <a:rPr lang="cs-CZ" sz="1600" dirty="0" smtClean="0"/>
              <a:t>uvnitř </a:t>
            </a:r>
            <a:r>
              <a:rPr lang="cs-CZ" sz="1600" dirty="0"/>
              <a:t>organizace. Její aplikací mohou firmy dosáhnout úspor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ploch </a:t>
            </a:r>
            <a:r>
              <a:rPr lang="cs-CZ" sz="1600" dirty="0"/>
              <a:t>a nákladů </a:t>
            </a:r>
            <a:r>
              <a:rPr lang="cs-CZ" sz="1600" dirty="0" smtClean="0"/>
              <a:t>ve </a:t>
            </a:r>
            <a:r>
              <a:rPr lang="cs-CZ" sz="1600" dirty="0"/>
              <a:t>výši desítek </a:t>
            </a:r>
            <a:r>
              <a:rPr lang="cs-CZ" sz="1600" dirty="0" smtClean="0"/>
              <a:t>procent</a:t>
            </a:r>
            <a:r>
              <a:rPr lang="cs-CZ" sz="1600" dirty="0"/>
              <a:t>. </a:t>
            </a:r>
          </a:p>
          <a:p>
            <a:pPr marL="0" indent="0" algn="just">
              <a:buNone/>
            </a:pPr>
            <a:r>
              <a:rPr lang="cs-CZ" sz="1600" b="1" dirty="0" err="1" smtClean="0"/>
              <a:t>Facility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manager</a:t>
            </a:r>
            <a:r>
              <a:rPr lang="cs-CZ" sz="1600" b="1" dirty="0" smtClean="0"/>
              <a:t>: </a:t>
            </a:r>
            <a:r>
              <a:rPr lang="cs-CZ" sz="1600" dirty="0" smtClean="0"/>
              <a:t>snaha </a:t>
            </a:r>
            <a:r>
              <a:rPr lang="cs-CZ" sz="1600" dirty="0"/>
              <a:t>o maximalizaci užitku jak prostor, tak majetku ve vztahu </a:t>
            </a: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k </a:t>
            </a:r>
            <a:r>
              <a:rPr lang="cs-CZ" sz="1600" dirty="0"/>
              <a:t>zaměstnancům společnosti</a:t>
            </a:r>
            <a:r>
              <a:rPr lang="cs-CZ" sz="1600" dirty="0" smtClean="0"/>
              <a:t>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7121236" y="3283527"/>
            <a:ext cx="4668982" cy="2842637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579" y="3290350"/>
            <a:ext cx="4669640" cy="28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845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92351"/>
            <a:ext cx="10972800" cy="132556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Obsah </a:t>
            </a:r>
            <a:r>
              <a:rPr lang="cs-CZ" b="1" dirty="0"/>
              <a:t>normy - </a:t>
            </a:r>
            <a:r>
              <a:rPr lang="en-US" dirty="0"/>
              <a:t>ČSN EN </a:t>
            </a:r>
            <a:r>
              <a:rPr lang="en-US" dirty="0" smtClean="0"/>
              <a:t>15221-</a:t>
            </a:r>
            <a:r>
              <a:rPr lang="cs-CZ" dirty="0" smtClean="0"/>
              <a:t>2 (nahrazena </a:t>
            </a:r>
            <a:r>
              <a:rPr lang="cs-CZ" dirty="0"/>
              <a:t>normou ČSN EN ISO </a:t>
            </a:r>
            <a:r>
              <a:rPr lang="cs-CZ" dirty="0" smtClean="0"/>
              <a:t>41012)…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817913"/>
            <a:ext cx="10972800" cy="465545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4000" dirty="0"/>
              <a:t>ČSN EN 15221-2 „</a:t>
            </a:r>
            <a:r>
              <a:rPr lang="cs-CZ" sz="4000" dirty="0" err="1"/>
              <a:t>Facility</a:t>
            </a:r>
            <a:r>
              <a:rPr lang="cs-CZ" sz="4000" dirty="0"/>
              <a:t> Management – část 2: </a:t>
            </a:r>
            <a:r>
              <a:rPr lang="cs-CZ" sz="4000" b="1" dirty="0"/>
              <a:t>Průvodce přípravou smluv o </a:t>
            </a:r>
            <a:r>
              <a:rPr lang="cs-CZ" sz="4000" b="1" dirty="0" err="1"/>
              <a:t>Facility</a:t>
            </a:r>
            <a:r>
              <a:rPr lang="cs-CZ" sz="4000" b="1" dirty="0"/>
              <a:t> Managementu</a:t>
            </a:r>
            <a:r>
              <a:rPr lang="cs-CZ" sz="4000" dirty="0"/>
              <a:t>“ </a:t>
            </a:r>
            <a:endParaRPr lang="cs-CZ" sz="4000" dirty="0" smtClean="0"/>
          </a:p>
          <a:p>
            <a:pPr marL="0" indent="0" algn="just">
              <a:buNone/>
            </a:pPr>
            <a:r>
              <a:rPr lang="cs-CZ" sz="3400" dirty="0" smtClean="0"/>
              <a:t>Druhá </a:t>
            </a:r>
            <a:r>
              <a:rPr lang="cs-CZ" sz="3400" dirty="0"/>
              <a:t>část standardu představuje návod pro kvalitní přípravu FM smluv mezi </a:t>
            </a:r>
            <a:r>
              <a:rPr lang="cs-CZ" sz="3400" dirty="0" smtClean="0"/>
              <a:t>klientem (odběratelem) </a:t>
            </a:r>
            <a:r>
              <a:rPr lang="cs-CZ" sz="3400" dirty="0"/>
              <a:t>a poskytovatelem a to zejména v oblasti integrovaných služeb. Nastavuje pravidla, jak se k sobě mají jednotlivé subjekty chovat v rámci obchodního vztahu. </a:t>
            </a:r>
            <a:endParaRPr lang="cs-CZ" sz="3400" dirty="0" smtClean="0"/>
          </a:p>
          <a:p>
            <a:pPr marL="0" indent="0" algn="just">
              <a:buNone/>
            </a:pPr>
            <a:r>
              <a:rPr lang="cs-CZ" sz="3400" dirty="0" smtClean="0"/>
              <a:t>Tato </a:t>
            </a:r>
            <a:r>
              <a:rPr lang="cs-CZ" sz="3400" dirty="0"/>
              <a:t>norma říká, jak by měly vypadat </a:t>
            </a:r>
            <a:r>
              <a:rPr lang="cs-CZ" sz="3400" dirty="0" smtClean="0"/>
              <a:t>SLA</a:t>
            </a:r>
            <a:r>
              <a:rPr lang="cs-CZ" sz="3400" dirty="0"/>
              <a:t> smlouvy</a:t>
            </a:r>
            <a:r>
              <a:rPr lang="cs-CZ" sz="3400" dirty="0" smtClean="0"/>
              <a:t> (</a:t>
            </a:r>
            <a:r>
              <a:rPr lang="cs-CZ" sz="3400" dirty="0" err="1" smtClean="0"/>
              <a:t>Service</a:t>
            </a:r>
            <a:r>
              <a:rPr lang="cs-CZ" sz="3400" dirty="0" smtClean="0"/>
              <a:t> </a:t>
            </a:r>
            <a:r>
              <a:rPr lang="cs-CZ" sz="3400" dirty="0" err="1"/>
              <a:t>Level</a:t>
            </a:r>
            <a:r>
              <a:rPr lang="cs-CZ" sz="3400" dirty="0"/>
              <a:t> </a:t>
            </a:r>
            <a:r>
              <a:rPr lang="cs-CZ" sz="3400" dirty="0" err="1" smtClean="0"/>
              <a:t>Agreement</a:t>
            </a:r>
            <a:r>
              <a:rPr lang="cs-CZ" sz="3400" dirty="0" smtClean="0"/>
              <a:t> – servisní smlouvy) neboli </a:t>
            </a:r>
            <a:r>
              <a:rPr lang="cs-CZ" sz="3400" dirty="0"/>
              <a:t>smlouvy o úrovni poskytovaný služeb. Dle tohoto předpisu SLA </a:t>
            </a:r>
            <a:r>
              <a:rPr lang="cs-CZ" sz="3400" dirty="0" smtClean="0"/>
              <a:t>klient specifikuje </a:t>
            </a:r>
            <a:r>
              <a:rPr lang="cs-CZ" sz="3400" dirty="0"/>
              <a:t>své požadavky </a:t>
            </a:r>
            <a:r>
              <a:rPr lang="cs-CZ" sz="3400" dirty="0" smtClean="0"/>
              <a:t>pro </a:t>
            </a:r>
            <a:r>
              <a:rPr lang="cs-CZ" sz="3400" dirty="0"/>
              <a:t>plnění služeb a v rámci výběrového řízení je předkládá poskytovateli FM, který je následně doplní o ceny a případně přiloží své připomínky. Kvalitně připravené smlouvy dokáží motivovat poskytovatele k lepším výkonům a tím zvyšují kvalitu poskytovaných služeb a </a:t>
            </a:r>
            <a:r>
              <a:rPr lang="cs-CZ" sz="3400" dirty="0" smtClean="0"/>
              <a:t>šetří </a:t>
            </a:r>
            <a:r>
              <a:rPr lang="cs-CZ" sz="3400" dirty="0"/>
              <a:t>podniku finanční prostředky. </a:t>
            </a:r>
            <a:endParaRPr lang="cs-CZ" sz="3400" dirty="0" smtClean="0"/>
          </a:p>
          <a:p>
            <a:pPr marL="0" indent="0" algn="just">
              <a:buNone/>
            </a:pPr>
            <a:r>
              <a:rPr lang="cs-CZ" sz="3400" dirty="0" smtClean="0"/>
              <a:t>Cílem </a:t>
            </a:r>
            <a:r>
              <a:rPr lang="cs-CZ" sz="3400" dirty="0"/>
              <a:t>každé organizace by mělo být vytvoření takové smlouvy, která vytvoří jasný a nezpochybnitelný vztah mezi ním a FM poskytovatelem.  </a:t>
            </a:r>
            <a:endParaRPr lang="cs-CZ" sz="3400" dirty="0" smtClean="0"/>
          </a:p>
          <a:p>
            <a:pPr marL="0" indent="0" algn="just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2499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20914"/>
            <a:ext cx="10972800" cy="117928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…Obsah </a:t>
            </a:r>
            <a:r>
              <a:rPr lang="cs-CZ" b="1" dirty="0"/>
              <a:t>normy - </a:t>
            </a:r>
            <a:r>
              <a:rPr lang="en-US" dirty="0"/>
              <a:t>ČSN EN 15221-</a:t>
            </a:r>
            <a:r>
              <a:rPr lang="cs-CZ" dirty="0" smtClean="0"/>
              <a:t>2</a:t>
            </a:r>
            <a:r>
              <a:rPr lang="cs-CZ" dirty="0"/>
              <a:t> (nahrazena normou ČSN EN ISO </a:t>
            </a:r>
            <a:r>
              <a:rPr lang="cs-CZ" dirty="0" smtClean="0"/>
              <a:t>41012)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300" b="1" dirty="0" smtClean="0"/>
              <a:t>SLA – </a:t>
            </a:r>
            <a:r>
              <a:rPr lang="cs-CZ" sz="2300" b="1" dirty="0" err="1" smtClean="0"/>
              <a:t>service</a:t>
            </a:r>
            <a:r>
              <a:rPr lang="cs-CZ" sz="2300" b="1" dirty="0" smtClean="0"/>
              <a:t> </a:t>
            </a:r>
            <a:r>
              <a:rPr lang="cs-CZ" sz="2300" b="1" dirty="0" err="1" smtClean="0"/>
              <a:t>legal</a:t>
            </a:r>
            <a:r>
              <a:rPr lang="cs-CZ" sz="2300" b="1" dirty="0" smtClean="0"/>
              <a:t> </a:t>
            </a:r>
            <a:r>
              <a:rPr lang="cs-CZ" sz="2300" b="1" dirty="0" err="1" smtClean="0"/>
              <a:t>agreement</a:t>
            </a:r>
            <a:endParaRPr lang="cs-CZ" sz="2300" b="1" dirty="0" smtClean="0"/>
          </a:p>
          <a:p>
            <a:r>
              <a:rPr lang="cs-CZ" sz="2300" dirty="0"/>
              <a:t>smluvní dohoda, která popisuje úroveň poskytovaných služeb poskytovatele outsourcingu. </a:t>
            </a:r>
          </a:p>
          <a:p>
            <a:r>
              <a:rPr lang="cs-CZ" sz="2300" dirty="0" smtClean="0"/>
              <a:t>vznikla </a:t>
            </a:r>
            <a:r>
              <a:rPr lang="cs-CZ" sz="2300" dirty="0"/>
              <a:t>potřebou vzájemně si mezi dodavatelem a zákazníkem dojednat rozsah prací, flexibilitu při změnových požadavcích a sankce za nedodržení sepsaných pravidel. </a:t>
            </a:r>
          </a:p>
          <a:p>
            <a:pPr marL="0" indent="0" algn="just">
              <a:buNone/>
            </a:pPr>
            <a:endParaRPr lang="cs-CZ" sz="2300" dirty="0"/>
          </a:p>
          <a:p>
            <a:pPr marL="0" indent="0" algn="just">
              <a:buNone/>
            </a:pPr>
            <a:r>
              <a:rPr lang="cs-CZ" sz="2300" dirty="0" smtClean="0"/>
              <a:t>Účelem </a:t>
            </a:r>
            <a:r>
              <a:rPr lang="cs-CZ" sz="2300" dirty="0"/>
              <a:t>zavedení této normy bylo: </a:t>
            </a:r>
          </a:p>
          <a:p>
            <a:pPr marL="0" indent="0" algn="just">
              <a:buNone/>
            </a:pPr>
            <a:r>
              <a:rPr lang="cs-CZ" sz="2300" dirty="0"/>
              <a:t>• vytvořit jasný vztah mezi poskytovatelem a klientem, </a:t>
            </a:r>
          </a:p>
          <a:p>
            <a:pPr marL="0" indent="0" algn="just">
              <a:buNone/>
            </a:pPr>
            <a:r>
              <a:rPr lang="cs-CZ" sz="2300" dirty="0"/>
              <a:t>• stanovit podobu smluv v rámci </a:t>
            </a:r>
            <a:r>
              <a:rPr lang="cs-CZ" sz="2300" dirty="0" err="1"/>
              <a:t>facility</a:t>
            </a:r>
            <a:r>
              <a:rPr lang="cs-CZ" sz="2300" dirty="0"/>
              <a:t> managementu pro eliminaci sporů a nejasností, </a:t>
            </a:r>
          </a:p>
          <a:p>
            <a:pPr marL="0" indent="0" algn="just">
              <a:buNone/>
            </a:pPr>
            <a:r>
              <a:rPr lang="cs-CZ" sz="2300" dirty="0"/>
              <a:t>• napomáhat a radit, jak navrhnout a projednávat FM smlouvy a řešit případné rozpory, </a:t>
            </a:r>
          </a:p>
          <a:p>
            <a:pPr marL="0" indent="0" algn="just">
              <a:buNone/>
            </a:pPr>
            <a:r>
              <a:rPr lang="cs-CZ" sz="2300" dirty="0"/>
              <a:t>• pojmenovat jednotlivé FM smlouvy a rozlišit je mezi sebou</a:t>
            </a:r>
            <a:r>
              <a:rPr lang="cs-CZ" sz="2300" dirty="0" smtClean="0"/>
              <a:t>.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537457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16853"/>
          </a:xfrm>
        </p:spPr>
        <p:txBody>
          <a:bodyPr/>
          <a:lstStyle/>
          <a:p>
            <a:r>
              <a:rPr lang="cs-CZ" b="1" dirty="0" smtClean="0"/>
              <a:t>Obsah </a:t>
            </a:r>
            <a:r>
              <a:rPr lang="cs-CZ" b="1" dirty="0"/>
              <a:t>normy - </a:t>
            </a:r>
            <a:r>
              <a:rPr lang="en-US" dirty="0"/>
              <a:t>ČSN EN </a:t>
            </a:r>
            <a:r>
              <a:rPr lang="en-US" dirty="0" smtClean="0"/>
              <a:t>15221-</a:t>
            </a:r>
            <a:r>
              <a:rPr lang="cs-CZ" dirty="0" smtClean="0"/>
              <a:t>3…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094509"/>
            <a:ext cx="10972800" cy="530629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3800" dirty="0"/>
              <a:t>ČSN EN 15221-3 „Facility Management – </a:t>
            </a:r>
            <a:r>
              <a:rPr lang="en-US" sz="3800" dirty="0" err="1"/>
              <a:t>část</a:t>
            </a:r>
            <a:r>
              <a:rPr lang="en-US" sz="3800" dirty="0"/>
              <a:t> 3: </a:t>
            </a:r>
            <a:r>
              <a:rPr lang="en-US" sz="3800" b="1" dirty="0" err="1"/>
              <a:t>Návod</a:t>
            </a:r>
            <a:r>
              <a:rPr lang="en-US" sz="3800" b="1" dirty="0"/>
              <a:t> pro </a:t>
            </a:r>
            <a:r>
              <a:rPr lang="en-US" sz="3800" b="1" dirty="0" err="1"/>
              <a:t>kvalitu</a:t>
            </a:r>
            <a:r>
              <a:rPr lang="en-US" sz="3800" b="1" dirty="0"/>
              <a:t> </a:t>
            </a:r>
            <a:r>
              <a:rPr lang="en-US" sz="3800" b="1" dirty="0" err="1"/>
              <a:t>ve</a:t>
            </a:r>
            <a:r>
              <a:rPr lang="en-US" sz="3800" b="1" dirty="0"/>
              <a:t> Facility </a:t>
            </a:r>
            <a:r>
              <a:rPr lang="en-US" sz="3800" b="1" dirty="0" err="1" smtClean="0"/>
              <a:t>Managementu</a:t>
            </a:r>
            <a:r>
              <a:rPr lang="en-US" sz="3800" dirty="0" smtClean="0"/>
              <a:t>“</a:t>
            </a:r>
            <a:endParaRPr lang="cs-CZ" sz="3800" dirty="0" smtClean="0"/>
          </a:p>
          <a:p>
            <a:pPr marL="0" indent="0" algn="just">
              <a:buNone/>
            </a:pPr>
            <a:endParaRPr lang="cs-CZ" sz="3800" dirty="0" smtClean="0"/>
          </a:p>
          <a:p>
            <a:pPr marL="0" indent="0" algn="just">
              <a:buNone/>
            </a:pPr>
            <a:r>
              <a:rPr lang="cs-CZ" sz="3800" dirty="0" smtClean="0"/>
              <a:t>Cílem </a:t>
            </a:r>
            <a:r>
              <a:rPr lang="cs-CZ" sz="3800" dirty="0"/>
              <a:t>této části standardu je poskytnutí návodu na dosažení, zlepšení a měření kvality ve FM. Je určena pro využití managementem, konzultanty a odborníky v organizaci klienta i v organizaci poskytovatele</a:t>
            </a:r>
            <a:r>
              <a:rPr lang="cs-CZ" sz="3800" dirty="0" smtClean="0"/>
              <a:t>.</a:t>
            </a:r>
          </a:p>
          <a:p>
            <a:pPr algn="just"/>
            <a:r>
              <a:rPr lang="cs-CZ" sz="3800" dirty="0" smtClean="0"/>
              <a:t>Specifikovanou </a:t>
            </a:r>
            <a:r>
              <a:rPr lang="cs-CZ" sz="3800" dirty="0"/>
              <a:t>službu </a:t>
            </a:r>
            <a:r>
              <a:rPr lang="cs-CZ" sz="3800" dirty="0" smtClean="0"/>
              <a:t>nazýváme </a:t>
            </a:r>
            <a:r>
              <a:rPr lang="cs-CZ" sz="3800" dirty="0"/>
              <a:t>FM produktem. Specifikovat službu lze klasickým způsobem tzv. na vstupu, kdy klient zadá požadavek, jak by se měla služba vykonávat a následně poskytovatel určí cenu za její provádění. Druhou možností je potom zadání služby na výstupu. Zde klient zadá požadavek na to, jak má vypadat výsledek provedeného úkonu a způsob provedení nechá na poskytovateli. Tato varianta může být v některých případech výhodnější, protože rizika přechází na stranu dodavatele služby. </a:t>
            </a:r>
            <a:endParaRPr lang="cs-CZ" sz="3800" dirty="0" smtClean="0"/>
          </a:p>
          <a:p>
            <a:pPr algn="just"/>
            <a:r>
              <a:rPr lang="cs-CZ" sz="3800" dirty="0" smtClean="0"/>
              <a:t>Norma </a:t>
            </a:r>
            <a:r>
              <a:rPr lang="cs-CZ" sz="3800" dirty="0"/>
              <a:t>také přichází s pojmem SL – </a:t>
            </a:r>
            <a:r>
              <a:rPr lang="cs-CZ" sz="3800" dirty="0" err="1"/>
              <a:t>service</a:t>
            </a:r>
            <a:r>
              <a:rPr lang="cs-CZ" sz="3800" dirty="0"/>
              <a:t> </a:t>
            </a:r>
            <a:r>
              <a:rPr lang="cs-CZ" sz="3800" dirty="0" err="1" smtClean="0"/>
              <a:t>level</a:t>
            </a:r>
            <a:r>
              <a:rPr lang="cs-CZ" sz="3800" dirty="0" smtClean="0"/>
              <a:t> = úroveň služby (seznam p</a:t>
            </a:r>
            <a:r>
              <a:rPr lang="pl-PL" sz="3800" dirty="0" err="1" smtClean="0"/>
              <a:t>ožadavků</a:t>
            </a:r>
            <a:r>
              <a:rPr lang="pl-PL" sz="3800" dirty="0" smtClean="0"/>
              <a:t> - jak </a:t>
            </a:r>
            <a:r>
              <a:rPr lang="pl-PL" sz="3800" dirty="0"/>
              <a:t>a </a:t>
            </a:r>
            <a:r>
              <a:rPr lang="pl-PL" sz="3800" dirty="0" err="1"/>
              <a:t>čeho</a:t>
            </a:r>
            <a:r>
              <a:rPr lang="pl-PL" sz="3800" dirty="0"/>
              <a:t> </a:t>
            </a:r>
            <a:r>
              <a:rPr lang="pl-PL" sz="3800" dirty="0" err="1"/>
              <a:t>chceme</a:t>
            </a:r>
            <a:r>
              <a:rPr lang="pl-PL" sz="3800" dirty="0"/>
              <a:t> </a:t>
            </a:r>
            <a:r>
              <a:rPr lang="pl-PL" sz="3800" dirty="0" err="1" smtClean="0"/>
              <a:t>dosáhnout</a:t>
            </a:r>
            <a:r>
              <a:rPr lang="cs-CZ" sz="3800" dirty="0" smtClean="0"/>
              <a:t>). Kvalita </a:t>
            </a:r>
            <a:r>
              <a:rPr lang="cs-CZ" sz="3800" dirty="0"/>
              <a:t>služeb se následně stanovuje pomocí KPI – </a:t>
            </a:r>
            <a:r>
              <a:rPr lang="cs-CZ" sz="3800" dirty="0" err="1"/>
              <a:t>key</a:t>
            </a:r>
            <a:r>
              <a:rPr lang="cs-CZ" sz="3800" dirty="0"/>
              <a:t> performance </a:t>
            </a:r>
            <a:r>
              <a:rPr lang="cs-CZ" sz="3800" dirty="0" err="1" smtClean="0"/>
              <a:t>indicators</a:t>
            </a:r>
            <a:r>
              <a:rPr lang="cs-CZ" sz="3800" dirty="0" smtClean="0"/>
              <a:t> = klíčové </a:t>
            </a:r>
            <a:r>
              <a:rPr lang="cs-CZ" sz="3800" dirty="0"/>
              <a:t>výkonnostní ukazatele. Ty klient stanoví v souvislosti s SL dokumentem. Tento ukazatel stanovuje, jak kvalitně byla služba </a:t>
            </a:r>
            <a:r>
              <a:rPr lang="cs-CZ" sz="3800" dirty="0" smtClean="0"/>
              <a:t>provedena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724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…Obsah </a:t>
            </a:r>
            <a:r>
              <a:rPr lang="cs-CZ" b="1" dirty="0"/>
              <a:t>normy - </a:t>
            </a:r>
            <a:r>
              <a:rPr lang="en-US" dirty="0"/>
              <a:t>ČSN EN 15221-</a:t>
            </a:r>
            <a:r>
              <a:rPr lang="cs-CZ" dirty="0"/>
              <a:t>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GB" b="1" dirty="0" smtClean="0"/>
              <a:t>KPI </a:t>
            </a:r>
            <a:r>
              <a:rPr lang="en-GB" b="1" dirty="0"/>
              <a:t>(Key Performance Indicators</a:t>
            </a:r>
            <a:r>
              <a:rPr lang="en-GB" b="1" dirty="0" smtClean="0"/>
              <a:t>)</a:t>
            </a:r>
            <a:r>
              <a:rPr lang="cs-CZ" b="1" dirty="0" smtClean="0"/>
              <a:t> </a:t>
            </a:r>
            <a:r>
              <a:rPr lang="en-GB" b="1" dirty="0" smtClean="0"/>
              <a:t>- </a:t>
            </a:r>
            <a:r>
              <a:rPr lang="cs-CZ" b="1" dirty="0"/>
              <a:t>klíčové </a:t>
            </a:r>
            <a:r>
              <a:rPr lang="cs-CZ" b="1" dirty="0" smtClean="0"/>
              <a:t>výkonnostní ukazatelé</a:t>
            </a:r>
            <a:r>
              <a:rPr lang="cs-CZ" dirty="0"/>
              <a:t> </a:t>
            </a:r>
            <a:r>
              <a:rPr lang="cs-CZ" dirty="0" smtClean="0"/>
              <a:t>sestavené </a:t>
            </a:r>
            <a:r>
              <a:rPr lang="cs-CZ" dirty="0"/>
              <a:t>na základě SLA, které umožňují promítnutí úrovně kvality poskytované služby do způsobu hodnocení. Každý ukazatel má </a:t>
            </a:r>
            <a:r>
              <a:rPr lang="cs-CZ" dirty="0" smtClean="0"/>
              <a:t>ve smlouvě </a:t>
            </a:r>
            <a:r>
              <a:rPr lang="cs-CZ" dirty="0"/>
              <a:t>určitou váhu a nedodržení úrovně kvality má za následek sankci – např. ve formě slevy z fakturace ve výši určitého procenta z měsíčního obratu </a:t>
            </a:r>
            <a:r>
              <a:rPr lang="cs-CZ" dirty="0" smtClean="0"/>
              <a:t>služby.</a:t>
            </a:r>
          </a:p>
          <a:p>
            <a:pPr marL="0" indent="0" algn="just">
              <a:buNone/>
            </a:pPr>
            <a:r>
              <a:rPr lang="cs-CZ" b="1" dirty="0" smtClean="0"/>
              <a:t>CPI (</a:t>
            </a:r>
            <a:r>
              <a:rPr lang="cs-CZ" b="1" dirty="0" err="1" smtClean="0"/>
              <a:t>Critical</a:t>
            </a:r>
            <a:r>
              <a:rPr lang="cs-CZ" b="1" dirty="0" smtClean="0"/>
              <a:t> </a:t>
            </a:r>
            <a:r>
              <a:rPr lang="cs-CZ" b="1" dirty="0"/>
              <a:t>performance </a:t>
            </a:r>
            <a:r>
              <a:rPr lang="cs-CZ" b="1" dirty="0" err="1" smtClean="0"/>
              <a:t>indicators</a:t>
            </a:r>
            <a:r>
              <a:rPr lang="cs-CZ" b="1" dirty="0" smtClean="0"/>
              <a:t>) – </a:t>
            </a:r>
            <a:r>
              <a:rPr lang="cs-CZ" dirty="0" smtClean="0"/>
              <a:t>kritické </a:t>
            </a:r>
            <a:r>
              <a:rPr lang="cs-CZ" dirty="0"/>
              <a:t>KPI je míra nespokojenosti s poskytovanou službou, kdy hrozí vypovězení smlouvy ze strany zadavatele.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Norma </a:t>
            </a:r>
            <a:r>
              <a:rPr lang="cs-CZ" dirty="0"/>
              <a:t>poskytuje obecný postup na to, jak: </a:t>
            </a:r>
          </a:p>
          <a:p>
            <a:pPr marL="0" indent="0" algn="just">
              <a:buNone/>
            </a:pPr>
            <a:r>
              <a:rPr lang="cs-CZ" dirty="0"/>
              <a:t>• pochopit otázky ohledně kvality, </a:t>
            </a:r>
          </a:p>
          <a:p>
            <a:pPr marL="0" indent="0" algn="just">
              <a:buNone/>
            </a:pPr>
            <a:r>
              <a:rPr lang="cs-CZ" dirty="0"/>
              <a:t>• definovat kritéria a jednotlivé ukazatele, </a:t>
            </a:r>
          </a:p>
          <a:p>
            <a:pPr marL="0" indent="0" algn="just">
              <a:buNone/>
            </a:pPr>
            <a:r>
              <a:rPr lang="cs-CZ" dirty="0"/>
              <a:t>• provádět měření výkonu a kvality FM, </a:t>
            </a:r>
          </a:p>
          <a:p>
            <a:pPr marL="0" indent="0" algn="just">
              <a:buNone/>
            </a:pPr>
            <a:r>
              <a:rPr lang="cs-CZ" dirty="0"/>
              <a:t>• měřit účinnost FM procesů a jejich kvalitu na výstupu, </a:t>
            </a:r>
          </a:p>
          <a:p>
            <a:pPr marL="0" indent="0" algn="just">
              <a:buNone/>
            </a:pPr>
            <a:r>
              <a:rPr lang="cs-CZ" dirty="0"/>
              <a:t>• zlepšit strategické, taktické a provozní procesy pro dosažení požadované kvality, </a:t>
            </a:r>
          </a:p>
          <a:p>
            <a:pPr marL="0" indent="0" algn="just">
              <a:buNone/>
            </a:pPr>
            <a:r>
              <a:rPr lang="cs-CZ" dirty="0"/>
              <a:t>• zlepšit účinnost FM procesů.</a:t>
            </a:r>
            <a:endParaRPr lang="en-US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716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</a:t>
            </a:r>
            <a:r>
              <a:rPr lang="cs-CZ" b="1" dirty="0"/>
              <a:t>normy - </a:t>
            </a:r>
            <a:r>
              <a:rPr lang="en-US" dirty="0"/>
              <a:t>ČSN EN </a:t>
            </a:r>
            <a:r>
              <a:rPr lang="en-US" dirty="0" smtClean="0"/>
              <a:t>15221-</a:t>
            </a:r>
            <a:r>
              <a:rPr lang="cs-CZ" dirty="0" smtClean="0"/>
              <a:t>4…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288473"/>
            <a:ext cx="10972800" cy="5084618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ČSN EN 15221-4 „</a:t>
            </a:r>
            <a:r>
              <a:rPr lang="cs-CZ" dirty="0" err="1"/>
              <a:t>Facility</a:t>
            </a:r>
            <a:r>
              <a:rPr lang="cs-CZ" dirty="0"/>
              <a:t> Management – část 4: </a:t>
            </a:r>
            <a:r>
              <a:rPr lang="cs-CZ" b="1" dirty="0"/>
              <a:t>Taxonomie, klasifikace a </a:t>
            </a:r>
            <a:r>
              <a:rPr lang="cs-CZ" b="1" dirty="0" smtClean="0"/>
              <a:t>struktury </a:t>
            </a:r>
            <a:r>
              <a:rPr lang="cs-CZ" b="1" dirty="0"/>
              <a:t>ve </a:t>
            </a:r>
            <a:r>
              <a:rPr lang="cs-CZ" b="1" dirty="0" err="1"/>
              <a:t>Facility</a:t>
            </a:r>
            <a:r>
              <a:rPr lang="cs-CZ" b="1" dirty="0"/>
              <a:t> </a:t>
            </a:r>
            <a:r>
              <a:rPr lang="cs-CZ" b="1" dirty="0" smtClean="0"/>
              <a:t>Managementu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Tento </a:t>
            </a:r>
            <a:r>
              <a:rPr lang="cs-CZ" dirty="0"/>
              <a:t>oddíl standardu představuje koncept standardizovaných FM produktů. Stanovuje taxonomii, která zahrnuje model vztahů, strukturu produktů/služeb a systém klasifikace. </a:t>
            </a:r>
            <a:endParaRPr lang="cs-CZ" dirty="0" smtClean="0"/>
          </a:p>
          <a:p>
            <a:r>
              <a:rPr lang="cs-CZ" dirty="0"/>
              <a:t>Taxonomie je systém třídění informací, který pomáhá zlepšovat provozní činnosti </a:t>
            </a:r>
            <a:r>
              <a:rPr lang="cs-CZ" dirty="0" smtClean="0"/>
              <a:t>podnikání. Zařazuje produkty </a:t>
            </a:r>
            <a:r>
              <a:rPr lang="cs-CZ" dirty="0"/>
              <a:t>do skupin na základě různých kritérií z pohledu nákladového nebo procesního. </a:t>
            </a:r>
            <a:endParaRPr lang="cs-CZ" dirty="0" smtClean="0"/>
          </a:p>
          <a:p>
            <a:r>
              <a:rPr lang="cs-CZ" b="1" dirty="0" smtClean="0"/>
              <a:t>Kategorie </a:t>
            </a:r>
            <a:r>
              <a:rPr lang="cs-CZ" b="1" dirty="0"/>
              <a:t>jsou děleny například: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na základě typu </a:t>
            </a:r>
            <a:r>
              <a:rPr lang="cs-CZ" dirty="0" smtClean="0"/>
              <a:t>služby: a) </a:t>
            </a:r>
            <a:r>
              <a:rPr lang="cs-CZ" dirty="0"/>
              <a:t>tvrdé – technické správa budov a zařízení, </a:t>
            </a:r>
            <a:r>
              <a:rPr lang="cs-CZ" dirty="0" smtClean="0"/>
              <a:t>b) </a:t>
            </a:r>
            <a:r>
              <a:rPr lang="cs-CZ" dirty="0"/>
              <a:t>měkké – správa majetku, úklid, ostraha apod.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na základě úrovně </a:t>
            </a:r>
            <a:r>
              <a:rPr lang="cs-CZ" dirty="0" smtClean="0"/>
              <a:t>řízení: </a:t>
            </a:r>
            <a:r>
              <a:rPr lang="cs-CZ" b="1" dirty="0" smtClean="0"/>
              <a:t>a) strategická</a:t>
            </a:r>
            <a:r>
              <a:rPr lang="cs-CZ" b="1" dirty="0"/>
              <a:t>, </a:t>
            </a:r>
            <a:r>
              <a:rPr lang="cs-CZ" b="1" dirty="0" smtClean="0"/>
              <a:t>b) </a:t>
            </a:r>
            <a:r>
              <a:rPr lang="cs-CZ" b="1" dirty="0"/>
              <a:t>taktická, </a:t>
            </a:r>
            <a:r>
              <a:rPr lang="cs-CZ" b="1" dirty="0" smtClean="0"/>
              <a:t>c) </a:t>
            </a:r>
            <a:r>
              <a:rPr lang="cs-CZ" b="1" dirty="0"/>
              <a:t>provozní.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Norma </a:t>
            </a:r>
            <a:r>
              <a:rPr lang="cs-CZ" b="1" dirty="0"/>
              <a:t>poskytuje taxonomii, která zahrnuje: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vzájemné vztahy prvků a jejich struktur v FM,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definice výrazů pro FM produkty v rámci mezinárodního obchodu, řízení dat, rozmístění nákladů a </a:t>
            </a:r>
            <a:r>
              <a:rPr lang="cs-CZ" dirty="0" err="1"/>
              <a:t>benchmarking</a:t>
            </a:r>
            <a:r>
              <a:rPr lang="cs-CZ" dirty="0"/>
              <a:t>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detailní úroveň klasifikace a kódovací struktury pro FM produkty,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rozšíření základů FM modelu o PDCA </a:t>
            </a:r>
            <a:r>
              <a:rPr lang="cs-CZ" dirty="0" smtClean="0"/>
              <a:t>(</a:t>
            </a:r>
            <a:r>
              <a:rPr lang="cs-CZ" dirty="0" err="1" smtClean="0"/>
              <a:t>plan</a:t>
            </a:r>
            <a:r>
              <a:rPr lang="cs-CZ" dirty="0" smtClean="0"/>
              <a:t> (plánuj) – do (dělej) – </a:t>
            </a:r>
            <a:r>
              <a:rPr lang="cs-CZ" dirty="0" err="1" smtClean="0"/>
              <a:t>control</a:t>
            </a:r>
            <a:r>
              <a:rPr lang="cs-CZ" dirty="0" smtClean="0"/>
              <a:t> (kontroluj) – </a:t>
            </a:r>
            <a:r>
              <a:rPr lang="cs-CZ" dirty="0" err="1" smtClean="0"/>
              <a:t>act</a:t>
            </a:r>
            <a:r>
              <a:rPr lang="cs-CZ" dirty="0" smtClean="0"/>
              <a:t> (jednej)).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24452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A92EA18247CF4EA4049AD934FACBB4" ma:contentTypeVersion="2" ma:contentTypeDescription="Vytvoří nový dokument" ma:contentTypeScope="" ma:versionID="cd1288c353413c4317ef9ba5da3c14bc">
  <xsd:schema xmlns:xsd="http://www.w3.org/2001/XMLSchema" xmlns:xs="http://www.w3.org/2001/XMLSchema" xmlns:p="http://schemas.microsoft.com/office/2006/metadata/properties" xmlns:ns2="f9fb6428-44b4-4ba6-8290-26fbcf4b563a" targetNamespace="http://schemas.microsoft.com/office/2006/metadata/properties" ma:root="true" ma:fieldsID="190a824c40c4514c0bec55161a88e9cc" ns2:_="">
    <xsd:import namespace="f9fb6428-44b4-4ba6-8290-26fbcf4b56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b6428-44b4-4ba6-8290-26fbcf4b5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FD5CC9-BE48-46D1-9179-9BE0FA5B0BD3}"/>
</file>

<file path=customXml/itemProps2.xml><?xml version="1.0" encoding="utf-8"?>
<ds:datastoreItem xmlns:ds="http://schemas.openxmlformats.org/officeDocument/2006/customXml" ds:itemID="{C89EAC87-A9EA-458F-9D58-CE9530E2115D}"/>
</file>

<file path=customXml/itemProps3.xml><?xml version="1.0" encoding="utf-8"?>
<ds:datastoreItem xmlns:ds="http://schemas.openxmlformats.org/officeDocument/2006/customXml" ds:itemID="{4107E33B-DA29-4936-AD7F-D64F500F0FF0}"/>
</file>

<file path=docProps/app.xml><?xml version="1.0" encoding="utf-8"?>
<Properties xmlns="http://schemas.openxmlformats.org/officeDocument/2006/extended-properties" xmlns:vt="http://schemas.openxmlformats.org/officeDocument/2006/docPropsVTypes">
  <TotalTime>2851</TotalTime>
  <Words>1963</Words>
  <Application>Microsoft Office PowerPoint</Application>
  <PresentationFormat>Širokoúhlá obrazovka</PresentationFormat>
  <Paragraphs>111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2_Office Theme</vt:lpstr>
      <vt:lpstr>Office Theme</vt:lpstr>
      <vt:lpstr>Management podpůrných procesů 2</vt:lpstr>
      <vt:lpstr>Norma ČSN EN 15221</vt:lpstr>
      <vt:lpstr>3.4. Model FM</vt:lpstr>
      <vt:lpstr>Obsah normy - ČSN EN 15221-1 (norma byla nahrazena ČSN EN ISO 41011)</vt:lpstr>
      <vt:lpstr>Obsah normy - ČSN EN 15221-2 (nahrazena normou ČSN EN ISO 41012)…</vt:lpstr>
      <vt:lpstr>…Obsah normy - ČSN EN 15221-2 (nahrazena normou ČSN EN ISO 41012)</vt:lpstr>
      <vt:lpstr>Obsah normy - ČSN EN 15221-3…</vt:lpstr>
      <vt:lpstr>…Obsah normy - ČSN EN 15221-3</vt:lpstr>
      <vt:lpstr>Obsah normy - ČSN EN 15221-4…</vt:lpstr>
      <vt:lpstr>…Obsah normy - ČSN EN 15221-4</vt:lpstr>
      <vt:lpstr>Obsah normy - ČSN EN 15221-5</vt:lpstr>
      <vt:lpstr>Obsah normy - ČSN EN 15221-6</vt:lpstr>
      <vt:lpstr>Obsah normy - ČSN EN 15221-7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Chytilová Ekaterina</dc:creator>
  <cp:lastModifiedBy>Monika Varvařovská</cp:lastModifiedBy>
  <cp:revision>100</cp:revision>
  <cp:lastPrinted>2019-02-22T10:21:55Z</cp:lastPrinted>
  <dcterms:created xsi:type="dcterms:W3CDTF">2019-02-11T09:53:09Z</dcterms:created>
  <dcterms:modified xsi:type="dcterms:W3CDTF">2021-04-11T09:16:59Z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0x0101001EA92EA18247CF4EA4049AD934FACBB4</vt:lpwstr>
  </property>
</Properties>
</file>