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5.xml" ContentType="application/vnd.openxmlformats-officedocument.presentationml.slideLayout+xml"/>
  <Override PartName="/ppt/theme/themeOverride7.xml" ContentType="application/vnd.openxmlformats-officedocument.themeOverride+xml"/>
  <Override PartName="/ppt/theme/themeOverride9.xml" ContentType="application/vnd.openxmlformats-officedocument.themeOverride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theme/themeOverride11.xml" ContentType="application/vnd.openxmlformats-officedocument.themeOverr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0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theme/themeOverride5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8" r:id="rId2"/>
  </p:sldMasterIdLst>
  <p:notesMasterIdLst>
    <p:notesMasterId r:id="rId33"/>
  </p:notesMasterIdLst>
  <p:sldIdLst>
    <p:sldId id="256" r:id="rId3"/>
    <p:sldId id="258" r:id="rId4"/>
    <p:sldId id="264" r:id="rId5"/>
    <p:sldId id="511" r:id="rId6"/>
    <p:sldId id="266" r:id="rId7"/>
    <p:sldId id="510" r:id="rId8"/>
    <p:sldId id="265" r:id="rId9"/>
    <p:sldId id="512" r:id="rId10"/>
    <p:sldId id="513" r:id="rId11"/>
    <p:sldId id="514" r:id="rId12"/>
    <p:sldId id="515" r:id="rId13"/>
    <p:sldId id="516" r:id="rId14"/>
    <p:sldId id="540" r:id="rId15"/>
    <p:sldId id="517" r:id="rId16"/>
    <p:sldId id="519" r:id="rId17"/>
    <p:sldId id="520" r:id="rId18"/>
    <p:sldId id="509" r:id="rId19"/>
    <p:sldId id="268" r:id="rId20"/>
    <p:sldId id="267" r:id="rId21"/>
    <p:sldId id="309" r:id="rId22"/>
    <p:sldId id="310" r:id="rId23"/>
    <p:sldId id="492" r:id="rId24"/>
    <p:sldId id="269" r:id="rId25"/>
    <p:sldId id="270" r:id="rId26"/>
    <p:sldId id="528" r:id="rId27"/>
    <p:sldId id="532" r:id="rId28"/>
    <p:sldId id="543" r:id="rId29"/>
    <p:sldId id="537" r:id="rId30"/>
    <p:sldId id="538" r:id="rId31"/>
    <p:sldId id="544" r:id="rId32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8" autoAdjust="0"/>
  </p:normalViewPr>
  <p:slideViewPr>
    <p:cSldViewPr snapToGrid="0">
      <p:cViewPr varScale="1">
        <p:scale>
          <a:sx n="70" d="100"/>
          <a:sy n="70" d="100"/>
        </p:scale>
        <p:origin x="-96" y="-6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47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2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2CE2E-5259-46BB-BAAC-4CBB4667B2FD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7EB1E-C013-4DE8-B681-E4F89F209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9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procesně řízené organizaci je organizační struktura přizpůsobena procesům, které procházejí napříč firmou. Celkový systém řízení tedy co nejvíce podporuje podnikové procesy. Tomu jsou přizpůsobeny odpovědnosti pracovníků a rozdělení jednotlivých činností a to jak jsou pracovníci organizováni. </a:t>
            </a:r>
          </a:p>
          <a:p>
            <a:r>
              <a:rPr lang="cs-CZ" dirty="0"/>
              <a:t>Ne všechny procesy v organizaci jsou ale opakované, ne všechny procesy procházejí napříč celou organizací. </a:t>
            </a:r>
          </a:p>
          <a:p>
            <a:r>
              <a:rPr lang="cs-CZ" dirty="0"/>
              <a:t>Takže se nesmí procesní řízení přeceňovat a vnímat jako spása pro všechno.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7EB1E-C013-4DE8-B681-E4F89F20954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356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pomáhá zlepšovat zejména celkový přínos pro zákazníka (například zrychlení dodávky) a pomáhá zvýšit celkovou efektivnost firmy (tím, že odstraní zbytečně vykonávané procesy nebo procesy zjednoduší). </a:t>
            </a:r>
          </a:p>
          <a:p>
            <a:r>
              <a:rPr lang="cs-CZ" dirty="0"/>
              <a:t>• Procesní řízení se uplatňuje především pro opakované a stejné procesy (například proces </a:t>
            </a:r>
            <a:r>
              <a:rPr lang="cs-CZ" dirty="0" err="1"/>
              <a:t>zalo</a:t>
            </a:r>
            <a:r>
              <a:rPr lang="cs-CZ" dirty="0"/>
              <a:t>-žení účtu v bance). </a:t>
            </a:r>
          </a:p>
          <a:p>
            <a:r>
              <a:rPr lang="cs-CZ" dirty="0"/>
              <a:t>• Každý proces má nějakého zákazníka. </a:t>
            </a:r>
          </a:p>
          <a:p>
            <a:r>
              <a:rPr lang="cs-CZ" dirty="0"/>
              <a:t>• Každý proces poskytuje nějakou přidanou hodnotu svým zákazníkům.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7EB1E-C013-4DE8-B681-E4F89F20954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900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Každý proces lze změřit pomocí nějakých metrik (kvalita výstupů a jiné procesní metriky) a tyto lze promítnout do motivačního systému. </a:t>
            </a:r>
          </a:p>
          <a:p>
            <a:r>
              <a:rPr lang="cs-CZ" dirty="0"/>
              <a:t>Každý proces má nějakého vlastníka (odpovědného člověka za celý svůj průběh). </a:t>
            </a:r>
          </a:p>
          <a:p>
            <a:r>
              <a:rPr lang="cs-CZ" dirty="0"/>
              <a:t>Všechny procesy mohou být trvale zlepšovány. </a:t>
            </a:r>
          </a:p>
          <a:p>
            <a:endParaRPr lang="cs-CZ" dirty="0"/>
          </a:p>
          <a:p>
            <a:r>
              <a:rPr lang="cs-CZ" dirty="0"/>
              <a:t>Procesní řízení musí být součástí kultury organizace a jeho úspěch vždy závisí na osobní </a:t>
            </a:r>
            <a:r>
              <a:rPr lang="cs-CZ" dirty="0" err="1"/>
              <a:t>angažova-nosti</a:t>
            </a:r>
            <a:r>
              <a:rPr lang="cs-CZ" dirty="0"/>
              <a:t> a zájem managementu firmy.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7EB1E-C013-4DE8-B681-E4F89F20954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37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80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49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126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527382" y="1844824"/>
            <a:ext cx="11486753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443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1" y="2130425"/>
            <a:ext cx="10361084" cy="146843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52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95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61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900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853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4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06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18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464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970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816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398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7861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527382" y="1844824"/>
            <a:ext cx="11486753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89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8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1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91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10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1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70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62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9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1E6E2-7D6A-4570-8CB0-6B8F32801F1A}" type="datetimeFigureOut">
              <a:rPr lang="cs-CZ" smtClean="0"/>
              <a:t>15.4.2021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m20097@studenti.mvso.cz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pr.panrepa.org/Jak_si_stoji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EE0D83-1113-489C-B274-043F97E67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268" y="2130426"/>
            <a:ext cx="10363200" cy="2312178"/>
          </a:xfrm>
        </p:spPr>
        <p:txBody>
          <a:bodyPr/>
          <a:lstStyle/>
          <a:p>
            <a:r>
              <a:rPr lang="cs-CZ" b="1" dirty="0"/>
              <a:t>Ú</a:t>
            </a:r>
            <a:r>
              <a:rPr lang="cs-CZ" b="1" dirty="0" smtClean="0"/>
              <a:t>vod do procesního řízení,</a:t>
            </a:r>
            <a:br>
              <a:rPr lang="cs-CZ" b="1" dirty="0" smtClean="0"/>
            </a:br>
            <a:r>
              <a:rPr lang="cs-CZ" b="1" dirty="0" smtClean="0"/>
              <a:t>Procesní management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6199C7D-E18B-4684-8C9B-2C6EA5CDB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362" y="4472795"/>
            <a:ext cx="7608498" cy="1752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tor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		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Pavlína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Cvrčková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Osobní číslo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	M20097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Obor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		EMMSP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Forma studia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	kombinovaná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Ročník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		1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E-mail: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		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m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20097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@studenti.mvso.cz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Akademický rok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/202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749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1795749"/>
          </a:xfrm>
        </p:spPr>
        <p:txBody>
          <a:bodyPr/>
          <a:lstStyle/>
          <a:p>
            <a:r>
              <a:rPr lang="cs-CZ" b="1" dirty="0" smtClean="0"/>
              <a:t>Podpůrné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710149"/>
            <a:ext cx="10972800" cy="3416015"/>
          </a:xfrm>
        </p:spPr>
        <p:txBody>
          <a:bodyPr>
            <a:normAutofit/>
          </a:bodyPr>
          <a:lstStyle/>
          <a:p>
            <a:r>
              <a:rPr lang="cs-CZ" dirty="0" smtClean="0"/>
              <a:t>Zajišťují </a:t>
            </a:r>
            <a:r>
              <a:rPr lang="cs-CZ" dirty="0"/>
              <a:t>podmínky pro fungování ostatních procesů tím, že jim dodávají </a:t>
            </a:r>
            <a:r>
              <a:rPr lang="cs-CZ" dirty="0" smtClean="0"/>
              <a:t>produkty </a:t>
            </a:r>
            <a:r>
              <a:rPr lang="cs-CZ" dirty="0"/>
              <a:t>(hmotné i nehmotné), ale přitom </a:t>
            </a:r>
            <a:r>
              <a:rPr lang="cs-CZ" b="1" dirty="0">
                <a:solidFill>
                  <a:srgbClr val="FF0000"/>
                </a:solidFill>
              </a:rPr>
              <a:t>nejsou součástí hlavních procesů</a:t>
            </a:r>
            <a:r>
              <a:rPr lang="cs-CZ" dirty="0"/>
              <a:t>. Podpůrné procesy </a:t>
            </a:r>
            <a:r>
              <a:rPr lang="cs-CZ" dirty="0" smtClean="0"/>
              <a:t>zajišťují</a:t>
            </a:r>
            <a:r>
              <a:rPr lang="cs-CZ" dirty="0"/>
              <a:t>, že organizace je schopna poskytovat produkty a služby, nezbytné pro zabezpečení její </a:t>
            </a:r>
            <a:r>
              <a:rPr lang="cs-CZ" dirty="0" smtClean="0"/>
              <a:t>funkčnosti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44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458097"/>
            <a:ext cx="10972800" cy="2150076"/>
          </a:xfrm>
        </p:spPr>
        <p:txBody>
          <a:bodyPr/>
          <a:lstStyle/>
          <a:p>
            <a:r>
              <a:rPr lang="cs-CZ" b="1" smtClean="0"/>
              <a:t>2. Procesní management</a:t>
            </a:r>
            <a:br>
              <a:rPr lang="cs-CZ" b="1" smtClean="0"/>
            </a:br>
            <a:r>
              <a:rPr lang="cs-CZ" b="1"/>
              <a:t>BPM (Business Process Management)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4003589"/>
            <a:ext cx="10972800" cy="212257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6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675348"/>
          </a:xfrm>
        </p:spPr>
        <p:txBody>
          <a:bodyPr/>
          <a:lstStyle/>
          <a:p>
            <a:r>
              <a:rPr lang="cs-CZ" b="1" dirty="0" smtClean="0"/>
              <a:t>Procesní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manažerská disciplína </a:t>
            </a:r>
            <a:r>
              <a:rPr lang="cs-CZ" dirty="0"/>
              <a:t>i </a:t>
            </a:r>
            <a:r>
              <a:rPr lang="cs-CZ" dirty="0" smtClean="0"/>
              <a:t>technologie opřená </a:t>
            </a:r>
            <a:r>
              <a:rPr lang="cs-CZ" dirty="0"/>
              <a:t>o uchopení struktur firmy, její architektury a jejího řízení prostřednictvím podnikového modelu („</a:t>
            </a:r>
            <a:r>
              <a:rPr lang="cs-CZ" dirty="0" err="1"/>
              <a:t>Enterprise</a:t>
            </a:r>
            <a:r>
              <a:rPr lang="cs-CZ" dirty="0"/>
              <a:t> Model“). Ten musí zachytit </a:t>
            </a:r>
            <a:r>
              <a:rPr lang="cs-CZ" dirty="0" smtClean="0"/>
              <a:t>základní </a:t>
            </a:r>
            <a:r>
              <a:rPr lang="cs-CZ" dirty="0"/>
              <a:t>rozměry podnikání: </a:t>
            </a:r>
            <a:endParaRPr lang="cs-CZ" dirty="0" smtClean="0"/>
          </a:p>
          <a:p>
            <a:r>
              <a:rPr lang="cs-CZ" dirty="0" smtClean="0"/>
              <a:t>jeho </a:t>
            </a:r>
            <a:r>
              <a:rPr lang="cs-CZ" dirty="0"/>
              <a:t>cíle, </a:t>
            </a:r>
            <a:endParaRPr lang="cs-CZ" dirty="0" smtClean="0"/>
          </a:p>
          <a:p>
            <a:r>
              <a:rPr lang="cs-CZ" dirty="0" smtClean="0"/>
              <a:t>hodnototvorné </a:t>
            </a:r>
            <a:r>
              <a:rPr lang="cs-CZ" dirty="0"/>
              <a:t>procesy, </a:t>
            </a:r>
            <a:endParaRPr lang="cs-CZ" dirty="0" smtClean="0"/>
          </a:p>
          <a:p>
            <a:r>
              <a:rPr lang="cs-CZ" dirty="0" smtClean="0"/>
              <a:t>jejich </a:t>
            </a:r>
            <a:r>
              <a:rPr lang="cs-CZ" dirty="0"/>
              <a:t>organizační, znalostní i informační infrastruktury a podpůrné technologie.</a:t>
            </a:r>
          </a:p>
        </p:txBody>
      </p:sp>
    </p:spTree>
    <p:extLst>
      <p:ext uri="{BB962C8B-B14F-4D97-AF65-F5344CB8AC3E}">
        <p14:creationId xmlns:p14="http://schemas.microsoft.com/office/powerpoint/2010/main" val="370356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67264"/>
            <a:ext cx="10972800" cy="1359243"/>
          </a:xfrm>
        </p:spPr>
        <p:txBody>
          <a:bodyPr/>
          <a:lstStyle/>
          <a:p>
            <a:r>
              <a:rPr lang="cs-CZ" b="1" smtClean="0"/>
              <a:t>BPM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026508"/>
            <a:ext cx="10972800" cy="409965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Procesní řízení je takový způsob řízení procesů v organizaci, který zdůrazňuje opakované procesy a jejich průběh napříč celou organizací. </a:t>
            </a:r>
            <a:r>
              <a:rPr lang="cs-CZ" b="1" dirty="0">
                <a:solidFill>
                  <a:srgbClr val="FF0000"/>
                </a:solidFill>
              </a:rPr>
              <a:t>Procesní řízení boří hierarchii vzniklou díky organizační struktuře</a:t>
            </a:r>
            <a:r>
              <a:rPr lang="cs-CZ" dirty="0"/>
              <a:t>, díky níž podnik rozdělen na úseky, útvary či oddělení a každá organizační jednotka má své odpovědnosti, činnosti a procesy. </a:t>
            </a:r>
            <a:r>
              <a:rPr lang="cs-CZ" i="1" dirty="0">
                <a:solidFill>
                  <a:srgbClr val="FF0000"/>
                </a:solidFill>
              </a:rPr>
              <a:t>Pokud je totiž organizační struktura příliš funkčně zaměřená (tedy každá jednotka dělá jen svoji specializaci), mají pracovníci tendenci vytvářet bariéry pro procesy (hlavně komunikační a v předávání práce), které jdou napříč. To má pak negativní dopad na </a:t>
            </a:r>
            <a:r>
              <a:rPr lang="cs-CZ" i="1" dirty="0" smtClean="0">
                <a:solidFill>
                  <a:srgbClr val="FF0000"/>
                </a:solidFill>
              </a:rPr>
              <a:t>výkonnost </a:t>
            </a:r>
            <a:r>
              <a:rPr lang="cs-CZ" i="1" dirty="0">
                <a:solidFill>
                  <a:srgbClr val="FF0000"/>
                </a:solidFill>
              </a:rPr>
              <a:t>celé organizace. </a:t>
            </a:r>
          </a:p>
        </p:txBody>
      </p:sp>
    </p:spTree>
    <p:extLst>
      <p:ext uri="{BB962C8B-B14F-4D97-AF65-F5344CB8AC3E}">
        <p14:creationId xmlns:p14="http://schemas.microsoft.com/office/powerpoint/2010/main" val="18657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49147"/>
            <a:ext cx="10972800" cy="668490"/>
          </a:xfrm>
        </p:spPr>
        <p:txBody>
          <a:bodyPr>
            <a:normAutofit fontScale="90000"/>
          </a:bodyPr>
          <a:lstStyle/>
          <a:p>
            <a:r>
              <a:rPr lang="cs-CZ" b="1" smtClean="0"/>
              <a:t>BPM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383323"/>
            <a:ext cx="10972800" cy="4742841"/>
          </a:xfrm>
        </p:spPr>
        <p:txBody>
          <a:bodyPr>
            <a:noAutofit/>
          </a:bodyPr>
          <a:lstStyle/>
          <a:p>
            <a:r>
              <a:rPr lang="cs-CZ" sz="1600" dirty="0" smtClean="0"/>
              <a:t>Cílem je </a:t>
            </a:r>
            <a:r>
              <a:rPr lang="cs-CZ" sz="1600" dirty="0"/>
              <a:t>zajištění rozměrů podnikání ve všech jejich vazbách a dynamice změn s využitím </a:t>
            </a:r>
            <a:r>
              <a:rPr lang="cs-CZ" sz="1600" dirty="0" smtClean="0"/>
              <a:t>možností </a:t>
            </a:r>
            <a:r>
              <a:rPr lang="cs-CZ" sz="1600" dirty="0"/>
              <a:t>vývoje informační technologie. N</a:t>
            </a:r>
            <a:r>
              <a:rPr lang="cs-CZ" sz="1600" dirty="0" smtClean="0"/>
              <a:t>avazuje </a:t>
            </a:r>
            <a:r>
              <a:rPr lang="cs-CZ" sz="1600" dirty="0"/>
              <a:t>na koncept </a:t>
            </a:r>
            <a:r>
              <a:rPr lang="cs-CZ" sz="1600" dirty="0" err="1"/>
              <a:t>reengineeringu</a:t>
            </a:r>
            <a:r>
              <a:rPr lang="cs-CZ" sz="1600" dirty="0"/>
              <a:t> podnikových </a:t>
            </a:r>
            <a:r>
              <a:rPr lang="cs-CZ" sz="1600" dirty="0" smtClean="0"/>
              <a:t>procesů a </a:t>
            </a:r>
            <a:r>
              <a:rPr lang="cs-CZ" sz="1600" dirty="0"/>
              <a:t>vývojově postupně konverguje s nejnovějším pojetím tzv. </a:t>
            </a:r>
            <a:r>
              <a:rPr lang="cs-CZ" sz="1600" dirty="0" err="1"/>
              <a:t>Enterprise</a:t>
            </a:r>
            <a:r>
              <a:rPr lang="cs-CZ" sz="1600" dirty="0"/>
              <a:t> </a:t>
            </a:r>
            <a:r>
              <a:rPr lang="cs-CZ" sz="1600" dirty="0" err="1"/>
              <a:t>Architecture</a:t>
            </a:r>
            <a:r>
              <a:rPr lang="cs-CZ" sz="1600" dirty="0"/>
              <a:t>. Někdy bývá procesní řízení s </a:t>
            </a:r>
            <a:r>
              <a:rPr lang="cs-CZ" sz="1600" dirty="0" err="1"/>
              <a:t>reengineeringem</a:t>
            </a:r>
            <a:r>
              <a:rPr lang="cs-CZ" sz="1600" dirty="0"/>
              <a:t> zaměňováno. 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Další popis pojetí a přístupů procesního řízení: </a:t>
            </a:r>
          </a:p>
          <a:p>
            <a:r>
              <a:rPr lang="cs-CZ" sz="1600" dirty="0" smtClean="0"/>
              <a:t>filozofie </a:t>
            </a:r>
            <a:r>
              <a:rPr lang="cs-CZ" sz="1600" dirty="0"/>
              <a:t>řízení, která hájí integrované pojetí řízení procesu od začátku do konce, včetně elementárních činností, v nichž vzniká produkt nebo služba pro daného </a:t>
            </a:r>
            <a:r>
              <a:rPr lang="cs-CZ" sz="1600" dirty="0" smtClean="0"/>
              <a:t>zákazníka</a:t>
            </a:r>
            <a:r>
              <a:rPr lang="cs-CZ" sz="1600" dirty="0"/>
              <a:t>. </a:t>
            </a:r>
            <a:endParaRPr lang="cs-CZ" sz="1600" dirty="0" smtClean="0"/>
          </a:p>
          <a:p>
            <a:r>
              <a:rPr lang="cs-CZ" sz="1600" dirty="0" smtClean="0"/>
              <a:t>systematický</a:t>
            </a:r>
            <a:r>
              <a:rPr lang="cs-CZ" sz="1600" dirty="0"/>
              <a:t>, datově orientovaný přístup ke zlepšování výkonnosti </a:t>
            </a:r>
            <a:r>
              <a:rPr lang="cs-CZ" sz="1600" dirty="0" smtClean="0"/>
              <a:t>organizace</a:t>
            </a:r>
            <a:r>
              <a:rPr lang="cs-CZ" sz="1600" dirty="0"/>
              <a:t>. Jedná se o přístup identifikující příležitosti ke zlepšení s použitím prověřených metod řešení problémů. </a:t>
            </a:r>
            <a:endParaRPr lang="cs-CZ" sz="1600" dirty="0" smtClean="0"/>
          </a:p>
          <a:p>
            <a:r>
              <a:rPr lang="cs-CZ" sz="1600" dirty="0" smtClean="0"/>
              <a:t>vyhodnocení</a:t>
            </a:r>
            <a:r>
              <a:rPr lang="cs-CZ" sz="1600" dirty="0"/>
              <a:t>, a v případě potřeby restrukturalizace, funkcí systému s cílem zajistit co nejefektivnější a nejhospodárnější provádění procesu. </a:t>
            </a:r>
          </a:p>
          <a:p>
            <a:r>
              <a:rPr lang="cs-CZ" sz="1600" dirty="0" smtClean="0"/>
              <a:t>plánování </a:t>
            </a:r>
            <a:r>
              <a:rPr lang="cs-CZ" sz="1600" dirty="0"/>
              <a:t>a řízení činnosti nezbytných k dosažení vysoké úrovně </a:t>
            </a:r>
            <a:r>
              <a:rPr lang="cs-CZ" sz="1600" dirty="0" smtClean="0"/>
              <a:t>výkonnosti </a:t>
            </a:r>
            <a:r>
              <a:rPr lang="cs-CZ" sz="1600" dirty="0"/>
              <a:t>procesů a v identifikování příležitostí ke zlepšení kvality, provozní výkonnosti a </a:t>
            </a:r>
            <a:r>
              <a:rPr lang="cs-CZ" sz="1600" dirty="0" smtClean="0"/>
              <a:t>trvalého </a:t>
            </a:r>
            <a:r>
              <a:rPr lang="cs-CZ" sz="1600" dirty="0"/>
              <a:t>uspokojování zákazníků. Zahrnuje návrh, řízení a kontrolu a zlepšování klíčových </a:t>
            </a:r>
            <a:r>
              <a:rPr lang="cs-CZ" sz="1600" dirty="0" smtClean="0"/>
              <a:t>procesů organizace.</a:t>
            </a:r>
          </a:p>
          <a:p>
            <a:r>
              <a:rPr lang="cs-CZ" sz="1600" dirty="0" smtClean="0"/>
              <a:t>soubor </a:t>
            </a:r>
            <a:r>
              <a:rPr lang="cs-CZ" sz="1600" dirty="0"/>
              <a:t>činností plánování a monitoringu provádění procesů a obzvláště klíčových procesů organizace. V tomto případě se často zaměňuje s </a:t>
            </a:r>
            <a:r>
              <a:rPr lang="cs-CZ" sz="1600" dirty="0" err="1"/>
              <a:t>reengineeringem</a:t>
            </a:r>
            <a:r>
              <a:rPr lang="cs-CZ" sz="1600" dirty="0"/>
              <a:t>. </a:t>
            </a:r>
            <a:endParaRPr lang="cs-CZ" sz="1600" dirty="0" smtClean="0"/>
          </a:p>
          <a:p>
            <a:r>
              <a:rPr lang="cs-CZ" sz="1600" dirty="0"/>
              <a:t>p</a:t>
            </a:r>
            <a:r>
              <a:rPr lang="cs-CZ" sz="1600" dirty="0" smtClean="0"/>
              <a:t>ojem </a:t>
            </a:r>
            <a:r>
              <a:rPr lang="cs-CZ" sz="1600" dirty="0"/>
              <a:t>procesní řízení označuje sled činností, které organizace provádí za účelem </a:t>
            </a:r>
            <a:r>
              <a:rPr lang="cs-CZ" sz="1600" dirty="0" smtClean="0"/>
              <a:t>optimalizace </a:t>
            </a:r>
            <a:r>
              <a:rPr lang="cs-CZ" sz="1600" dirty="0"/>
              <a:t>svých klíčových procesů, nebo je přizpůsobuje svým novým potřebám. </a:t>
            </a:r>
          </a:p>
        </p:txBody>
      </p:sp>
    </p:spTree>
    <p:extLst>
      <p:ext uri="{BB962C8B-B14F-4D97-AF65-F5344CB8AC3E}">
        <p14:creationId xmlns:p14="http://schemas.microsoft.com/office/powerpoint/2010/main" val="266825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27960"/>
            <a:ext cx="10972800" cy="1250267"/>
          </a:xfrm>
        </p:spPr>
        <p:txBody>
          <a:bodyPr/>
          <a:lstStyle/>
          <a:p>
            <a:r>
              <a:rPr lang="cs-CZ" b="1" dirty="0"/>
              <a:t>Procesní řízení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150076"/>
            <a:ext cx="10972800" cy="39760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Procesní </a:t>
            </a:r>
            <a:r>
              <a:rPr lang="cs-CZ" dirty="0"/>
              <a:t>řízení má jako prioritu proces bez ohledu na organizační strukturu. Zdůrazňuje také zákazníka procesu (je jedno, zdali vnitřního nebe vnějšího) a člověka odpovědného za celý průběh procesu (tzv. vlastník procesu). Ten je hodnocený podle toho, jak kvalitně je zákazník procesu obsloužen. To zároveň vytváří jednoduché a přímé hodnocení účelnosti - pokud proces </a:t>
            </a:r>
            <a:r>
              <a:rPr lang="cs-CZ" dirty="0" smtClean="0"/>
              <a:t>nepřináší </a:t>
            </a:r>
            <a:r>
              <a:rPr lang="cs-CZ" dirty="0"/>
              <a:t>hodnotu zákazníkům nebo jiným procesům, neměl by existovat. </a:t>
            </a:r>
          </a:p>
        </p:txBody>
      </p:sp>
    </p:spTree>
    <p:extLst>
      <p:ext uri="{BB962C8B-B14F-4D97-AF65-F5344CB8AC3E}">
        <p14:creationId xmlns:p14="http://schemas.microsoft.com/office/powerpoint/2010/main" val="3977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60164"/>
            <a:ext cx="10972800" cy="936434"/>
          </a:xfrm>
        </p:spPr>
        <p:txBody>
          <a:bodyPr>
            <a:normAutofit/>
          </a:bodyPr>
          <a:lstStyle/>
          <a:p>
            <a:r>
              <a:rPr lang="cs-CZ" b="1"/>
              <a:t>Procesní řízení v praxi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938969"/>
            <a:ext cx="10972800" cy="4187195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V procesně řízené organizaci je organizační struktura přizpůsobena procesům, které procházejí </a:t>
            </a:r>
            <a:r>
              <a:rPr lang="cs-CZ" dirty="0" smtClean="0"/>
              <a:t>napříč </a:t>
            </a:r>
            <a:r>
              <a:rPr lang="cs-CZ" dirty="0"/>
              <a:t>firmou. Celkový systém řízení tedy co nejvíce podporuje podnikové procesy. Tomu jsou </a:t>
            </a:r>
            <a:r>
              <a:rPr lang="cs-CZ" dirty="0" smtClean="0"/>
              <a:t>přizpůsobeny </a:t>
            </a:r>
            <a:r>
              <a:rPr lang="cs-CZ" dirty="0"/>
              <a:t>odpovědnosti pracovníků a rozdělení jednotlivých činností a to jak jsou pracovníci </a:t>
            </a:r>
            <a:r>
              <a:rPr lang="cs-CZ" dirty="0" smtClean="0"/>
              <a:t>organizováni</a:t>
            </a:r>
            <a:r>
              <a:rPr lang="cs-CZ" dirty="0"/>
              <a:t>. Ne všechny procesy v organizaci jsou ale opakované, ne všechny procesy procházejí napříč celou organizací. Takže se nesmí procesní řízení přeceňovat a vnímat jako spása pro všechno. Procesní přístup pomáhá zlepšovat zejména celkový přínos pro zákazníka (například zrychlení </a:t>
            </a:r>
            <a:r>
              <a:rPr lang="cs-CZ" dirty="0" smtClean="0"/>
              <a:t>dodávky</a:t>
            </a:r>
            <a:r>
              <a:rPr lang="cs-CZ" dirty="0"/>
              <a:t>) a pomáhá zvýšit celkovou efektivnost firmy (tím, že odstraní zbytečně vykonávané procesy nebo procesy zjednoduší</a:t>
            </a:r>
            <a:r>
              <a:rPr lang="cs-CZ"/>
              <a:t>). </a:t>
            </a:r>
            <a:endParaRPr lang="cs-CZ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Procesní řízení se uplatňuje především pro opakované a stejné procesy (například proces </a:t>
            </a:r>
            <a:r>
              <a:rPr lang="cs-CZ" dirty="0" smtClean="0"/>
              <a:t>založení </a:t>
            </a:r>
            <a:r>
              <a:rPr lang="cs-CZ" dirty="0"/>
              <a:t>účtu v bance).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Každý proces má nějakého zákazníka.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Každý </a:t>
            </a:r>
            <a:r>
              <a:rPr lang="cs-CZ" dirty="0"/>
              <a:t>proces poskytuje nějakou přidanou hodnotu svým zákazníkům.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Každý proces lze změřit pomocí nějakých metrik (kvalita výstupů a jiné procesní metriky) a tyto lze promítnout do motivačního systému.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Každý proces má nějakého vlastníka (odpovědného člověka za celý svůj průběh).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Všechny procesy mohou být trvale </a:t>
            </a:r>
            <a:r>
              <a:rPr lang="cs-CZ" dirty="0" smtClean="0"/>
              <a:t>zlepšovány. </a:t>
            </a:r>
            <a:r>
              <a:rPr lang="cs-CZ" dirty="0"/>
              <a:t>Procesní řízení musí být součástí kultury organizace a jeho úspěch vždy závisí na osobní </a:t>
            </a:r>
            <a:r>
              <a:rPr lang="cs-CZ" dirty="0" smtClean="0"/>
              <a:t>angažovanosti </a:t>
            </a:r>
            <a:r>
              <a:rPr lang="cs-CZ" dirty="0"/>
              <a:t>a zájem managementu firmy. </a:t>
            </a:r>
          </a:p>
        </p:txBody>
      </p:sp>
    </p:spTree>
    <p:extLst>
      <p:ext uri="{BB962C8B-B14F-4D97-AF65-F5344CB8AC3E}">
        <p14:creationId xmlns:p14="http://schemas.microsoft.com/office/powerpoint/2010/main" val="28127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D3B830A-38CA-4C84-BB99-472774FBBA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3</a:t>
            </a:r>
            <a:r>
              <a:rPr lang="cs-CZ" b="1" dirty="0"/>
              <a:t>. Funkční vs. Procesní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9738AC8-F33C-4312-B8C0-A1E92A354C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0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795089-885F-4353-90D5-E4BCA21A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727157"/>
          </a:xfrm>
        </p:spPr>
        <p:txBody>
          <a:bodyPr/>
          <a:lstStyle/>
          <a:p>
            <a:r>
              <a:rPr lang="cs-CZ" b="1" dirty="0" smtClean="0"/>
              <a:t>Funkční </a:t>
            </a:r>
            <a:r>
              <a:rPr lang="cs-CZ" b="1" dirty="0"/>
              <a:t>řízení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E0ECFFD-B1FD-4790-80D0-29B46069D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05232"/>
            <a:ext cx="10972800" cy="4420932"/>
          </a:xfrm>
        </p:spPr>
        <p:txBody>
          <a:bodyPr>
            <a:normAutofit fontScale="92500"/>
          </a:bodyPr>
          <a:lstStyle/>
          <a:p>
            <a:r>
              <a:rPr lang="cs-CZ" dirty="0"/>
              <a:t>Princip funkčního řízení tkví v </a:t>
            </a:r>
            <a:r>
              <a:rPr lang="cs-CZ" b="1" i="1" dirty="0">
                <a:solidFill>
                  <a:srgbClr val="FF0000"/>
                </a:solidFill>
              </a:rPr>
              <a:t>rozložení výrobních procesů na menší jednodušší jednotky</a:t>
            </a:r>
            <a:r>
              <a:rPr lang="cs-CZ" dirty="0"/>
              <a:t>, tedy na jednodušší úkony. </a:t>
            </a:r>
          </a:p>
          <a:p>
            <a:r>
              <a:rPr lang="cs-CZ" dirty="0"/>
              <a:t>Hlavní účel: tyto jednoduché úkony může provádět kterýkoli nekvalifikovaný pracovník, na rozdíl od původních velmi složitých činností.</a:t>
            </a:r>
          </a:p>
          <a:p>
            <a:r>
              <a:rPr lang="cs-CZ" dirty="0"/>
              <a:t>Pokud je organizace funkčně zaměřena (tedy každá jednotka dělá jen svoji specializaci), </a:t>
            </a:r>
            <a:r>
              <a:rPr lang="cs-CZ" b="1" i="1" dirty="0">
                <a:solidFill>
                  <a:srgbClr val="FF0000"/>
                </a:solidFill>
              </a:rPr>
              <a:t>mají pracovnici tendenci vytvářet bariéry pro procesy</a:t>
            </a:r>
            <a:r>
              <a:rPr lang="cs-CZ" dirty="0"/>
              <a:t> (hlavně komunikační a v předávání práce), které jsou napříč. To má pak </a:t>
            </a:r>
            <a:r>
              <a:rPr lang="cs-CZ" b="1" i="1" dirty="0">
                <a:solidFill>
                  <a:srgbClr val="FF0000"/>
                </a:solidFill>
              </a:rPr>
              <a:t>negativní dopad na výkonnost celé organizace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427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35F900-6696-4BDF-863C-2367A7118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9557"/>
            <a:ext cx="10972800" cy="2026507"/>
          </a:xfrm>
        </p:spPr>
        <p:txBody>
          <a:bodyPr/>
          <a:lstStyle/>
          <a:p>
            <a:r>
              <a:rPr lang="cs-CZ" b="1" dirty="0" smtClean="0"/>
              <a:t>Procesní řízení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9F56DF-2083-435B-81BC-AAC16838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71351"/>
            <a:ext cx="10972800" cy="365481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Procesní řízení odstraňuje nedostatky a nevýhody funkčního řízení</a:t>
            </a:r>
          </a:p>
          <a:p>
            <a:r>
              <a:rPr lang="cs-CZ" dirty="0" smtClean="0"/>
              <a:t>Způsob </a:t>
            </a:r>
            <a:r>
              <a:rPr lang="cs-CZ" dirty="0"/>
              <a:t>řízení procesů v organizaci, který zdůrazňuje opakované procesy a jejich průběh napříč celou organizaci.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Prioritou je proces </a:t>
            </a:r>
            <a:r>
              <a:rPr lang="cs-CZ" dirty="0"/>
              <a:t>bez ohledu na organizační strukturu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Důraz na zákazníka procesu </a:t>
            </a:r>
            <a:r>
              <a:rPr lang="cs-CZ" dirty="0"/>
              <a:t>(vnitřního nebo vnějšího) a </a:t>
            </a:r>
            <a:r>
              <a:rPr lang="cs-CZ" b="1" i="1" dirty="0">
                <a:solidFill>
                  <a:srgbClr val="FF0000"/>
                </a:solidFill>
              </a:rPr>
              <a:t>vlastníka procesu </a:t>
            </a:r>
            <a:r>
              <a:rPr lang="cs-CZ" dirty="0"/>
              <a:t>(člověka odpovědného za celý proces).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830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114BF18-B217-4A64-B3F8-5793561E3D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1. Úvod </a:t>
            </a:r>
            <a:r>
              <a:rPr lang="cs-CZ" b="1" dirty="0" smtClean="0"/>
              <a:t>do procesního řízení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B6521C3-6003-42B7-A9FB-B6985F946B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251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499977-8AF8-4654-B1A2-65DBE985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17838"/>
            <a:ext cx="10972800" cy="1581664"/>
          </a:xfrm>
        </p:spPr>
        <p:txBody>
          <a:bodyPr/>
          <a:lstStyle/>
          <a:p>
            <a:r>
              <a:rPr lang="cs-CZ" b="1" dirty="0" smtClean="0"/>
              <a:t>Procesní řízení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AF25DF8-D064-411A-A3A5-A07B29C0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99503"/>
            <a:ext cx="10972800" cy="3926661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rgbClr val="FF0000"/>
                </a:solidFill>
              </a:rPr>
              <a:t>organizační struktura přizpůsobena procesům, které procházejí napříč firmou</a:t>
            </a:r>
            <a:r>
              <a:rPr lang="cs-CZ" dirty="0"/>
              <a:t>. </a:t>
            </a:r>
          </a:p>
          <a:p>
            <a:r>
              <a:rPr lang="cs-CZ" dirty="0"/>
              <a:t>Systém řízení podporuje podnikové procesy. </a:t>
            </a:r>
          </a:p>
          <a:p>
            <a:r>
              <a:rPr lang="cs-CZ" dirty="0"/>
              <a:t>Ne všechny procesy v organizaci jsou ale opakované, ne všechny procesy procházejí napříč celou organizací. </a:t>
            </a:r>
          </a:p>
          <a:p>
            <a:r>
              <a:rPr lang="cs-CZ" dirty="0"/>
              <a:t>Takže </a:t>
            </a:r>
            <a:r>
              <a:rPr lang="cs-CZ" b="1" i="1" dirty="0">
                <a:solidFill>
                  <a:srgbClr val="FF0000"/>
                </a:solidFill>
              </a:rPr>
              <a:t>se nesmí procesní řízení přeceňovat a vnímat jako spása pro všechno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8904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C30ACB-2212-4A70-A3CF-A85D1AF5E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3696"/>
            <a:ext cx="10972800" cy="1581665"/>
          </a:xfrm>
        </p:spPr>
        <p:txBody>
          <a:bodyPr/>
          <a:lstStyle/>
          <a:p>
            <a:r>
              <a:rPr lang="cs-CZ" b="1" dirty="0" smtClean="0"/>
              <a:t>Procesní řízení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A0D851C-3E7C-4C4C-A13F-78D6C460A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25362"/>
            <a:ext cx="10972800" cy="4000802"/>
          </a:xfrm>
        </p:spPr>
        <p:txBody>
          <a:bodyPr>
            <a:normAutofit/>
          </a:bodyPr>
          <a:lstStyle/>
          <a:p>
            <a:r>
              <a:rPr lang="cs-CZ" dirty="0"/>
              <a:t>pomáhá zlepšovat zejména celkový přínos pro zákazníka a pomáhá zvýšit celkovou efektivnost firmy.</a:t>
            </a:r>
          </a:p>
          <a:p>
            <a:r>
              <a:rPr lang="cs-CZ" dirty="0"/>
              <a:t>Procesní řízení se uplatňuje především pro opakované a stejné procesy</a:t>
            </a:r>
          </a:p>
          <a:p>
            <a:r>
              <a:rPr lang="cs-CZ" dirty="0"/>
              <a:t>Každý proces má nějakého zákazníka. </a:t>
            </a:r>
          </a:p>
          <a:p>
            <a:r>
              <a:rPr lang="cs-CZ" dirty="0"/>
              <a:t>Každý proces poskytuje nějakou přidanou hodnotu svým zákazníkům. </a:t>
            </a:r>
          </a:p>
        </p:txBody>
      </p:sp>
    </p:spTree>
    <p:extLst>
      <p:ext uri="{BB962C8B-B14F-4D97-AF65-F5344CB8AC3E}">
        <p14:creationId xmlns:p14="http://schemas.microsoft.com/office/powerpoint/2010/main" val="2653650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44DAA7-DFED-4172-8073-66B8730DB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3697"/>
            <a:ext cx="10972800" cy="1433383"/>
          </a:xfrm>
        </p:spPr>
        <p:txBody>
          <a:bodyPr/>
          <a:lstStyle/>
          <a:p>
            <a:r>
              <a:rPr lang="cs-CZ" b="1" dirty="0" smtClean="0"/>
              <a:t>Procesní řízení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0178BB8-2520-4814-8C5B-42C454899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77081"/>
            <a:ext cx="10972800" cy="4149083"/>
          </a:xfrm>
        </p:spPr>
        <p:txBody>
          <a:bodyPr>
            <a:normAutofit/>
          </a:bodyPr>
          <a:lstStyle/>
          <a:p>
            <a:r>
              <a:rPr lang="cs-CZ" dirty="0"/>
              <a:t>Každý proces lze změřit pomocí nějakých metrik a tyto lze promítnout do motivačního systému. </a:t>
            </a:r>
          </a:p>
          <a:p>
            <a:r>
              <a:rPr lang="cs-CZ" dirty="0"/>
              <a:t>Každý proces má nějakého vlastníka. </a:t>
            </a:r>
          </a:p>
          <a:p>
            <a:r>
              <a:rPr lang="cs-CZ" dirty="0"/>
              <a:t>Všechny procesy mohou být trvale zlepšovány. </a:t>
            </a:r>
          </a:p>
          <a:p>
            <a:r>
              <a:rPr lang="cs-CZ" dirty="0"/>
              <a:t>Procesní řízení musí být součástí kultury organizace a jeho úspěch vždy závisí na osobní angažovanosti a zájem managementu firmy.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38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05B5F7-63E8-470B-BF16-013F6236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17838"/>
            <a:ext cx="10972800" cy="1359242"/>
          </a:xfrm>
        </p:spPr>
        <p:txBody>
          <a:bodyPr/>
          <a:lstStyle/>
          <a:p>
            <a:r>
              <a:rPr lang="cs-CZ" b="1" dirty="0" smtClean="0"/>
              <a:t>Výhody </a:t>
            </a:r>
            <a:r>
              <a:rPr lang="cs-CZ" b="1" dirty="0"/>
              <a:t>procesního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7812E50-2186-4E7D-A8A7-A72C137A1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99139"/>
            <a:ext cx="10972800" cy="4227026"/>
          </a:xfrm>
        </p:spPr>
        <p:txBody>
          <a:bodyPr>
            <a:noAutofit/>
          </a:bodyPr>
          <a:lstStyle/>
          <a:p>
            <a:r>
              <a:rPr lang="cs-CZ" sz="1900" b="1" dirty="0"/>
              <a:t>Striktně definovaná zodpovědnost za </a:t>
            </a:r>
            <a:r>
              <a:rPr lang="cs-CZ" sz="1900" b="1" dirty="0" smtClean="0"/>
              <a:t>proces </a:t>
            </a:r>
            <a:r>
              <a:rPr lang="cs-CZ" sz="1900" dirty="0" smtClean="0"/>
              <a:t>– zodpovědnost je definována na všech úrovních a je striktně dodržována. Proces definuje aktivity, které nejsou předávány pryč z procesního týmu, zodpovědnost je tak zpětně vysledovatelná (u funkčního chybí)</a:t>
            </a:r>
            <a:endParaRPr lang="cs-CZ" sz="1900" dirty="0"/>
          </a:p>
          <a:p>
            <a:r>
              <a:rPr lang="cs-CZ" sz="1900" b="1" dirty="0"/>
              <a:t>Možnost </a:t>
            </a:r>
            <a:r>
              <a:rPr lang="cs-CZ" sz="1900" b="1" dirty="0" smtClean="0"/>
              <a:t>optimalizace </a:t>
            </a:r>
            <a:r>
              <a:rPr lang="cs-CZ" sz="1900" dirty="0" smtClean="0"/>
              <a:t>– dána množství informací, které popisy procesů poskytují. Rozlišuje se optimalizace manuální nebo automatická s podporou software.</a:t>
            </a:r>
            <a:endParaRPr lang="cs-CZ" sz="1900" dirty="0"/>
          </a:p>
          <a:p>
            <a:r>
              <a:rPr lang="cs-CZ" sz="1900" b="1" dirty="0"/>
              <a:t>Uložení </a:t>
            </a:r>
            <a:r>
              <a:rPr lang="cs-CZ" sz="1900" b="1" dirty="0" smtClean="0"/>
              <a:t>know-how </a:t>
            </a:r>
            <a:r>
              <a:rPr lang="cs-CZ" sz="1900" dirty="0" smtClean="0"/>
              <a:t>– největší hodnotou společnosti. V procesním řízení se KH ukládá v podobě procesů, jejich popisech – tyto informace jde sdílet a měnit</a:t>
            </a:r>
            <a:endParaRPr lang="cs-CZ" sz="1900" dirty="0"/>
          </a:p>
          <a:p>
            <a:r>
              <a:rPr lang="cs-CZ" sz="1900" b="1" dirty="0"/>
              <a:t>Reakce na dynamické změny </a:t>
            </a:r>
            <a:r>
              <a:rPr lang="cs-CZ" sz="1900" b="1" dirty="0" smtClean="0"/>
              <a:t>okolí </a:t>
            </a:r>
            <a:r>
              <a:rPr lang="cs-CZ" sz="1900" dirty="0" smtClean="0"/>
              <a:t>– namodelované procesy umožňují pružnost reakce, změny, implementace</a:t>
            </a:r>
            <a:endParaRPr lang="cs-CZ" sz="1900" dirty="0"/>
          </a:p>
          <a:p>
            <a:r>
              <a:rPr lang="cs-CZ" sz="1900" b="1" dirty="0"/>
              <a:t>Zprůhlednění </a:t>
            </a:r>
            <a:r>
              <a:rPr lang="cs-CZ" sz="1900" b="1" dirty="0" smtClean="0"/>
              <a:t>organizace </a:t>
            </a:r>
            <a:r>
              <a:rPr lang="cs-CZ" sz="1900" dirty="0" smtClean="0"/>
              <a:t>– namodelování procesů ve vztahu k ostatním </a:t>
            </a:r>
            <a:r>
              <a:rPr lang="cs-CZ" sz="1900" dirty="0" err="1" smtClean="0"/>
              <a:t>org</a:t>
            </a:r>
            <a:r>
              <a:rPr lang="cs-CZ" sz="1900" dirty="0" smtClean="0"/>
              <a:t>. umožňuje zefektivnit vztahy.</a:t>
            </a:r>
            <a:endParaRPr lang="cs-CZ" sz="1900" dirty="0"/>
          </a:p>
          <a:p>
            <a:r>
              <a:rPr lang="cs-CZ" sz="1900" b="1" dirty="0"/>
              <a:t>Podpora v informačních </a:t>
            </a:r>
            <a:r>
              <a:rPr lang="cs-CZ" sz="1900" b="1" dirty="0" smtClean="0"/>
              <a:t>technologiích </a:t>
            </a:r>
            <a:r>
              <a:rPr lang="cs-CZ" sz="1900" dirty="0" smtClean="0"/>
              <a:t>– implementace a namodelování procesů v informačním systému</a:t>
            </a:r>
          </a:p>
          <a:p>
            <a:r>
              <a:rPr lang="cs-CZ" sz="1900" b="1" dirty="0" smtClean="0"/>
              <a:t>ISO </a:t>
            </a:r>
            <a:r>
              <a:rPr lang="cs-CZ" sz="1900" dirty="0" smtClean="0"/>
              <a:t>– dosažení stupně kvality, získání certifikátu ISO</a:t>
            </a:r>
            <a:endParaRPr lang="cs-CZ" sz="1900" dirty="0"/>
          </a:p>
          <a:p>
            <a:r>
              <a:rPr lang="cs-CZ" sz="1900" b="1" dirty="0"/>
              <a:t>Unifikace popisu pracovních </a:t>
            </a:r>
            <a:r>
              <a:rPr lang="cs-CZ" sz="1900" b="1" dirty="0" smtClean="0"/>
              <a:t>postupů </a:t>
            </a:r>
            <a:r>
              <a:rPr lang="cs-CZ" sz="1900" dirty="0" smtClean="0"/>
              <a:t>– popis definovaných pracovních postupů a chování - proces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078083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A352867-60C7-49D3-833E-76800547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1978"/>
            <a:ext cx="10972800" cy="1680518"/>
          </a:xfrm>
        </p:spPr>
        <p:txBody>
          <a:bodyPr/>
          <a:lstStyle/>
          <a:p>
            <a:r>
              <a:rPr lang="cs-CZ" b="1" dirty="0" smtClean="0"/>
              <a:t>Nevýhody </a:t>
            </a:r>
            <a:r>
              <a:rPr lang="cs-CZ" b="1" dirty="0"/>
              <a:t>procesního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C0E1B44-9B1F-43A7-83D5-84E049B53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15403"/>
            <a:ext cx="10972800" cy="4010761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Obtížný přechod na nový způsob </a:t>
            </a:r>
            <a:r>
              <a:rPr lang="cs-CZ" b="1" dirty="0" smtClean="0"/>
              <a:t>řízení – </a:t>
            </a:r>
            <a:r>
              <a:rPr lang="cs-CZ" dirty="0" smtClean="0"/>
              <a:t>složitý krok, nutno překonat funkční způsob myšlení, změnit podnikovou strukturu, učinit řadu technolog. </a:t>
            </a:r>
            <a:r>
              <a:rPr lang="cs-CZ" dirty="0"/>
              <a:t>z</a:t>
            </a:r>
            <a:r>
              <a:rPr lang="cs-CZ" dirty="0" smtClean="0"/>
              <a:t>měn.</a:t>
            </a:r>
            <a:endParaRPr lang="cs-CZ" dirty="0"/>
          </a:p>
          <a:p>
            <a:r>
              <a:rPr lang="cs-CZ" b="1" dirty="0"/>
              <a:t>Neochota zaměstnanců popisovat a překonávat </a:t>
            </a:r>
            <a:r>
              <a:rPr lang="cs-CZ" b="1" dirty="0" smtClean="0"/>
              <a:t>know-how – </a:t>
            </a:r>
            <a:r>
              <a:rPr lang="cs-CZ" dirty="0" smtClean="0"/>
              <a:t>zaměstnanec se obává ztráty své výhody, obava z nahraditelnosti.</a:t>
            </a:r>
            <a:endParaRPr lang="cs-CZ" dirty="0"/>
          </a:p>
          <a:p>
            <a:r>
              <a:rPr lang="cs-CZ" b="1" dirty="0"/>
              <a:t>Méně častý výskyt pozic Business </a:t>
            </a:r>
            <a:r>
              <a:rPr lang="cs-CZ" b="1" dirty="0" err="1"/>
              <a:t>Analyst</a:t>
            </a:r>
            <a:r>
              <a:rPr lang="cs-CZ" b="1" dirty="0"/>
              <a:t> nebo </a:t>
            </a:r>
            <a:r>
              <a:rPr lang="cs-CZ" b="1" dirty="0" err="1"/>
              <a:t>process</a:t>
            </a:r>
            <a:r>
              <a:rPr lang="cs-CZ" b="1" dirty="0"/>
              <a:t> </a:t>
            </a:r>
            <a:r>
              <a:rPr lang="cs-CZ" b="1" dirty="0" err="1" smtClean="0"/>
              <a:t>Designers</a:t>
            </a:r>
            <a:r>
              <a:rPr lang="cs-CZ" b="1" dirty="0" smtClean="0"/>
              <a:t> </a:t>
            </a:r>
            <a:r>
              <a:rPr lang="cs-CZ" dirty="0" smtClean="0"/>
              <a:t>–  u nás nejsou tyto pozice běžné (modelování a optimalizace procesů)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80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64275"/>
            <a:ext cx="10972800" cy="1160059"/>
          </a:xfrm>
        </p:spPr>
        <p:txBody>
          <a:bodyPr/>
          <a:lstStyle/>
          <a:p>
            <a:r>
              <a:rPr lang="pl-PL" b="1" dirty="0"/>
              <a:t>Procesní </a:t>
            </a:r>
            <a:r>
              <a:rPr lang="pl-PL" b="1" dirty="0" smtClean="0"/>
              <a:t>řízení v ČR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006221"/>
            <a:ext cx="10972800" cy="411994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Zlepšování </a:t>
            </a:r>
            <a:r>
              <a:rPr lang="cs-CZ" dirty="0"/>
              <a:t>podnikových procesů je </a:t>
            </a:r>
            <a:r>
              <a:rPr lang="cs-CZ" dirty="0" smtClean="0"/>
              <a:t>nezbytností </a:t>
            </a:r>
            <a:r>
              <a:rPr lang="cs-CZ" dirty="0"/>
              <a:t>pro udržení firmy na trhu. P</a:t>
            </a:r>
            <a:r>
              <a:rPr lang="cs-CZ" dirty="0" smtClean="0"/>
              <a:t>odniky</a:t>
            </a:r>
            <a:r>
              <a:rPr lang="cs-CZ" dirty="0"/>
              <a:t>, pod tlakem svých zákazníků, žádajících stále lepší produkty a služby, soustavně uvažují o zlepšování svých </a:t>
            </a:r>
            <a:r>
              <a:rPr lang="cs-CZ" dirty="0" smtClean="0"/>
              <a:t>procesů z důvodu vysoce konkurenčního prostředí – hlavní hodnoty tržní ekonomiky.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Výsledky průzkumu stavu procesního </a:t>
            </a:r>
            <a:r>
              <a:rPr lang="cs-CZ" dirty="0"/>
              <a:t>řízení v České </a:t>
            </a:r>
            <a:r>
              <a:rPr lang="cs-CZ" dirty="0" smtClean="0"/>
              <a:t>republice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bpr.panrepa.org/Jak_si_stoji.pdf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4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18866"/>
            <a:ext cx="10972800" cy="106452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Výsledky průzkumu stavu procesního řízení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009" y="2320118"/>
            <a:ext cx="10972800" cy="380604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Překážky při zavádění procesního řízení : </a:t>
            </a:r>
          </a:p>
          <a:p>
            <a:pPr marL="0" indent="0">
              <a:buNone/>
            </a:pPr>
            <a:r>
              <a:rPr lang="cs-CZ" dirty="0"/>
              <a:t>1. Vnímání BPM jako čist ě technologické záležitosti. </a:t>
            </a:r>
          </a:p>
          <a:p>
            <a:pPr marL="0" indent="0">
              <a:buNone/>
            </a:pPr>
            <a:r>
              <a:rPr lang="cs-CZ" dirty="0"/>
              <a:t>2. Vnitropodnikové rozporné přístupy k BPM. </a:t>
            </a:r>
          </a:p>
          <a:p>
            <a:pPr marL="0" indent="0">
              <a:buNone/>
            </a:pPr>
            <a:r>
              <a:rPr lang="cs-CZ" dirty="0"/>
              <a:t>3. Zavádění BPM bez vhodné metodiky. </a:t>
            </a:r>
          </a:p>
          <a:p>
            <a:pPr marL="0" indent="0">
              <a:buNone/>
            </a:pPr>
            <a:r>
              <a:rPr lang="cs-CZ" dirty="0"/>
              <a:t>4. Nedostatek kvalifikovaných pracovníků. </a:t>
            </a:r>
          </a:p>
          <a:p>
            <a:pPr marL="0" indent="0">
              <a:buNone/>
            </a:pPr>
            <a:r>
              <a:rPr lang="cs-CZ" dirty="0"/>
              <a:t>5. Příliš obecný přístup. </a:t>
            </a:r>
          </a:p>
          <a:p>
            <a:pPr marL="0" indent="0">
              <a:buNone/>
            </a:pPr>
            <a:r>
              <a:rPr lang="cs-CZ" dirty="0"/>
              <a:t>6. Nezainteresovanost vedení i pracovníků.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Odpovědi respondentů průzkumu v ČR jsou částečně podobné - mezi největší překážky podle jejich vyjádření patří: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1. obavy a nechuť ke změnám, </a:t>
            </a:r>
          </a:p>
          <a:p>
            <a:pPr marL="0" indent="0">
              <a:buNone/>
            </a:pPr>
            <a:r>
              <a:rPr lang="cs-CZ" dirty="0"/>
              <a:t>2. příliš rozsáhle definovaný projekt a špatně popsané cíle, </a:t>
            </a:r>
          </a:p>
          <a:p>
            <a:pPr marL="0" indent="0">
              <a:buNone/>
            </a:pPr>
            <a:r>
              <a:rPr lang="pl-PL" dirty="0"/>
              <a:t>3. malá podpora vedením firmy, </a:t>
            </a:r>
          </a:p>
          <a:p>
            <a:pPr marL="0" indent="0">
              <a:buNone/>
            </a:pPr>
            <a:r>
              <a:rPr lang="cs-CZ" dirty="0"/>
              <a:t>4. nezainteresovanost pracovníků.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 výsledků vyplývá, že kritickým faktorem úspěchu je </a:t>
            </a:r>
            <a:r>
              <a:rPr lang="cs-CZ" b="1" i="1" dirty="0">
                <a:solidFill>
                  <a:srgbClr val="FF0000"/>
                </a:solidFill>
              </a:rPr>
              <a:t>přístup samotných zaměstnanců</a:t>
            </a:r>
            <a:r>
              <a:rPr lang="cs-CZ" dirty="0"/>
              <a:t>. Potvrzuje to i fakt, že 66% respondent ů se zavedeným procesním řízením se trvale věnuje řízení firemní kultury.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02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848565-1A6E-4526-8723-0F95D7A3C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2262"/>
            <a:ext cx="10972800" cy="1746913"/>
          </a:xfrm>
        </p:spPr>
        <p:txBody>
          <a:bodyPr/>
          <a:lstStyle/>
          <a:p>
            <a:r>
              <a:rPr lang="cs-CZ" b="1" dirty="0"/>
              <a:t>Výsledky průzkumu stavu procesního řízení v České republice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AF2052A-21B4-41A8-BCDE-60DF4BDE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56346"/>
            <a:ext cx="10972800" cy="3969818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pl-PL" b="1" dirty="0"/>
              <a:t>Odpovědnost za procesní řízení ve firmě: </a:t>
            </a:r>
            <a:endParaRPr lang="cs-CZ" dirty="0"/>
          </a:p>
          <a:p>
            <a:r>
              <a:rPr lang="cs-CZ" dirty="0"/>
              <a:t>manažer pro informatiku 40%, </a:t>
            </a:r>
          </a:p>
          <a:p>
            <a:r>
              <a:rPr lang="cs-CZ" dirty="0"/>
              <a:t> manažer procesů 20%, </a:t>
            </a:r>
          </a:p>
          <a:p>
            <a:r>
              <a:rPr lang="cs-CZ" dirty="0" err="1"/>
              <a:t>quality</a:t>
            </a:r>
            <a:r>
              <a:rPr lang="cs-CZ" dirty="0"/>
              <a:t> leader 4%, </a:t>
            </a:r>
          </a:p>
          <a:p>
            <a:r>
              <a:rPr lang="cs-CZ" dirty="0"/>
              <a:t>manažer jakosti 36%.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Stav procesního řízení firmy: </a:t>
            </a:r>
            <a:endParaRPr lang="cs-CZ" dirty="0"/>
          </a:p>
          <a:p>
            <a:r>
              <a:rPr lang="cs-CZ" dirty="0"/>
              <a:t>zavedlo 59%, </a:t>
            </a:r>
          </a:p>
          <a:p>
            <a:r>
              <a:rPr lang="cs-CZ" dirty="0"/>
              <a:t>plánuje zavést během 1-3 let 35%, </a:t>
            </a:r>
          </a:p>
          <a:p>
            <a:r>
              <a:rPr lang="cs-CZ" dirty="0"/>
              <a:t>uvažuje o zavedení 6%.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6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86854"/>
            <a:ext cx="10972800" cy="141936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Výsledky průzkumu stavu procesního řízení v České republice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210937"/>
            <a:ext cx="10972800" cy="39152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Odpovědnost za procesní řízení ve firmě: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manažer pro informatiku 40%,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manažer procesů 20%,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 err="1"/>
              <a:t>quality</a:t>
            </a:r>
            <a:r>
              <a:rPr lang="cs-CZ" dirty="0"/>
              <a:t> leader 4%,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manažer jakosti 36%. Zavedená pozice pro odpovědnost za procesní řízení ve firmě Odpovědi na otázku „kdo je odpovědný za procesní řízení ve firmě“ ukázaly, že ve většině firem stále ještě převažuje „</a:t>
            </a:r>
            <a:r>
              <a:rPr lang="cs-CZ" dirty="0" smtClean="0"/>
              <a:t>informatické </a:t>
            </a:r>
            <a:r>
              <a:rPr lang="cs-CZ" dirty="0"/>
              <a:t>pojetí“ procesního řízení. Nicméně dobrým znamením je, že v téměř stejném počtu případů je procesní řízení považováno za součást řízení jakosti. Jen (nebo dokonce již?). 20% firem pak má zavedenou pozici manažera procesů. Předpokládáme, že viditelný trend posunu chápání procesního řízení nikoliv jako technologické záležitosti se bude v budoucnosti dále prohlubovat. </a:t>
            </a:r>
          </a:p>
        </p:txBody>
      </p:sp>
    </p:spTree>
    <p:extLst>
      <p:ext uri="{BB962C8B-B14F-4D97-AF65-F5344CB8AC3E}">
        <p14:creationId xmlns:p14="http://schemas.microsoft.com/office/powerpoint/2010/main" val="29742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00500"/>
            <a:ext cx="10972800" cy="1473959"/>
          </a:xfrm>
        </p:spPr>
        <p:txBody>
          <a:bodyPr>
            <a:normAutofit/>
          </a:bodyPr>
          <a:lstStyle/>
          <a:p>
            <a:r>
              <a:rPr lang="cs-CZ" b="1" dirty="0"/>
              <a:t>Výsledky průzkumu stavu procesního řízení v České republice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238233"/>
            <a:ext cx="10972800" cy="388793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dirty="0"/>
              <a:t>Odpovědi na otázku po používané metodice procesního řízení poskytly opravdu zajímavé informace. Převažující podíl odpovědí „ISO“ dobře koresponduje s rozšířeným pojetím procesního řízení jako součásti řízení jakosti, jak ukázala první otázka (viz výše). Na ostatních uváděných metodikách je též dobře patrný stále ještě rozšířený technologický (resp. informatický) akcent. 16% firem přitom přiznává, že k procesnímu řízení žádnou metodiku nepoužívá.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Důvody </a:t>
            </a:r>
            <a:r>
              <a:rPr lang="cs-CZ" b="1" dirty="0"/>
              <a:t>k přechodu na procesní řízení: </a:t>
            </a:r>
            <a:endParaRPr lang="cs-CZ" b="1" dirty="0" smtClean="0"/>
          </a:p>
          <a:p>
            <a:r>
              <a:rPr lang="cs-CZ" dirty="0" smtClean="0"/>
              <a:t>snižování </a:t>
            </a:r>
            <a:r>
              <a:rPr lang="cs-CZ" dirty="0"/>
              <a:t>nákladů 18%, </a:t>
            </a:r>
            <a:endParaRPr lang="cs-CZ" dirty="0" smtClean="0"/>
          </a:p>
          <a:p>
            <a:r>
              <a:rPr lang="cs-CZ" dirty="0" smtClean="0"/>
              <a:t>konkurenční </a:t>
            </a:r>
            <a:r>
              <a:rPr lang="cs-CZ" dirty="0"/>
              <a:t>tlak 9%, </a:t>
            </a:r>
            <a:endParaRPr lang="cs-CZ" dirty="0" smtClean="0"/>
          </a:p>
          <a:p>
            <a:r>
              <a:rPr lang="cs-CZ" dirty="0" smtClean="0"/>
              <a:t>zvyšování </a:t>
            </a:r>
            <a:r>
              <a:rPr lang="cs-CZ" dirty="0"/>
              <a:t>kvality služeb 19%, </a:t>
            </a:r>
            <a:endParaRPr lang="cs-CZ" dirty="0" smtClean="0"/>
          </a:p>
          <a:p>
            <a:r>
              <a:rPr lang="cs-CZ" dirty="0" smtClean="0"/>
              <a:t>zvyšování </a:t>
            </a:r>
            <a:r>
              <a:rPr lang="cs-CZ" dirty="0"/>
              <a:t>kvality produktu 18%, </a:t>
            </a:r>
            <a:endParaRPr lang="cs-CZ" dirty="0" smtClean="0"/>
          </a:p>
          <a:p>
            <a:r>
              <a:rPr lang="cs-CZ" dirty="0" smtClean="0"/>
              <a:t>snížení </a:t>
            </a:r>
            <a:r>
              <a:rPr lang="cs-CZ" dirty="0"/>
              <a:t>časové náročnosti 5%, </a:t>
            </a:r>
            <a:endParaRPr lang="cs-CZ" dirty="0" smtClean="0"/>
          </a:p>
          <a:p>
            <a:r>
              <a:rPr lang="cs-CZ" dirty="0" smtClean="0"/>
              <a:t>snaha </a:t>
            </a:r>
            <a:r>
              <a:rPr lang="cs-CZ" dirty="0"/>
              <a:t>odhalit své slabé stránky 7%, </a:t>
            </a:r>
            <a:endParaRPr lang="cs-CZ" dirty="0" smtClean="0"/>
          </a:p>
          <a:p>
            <a:r>
              <a:rPr lang="cs-CZ" dirty="0" smtClean="0"/>
              <a:t>využití </a:t>
            </a:r>
            <a:r>
              <a:rPr lang="cs-CZ" dirty="0"/>
              <a:t>moderních technologií 13%, </a:t>
            </a:r>
            <a:endParaRPr lang="cs-CZ" dirty="0" smtClean="0"/>
          </a:p>
          <a:p>
            <a:r>
              <a:rPr lang="cs-CZ" dirty="0" smtClean="0"/>
              <a:t>zavedení </a:t>
            </a:r>
            <a:r>
              <a:rPr lang="cs-CZ" dirty="0"/>
              <a:t>managementu jakosti do firmy 11%</a:t>
            </a:r>
          </a:p>
        </p:txBody>
      </p:sp>
    </p:spTree>
    <p:extLst>
      <p:ext uri="{BB962C8B-B14F-4D97-AF65-F5344CB8AC3E}">
        <p14:creationId xmlns:p14="http://schemas.microsoft.com/office/powerpoint/2010/main" val="35060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482065-C640-41CD-9990-1CB78D2C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6210"/>
            <a:ext cx="10972800" cy="891427"/>
          </a:xfrm>
        </p:spPr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0A01FAC-C0AE-4456-8808-F2CF0B313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</a:t>
            </a:r>
            <a:r>
              <a:rPr lang="cs-CZ" b="1" dirty="0" smtClean="0">
                <a:solidFill>
                  <a:srgbClr val="FF0000"/>
                </a:solidFill>
              </a:rPr>
              <a:t>oubor vzájemně působících činností, který přeměňuje vstupy na výstupy (definice dle Normy ČSN EN ISO 9001:2009),</a:t>
            </a:r>
          </a:p>
          <a:p>
            <a:r>
              <a:rPr lang="cs-CZ" dirty="0"/>
              <a:t>t</a:t>
            </a:r>
            <a:r>
              <a:rPr lang="cs-CZ" dirty="0" smtClean="0"/>
              <a:t>ransformace vstupů do konečného produktu prostřednictvím aktivit, přidávajících tomuto produktu hodnotu,</a:t>
            </a:r>
          </a:p>
          <a:p>
            <a:r>
              <a:rPr lang="cs-CZ" dirty="0"/>
              <a:t>p</a:t>
            </a:r>
            <a:r>
              <a:rPr lang="cs-CZ" dirty="0" smtClean="0"/>
              <a:t>roces </a:t>
            </a:r>
            <a:r>
              <a:rPr lang="cs-CZ" dirty="0"/>
              <a:t>je logickou sekvencí aktivit, které transformují vstup ve výstup, nebo jiný žádoucí </a:t>
            </a:r>
            <a:r>
              <a:rPr lang="cs-CZ" dirty="0" smtClean="0"/>
              <a:t>výsledek,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roces </a:t>
            </a:r>
            <a:r>
              <a:rPr lang="cs-CZ" dirty="0"/>
              <a:t>lze také charakterizovat jako posloupnost sekvenčních aktivit, které mají společný </a:t>
            </a:r>
            <a:r>
              <a:rPr lang="cs-CZ" dirty="0" smtClean="0"/>
              <a:t>cíl</a:t>
            </a:r>
            <a:r>
              <a:rPr lang="cs-CZ" dirty="0"/>
              <a:t>,</a:t>
            </a:r>
          </a:p>
          <a:p>
            <a:r>
              <a:rPr lang="cs-CZ" dirty="0"/>
              <a:t>p</a:t>
            </a:r>
            <a:r>
              <a:rPr lang="cs-CZ" dirty="0" smtClean="0"/>
              <a:t>roces </a:t>
            </a:r>
            <a:r>
              <a:rPr lang="cs-CZ" dirty="0"/>
              <a:t>se spouští nějakým signálem na vstupu a podle definovaných procedur s využitím přidělených zdrojů organizace vytváří určitý výstup pro definovaného zákazníka, ať už externího nebo </a:t>
            </a:r>
            <a:r>
              <a:rPr lang="cs-CZ" dirty="0" smtClean="0"/>
              <a:t>interního</a:t>
            </a:r>
            <a:r>
              <a:rPr lang="cs-CZ" dirty="0"/>
              <a:t>,</a:t>
            </a:r>
            <a:endParaRPr lang="cs-CZ" dirty="0" smtClean="0"/>
          </a:p>
          <a:p>
            <a:r>
              <a:rPr lang="cs-CZ" dirty="0"/>
              <a:t>r</a:t>
            </a:r>
            <a:r>
              <a:rPr lang="cs-CZ" dirty="0" smtClean="0"/>
              <a:t>ůznorodé definice – dle účelu a přístupu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9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000" b="1" dirty="0" smtClean="0"/>
          </a:p>
          <a:p>
            <a:pPr marL="0" indent="0" algn="ctr">
              <a:buNone/>
            </a:pPr>
            <a:r>
              <a:rPr lang="cs-CZ" sz="6000" b="1" dirty="0" smtClean="0"/>
              <a:t>Děkuji za pozornost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41176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521" y="667234"/>
            <a:ext cx="8485119" cy="2558014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01" y="3657414"/>
            <a:ext cx="8467197" cy="263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78E4CD-1698-4A48-8545-92615B2A2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97876"/>
            <a:ext cx="10972800" cy="949570"/>
          </a:xfrm>
        </p:spPr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28355FE-F90B-44DE-928B-6FF6C5C39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Souhrn: </a:t>
            </a:r>
          </a:p>
          <a:p>
            <a:r>
              <a:rPr lang="cs-CZ" dirty="0" smtClean="0"/>
              <a:t>proces </a:t>
            </a:r>
            <a:r>
              <a:rPr lang="cs-CZ" dirty="0"/>
              <a:t>je spouštěn určitým signálem, </a:t>
            </a:r>
          </a:p>
          <a:p>
            <a:r>
              <a:rPr lang="pl-PL" dirty="0"/>
              <a:t>funkčnost procesu závisí na jeho procedurách a zdrojích, </a:t>
            </a:r>
          </a:p>
          <a:p>
            <a:r>
              <a:rPr lang="cs-CZ" dirty="0"/>
              <a:t>všechny procesy mají interní nebo externí vstupy či dodavatele a všechny procesy mají své zákazníky, </a:t>
            </a:r>
          </a:p>
          <a:p>
            <a:r>
              <a:rPr lang="cs-CZ" dirty="0"/>
              <a:t>proces probíhá opakovaně a sekvenčně a lze jej dekomponovat na </a:t>
            </a:r>
            <a:r>
              <a:rPr lang="cs-CZ" dirty="0" err="1"/>
              <a:t>subprocesy</a:t>
            </a:r>
            <a:r>
              <a:rPr lang="cs-CZ" dirty="0"/>
              <a:t> a aktivity, </a:t>
            </a:r>
          </a:p>
          <a:p>
            <a:r>
              <a:rPr lang="cs-CZ" dirty="0"/>
              <a:t>každý proces má svého vlastníka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22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74430"/>
            <a:ext cx="10972800" cy="1375555"/>
          </a:xfrm>
        </p:spPr>
        <p:txBody>
          <a:bodyPr/>
          <a:lstStyle/>
          <a:p>
            <a:r>
              <a:rPr lang="cs-CZ" b="1" dirty="0" smtClean="0"/>
              <a:t>Členění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784733"/>
            <a:ext cx="10972800" cy="4341431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Procesy se liší</a:t>
            </a:r>
            <a:r>
              <a:rPr lang="cs-CZ" b="1" smtClean="0"/>
              <a:t>: </a:t>
            </a:r>
          </a:p>
          <a:p>
            <a:r>
              <a:rPr lang="cs-CZ" smtClean="0"/>
              <a:t>obsahem, </a:t>
            </a:r>
          </a:p>
          <a:p>
            <a:r>
              <a:rPr lang="cs-CZ" smtClean="0"/>
              <a:t>strukturou, </a:t>
            </a:r>
          </a:p>
          <a:p>
            <a:r>
              <a:rPr lang="cs-CZ" smtClean="0"/>
              <a:t>dobou </a:t>
            </a:r>
            <a:r>
              <a:rPr lang="cs-CZ" dirty="0" smtClean="0"/>
              <a:t>existence</a:t>
            </a:r>
            <a:r>
              <a:rPr lang="cs-CZ" smtClean="0"/>
              <a:t>, </a:t>
            </a:r>
          </a:p>
          <a:p>
            <a:r>
              <a:rPr lang="cs-CZ" smtClean="0"/>
              <a:t>frekvencí </a:t>
            </a:r>
            <a:r>
              <a:rPr lang="cs-CZ" dirty="0" smtClean="0"/>
              <a:t>opakování</a:t>
            </a:r>
            <a:r>
              <a:rPr lang="cs-CZ" smtClean="0"/>
              <a:t>, </a:t>
            </a:r>
          </a:p>
          <a:p>
            <a:r>
              <a:rPr lang="cs-CZ" smtClean="0"/>
              <a:t>významem, </a:t>
            </a:r>
          </a:p>
          <a:p>
            <a:r>
              <a:rPr lang="cs-CZ" smtClean="0"/>
              <a:t>důležitostí</a:t>
            </a:r>
            <a:r>
              <a:rPr lang="cs-CZ" dirty="0" smtClean="0"/>
              <a:t>, účelem.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3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DF939B-F3A3-4648-9484-E6F22BB7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7787"/>
            <a:ext cx="10972800" cy="73310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Členění z hlediska důležitosti a účelu procesu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043" y="1889166"/>
            <a:ext cx="5003712" cy="4059236"/>
          </a:xfrm>
        </p:spPr>
      </p:pic>
    </p:spTree>
    <p:extLst>
      <p:ext uri="{BB962C8B-B14F-4D97-AF65-F5344CB8AC3E}">
        <p14:creationId xmlns:p14="http://schemas.microsoft.com/office/powerpoint/2010/main" val="3974658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35496"/>
            <a:ext cx="10972800" cy="1868556"/>
          </a:xfrm>
        </p:spPr>
        <p:txBody>
          <a:bodyPr/>
          <a:lstStyle/>
          <a:p>
            <a:r>
              <a:rPr lang="cs-CZ" b="1" dirty="0" smtClean="0"/>
              <a:t>Hlavní (klíčové)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604052"/>
            <a:ext cx="10972800" cy="3522112"/>
          </a:xfrm>
        </p:spPr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ytvářejí </a:t>
            </a:r>
            <a:r>
              <a:rPr lang="cs-CZ" dirty="0"/>
              <a:t>hodnotu v podobě výrobku nebo služby pro externího zákazníka a jsou tvořeny řetězcem přidané hodnoty, který představuje hlavní (klíčovou) oblast existence </a:t>
            </a:r>
            <a:r>
              <a:rPr lang="cs-CZ" dirty="0" smtClean="0"/>
              <a:t>organizace</a:t>
            </a:r>
            <a:r>
              <a:rPr lang="cs-CZ" dirty="0"/>
              <a:t>. Hlavní procesy tedy </a:t>
            </a:r>
            <a:r>
              <a:rPr lang="cs-CZ" b="1" dirty="0">
                <a:solidFill>
                  <a:srgbClr val="FF0000"/>
                </a:solidFill>
              </a:rPr>
              <a:t>přímo přispívají k naplnění poslání organizace.</a:t>
            </a:r>
            <a:r>
              <a:rPr lang="cs-CZ" dirty="0"/>
              <a:t> Hlavní procesy zajišťují, že organizace poskytuje služby a produkty, které jsou důvodem její existence. </a:t>
            </a:r>
          </a:p>
        </p:txBody>
      </p:sp>
    </p:spTree>
    <p:extLst>
      <p:ext uri="{BB962C8B-B14F-4D97-AF65-F5344CB8AC3E}">
        <p14:creationId xmlns:p14="http://schemas.microsoft.com/office/powerpoint/2010/main" val="12198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54764"/>
            <a:ext cx="10972800" cy="1590261"/>
          </a:xfrm>
        </p:spPr>
        <p:txBody>
          <a:bodyPr/>
          <a:lstStyle/>
          <a:p>
            <a:r>
              <a:rPr lang="cs-CZ" b="1" dirty="0" smtClean="0"/>
              <a:t>Řídící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623930"/>
            <a:ext cx="10972800" cy="3502234"/>
          </a:xfrm>
        </p:spPr>
        <p:txBody>
          <a:bodyPr>
            <a:normAutofit/>
          </a:bodyPr>
          <a:lstStyle/>
          <a:p>
            <a:r>
              <a:rPr lang="cs-CZ" dirty="0"/>
              <a:t>U</a:t>
            </a:r>
            <a:r>
              <a:rPr lang="cs-CZ" dirty="0" smtClean="0"/>
              <a:t>rčují </a:t>
            </a:r>
            <a:r>
              <a:rPr lang="cs-CZ" dirty="0"/>
              <a:t>a zabezpečují rozvoj a řízení výkonu společnosti a </a:t>
            </a:r>
            <a:r>
              <a:rPr lang="cs-CZ" b="1" dirty="0">
                <a:solidFill>
                  <a:srgbClr val="FF0000"/>
                </a:solidFill>
              </a:rPr>
              <a:t>vytvářejí podmínky pro fungování ostatních procesů </a:t>
            </a:r>
            <a:r>
              <a:rPr lang="cs-CZ" dirty="0"/>
              <a:t>tím, že zajišťují integritu a fungování organizace. Řídicí procesy jsou </a:t>
            </a:r>
            <a:r>
              <a:rPr lang="cs-CZ" b="1" dirty="0">
                <a:solidFill>
                  <a:srgbClr val="FF0000"/>
                </a:solidFill>
              </a:rPr>
              <a:t>procesy strategického a operačně-taktického významu</a:t>
            </a:r>
            <a:r>
              <a:rPr lang="cs-CZ" dirty="0"/>
              <a:t>, které zajišťují, že organizace bude </a:t>
            </a:r>
            <a:r>
              <a:rPr lang="cs-CZ" dirty="0" smtClean="0"/>
              <a:t>vytvářet </a:t>
            </a:r>
            <a:r>
              <a:rPr lang="cs-CZ" dirty="0"/>
              <a:t>a poskytovat kvalitní produkty a služby. </a:t>
            </a:r>
          </a:p>
        </p:txBody>
      </p:sp>
    </p:spTree>
    <p:extLst>
      <p:ext uri="{BB962C8B-B14F-4D97-AF65-F5344CB8AC3E}">
        <p14:creationId xmlns:p14="http://schemas.microsoft.com/office/powerpoint/2010/main" val="157337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E387F1-36A0-4E3D-A406-D57B94BFE511}"/>
</file>

<file path=customXml/itemProps2.xml><?xml version="1.0" encoding="utf-8"?>
<ds:datastoreItem xmlns:ds="http://schemas.openxmlformats.org/officeDocument/2006/customXml" ds:itemID="{49A65DBB-42CD-4389-B89C-11DFD2DA3D93}"/>
</file>

<file path=customXml/itemProps3.xml><?xml version="1.0" encoding="utf-8"?>
<ds:datastoreItem xmlns:ds="http://schemas.openxmlformats.org/officeDocument/2006/customXml" ds:itemID="{66000182-42A8-4132-980D-9A493DC2E9C1}"/>
</file>

<file path=docProps/app.xml><?xml version="1.0" encoding="utf-8"?>
<Properties xmlns="http://schemas.openxmlformats.org/officeDocument/2006/extended-properties" xmlns:vt="http://schemas.openxmlformats.org/officeDocument/2006/docPropsVTypes">
  <TotalTime>10437</TotalTime>
  <Words>2219</Words>
  <Application>Microsoft Office PowerPoint</Application>
  <PresentationFormat>Vlastní</PresentationFormat>
  <Paragraphs>167</Paragraphs>
  <Slides>30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2_Office Theme</vt:lpstr>
      <vt:lpstr>Office Theme</vt:lpstr>
      <vt:lpstr>Úvod do procesního řízení, Procesní management</vt:lpstr>
      <vt:lpstr>1. Úvod do procesního řízení</vt:lpstr>
      <vt:lpstr>Proces</vt:lpstr>
      <vt:lpstr>Prezentace aplikace PowerPoint</vt:lpstr>
      <vt:lpstr>Proces</vt:lpstr>
      <vt:lpstr>Členění procesů</vt:lpstr>
      <vt:lpstr>Členění z hlediska důležitosti a účelu procesu </vt:lpstr>
      <vt:lpstr>Hlavní (klíčové) procesy</vt:lpstr>
      <vt:lpstr>Řídící procesy</vt:lpstr>
      <vt:lpstr>Podpůrné procesy</vt:lpstr>
      <vt:lpstr>2. Procesní management BPM (Business Process Management)</vt:lpstr>
      <vt:lpstr>Procesní řízení</vt:lpstr>
      <vt:lpstr>BPM</vt:lpstr>
      <vt:lpstr>BPM</vt:lpstr>
      <vt:lpstr>Procesní řízení v praxi</vt:lpstr>
      <vt:lpstr>Procesní řízení v praxi</vt:lpstr>
      <vt:lpstr>3. Funkční vs. Procesní řízení</vt:lpstr>
      <vt:lpstr>Funkční řízení </vt:lpstr>
      <vt:lpstr>Procesní řízení</vt:lpstr>
      <vt:lpstr>Procesní řízení</vt:lpstr>
      <vt:lpstr>Procesní řízení</vt:lpstr>
      <vt:lpstr>Procesní řízení</vt:lpstr>
      <vt:lpstr>Výhody procesního řízení</vt:lpstr>
      <vt:lpstr>Nevýhody procesního řízení</vt:lpstr>
      <vt:lpstr>Procesní řízení v ČR </vt:lpstr>
      <vt:lpstr>Výsledky průzkumu stavu procesního řízení v České republice</vt:lpstr>
      <vt:lpstr>Výsledky průzkumu stavu procesního řízení v České republice</vt:lpstr>
      <vt:lpstr>Výsledky průzkumu stavu procesního řízení v České republice</vt:lpstr>
      <vt:lpstr>Výsledky průzkumu stavu procesního řízení v České republice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Chytilová Ekaterina</dc:creator>
  <cp:lastModifiedBy>Cvrčková Pavlína</cp:lastModifiedBy>
  <cp:revision>210</cp:revision>
  <cp:lastPrinted>2019-02-22T10:21:55Z</cp:lastPrinted>
  <dcterms:created xsi:type="dcterms:W3CDTF">2019-02-11T09:53:09Z</dcterms:created>
  <dcterms:modified xsi:type="dcterms:W3CDTF">2021-04-15T07:23:44Z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