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5"/>
  </p:notesMasterIdLst>
  <p:handoutMasterIdLst>
    <p:handoutMasterId r:id="rId46"/>
  </p:handoutMasterIdLst>
  <p:sldIdLst>
    <p:sldId id="623" r:id="rId6"/>
    <p:sldId id="318" r:id="rId7"/>
    <p:sldId id="557" r:id="rId8"/>
    <p:sldId id="587" r:id="rId9"/>
    <p:sldId id="622" r:id="rId10"/>
    <p:sldId id="586" r:id="rId11"/>
    <p:sldId id="571" r:id="rId12"/>
    <p:sldId id="570" r:id="rId13"/>
    <p:sldId id="573" r:id="rId14"/>
    <p:sldId id="568" r:id="rId15"/>
    <p:sldId id="585" r:id="rId16"/>
    <p:sldId id="574" r:id="rId17"/>
    <p:sldId id="577" r:id="rId18"/>
    <p:sldId id="578" r:id="rId19"/>
    <p:sldId id="566" r:id="rId20"/>
    <p:sldId id="575" r:id="rId21"/>
    <p:sldId id="564" r:id="rId22"/>
    <p:sldId id="576" r:id="rId23"/>
    <p:sldId id="563" r:id="rId24"/>
    <p:sldId id="607" r:id="rId25"/>
    <p:sldId id="609" r:id="rId26"/>
    <p:sldId id="610" r:id="rId27"/>
    <p:sldId id="612" r:id="rId28"/>
    <p:sldId id="611" r:id="rId29"/>
    <p:sldId id="613" r:id="rId30"/>
    <p:sldId id="615" r:id="rId31"/>
    <p:sldId id="621" r:id="rId32"/>
    <p:sldId id="617" r:id="rId33"/>
    <p:sldId id="619" r:id="rId34"/>
    <p:sldId id="620" r:id="rId35"/>
    <p:sldId id="627" r:id="rId36"/>
    <p:sldId id="628" r:id="rId37"/>
    <p:sldId id="625" r:id="rId38"/>
    <p:sldId id="562" r:id="rId39"/>
    <p:sldId id="584" r:id="rId40"/>
    <p:sldId id="581" r:id="rId41"/>
    <p:sldId id="579" r:id="rId42"/>
    <p:sldId id="583" r:id="rId43"/>
    <p:sldId id="624" r:id="rId44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víková Pavla" initials="L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D10202"/>
    <a:srgbClr val="D50202"/>
    <a:srgbClr val="CCFF99"/>
    <a:srgbClr val="99FFCC"/>
    <a:srgbClr val="0066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807" autoAdjust="0"/>
  </p:normalViewPr>
  <p:slideViewPr>
    <p:cSldViewPr snapToGrid="0" snapToObjects="1">
      <p:cViewPr>
        <p:scale>
          <a:sx n="80" d="100"/>
          <a:sy n="80" d="100"/>
        </p:scale>
        <p:origin x="-1086" y="42"/>
      </p:cViewPr>
      <p:guideLst>
        <p:guide orient="horz" pos="3317"/>
        <p:guide pos="499"/>
      </p:guideLst>
    </p:cSldViewPr>
  </p:slideViewPr>
  <p:outlineViewPr>
    <p:cViewPr>
      <p:scale>
        <a:sx n="33" d="100"/>
        <a:sy n="33" d="100"/>
      </p:scale>
      <p:origin x="0" y="-20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02599" y="0"/>
            <a:ext cx="2985558" cy="5028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700B-6DB9-4E6E-8308-1B81A615A0C7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519056"/>
            <a:ext cx="2985558" cy="5028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02599" y="9519056"/>
            <a:ext cx="2985558" cy="5028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A3FD-3C58-4BC6-86FC-A8729BC0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1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558" cy="501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2599" y="1"/>
            <a:ext cx="2985558" cy="501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BD41-9FAA-4C3D-A3D8-9976A4942FA3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976" y="4760397"/>
            <a:ext cx="5511800" cy="45098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519056"/>
            <a:ext cx="2985558" cy="5010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2599" y="9519056"/>
            <a:ext cx="2985558" cy="5010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90784-34DA-4799-BFD9-C6E9ED246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8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5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5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08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9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43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6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3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0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03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8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48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33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7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68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68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50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1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88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39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292FB-9B8A-44CA-B8DE-05DA603AE6B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9350" y="6548438"/>
            <a:ext cx="265747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Cillian" pitchFamily="50" charset="-18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EEECE1"/>
                </a:solidFill>
              </a:rPr>
              <a:t>www.</a:t>
            </a:r>
            <a:r>
              <a:rPr lang="cs-CZ" dirty="0" err="1" smtClean="0">
                <a:solidFill>
                  <a:srgbClr val="EEECE1"/>
                </a:solidFill>
              </a:rPr>
              <a:t>hgf</a:t>
            </a:r>
            <a:r>
              <a:rPr lang="cs-CZ" dirty="0" smtClean="0">
                <a:solidFill>
                  <a:srgbClr val="EEECE1"/>
                </a:solidFill>
              </a:rPr>
              <a:t>.</a:t>
            </a:r>
            <a:r>
              <a:rPr lang="en-US" dirty="0" smtClean="0">
                <a:solidFill>
                  <a:srgbClr val="EEECE1"/>
                </a:solidFill>
              </a:rPr>
              <a:t>vsb.cz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9938" y="142875"/>
            <a:ext cx="7304087" cy="857250"/>
          </a:xfrm>
        </p:spPr>
        <p:txBody>
          <a:bodyPr/>
          <a:lstStyle/>
          <a:p>
            <a:r>
              <a:rPr lang="cs-CZ" noProof="0" smtClean="0"/>
              <a:t>Klepnutím lze upravit styl předlohy nadpisů.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6107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237674"/>
            <a:ext cx="4038600" cy="48884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37674"/>
            <a:ext cx="4038600" cy="48884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1D911-A658-4A87-A520-AD91C445479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9350" y="6548438"/>
            <a:ext cx="265747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Cillian" pitchFamily="50" charset="-18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EEECE1"/>
                </a:solidFill>
              </a:rPr>
              <a:t>www.</a:t>
            </a:r>
            <a:r>
              <a:rPr lang="cs-CZ" dirty="0" err="1" smtClean="0">
                <a:solidFill>
                  <a:srgbClr val="EEECE1"/>
                </a:solidFill>
              </a:rPr>
              <a:t>hgf</a:t>
            </a:r>
            <a:r>
              <a:rPr lang="cs-CZ" dirty="0" smtClean="0">
                <a:solidFill>
                  <a:srgbClr val="EEECE1"/>
                </a:solidFill>
              </a:rPr>
              <a:t>.</a:t>
            </a:r>
            <a:r>
              <a:rPr lang="en-US" dirty="0" smtClean="0">
                <a:solidFill>
                  <a:srgbClr val="EEECE1"/>
                </a:solidFill>
              </a:rPr>
              <a:t>vsb.cz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131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5B35-22ED-48E6-915F-C973C6F10F3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9350" y="6548438"/>
            <a:ext cx="265747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Cillian" pitchFamily="50" charset="-18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EEECE1"/>
                </a:solidFill>
              </a:rPr>
              <a:t>www.</a:t>
            </a:r>
            <a:r>
              <a:rPr lang="cs-CZ" dirty="0" err="1" smtClean="0">
                <a:solidFill>
                  <a:srgbClr val="EEECE1"/>
                </a:solidFill>
              </a:rPr>
              <a:t>hgf</a:t>
            </a:r>
            <a:r>
              <a:rPr lang="cs-CZ" dirty="0" smtClean="0">
                <a:solidFill>
                  <a:srgbClr val="EEECE1"/>
                </a:solidFill>
              </a:rPr>
              <a:t>.</a:t>
            </a:r>
            <a:r>
              <a:rPr lang="en-US" dirty="0" smtClean="0">
                <a:solidFill>
                  <a:srgbClr val="EEECE1"/>
                </a:solidFill>
              </a:rPr>
              <a:t>vsb.cz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894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D10202"/>
                </a:solidFill>
              </a:defRPr>
            </a:lvl1pPr>
          </a:lstStyle>
          <a:p>
            <a:r>
              <a:rPr lang="cs-CZ" noProof="0" dirty="0" smtClean="0"/>
              <a:t>Klepnutím lze upravit styl předlohy nadpisů.</a:t>
            </a:r>
            <a:endParaRPr lang="en-US" noProof="0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19075" y="1247775"/>
            <a:ext cx="8686800" cy="5262561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§"/>
              <a:defRPr sz="2200"/>
            </a:lvl1pPr>
            <a:lvl2pPr marL="742950" indent="-285750">
              <a:buClr>
                <a:schemeClr val="tx2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 marL="2057400" indent="-228600">
              <a:buFont typeface="Arial" pitchFamily="34" charset="0"/>
              <a:buChar char="-"/>
              <a:defRPr sz="14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1FBC6-613F-4BB9-A596-5FA19D6541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9350" y="6548438"/>
            <a:ext cx="265747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Cillian" pitchFamily="50" charset="-18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EEECE1"/>
                </a:solidFill>
              </a:rPr>
              <a:t>www.</a:t>
            </a:r>
            <a:r>
              <a:rPr lang="cs-CZ" dirty="0" err="1" smtClean="0">
                <a:solidFill>
                  <a:srgbClr val="EEECE1"/>
                </a:solidFill>
              </a:rPr>
              <a:t>hgf</a:t>
            </a:r>
            <a:r>
              <a:rPr lang="cs-CZ" dirty="0" smtClean="0">
                <a:solidFill>
                  <a:srgbClr val="EEECE1"/>
                </a:solidFill>
              </a:rPr>
              <a:t>.</a:t>
            </a:r>
            <a:r>
              <a:rPr lang="en-US" dirty="0" smtClean="0">
                <a:solidFill>
                  <a:srgbClr val="EEECE1"/>
                </a:solidFill>
              </a:rPr>
              <a:t>vsb.cz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7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11/29/2022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err="1" smtClean="0"/>
              <a:t>Second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9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D1020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reativeguerrillamarketing.com/guerrilla-marketing/122-must-see-guerilla-marketing-examples/" TargetMode="Externa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mam.ihned.cz/c1-44977040-ambientni-media-jsou-v-cechach-spise-raritou" TargetMode="Externa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doreenscuri.it/blog/2009/03/05/frontline-get-them-off-your-dog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940687"/>
            <a:ext cx="6718685" cy="1590370"/>
          </a:xfrm>
        </p:spPr>
        <p:txBody>
          <a:bodyPr lIns="0" tIns="0" rIns="0" bIns="0" anchor="t" anchorCtr="0">
            <a:normAutofit/>
          </a:bodyPr>
          <a:lstStyle/>
          <a:p>
            <a:pPr algn="l"/>
            <a: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MARKETING</a:t>
            </a:r>
            <a:r>
              <a:rPr lang="cs-CZ" sz="32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/>
            </a:r>
            <a:br>
              <a:rPr lang="cs-CZ" sz="32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cs-CZ" sz="20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                                          </a:t>
            </a:r>
            <a:br>
              <a:rPr lang="cs-CZ" sz="20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cs-CZ" sz="32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YMAR/</a:t>
            </a: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IV. blok</a:t>
            </a:r>
            <a:endParaRPr lang="en-US" sz="1800" b="1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1" y="4845745"/>
            <a:ext cx="6718685" cy="100914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800" b="1" dirty="0" smtClean="0">
              <a:solidFill>
                <a:prstClr val="black"/>
              </a:solidFill>
              <a:cs typeface="Arial"/>
            </a:endParaRPr>
          </a:p>
          <a:p>
            <a:pPr algn="l"/>
            <a:endParaRPr lang="cs-CZ" sz="1800" b="1" dirty="0">
              <a:solidFill>
                <a:prstClr val="black"/>
              </a:solidFill>
              <a:cs typeface="Arial"/>
            </a:endParaRPr>
          </a:p>
          <a:p>
            <a:pPr algn="l"/>
            <a:endParaRPr lang="cs-CZ" sz="1900" b="1" dirty="0" smtClean="0">
              <a:solidFill>
                <a:prstClr val="black"/>
              </a:solidFill>
              <a:cs typeface="Arial"/>
            </a:endParaRPr>
          </a:p>
          <a:p>
            <a:pPr algn="l"/>
            <a:r>
              <a:rPr lang="cs-CZ" sz="1900" dirty="0" smtClean="0">
                <a:solidFill>
                  <a:prstClr val="black"/>
                </a:solidFill>
                <a:cs typeface="Arial"/>
              </a:rPr>
              <a:t>PhDr. Ing. Mgr. Renáta Pavlíčková, MBA</a:t>
            </a:r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Guerillová </a:t>
            </a:r>
            <a:r>
              <a:rPr lang="cs-CZ" sz="24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guerillová komunikace je označována jako nízkonákladový guerilla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guerilla </a:t>
            </a:r>
            <a:r>
              <a:rPr lang="cs-CZ" sz="1800" dirty="0"/>
              <a:t>marketing je forma marketingu a propagace využívající netradiční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neotřelé metody, díky kterým se snaží dosáhnout maximálního efektu zároveň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s </a:t>
            </a:r>
            <a:r>
              <a:rPr lang="cs-CZ" sz="1800" dirty="0"/>
              <a:t>minimálními </a:t>
            </a:r>
            <a:r>
              <a:rPr lang="cs-CZ" sz="1800" dirty="0" smtClean="0"/>
              <a:t>náklady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cílem této nekonvenční metody marketingové komunikace je vzbuzení maximálního zájmu za použití omezeného rozpočtu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využívají jej typicky </a:t>
            </a:r>
            <a:r>
              <a:rPr lang="cs-CZ" sz="1800" dirty="0" err="1" smtClean="0"/>
              <a:t>startupy</a:t>
            </a:r>
            <a:r>
              <a:rPr lang="cs-CZ" sz="1800" dirty="0" smtClean="0"/>
              <a:t>, </a:t>
            </a:r>
            <a:r>
              <a:rPr lang="cs-CZ" sz="1800" dirty="0"/>
              <a:t>malé a střední </a:t>
            </a:r>
            <a:r>
              <a:rPr lang="cs-CZ" sz="1800" dirty="0" smtClean="0"/>
              <a:t>firmy (z důvodu nízkonákladovosti)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Guerilla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a princip </a:t>
            </a:r>
            <a:r>
              <a:rPr lang="cs-CZ" sz="1800" dirty="0" smtClean="0"/>
              <a:t>lze odvodit z pojmu guerilla (partyzán)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</a:t>
            </a:r>
            <a:r>
              <a:rPr lang="cs-CZ" sz="1800" dirty="0"/>
              <a:t>to takový partizánský způsob (proto guerilla) vedení marketingového </a:t>
            </a:r>
            <a:r>
              <a:rPr lang="cs-CZ" sz="1800" dirty="0" smtClean="0"/>
              <a:t>boje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bývají nejen netradiční, ale někdy také kontroverzní, jdou po hraně </a:t>
            </a:r>
            <a:r>
              <a:rPr lang="cs-CZ" sz="1800" dirty="0" smtClean="0"/>
              <a:t>korektnosti, za kterou by správně </a:t>
            </a:r>
            <a:r>
              <a:rPr lang="cs-CZ" sz="1800" dirty="0"/>
              <a:t>vedený guerilla marketing neměl nikdy </a:t>
            </a:r>
            <a:r>
              <a:rPr lang="cs-CZ" sz="1800" dirty="0" smtClean="0"/>
              <a:t>zajít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kampaň nesmí poškodit pověst firmy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36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guerillový marketing je souhrnný název pro různé komunikační techniky, jako je </a:t>
            </a:r>
            <a:r>
              <a:rPr lang="cs-CZ" sz="1700" dirty="0" smtClean="0"/>
              <a:t>např.: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smtClean="0"/>
              <a:t>virální marketing </a:t>
            </a:r>
            <a:r>
              <a:rPr lang="cs-CZ" sz="1700" dirty="0" smtClean="0"/>
              <a:t>(šířený většinou po internetu)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buzz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</a:t>
            </a:r>
            <a:r>
              <a:rPr lang="cs-CZ" sz="1600" dirty="0"/>
              <a:t>marketing zaměřený na vyvolání rozruchu, bzukotu, hukotu (</a:t>
            </a:r>
            <a:r>
              <a:rPr lang="cs-CZ" sz="1600" dirty="0" err="1"/>
              <a:t>buzzu</a:t>
            </a:r>
            <a:r>
              <a:rPr lang="cs-CZ" sz="1600" dirty="0"/>
              <a:t>) okolo určité značky, produktu, společnosti, </a:t>
            </a:r>
            <a:r>
              <a:rPr lang="cs-CZ" sz="1600" dirty="0" smtClean="0"/>
              <a:t>akce)</a:t>
            </a:r>
            <a:endParaRPr lang="cs-CZ" sz="1700" dirty="0" smtClean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astroturfing</a:t>
            </a:r>
            <a:r>
              <a:rPr lang="cs-CZ" sz="1700" dirty="0"/>
              <a:t> (falešný </a:t>
            </a:r>
            <a:r>
              <a:rPr lang="cs-CZ" sz="1700" dirty="0" err="1"/>
              <a:t>buzz</a:t>
            </a:r>
            <a:r>
              <a:rPr lang="cs-CZ" sz="1700" dirty="0"/>
              <a:t> </a:t>
            </a:r>
            <a:r>
              <a:rPr lang="cs-CZ" sz="1700" dirty="0" smtClean="0"/>
              <a:t>marketing, zadavatel se snaží vyvolat falešný dojem pozitivní spontánní reakce spotřebitelů či fanoušků na produkt či názor)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undercover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(skrytá, na první pohled nezřetelná reklamní kampaň)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/>
              <a:t>ambient marketing </a:t>
            </a:r>
            <a:r>
              <a:rPr lang="cs-CZ" sz="1700" dirty="0" smtClean="0"/>
              <a:t>(druh </a:t>
            </a:r>
            <a:r>
              <a:rPr lang="cs-CZ" sz="1700" dirty="0"/>
              <a:t>marketingu, který používá neobvyklé, originální formáty a </a:t>
            </a:r>
            <a:r>
              <a:rPr lang="cs-CZ" sz="1700" dirty="0" smtClean="0"/>
              <a:t>média, </a:t>
            </a:r>
            <a:r>
              <a:rPr lang="cs-CZ" sz="1700" dirty="0"/>
              <a:t>a je často založený na překvapení nebo </a:t>
            </a:r>
            <a:r>
              <a:rPr lang="cs-CZ" sz="1700" dirty="0" smtClean="0"/>
              <a:t>humoru)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ambush</a:t>
            </a:r>
            <a:r>
              <a:rPr lang="cs-CZ" sz="1700" b="1" dirty="0"/>
              <a:t> </a:t>
            </a:r>
            <a:r>
              <a:rPr lang="cs-CZ" sz="1700" b="1" dirty="0" smtClean="0"/>
              <a:t>mar</a:t>
            </a:r>
            <a:r>
              <a:rPr lang="cs-CZ" sz="1700" dirty="0" smtClean="0"/>
              <a:t>keting (parazitující, příživnický marketing)</a:t>
            </a:r>
            <a:endParaRPr lang="cs-CZ" sz="17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pojem je odvozen z medicíny od slova „virus“ (virus se šíří lavinovitě)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pro </a:t>
            </a:r>
            <a:r>
              <a:rPr lang="cs-CZ" sz="1800" dirty="0"/>
              <a:t>termín „</a:t>
            </a:r>
            <a:r>
              <a:rPr lang="cs-CZ" sz="1800" dirty="0" err="1"/>
              <a:t>viral</a:t>
            </a:r>
            <a:r>
              <a:rPr lang="cs-CZ" sz="1800" dirty="0"/>
              <a:t> marketing“ se používá spojení virový marketing, nebo jeho zdomácnělý český ekvivalent virální marketing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označení virový je odvozeno z představy osoby, která je nakažena marketingovým sdělením, a poté ho rozšiřuje mezi své přátele jako vir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virus se nesdružuje, ale násobí, znovu a znovu s geometrickým narůstáním síly, znásobuje se k každým dalším opakováním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70" y="4615355"/>
            <a:ext cx="1921259" cy="15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virus </a:t>
            </a:r>
            <a:r>
              <a:rPr lang="cs-CZ" sz="1600" dirty="0"/>
              <a:t>se nesdružuje, ale násobí, znovu a znovu s geometrickým narůstáním síly, znásobuje se k každým dalším opakováním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   X</a:t>
            </a:r>
          </a:p>
          <a:p>
            <a:pPr marL="0" indent="0" algn="just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                     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XXXXXXXXXXXXXXXX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XXXXXXXXXXXXXXXXXXXXXXXXXXXXXXXX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244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marketingová technika, která pro šíření komerčního sdělení využívá převážně sociální sítě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ke vzniku této nové formy marketingu přispěly nejnovější technologie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principy virálního marketingu umožňují oslovit velké množství potenciálních spotřebitelů za relativně nízkých mediálních nákladů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téměř nulová možnost kontrolovat šířený obsah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obsahem sdělení může být cokoliv, co je možné nějakým způsobem poslat nebo předat dál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aby </a:t>
            </a:r>
            <a:r>
              <a:rPr lang="cs-CZ" sz="1700" dirty="0"/>
              <a:t>k virálnímu šíření skutečně docházelo, je nezbytné, aby obsah sdělení splňoval několik kritérií: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snadnou </a:t>
            </a:r>
            <a:r>
              <a:rPr lang="cs-CZ" sz="1700" dirty="0"/>
              <a:t>přenositelnost 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potřebnou sílu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zajímavost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hodnotnost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humornost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atd.</a:t>
            </a:r>
            <a:endParaRPr lang="cs-CZ" sz="17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sdělení musí být natolik „atraktiv</a:t>
            </a:r>
            <a:r>
              <a:rPr lang="cs-CZ" sz="1800" dirty="0" smtClean="0"/>
              <a:t>ní“, že lidé si o něm budou chtít povídat a předávat si informaci mezi sebou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6" y="3167742"/>
            <a:ext cx="2576946" cy="12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= vzruch, burcování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marketing </a:t>
            </a:r>
            <a:r>
              <a:rPr lang="cs-CZ" sz="1800" dirty="0"/>
              <a:t>je marketing zaměřený na vyvolání rozruchu, bzukotu, </a:t>
            </a:r>
            <a:r>
              <a:rPr lang="cs-CZ" sz="1800" dirty="0" smtClean="0"/>
              <a:t>hukotu (</a:t>
            </a:r>
            <a:r>
              <a:rPr lang="cs-CZ" sz="1800" dirty="0" err="1" smtClean="0"/>
              <a:t>buzzu</a:t>
            </a:r>
            <a:r>
              <a:rPr lang="cs-CZ" sz="1800" dirty="0" smtClean="0"/>
              <a:t>) </a:t>
            </a:r>
            <a:r>
              <a:rPr lang="cs-CZ" sz="1800" dirty="0"/>
              <a:t>okolo určité </a:t>
            </a:r>
            <a:r>
              <a:rPr lang="cs-CZ" sz="1800" dirty="0" smtClean="0"/>
              <a:t>značky, produktu</a:t>
            </a:r>
            <a:r>
              <a:rPr lang="cs-CZ" sz="1800" dirty="0"/>
              <a:t>, společnosti, </a:t>
            </a:r>
            <a:r>
              <a:rPr lang="cs-CZ" sz="1800" dirty="0" smtClean="0"/>
              <a:t>akce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podstatou je skutečnost, že firma injektuje do společnosti vzruch ve formě určité informace, a lidé šíří toto sdělení na své náklady a ve své režii dále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však musí být zajímavá, překvapivá, šokující, hodna další diskuse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se tak šíří společností stejně, jako vzruchy v mozku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cílem je poskytnout skvělé téma pro diskusi mezi lidmi (WOM marketing)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v </a:t>
            </a:r>
            <a:r>
              <a:rPr lang="cs-CZ" sz="1800" dirty="0" smtClean="0"/>
              <a:t>médiích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typickým příkladem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marketingu je scéna z filmu Slunce, seno, jahody a jedna z jeho představitelek – systém „</a:t>
            </a:r>
            <a:r>
              <a:rPr lang="cs-CZ" sz="1800" dirty="0" err="1" smtClean="0"/>
              <a:t>Kelišová</a:t>
            </a:r>
            <a:r>
              <a:rPr lang="cs-CZ" sz="1800" dirty="0" smtClean="0"/>
              <a:t>“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0" y="4337936"/>
            <a:ext cx="3040775" cy="18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spontánní </a:t>
            </a:r>
            <a:r>
              <a:rPr lang="cs-CZ" sz="1800" dirty="0" err="1" smtClean="0"/>
              <a:t>buzz</a:t>
            </a:r>
            <a:endParaRPr lang="cs-CZ" sz="18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šíření zpráv bez zapojení marketingového oddělení (o produktu se dozví široký okruh lidí bez nákladů na reklamu, firma ale nemá informace pod kontrolou)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pozitivní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negativní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řízený </a:t>
            </a:r>
            <a:r>
              <a:rPr lang="cs-CZ" sz="1800" dirty="0" err="1" smtClean="0"/>
              <a:t>buzz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vypracovaný koncept, jak zvýšit povědomí o značce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i</a:t>
            </a:r>
            <a:r>
              <a:rPr lang="cs-CZ" sz="1800" dirty="0" smtClean="0"/>
              <a:t>nformace jsou vypouštěny cíleně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10909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000" b="1" dirty="0" smtClean="0">
                <a:solidFill>
                  <a:srgbClr val="C00000"/>
                </a:solidFill>
              </a:rPr>
              <a:t>(5) Nové trendy marketingové komunikace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90683"/>
          </a:xfrm>
          <a:noFill/>
        </p:spPr>
        <p:txBody>
          <a:bodyPr>
            <a:normAutofit/>
          </a:bodyPr>
          <a:lstStyle/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(5a) Product </a:t>
            </a:r>
            <a:r>
              <a:rPr lang="cs-CZ" sz="1800" dirty="0" err="1" smtClean="0"/>
              <a:t>placement</a:t>
            </a:r>
            <a:endParaRPr lang="cs-CZ" sz="1800" dirty="0" smtClean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(5b) Guerillová komunikace</a:t>
            </a:r>
            <a:endParaRPr lang="cs-CZ" sz="1800" dirty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(5c</a:t>
            </a:r>
            <a:r>
              <a:rPr lang="cs-CZ" sz="1800" dirty="0"/>
              <a:t>) </a:t>
            </a:r>
            <a:r>
              <a:rPr lang="cs-CZ" sz="1800" dirty="0" smtClean="0"/>
              <a:t>Virální marketing,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marketing,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</a:t>
            </a:r>
            <a:endParaRPr lang="cs-CZ" sz="1800" dirty="0"/>
          </a:p>
          <a:p>
            <a:pPr marL="0" indent="0" algn="just">
              <a:buNone/>
            </a:pPr>
            <a:endParaRPr lang="cs-CZ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22" y="3262745"/>
            <a:ext cx="2863418" cy="28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Příklady/ukázky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0" y="1602636"/>
            <a:ext cx="3290866" cy="452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2743200"/>
            <a:ext cx="3709958" cy="24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marketing – Potisk autobusu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>
                <a:latin typeface="Calibri" panose="020F0502020204030204" pitchFamily="34" charset="0"/>
              </a:rPr>
              <a:t>Zdroj: ŽijÚspěšně.cz, https://zijuspesne.cz/jak-funguje-guerilla-marketing/ (data k 01.03.2021).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13" y="1600200"/>
            <a:ext cx="5957643" cy="4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Lego na pláži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ŽijÚspěšně.cz, https://zijuspesne.cz/jak-funguje-guerilla-marketing</a:t>
            </a:r>
            <a:r>
              <a:rPr lang="cs-CZ" sz="1000" dirty="0" smtClean="0">
                <a:latin typeface="Calibri" panose="020F0502020204030204" pitchFamily="34" charset="0"/>
              </a:rPr>
              <a:t>/ (data k 01.03.2021). 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94" y="1600200"/>
            <a:ext cx="6189156" cy="41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Alfa Romeo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cs-CZ" sz="1000" dirty="0" smtClean="0">
                <a:latin typeface="Calibri" panose="020F0502020204030204" pitchFamily="34" charset="0"/>
              </a:rPr>
              <a:t> 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  <a:ea typeface="Times New Roman"/>
              </a:rPr>
              <a:t>Creative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 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guerilla marketing, </a:t>
            </a:r>
            <a:r>
              <a:rPr lang="cs-CZ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hlinkClick r:id="rId2"/>
              </a:rPr>
              <a:t>http://www.creativeguerrillamarketing.com/guerrilla-marketing/122-must-see-guerilla-marketing-examples/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03.07.2015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).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8" y="1840673"/>
            <a:ext cx="6375296" cy="37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Staropramen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Marketing </a:t>
            </a:r>
            <a:r>
              <a:rPr lang="cs-CZ" sz="1000" dirty="0">
                <a:latin typeface="Calibri" panose="020F0502020204030204" pitchFamily="34" charset="0"/>
              </a:rPr>
              <a:t>and Media, 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http://mam.ihned.cz/c1-44977040-ambientni-media-jsou-v-   </a:t>
            </a:r>
            <a:r>
              <a:rPr lang="cs-CZ" sz="1000" u="sng" dirty="0" err="1">
                <a:latin typeface="Calibri" panose="020F0502020204030204" pitchFamily="34" charset="0"/>
                <a:hlinkClick r:id="rId2"/>
              </a:rPr>
              <a:t>cechach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-spise-raritou</a:t>
            </a:r>
            <a:r>
              <a:rPr lang="cs-CZ" sz="1000" dirty="0">
                <a:latin typeface="Calibri" panose="020F0502020204030204" pitchFamily="34" charset="0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</a:rPr>
              <a:t>26.06.2015</a:t>
            </a:r>
            <a:r>
              <a:rPr lang="cs-CZ" sz="1000" dirty="0"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49" y="1592166"/>
            <a:ext cx="5563426" cy="417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23236"/>
            <a:ext cx="3591544" cy="43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Greenpeace (plasty)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</a:rPr>
              <a:t>Supfee</a:t>
            </a:r>
            <a:r>
              <a:rPr lang="cs-CZ" sz="1000" dirty="0" smtClean="0">
                <a:latin typeface="Calibri" panose="020F0502020204030204" pitchFamily="34" charset="0"/>
              </a:rPr>
              <a:t>, https</a:t>
            </a:r>
            <a:r>
              <a:rPr lang="cs-CZ" sz="1000" dirty="0">
                <a:latin typeface="Calibri" panose="020F0502020204030204" pitchFamily="34" charset="0"/>
              </a:rPr>
              <a:t>://supfee.cz/clanek-guerilla-marketing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2" y="1745673"/>
            <a:ext cx="6973713" cy="37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8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káva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Folgers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4" y="2155371"/>
            <a:ext cx="6766461" cy="3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-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Nikon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6" y="1520876"/>
            <a:ext cx="6359245" cy="43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Sprite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1" y="1762125"/>
            <a:ext cx="6710194" cy="39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trendy marketingové komunikace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tak, jako se vyvíjí prostředí, trh i zákazníci, vyvíjí se také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to</a:t>
            </a:r>
            <a:r>
              <a:rPr lang="cs-CZ" sz="1800" dirty="0"/>
              <a:t>, co platilo včera a platí dnes, už zítra platit </a:t>
            </a:r>
            <a:r>
              <a:rPr lang="cs-CZ" sz="1800" dirty="0" smtClean="0"/>
              <a:t>nemusí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vznik nových aplikací, nástrojů, forem a způsobů, jak přitáhnout pozornost </a:t>
            </a:r>
            <a:br>
              <a:rPr lang="cs-CZ" sz="1800" dirty="0" smtClean="0"/>
            </a:br>
            <a:r>
              <a:rPr lang="cs-CZ" sz="1800" dirty="0" smtClean="0"/>
              <a:t>k určitým značkám</a:t>
            </a:r>
            <a:r>
              <a:rPr lang="cs-CZ" sz="1800" dirty="0"/>
              <a:t> </a:t>
            </a:r>
            <a:r>
              <a:rPr lang="cs-CZ" sz="1800" dirty="0" smtClean="0"/>
              <a:t>a produktům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nutnost držet „krok s dobou“ a sledovat nové trendy marketingových aktivit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Mars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42" y="1520876"/>
            <a:ext cx="5945085" cy="42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24" y="908029"/>
            <a:ext cx="3673392" cy="459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95023" y="5734285"/>
            <a:ext cx="66358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http://www.creativeguerrillamarketing.com/guerrilla-marketing/17-international-ambient-marketing-examples/</a:t>
            </a:r>
          </a:p>
        </p:txBody>
      </p:sp>
    </p:spTree>
    <p:extLst>
      <p:ext uri="{BB962C8B-B14F-4D97-AF65-F5344CB8AC3E}">
        <p14:creationId xmlns:p14="http://schemas.microsoft.com/office/powerpoint/2010/main" val="1989839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18" y="817582"/>
            <a:ext cx="3478158" cy="45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379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2" y="817582"/>
            <a:ext cx="3501318" cy="28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63" y="2988049"/>
            <a:ext cx="3582742" cy="280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95022" y="5908411"/>
            <a:ext cx="5828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/>
              <a:t>Zdroj: </a:t>
            </a:r>
            <a:r>
              <a:rPr lang="cs-CZ" sz="800" dirty="0" err="1" smtClean="0"/>
              <a:t>Doreen</a:t>
            </a:r>
            <a:r>
              <a:rPr lang="cs-CZ" sz="800" dirty="0" smtClean="0"/>
              <a:t> </a:t>
            </a:r>
            <a:r>
              <a:rPr lang="cs-CZ" sz="800" dirty="0" err="1" smtClean="0"/>
              <a:t>Scuri</a:t>
            </a:r>
            <a:r>
              <a:rPr lang="cs-CZ" sz="800" dirty="0" smtClean="0"/>
              <a:t>, </a:t>
            </a:r>
            <a:r>
              <a:rPr lang="cs-CZ" sz="800" dirty="0" smtClean="0">
                <a:hlinkClick r:id="rId4"/>
              </a:rPr>
              <a:t>https</a:t>
            </a:r>
            <a:r>
              <a:rPr lang="cs-CZ" sz="800" dirty="0">
                <a:hlinkClick r:id="rId4"/>
              </a:rPr>
              <a:t>://www.doreenscuri.it/blog/2009/03/05/frontline-get-them-off-your-dog</a:t>
            </a:r>
            <a:r>
              <a:rPr lang="cs-CZ" sz="800" dirty="0" smtClean="0">
                <a:hlinkClick r:id="rId4"/>
              </a:rPr>
              <a:t>/</a:t>
            </a:r>
            <a:r>
              <a:rPr lang="cs-CZ" sz="800" dirty="0" smtClean="0"/>
              <a:t> (data k 10. 12. 2021).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680035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Word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Mouth</a:t>
            </a:r>
            <a:r>
              <a:rPr lang="cs-CZ" sz="1800" dirty="0"/>
              <a:t> Marketing Asociace (nezisková organizace zabývající se propagací Word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Mouth</a:t>
            </a:r>
            <a:r>
              <a:rPr lang="cs-CZ" sz="1800" dirty="0"/>
              <a:t> Marketingu) definuje </a:t>
            </a:r>
            <a:r>
              <a:rPr lang="cs-CZ" sz="1800" dirty="0" err="1"/>
              <a:t>influencer</a:t>
            </a:r>
            <a:r>
              <a:rPr lang="cs-CZ" sz="1800" dirty="0"/>
              <a:t> marketing jako aktivní marketingovou taktiku, při níž "obchodník identifikuje, vyhledává a získává </a:t>
            </a:r>
            <a:r>
              <a:rPr lang="cs-CZ" sz="1800" dirty="0" err="1"/>
              <a:t>ovlivňovatele</a:t>
            </a:r>
            <a:r>
              <a:rPr lang="cs-CZ" sz="1800" dirty="0"/>
              <a:t> trhu (</a:t>
            </a:r>
            <a:r>
              <a:rPr lang="cs-CZ" sz="1800" dirty="0" err="1"/>
              <a:t>influencery</a:t>
            </a:r>
            <a:r>
              <a:rPr lang="cs-CZ" sz="1800" dirty="0"/>
              <a:t>) na podporu svého podnikatelského </a:t>
            </a:r>
            <a:r>
              <a:rPr lang="cs-CZ" sz="1800" dirty="0" smtClean="0"/>
              <a:t>cíle"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rámci činnosti marketérů je nutné zaměřit se na: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zhodnocení, zda je využití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marketingu vhodné pro naše produktové portfolio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pokud ano, zahrnout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 do marketingového mixu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výběr typu </a:t>
            </a:r>
            <a:r>
              <a:rPr lang="cs-CZ" sz="1800" dirty="0" err="1" smtClean="0"/>
              <a:t>influencera</a:t>
            </a:r>
            <a:r>
              <a:rPr lang="cs-CZ" sz="1800" dirty="0" smtClean="0"/>
              <a:t> (dle oborového zaměření)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správný výběr konkrétního/ideálního </a:t>
            </a:r>
            <a:r>
              <a:rPr lang="cs-CZ" sz="1800" dirty="0" err="1" smtClean="0"/>
              <a:t>influencera</a:t>
            </a:r>
            <a:r>
              <a:rPr lang="cs-CZ" sz="1800" dirty="0" smtClean="0"/>
              <a:t> (dle osobnostní charakteristiky </a:t>
            </a:r>
            <a:br>
              <a:rPr lang="cs-CZ" sz="1800" dirty="0" smtClean="0"/>
            </a:br>
            <a:r>
              <a:rPr lang="cs-CZ" sz="1800" dirty="0" smtClean="0"/>
              <a:t>a dalších kritérií)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výběr vhodné sociální sítě (kombinace/mix)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investice do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marketingu (také v návaznosti na tzv. </a:t>
            </a:r>
            <a:r>
              <a:rPr lang="cs-CZ" sz="1800" dirty="0" err="1" smtClean="0"/>
              <a:t>followery</a:t>
            </a:r>
            <a:r>
              <a:rPr lang="cs-CZ" sz="1800" dirty="0" smtClean="0"/>
              <a:t> </a:t>
            </a:r>
            <a:r>
              <a:rPr lang="cs-CZ" sz="1800" dirty="0" err="1" smtClean="0"/>
              <a:t>influencera</a:t>
            </a:r>
            <a:r>
              <a:rPr lang="cs-CZ" sz="1800" dirty="0" smtClean="0"/>
              <a:t> – tedy osob, které jej pravidelně sledují, pozor na falešné uživatele/</a:t>
            </a:r>
            <a:r>
              <a:rPr lang="cs-CZ" sz="1800" dirty="0" err="1" smtClean="0"/>
              <a:t>followery</a:t>
            </a:r>
            <a:r>
              <a:rPr lang="cs-CZ" sz="1800" dirty="0" smtClean="0"/>
              <a:t>)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142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Influenceři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jsou lidé, kteří </a:t>
            </a:r>
            <a:r>
              <a:rPr lang="cs-CZ" sz="1800" dirty="0"/>
              <a:t>svými názory ovlivňují myšlení a názory skupiny dalších </a:t>
            </a:r>
            <a:r>
              <a:rPr lang="cs-CZ" sz="1800" dirty="0" smtClean="0"/>
              <a:t>lidí (kteří </a:t>
            </a:r>
            <a:r>
              <a:rPr lang="cs-CZ" sz="1800" dirty="0"/>
              <a:t>je </a:t>
            </a:r>
            <a:r>
              <a:rPr lang="cs-CZ" sz="1800" dirty="0" smtClean="0"/>
              <a:t>sledují), inspirují je a ovlivňují jejich tržní </a:t>
            </a:r>
            <a:r>
              <a:rPr lang="cs-CZ" sz="1800" dirty="0"/>
              <a:t>chování a </a:t>
            </a:r>
            <a:r>
              <a:rPr lang="cs-CZ" sz="1800" dirty="0" smtClean="0"/>
              <a:t>rozhodování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dnes působí zejména na sociálních sítích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jsou </a:t>
            </a:r>
            <a:r>
              <a:rPr lang="cs-CZ" sz="1800" dirty="0"/>
              <a:t>součástí WOM (Word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Mouth</a:t>
            </a:r>
            <a:r>
              <a:rPr lang="cs-CZ" sz="1800" dirty="0"/>
              <a:t> Marketingu)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rámci marketingových aktivit určité firmy tak komunikují (prezentují) určité produkty 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564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Představitelé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influencerů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formální autority (politici, komory, svazy, …)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uznávaní experti (vědci, akademici, oboroví specialisté, autoři knih, …)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celebrity (herci, zpěváci, sportovci, …)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komunitní názoroví vůdci (lídři komunit, zakladatelé blogů, diskusních fór, …)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média (novináři, …)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55" y="3829371"/>
            <a:ext cx="3177902" cy="211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1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Typy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influencerů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typy </a:t>
            </a:r>
            <a:r>
              <a:rPr lang="cs-CZ" sz="1800" dirty="0" err="1" smtClean="0"/>
              <a:t>influencerů</a:t>
            </a:r>
            <a:r>
              <a:rPr lang="cs-CZ" sz="1800" dirty="0" smtClean="0"/>
              <a:t> dle sociálních sítí: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Facebook</a:t>
            </a:r>
            <a:r>
              <a:rPr lang="cs-CZ" sz="1800" dirty="0" smtClean="0"/>
              <a:t> </a:t>
            </a:r>
            <a:r>
              <a:rPr lang="cs-CZ" sz="1800" dirty="0" err="1" smtClean="0"/>
              <a:t>influencer</a:t>
            </a:r>
            <a:endParaRPr lang="cs-CZ" sz="18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Instagram</a:t>
            </a:r>
            <a:r>
              <a:rPr lang="cs-CZ" sz="1800" dirty="0" smtClean="0"/>
              <a:t> </a:t>
            </a:r>
            <a:r>
              <a:rPr lang="cs-CZ" sz="1800" dirty="0" err="1"/>
              <a:t>influencer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Youtube</a:t>
            </a:r>
            <a:r>
              <a:rPr lang="cs-CZ" sz="1800" dirty="0" smtClean="0"/>
              <a:t> </a:t>
            </a:r>
            <a:r>
              <a:rPr lang="cs-CZ" sz="1800" dirty="0" err="1"/>
              <a:t>influencer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Blogger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62" y="4444473"/>
            <a:ext cx="2131483" cy="142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1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6608"/>
            <a:ext cx="8229600" cy="781030"/>
          </a:xfrm>
        </p:spPr>
        <p:txBody>
          <a:bodyPr>
            <a:normAutofit/>
          </a:bodyPr>
          <a:lstStyle/>
          <a:p>
            <a:r>
              <a:rPr lang="cs-CZ" sz="8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3200" b="1" i="1" dirty="0" smtClean="0"/>
              <a:t>Děkuji za pozornost </a:t>
            </a:r>
          </a:p>
          <a:p>
            <a:pPr marL="0" indent="0">
              <a:buNone/>
            </a:pPr>
            <a:r>
              <a:rPr lang="cs-CZ" sz="3200" b="1" i="1" dirty="0" smtClean="0"/>
              <a:t>a těším se na příště. </a:t>
            </a:r>
            <a:endParaRPr lang="cs-CZ" sz="3200" b="1" i="1" dirty="0"/>
          </a:p>
        </p:txBody>
      </p:sp>
      <p:pic>
        <p:nvPicPr>
          <p:cNvPr id="1027" name="Picture 3" descr="C:\Users\Renáta\Desktop\MVŠO (ZS 2021-2022)\Různé\Šmoula s per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22" y="1130365"/>
            <a:ext cx="1796251" cy="24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Účinnost tradičních médií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očekávaný </a:t>
            </a:r>
            <a:r>
              <a:rPr lang="cs-CZ" sz="1800" dirty="0"/>
              <a:t>pokles účinnosti tradičních médií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televize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rádio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tisk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direct </a:t>
            </a:r>
            <a:r>
              <a:rPr lang="cs-CZ" sz="1800" dirty="0"/>
              <a:t>mail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26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na sociálních sítích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online média (blogy, sdílení obsahu, sociální sítě), na kterých lidé mají možnost patřit do určité skupiny, sdílet obsahy, diskutovat, účastnit se různých činností (hrát online hry, soutěže apod.)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nabídka služeb, které poskytují sociální média – hlasování, hodnocení, komentáře, získávání zpětné vazby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 sociální média umožňují propojení s ostatními stránkami, zdroji a lidmi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sociální média používají spíše oboustrannou komunikaci, tedy přímou interakci uživatelů, na rozdíl od jednosměrné komunikace (například televizní reklamy)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65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umělá </a:t>
            </a:r>
            <a:r>
              <a:rPr lang="cs-CZ" sz="1800" dirty="0"/>
              <a:t>inteligence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chytré </a:t>
            </a:r>
            <a:r>
              <a:rPr lang="cs-CZ" sz="1800" dirty="0"/>
              <a:t>telefony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Facebook</a:t>
            </a:r>
            <a:r>
              <a:rPr lang="cs-CZ" sz="1800" dirty="0" smtClean="0"/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You</a:t>
            </a:r>
            <a:r>
              <a:rPr lang="cs-CZ" sz="1800" dirty="0" smtClean="0"/>
              <a:t> Tube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streemová</a:t>
            </a:r>
            <a:r>
              <a:rPr lang="cs-CZ" sz="1800" dirty="0" smtClean="0"/>
              <a:t> televize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kiosky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jako osobní značka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optimalizace </a:t>
            </a:r>
            <a:r>
              <a:rPr lang="cs-CZ" sz="1800" dirty="0"/>
              <a:t>pro </a:t>
            </a:r>
            <a:r>
              <a:rPr lang="cs-CZ" sz="1800" dirty="0" smtClean="0"/>
              <a:t>vyhledávače - SEO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95" y="3119264"/>
            <a:ext cx="3895106" cy="24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displejová reklama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geolokační</a:t>
            </a:r>
            <a:r>
              <a:rPr lang="cs-CZ" sz="1800" dirty="0" smtClean="0"/>
              <a:t>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QR kódy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r</a:t>
            </a:r>
            <a:r>
              <a:rPr lang="cs-CZ" sz="1800" dirty="0" smtClean="0"/>
              <a:t>eklamní tapety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e-mail/SMS mobil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srovnávací servery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nákupní </a:t>
            </a:r>
            <a:r>
              <a:rPr lang="cs-CZ" sz="1800" dirty="0" smtClean="0"/>
              <a:t>rádce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endParaRPr lang="cs-CZ" sz="18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6" y="1520876"/>
            <a:ext cx="3475704" cy="23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doslova přeloženo jako umístění produktu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jednou z možností skryté reklamy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jedná se o umísťování výrobků, názvů či log existujících značek do uměleckých děl (filmy, seriály, videohry, zábavní pořady, písně apod.)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oblíbenost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placementu</a:t>
            </a:r>
            <a:r>
              <a:rPr lang="cs-CZ" sz="1800" dirty="0" smtClean="0"/>
              <a:t> roste, proto jej </a:t>
            </a:r>
            <a:r>
              <a:rPr lang="cs-CZ" sz="1800" dirty="0"/>
              <a:t>lze označit jako </a:t>
            </a:r>
            <a:r>
              <a:rPr lang="cs-CZ" sz="1800" dirty="0" smtClean="0"/>
              <a:t>opravdový </a:t>
            </a:r>
            <a:r>
              <a:rPr lang="cs-CZ" sz="1800" dirty="0"/>
              <a:t>trend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v  </a:t>
            </a:r>
            <a:r>
              <a:rPr lang="cs-CZ" sz="1800" dirty="0"/>
              <a:t>marketingové </a:t>
            </a:r>
            <a:r>
              <a:rPr lang="cs-CZ" sz="1800" dirty="0" smtClean="0"/>
              <a:t>komunikaci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důvodem je nejen rozšíření v zahraničí (zejména v USA ), ale také fakt, že právě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je mnohdy  schopný zaplatit náklady na celý film 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51" y="1600199"/>
            <a:ext cx="1829750" cy="9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ČR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České republice byl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až do 17. 8. 2009 oficiálně zakázán, avšak do jisté míry tolerován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současné době je tato aktivita povolena, avšak je nutné při jejím uplatňování respektovat legislativní  omezení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doporučení Rady pro rozhlasové a televizní vysílání (RRTV): „Piktogram PP bude </a:t>
            </a:r>
            <a:br>
              <a:rPr lang="cs-CZ" sz="1800" dirty="0" smtClean="0"/>
            </a:br>
            <a:r>
              <a:rPr lang="cs-CZ" sz="1800" dirty="0" smtClean="0"/>
              <a:t>na obrazovce při každém svém uvedení umístěn po dobu minimálně pěti sekund </a:t>
            </a:r>
            <a:br>
              <a:rPr lang="cs-CZ" sz="1800" dirty="0" smtClean="0"/>
            </a:br>
            <a:r>
              <a:rPr lang="cs-CZ" sz="1800" dirty="0" smtClean="0"/>
              <a:t>u pravého dolního rohu obrazovky. Piktogram bude zabírat minimálně 15 % obrazovky, aby byl pro diváka dostatečně zřetelný“. Sdělení by mělo být jak v textové, tak i verbální podobě.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09" y="200419"/>
            <a:ext cx="1433450" cy="14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2218</TotalTime>
  <Words>1215</Words>
  <Application>Microsoft Office PowerPoint</Application>
  <PresentationFormat>Předvádění na obrazovce (4:3)</PresentationFormat>
  <Paragraphs>355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Office Theme</vt:lpstr>
      <vt:lpstr>1_Špendlík</vt:lpstr>
      <vt:lpstr>2_Špendlík</vt:lpstr>
      <vt:lpstr>Špendlík</vt:lpstr>
      <vt:lpstr>1_Office Theme</vt:lpstr>
      <vt:lpstr>MARKETING                                             YMAR/IV. blok</vt:lpstr>
      <vt:lpstr>(5) Nové trendy marketingové komunikace</vt:lpstr>
      <vt:lpstr>Nové trendy marketingové komunikace</vt:lpstr>
      <vt:lpstr>Účinnost tradičních médií</vt:lpstr>
      <vt:lpstr>Marketing na sociálních sítích</vt:lpstr>
      <vt:lpstr>Moderní trendy v marketingu</vt:lpstr>
      <vt:lpstr>Moderní trendy v marketingu</vt:lpstr>
      <vt:lpstr>Product placement</vt:lpstr>
      <vt:lpstr>Product placement v ČR</vt:lpstr>
      <vt:lpstr>Guerillová komunikace</vt:lpstr>
      <vt:lpstr>Guerilla marketing</vt:lpstr>
      <vt:lpstr>Formy guerilla marketingu</vt:lpstr>
      <vt:lpstr>1. Virální marketing</vt:lpstr>
      <vt:lpstr>Virální marketing</vt:lpstr>
      <vt:lpstr>Virální marketing</vt:lpstr>
      <vt:lpstr>Virální marketing</vt:lpstr>
      <vt:lpstr>2. Buzz marketing</vt:lpstr>
      <vt:lpstr>Buzz marketing</vt:lpstr>
      <vt:lpstr>Formy buzz marketingu</vt:lpstr>
      <vt:lpstr>Příklady/ukázky guerilla marketingu</vt:lpstr>
      <vt:lpstr>Guerilla (ambient) marketing – Potisk autobusu</vt:lpstr>
      <vt:lpstr>Guerilla (ambient) marketing – Lego na pláži</vt:lpstr>
      <vt:lpstr>Guerilla (ambient) marketing – Alfa Romeo</vt:lpstr>
      <vt:lpstr>Guerilla (ambient) marketing – Staropramen</vt:lpstr>
      <vt:lpstr>Guerilla marketing</vt:lpstr>
      <vt:lpstr>Guerilla marketing – Greenpeace (plasty)</vt:lpstr>
      <vt:lpstr>Guerilla marketing – káva Folgers</vt:lpstr>
      <vt:lpstr>Guerilla marketing - Nikon</vt:lpstr>
      <vt:lpstr>Guerilla marketing – Sprite</vt:lpstr>
      <vt:lpstr>Guerilla marketing – Mars</vt:lpstr>
      <vt:lpstr>Prezentace aplikace PowerPoint</vt:lpstr>
      <vt:lpstr>Prezentace aplikace PowerPoint</vt:lpstr>
      <vt:lpstr>  </vt:lpstr>
      <vt:lpstr>Influencer marketing</vt:lpstr>
      <vt:lpstr>Influencer marketing</vt:lpstr>
      <vt:lpstr>Influenceři</vt:lpstr>
      <vt:lpstr>Představitelé influencerů</vt:lpstr>
      <vt:lpstr>Typy influencerů</vt:lpstr>
      <vt:lpstr>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KOMUNIKACE  (XMK) 2. cvičení</dc:title>
  <dc:creator>Pavlíčková Renáta</dc:creator>
  <cp:lastModifiedBy>Renáta</cp:lastModifiedBy>
  <cp:revision>263</cp:revision>
  <cp:lastPrinted>2021-12-10T10:04:56Z</cp:lastPrinted>
  <dcterms:created xsi:type="dcterms:W3CDTF">2020-03-02T13:24:01Z</dcterms:created>
  <dcterms:modified xsi:type="dcterms:W3CDTF">2022-11-29T22:26:47Z</dcterms:modified>
</cp:coreProperties>
</file>