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6"/>
  </p:notesMasterIdLst>
  <p:sldIdLst>
    <p:sldId id="575" r:id="rId2"/>
    <p:sldId id="566" r:id="rId3"/>
    <p:sldId id="352" r:id="rId4"/>
    <p:sldId id="353" r:id="rId5"/>
    <p:sldId id="573" r:id="rId6"/>
    <p:sldId id="355" r:id="rId7"/>
    <p:sldId id="572" r:id="rId8"/>
    <p:sldId id="358" r:id="rId9"/>
    <p:sldId id="360" r:id="rId10"/>
    <p:sldId id="362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2" r:id="rId20"/>
    <p:sldId id="373" r:id="rId21"/>
    <p:sldId id="374" r:id="rId22"/>
    <p:sldId id="375" r:id="rId23"/>
    <p:sldId id="376" r:id="rId24"/>
    <p:sldId id="377" r:id="rId25"/>
    <p:sldId id="378" r:id="rId26"/>
    <p:sldId id="379" r:id="rId27"/>
    <p:sldId id="380" r:id="rId28"/>
    <p:sldId id="381" r:id="rId29"/>
    <p:sldId id="382" r:id="rId30"/>
    <p:sldId id="383" r:id="rId31"/>
    <p:sldId id="384" r:id="rId32"/>
    <p:sldId id="385" r:id="rId33"/>
    <p:sldId id="386" r:id="rId34"/>
    <p:sldId id="558" r:id="rId35"/>
  </p:sldIdLst>
  <p:sldSz cx="9144000" cy="6858000" type="screen4x3"/>
  <p:notesSz cx="6797675" cy="9928225"/>
  <p:custDataLst>
    <p:tags r:id="rId3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D50202"/>
    <a:srgbClr val="CCFFFF"/>
    <a:srgbClr val="CCFF99"/>
    <a:srgbClr val="D1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-138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gs" Target="tags/tag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9E914D-AC32-484E-9DFB-18D5CBAFFA80}" type="doc">
      <dgm:prSet loTypeId="urn:microsoft.com/office/officeart/2005/8/layout/radial1" loCatId="relationship" qsTypeId="urn:microsoft.com/office/officeart/2005/8/quickstyle/simple1" qsCatId="simple" csTypeId="urn:microsoft.com/office/officeart/2005/8/colors/accent1_2" csCatId="accent1" phldr="1"/>
      <dgm:spPr/>
    </dgm:pt>
    <dgm:pt modelId="{209BFE9A-EC88-4947-B6FE-992E5BD41D1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MARK.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MIX</a:t>
          </a:r>
        </a:p>
      </dgm:t>
    </dgm:pt>
    <dgm:pt modelId="{E988C661-9760-4793-B832-17E3D471B9C8}" type="parTrans" cxnId="{FB7CF80A-40ED-4455-8CF6-1AC115FBE1D6}">
      <dgm:prSet/>
      <dgm:spPr/>
      <dgm:t>
        <a:bodyPr/>
        <a:lstStyle/>
        <a:p>
          <a:endParaRPr lang="cs-CZ"/>
        </a:p>
      </dgm:t>
    </dgm:pt>
    <dgm:pt modelId="{C14B5822-AFAA-405D-9D25-F7AE0CF76C77}" type="sibTrans" cxnId="{FB7CF80A-40ED-4455-8CF6-1AC115FBE1D6}">
      <dgm:prSet/>
      <dgm:spPr/>
      <dgm:t>
        <a:bodyPr/>
        <a:lstStyle/>
        <a:p>
          <a:endParaRPr lang="cs-CZ"/>
        </a:p>
      </dgm:t>
    </dgm:pt>
    <dgm:pt modelId="{B236E4A2-2C33-4F7D-9159-9CAEB61240A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PRODUKTOVÁ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gm:t>
    </dgm:pt>
    <dgm:pt modelId="{317726C0-D227-42F6-A8DD-EBC8EE366C48}" type="parTrans" cxnId="{5C5FA9C4-0C60-4E93-85DA-B173BEEF8479}">
      <dgm:prSet/>
      <dgm:spPr/>
      <dgm:t>
        <a:bodyPr/>
        <a:lstStyle/>
        <a:p>
          <a:endParaRPr lang="cs-CZ"/>
        </a:p>
      </dgm:t>
    </dgm:pt>
    <dgm:pt modelId="{F6955C8C-CA6D-4605-BC09-273421015A93}" type="sibTrans" cxnId="{5C5FA9C4-0C60-4E93-85DA-B173BEEF8479}">
      <dgm:prSet/>
      <dgm:spPr/>
      <dgm:t>
        <a:bodyPr/>
        <a:lstStyle/>
        <a:p>
          <a:endParaRPr lang="cs-CZ"/>
        </a:p>
      </dgm:t>
    </dgm:pt>
    <dgm:pt modelId="{40D59B66-C4D5-4014-AC3C-1B0EC5F189B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DISTRIBUČNÍ STRATEGIE</a:t>
          </a:r>
          <a:endParaRPr kumimoji="0" lang="cs-CZ" b="1" i="0" u="none" strike="noStrike" cap="none" normalizeH="0" baseline="0" dirty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endParaRPr>
        </a:p>
      </dgm:t>
    </dgm:pt>
    <dgm:pt modelId="{A5583952-62C9-4238-B5E4-8827BD0A6227}" type="parTrans" cxnId="{6E309FD9-FD55-44FE-AAB4-FE92F261D721}">
      <dgm:prSet/>
      <dgm:spPr/>
      <dgm:t>
        <a:bodyPr/>
        <a:lstStyle/>
        <a:p>
          <a:endParaRPr lang="cs-CZ"/>
        </a:p>
      </dgm:t>
    </dgm:pt>
    <dgm:pt modelId="{FBC01365-22D5-401A-A9D8-525DF5285425}" type="sibTrans" cxnId="{6E309FD9-FD55-44FE-AAB4-FE92F261D721}">
      <dgm:prSet/>
      <dgm:spPr/>
      <dgm:t>
        <a:bodyPr/>
        <a:lstStyle/>
        <a:p>
          <a:endParaRPr lang="cs-CZ"/>
        </a:p>
      </dgm:t>
    </dgm:pt>
    <dgm:pt modelId="{BFA00019-B1AE-4DB1-BA23-BBD8D383A89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KOMUNIKAČNÍ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gm:t>
    </dgm:pt>
    <dgm:pt modelId="{457CD35B-F01F-4AA8-8624-B5372A929E7A}" type="parTrans" cxnId="{3A33F5E8-62F2-42CE-96A2-63384E35EBC2}">
      <dgm:prSet/>
      <dgm:spPr/>
      <dgm:t>
        <a:bodyPr/>
        <a:lstStyle/>
        <a:p>
          <a:endParaRPr lang="cs-CZ"/>
        </a:p>
      </dgm:t>
    </dgm:pt>
    <dgm:pt modelId="{6BC3EFC5-2D97-4CF6-B0C7-0146EDF83F16}" type="sibTrans" cxnId="{3A33F5E8-62F2-42CE-96A2-63384E35EBC2}">
      <dgm:prSet/>
      <dgm:spPr/>
      <dgm:t>
        <a:bodyPr/>
        <a:lstStyle/>
        <a:p>
          <a:endParaRPr lang="cs-CZ"/>
        </a:p>
      </dgm:t>
    </dgm:pt>
    <dgm:pt modelId="{84EAFF79-1240-4C88-8BC0-2B13A9C13CF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CENOVÁ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gm:t>
    </dgm:pt>
    <dgm:pt modelId="{54E9C24D-6B2E-4AAA-BC3C-265640516D3F}" type="parTrans" cxnId="{B31D074F-9254-49C4-A85C-FCB7C76C674D}">
      <dgm:prSet/>
      <dgm:spPr/>
      <dgm:t>
        <a:bodyPr/>
        <a:lstStyle/>
        <a:p>
          <a:endParaRPr lang="cs-CZ"/>
        </a:p>
      </dgm:t>
    </dgm:pt>
    <dgm:pt modelId="{7624653E-53EF-4F5C-B822-8D082D444796}" type="sibTrans" cxnId="{B31D074F-9254-49C4-A85C-FCB7C76C674D}">
      <dgm:prSet/>
      <dgm:spPr/>
      <dgm:t>
        <a:bodyPr/>
        <a:lstStyle/>
        <a:p>
          <a:endParaRPr lang="cs-CZ"/>
        </a:p>
      </dgm:t>
    </dgm:pt>
    <dgm:pt modelId="{DF2DDD5E-1C9B-480F-BEC2-10D7657ABC3D}" type="pres">
      <dgm:prSet presAssocID="{CA9E914D-AC32-484E-9DFB-18D5CBAFFA8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6B877CA-0188-4973-84ED-5C77EE0F6F22}" type="pres">
      <dgm:prSet presAssocID="{209BFE9A-EC88-4947-B6FE-992E5BD41D15}" presName="centerShape" presStyleLbl="node0" presStyleIdx="0" presStyleCnt="1"/>
      <dgm:spPr/>
      <dgm:t>
        <a:bodyPr/>
        <a:lstStyle/>
        <a:p>
          <a:endParaRPr lang="cs-CZ"/>
        </a:p>
      </dgm:t>
    </dgm:pt>
    <dgm:pt modelId="{7DCF8537-0A0B-4A47-9A9D-6B0DB5FF82C1}" type="pres">
      <dgm:prSet presAssocID="{317726C0-D227-42F6-A8DD-EBC8EE366C48}" presName="Name9" presStyleLbl="parChTrans1D2" presStyleIdx="0" presStyleCnt="4"/>
      <dgm:spPr/>
      <dgm:t>
        <a:bodyPr/>
        <a:lstStyle/>
        <a:p>
          <a:endParaRPr lang="cs-CZ"/>
        </a:p>
      </dgm:t>
    </dgm:pt>
    <dgm:pt modelId="{43EC0218-F750-4DDA-A0B7-00D0DBCED8C6}" type="pres">
      <dgm:prSet presAssocID="{317726C0-D227-42F6-A8DD-EBC8EE366C48}" presName="connTx" presStyleLbl="parChTrans1D2" presStyleIdx="0" presStyleCnt="4"/>
      <dgm:spPr/>
      <dgm:t>
        <a:bodyPr/>
        <a:lstStyle/>
        <a:p>
          <a:endParaRPr lang="cs-CZ"/>
        </a:p>
      </dgm:t>
    </dgm:pt>
    <dgm:pt modelId="{14789CA5-2138-43AF-B051-BE7113290EFE}" type="pres">
      <dgm:prSet presAssocID="{B236E4A2-2C33-4F7D-9159-9CAEB61240A4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011943A-555F-40D4-8AE5-6480B887062C}" type="pres">
      <dgm:prSet presAssocID="{A5583952-62C9-4238-B5E4-8827BD0A6227}" presName="Name9" presStyleLbl="parChTrans1D2" presStyleIdx="1" presStyleCnt="4"/>
      <dgm:spPr/>
      <dgm:t>
        <a:bodyPr/>
        <a:lstStyle/>
        <a:p>
          <a:endParaRPr lang="cs-CZ"/>
        </a:p>
      </dgm:t>
    </dgm:pt>
    <dgm:pt modelId="{7E8F28BD-D412-4150-B2D3-E8D0334C4791}" type="pres">
      <dgm:prSet presAssocID="{A5583952-62C9-4238-B5E4-8827BD0A6227}" presName="connTx" presStyleLbl="parChTrans1D2" presStyleIdx="1" presStyleCnt="4"/>
      <dgm:spPr/>
      <dgm:t>
        <a:bodyPr/>
        <a:lstStyle/>
        <a:p>
          <a:endParaRPr lang="cs-CZ"/>
        </a:p>
      </dgm:t>
    </dgm:pt>
    <dgm:pt modelId="{F51227A1-7A7F-4372-B28B-9475E864003D}" type="pres">
      <dgm:prSet presAssocID="{40D59B66-C4D5-4014-AC3C-1B0EC5F189B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5459D29-6618-4735-8D0E-FE462707630F}" type="pres">
      <dgm:prSet presAssocID="{457CD35B-F01F-4AA8-8624-B5372A929E7A}" presName="Name9" presStyleLbl="parChTrans1D2" presStyleIdx="2" presStyleCnt="4"/>
      <dgm:spPr/>
      <dgm:t>
        <a:bodyPr/>
        <a:lstStyle/>
        <a:p>
          <a:endParaRPr lang="cs-CZ"/>
        </a:p>
      </dgm:t>
    </dgm:pt>
    <dgm:pt modelId="{C4FCBFDC-6BA1-4D2E-B2D1-94E2CFCC02B1}" type="pres">
      <dgm:prSet presAssocID="{457CD35B-F01F-4AA8-8624-B5372A929E7A}" presName="connTx" presStyleLbl="parChTrans1D2" presStyleIdx="2" presStyleCnt="4"/>
      <dgm:spPr/>
      <dgm:t>
        <a:bodyPr/>
        <a:lstStyle/>
        <a:p>
          <a:endParaRPr lang="cs-CZ"/>
        </a:p>
      </dgm:t>
    </dgm:pt>
    <dgm:pt modelId="{A956FC81-2A95-413F-8CA7-4046BBBDB5D1}" type="pres">
      <dgm:prSet presAssocID="{BFA00019-B1AE-4DB1-BA23-BBD8D383A896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16D660-594D-4A8F-8686-D90BADED4DDB}" type="pres">
      <dgm:prSet presAssocID="{54E9C24D-6B2E-4AAA-BC3C-265640516D3F}" presName="Name9" presStyleLbl="parChTrans1D2" presStyleIdx="3" presStyleCnt="4"/>
      <dgm:spPr/>
      <dgm:t>
        <a:bodyPr/>
        <a:lstStyle/>
        <a:p>
          <a:endParaRPr lang="cs-CZ"/>
        </a:p>
      </dgm:t>
    </dgm:pt>
    <dgm:pt modelId="{4D6C31BE-8229-4144-A54A-9A8C60205343}" type="pres">
      <dgm:prSet presAssocID="{54E9C24D-6B2E-4AAA-BC3C-265640516D3F}" presName="connTx" presStyleLbl="parChTrans1D2" presStyleIdx="3" presStyleCnt="4"/>
      <dgm:spPr/>
      <dgm:t>
        <a:bodyPr/>
        <a:lstStyle/>
        <a:p>
          <a:endParaRPr lang="cs-CZ"/>
        </a:p>
      </dgm:t>
    </dgm:pt>
    <dgm:pt modelId="{66CEF44C-4086-4BF2-BBC9-1A98F4816A1E}" type="pres">
      <dgm:prSet presAssocID="{84EAFF79-1240-4C88-8BC0-2B13A9C13CF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F6A7336-A56D-40BE-A871-88A4C69F4783}" type="presOf" srcId="{317726C0-D227-42F6-A8DD-EBC8EE366C48}" destId="{43EC0218-F750-4DDA-A0B7-00D0DBCED8C6}" srcOrd="1" destOrd="0" presId="urn:microsoft.com/office/officeart/2005/8/layout/radial1"/>
    <dgm:cxn modelId="{396FFCE1-2065-483F-B993-3A4B6F36D9A7}" type="presOf" srcId="{54E9C24D-6B2E-4AAA-BC3C-265640516D3F}" destId="{2C16D660-594D-4A8F-8686-D90BADED4DDB}" srcOrd="0" destOrd="0" presId="urn:microsoft.com/office/officeart/2005/8/layout/radial1"/>
    <dgm:cxn modelId="{82ABA0D6-D882-4E72-BAE5-94525A6E3B89}" type="presOf" srcId="{B236E4A2-2C33-4F7D-9159-9CAEB61240A4}" destId="{14789CA5-2138-43AF-B051-BE7113290EFE}" srcOrd="0" destOrd="0" presId="urn:microsoft.com/office/officeart/2005/8/layout/radial1"/>
    <dgm:cxn modelId="{5C5FA9C4-0C60-4E93-85DA-B173BEEF8479}" srcId="{209BFE9A-EC88-4947-B6FE-992E5BD41D15}" destId="{B236E4A2-2C33-4F7D-9159-9CAEB61240A4}" srcOrd="0" destOrd="0" parTransId="{317726C0-D227-42F6-A8DD-EBC8EE366C48}" sibTransId="{F6955C8C-CA6D-4605-BC09-273421015A93}"/>
    <dgm:cxn modelId="{017DD049-5503-45C5-893C-19948D403F96}" type="presOf" srcId="{A5583952-62C9-4238-B5E4-8827BD0A6227}" destId="{7E8F28BD-D412-4150-B2D3-E8D0334C4791}" srcOrd="1" destOrd="0" presId="urn:microsoft.com/office/officeart/2005/8/layout/radial1"/>
    <dgm:cxn modelId="{FECA14D4-BDD7-4F57-BDD8-18B3FAD34900}" type="presOf" srcId="{54E9C24D-6B2E-4AAA-BC3C-265640516D3F}" destId="{4D6C31BE-8229-4144-A54A-9A8C60205343}" srcOrd="1" destOrd="0" presId="urn:microsoft.com/office/officeart/2005/8/layout/radial1"/>
    <dgm:cxn modelId="{FB7CF80A-40ED-4455-8CF6-1AC115FBE1D6}" srcId="{CA9E914D-AC32-484E-9DFB-18D5CBAFFA80}" destId="{209BFE9A-EC88-4947-B6FE-992E5BD41D15}" srcOrd="0" destOrd="0" parTransId="{E988C661-9760-4793-B832-17E3D471B9C8}" sibTransId="{C14B5822-AFAA-405D-9D25-F7AE0CF76C77}"/>
    <dgm:cxn modelId="{6E309FD9-FD55-44FE-AAB4-FE92F261D721}" srcId="{209BFE9A-EC88-4947-B6FE-992E5BD41D15}" destId="{40D59B66-C4D5-4014-AC3C-1B0EC5F189B6}" srcOrd="1" destOrd="0" parTransId="{A5583952-62C9-4238-B5E4-8827BD0A6227}" sibTransId="{FBC01365-22D5-401A-A9D8-525DF5285425}"/>
    <dgm:cxn modelId="{743C6362-E257-4275-A340-FC873CEC7CF4}" type="presOf" srcId="{A5583952-62C9-4238-B5E4-8827BD0A6227}" destId="{A011943A-555F-40D4-8AE5-6480B887062C}" srcOrd="0" destOrd="0" presId="urn:microsoft.com/office/officeart/2005/8/layout/radial1"/>
    <dgm:cxn modelId="{3686945D-B125-4D91-A9B0-772EFE034CFF}" type="presOf" srcId="{457CD35B-F01F-4AA8-8624-B5372A929E7A}" destId="{A5459D29-6618-4735-8D0E-FE462707630F}" srcOrd="0" destOrd="0" presId="urn:microsoft.com/office/officeart/2005/8/layout/radial1"/>
    <dgm:cxn modelId="{1A056B05-9542-4A9A-BF32-652E53A67E9B}" type="presOf" srcId="{40D59B66-C4D5-4014-AC3C-1B0EC5F189B6}" destId="{F51227A1-7A7F-4372-B28B-9475E864003D}" srcOrd="0" destOrd="0" presId="urn:microsoft.com/office/officeart/2005/8/layout/radial1"/>
    <dgm:cxn modelId="{DF7E3685-B95A-40EB-8940-4C834AACCB6F}" type="presOf" srcId="{457CD35B-F01F-4AA8-8624-B5372A929E7A}" destId="{C4FCBFDC-6BA1-4D2E-B2D1-94E2CFCC02B1}" srcOrd="1" destOrd="0" presId="urn:microsoft.com/office/officeart/2005/8/layout/radial1"/>
    <dgm:cxn modelId="{B269ED36-21A6-49F0-9A49-5514DB359745}" type="presOf" srcId="{CA9E914D-AC32-484E-9DFB-18D5CBAFFA80}" destId="{DF2DDD5E-1C9B-480F-BEC2-10D7657ABC3D}" srcOrd="0" destOrd="0" presId="urn:microsoft.com/office/officeart/2005/8/layout/radial1"/>
    <dgm:cxn modelId="{B31D074F-9254-49C4-A85C-FCB7C76C674D}" srcId="{209BFE9A-EC88-4947-B6FE-992E5BD41D15}" destId="{84EAFF79-1240-4C88-8BC0-2B13A9C13CFA}" srcOrd="3" destOrd="0" parTransId="{54E9C24D-6B2E-4AAA-BC3C-265640516D3F}" sibTransId="{7624653E-53EF-4F5C-B822-8D082D444796}"/>
    <dgm:cxn modelId="{0989E10E-0BBD-4643-96B8-B41EAC13731B}" type="presOf" srcId="{317726C0-D227-42F6-A8DD-EBC8EE366C48}" destId="{7DCF8537-0A0B-4A47-9A9D-6B0DB5FF82C1}" srcOrd="0" destOrd="0" presId="urn:microsoft.com/office/officeart/2005/8/layout/radial1"/>
    <dgm:cxn modelId="{E3DEDB49-46E5-49E1-9985-C4C8ECBF934F}" type="presOf" srcId="{BFA00019-B1AE-4DB1-BA23-BBD8D383A896}" destId="{A956FC81-2A95-413F-8CA7-4046BBBDB5D1}" srcOrd="0" destOrd="0" presId="urn:microsoft.com/office/officeart/2005/8/layout/radial1"/>
    <dgm:cxn modelId="{EA0B42ED-FFE1-4337-86AE-C6278DD34522}" type="presOf" srcId="{209BFE9A-EC88-4947-B6FE-992E5BD41D15}" destId="{46B877CA-0188-4973-84ED-5C77EE0F6F22}" srcOrd="0" destOrd="0" presId="urn:microsoft.com/office/officeart/2005/8/layout/radial1"/>
    <dgm:cxn modelId="{C5DF8E69-D83A-4988-B0C6-6D7EB062D94B}" type="presOf" srcId="{84EAFF79-1240-4C88-8BC0-2B13A9C13CFA}" destId="{66CEF44C-4086-4BF2-BBC9-1A98F4816A1E}" srcOrd="0" destOrd="0" presId="urn:microsoft.com/office/officeart/2005/8/layout/radial1"/>
    <dgm:cxn modelId="{3A33F5E8-62F2-42CE-96A2-63384E35EBC2}" srcId="{209BFE9A-EC88-4947-B6FE-992E5BD41D15}" destId="{BFA00019-B1AE-4DB1-BA23-BBD8D383A896}" srcOrd="2" destOrd="0" parTransId="{457CD35B-F01F-4AA8-8624-B5372A929E7A}" sibTransId="{6BC3EFC5-2D97-4CF6-B0C7-0146EDF83F16}"/>
    <dgm:cxn modelId="{6D035455-D46F-4CB1-8ADC-5B83D7653719}" type="presParOf" srcId="{DF2DDD5E-1C9B-480F-BEC2-10D7657ABC3D}" destId="{46B877CA-0188-4973-84ED-5C77EE0F6F22}" srcOrd="0" destOrd="0" presId="urn:microsoft.com/office/officeart/2005/8/layout/radial1"/>
    <dgm:cxn modelId="{B8F98B20-CE4F-4586-8811-C813256B4122}" type="presParOf" srcId="{DF2DDD5E-1C9B-480F-BEC2-10D7657ABC3D}" destId="{7DCF8537-0A0B-4A47-9A9D-6B0DB5FF82C1}" srcOrd="1" destOrd="0" presId="urn:microsoft.com/office/officeart/2005/8/layout/radial1"/>
    <dgm:cxn modelId="{AC8A6364-952A-438E-861F-E0BF3EC6B337}" type="presParOf" srcId="{7DCF8537-0A0B-4A47-9A9D-6B0DB5FF82C1}" destId="{43EC0218-F750-4DDA-A0B7-00D0DBCED8C6}" srcOrd="0" destOrd="0" presId="urn:microsoft.com/office/officeart/2005/8/layout/radial1"/>
    <dgm:cxn modelId="{EECF21CB-F3B3-4833-A84A-BCAA89CC1966}" type="presParOf" srcId="{DF2DDD5E-1C9B-480F-BEC2-10D7657ABC3D}" destId="{14789CA5-2138-43AF-B051-BE7113290EFE}" srcOrd="2" destOrd="0" presId="urn:microsoft.com/office/officeart/2005/8/layout/radial1"/>
    <dgm:cxn modelId="{39BE5953-11DA-4EF9-8C3E-07162CA475F6}" type="presParOf" srcId="{DF2DDD5E-1C9B-480F-BEC2-10D7657ABC3D}" destId="{A011943A-555F-40D4-8AE5-6480B887062C}" srcOrd="3" destOrd="0" presId="urn:microsoft.com/office/officeart/2005/8/layout/radial1"/>
    <dgm:cxn modelId="{340795BA-C37D-4E7B-8BE8-624B737C0A42}" type="presParOf" srcId="{A011943A-555F-40D4-8AE5-6480B887062C}" destId="{7E8F28BD-D412-4150-B2D3-E8D0334C4791}" srcOrd="0" destOrd="0" presId="urn:microsoft.com/office/officeart/2005/8/layout/radial1"/>
    <dgm:cxn modelId="{F5C3CC40-2E3D-4653-9066-95ADAB18B10B}" type="presParOf" srcId="{DF2DDD5E-1C9B-480F-BEC2-10D7657ABC3D}" destId="{F51227A1-7A7F-4372-B28B-9475E864003D}" srcOrd="4" destOrd="0" presId="urn:microsoft.com/office/officeart/2005/8/layout/radial1"/>
    <dgm:cxn modelId="{C2117819-C0B5-4CD4-ABAD-6391FB5B0BFF}" type="presParOf" srcId="{DF2DDD5E-1C9B-480F-BEC2-10D7657ABC3D}" destId="{A5459D29-6618-4735-8D0E-FE462707630F}" srcOrd="5" destOrd="0" presId="urn:microsoft.com/office/officeart/2005/8/layout/radial1"/>
    <dgm:cxn modelId="{8FA2665C-9C90-4006-908A-98159910CAE1}" type="presParOf" srcId="{A5459D29-6618-4735-8D0E-FE462707630F}" destId="{C4FCBFDC-6BA1-4D2E-B2D1-94E2CFCC02B1}" srcOrd="0" destOrd="0" presId="urn:microsoft.com/office/officeart/2005/8/layout/radial1"/>
    <dgm:cxn modelId="{9BB7A09F-3567-44B0-8585-B460BCEFE850}" type="presParOf" srcId="{DF2DDD5E-1C9B-480F-BEC2-10D7657ABC3D}" destId="{A956FC81-2A95-413F-8CA7-4046BBBDB5D1}" srcOrd="6" destOrd="0" presId="urn:microsoft.com/office/officeart/2005/8/layout/radial1"/>
    <dgm:cxn modelId="{81C96FD5-7131-497B-8352-7A3DC383C185}" type="presParOf" srcId="{DF2DDD5E-1C9B-480F-BEC2-10D7657ABC3D}" destId="{2C16D660-594D-4A8F-8686-D90BADED4DDB}" srcOrd="7" destOrd="0" presId="urn:microsoft.com/office/officeart/2005/8/layout/radial1"/>
    <dgm:cxn modelId="{67AC470D-2D5E-4E8C-98E9-FEBF811E9EA3}" type="presParOf" srcId="{2C16D660-594D-4A8F-8686-D90BADED4DDB}" destId="{4D6C31BE-8229-4144-A54A-9A8C60205343}" srcOrd="0" destOrd="0" presId="urn:microsoft.com/office/officeart/2005/8/layout/radial1"/>
    <dgm:cxn modelId="{FC4A8D60-F841-451B-832E-29FB2EC8F007}" type="presParOf" srcId="{DF2DDD5E-1C9B-480F-BEC2-10D7657ABC3D}" destId="{66CEF44C-4086-4BF2-BBC9-1A98F4816A1E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2B16D9-3D08-40FE-AC23-929A9940D6C2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/>
      <dgm:spPr/>
    </dgm:pt>
    <dgm:pt modelId="{20624F0C-7557-4737-A8E4-2216EC59C5A1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rPr>
            <a:t>vnitřní vrstva - tzv. jádro produktu</a:t>
          </a:r>
        </a:p>
      </dgm:t>
    </dgm:pt>
    <dgm:pt modelId="{FD141DE6-102B-49D9-80CB-430ED3AF54FF}" type="parTrans" cxnId="{D92C9695-246D-448E-896D-E2C4C5009E87}">
      <dgm:prSet/>
      <dgm:spPr/>
    </dgm:pt>
    <dgm:pt modelId="{DFA83297-B4A1-4A4B-8AAC-52ED8C8AD56E}" type="sibTrans" cxnId="{D92C9695-246D-448E-896D-E2C4C5009E87}">
      <dgm:prSet/>
      <dgm:spPr/>
    </dgm:pt>
    <dgm:pt modelId="{FF64FFEE-140B-42C9-B496-0C0F0913C2F5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rPr>
            <a:t>střední vrstva - skutečný výrobek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b="0" i="0" u="none" strike="noStrike" cap="none" normalizeH="0" baseline="0" dirty="0">
            <a:ln>
              <a:noFill/>
            </a:ln>
            <a:solidFill>
              <a:schemeClr val="tx1"/>
            </a:solidFill>
            <a:effectLst/>
          </a:endParaRPr>
        </a:p>
      </dgm:t>
    </dgm:pt>
    <dgm:pt modelId="{E37AAF6B-0B49-420B-9220-446090195DC6}" type="parTrans" cxnId="{9FC33D2D-C0CD-4470-8D75-9FB3D34AC592}">
      <dgm:prSet/>
      <dgm:spPr/>
    </dgm:pt>
    <dgm:pt modelId="{61B95287-4AA1-4723-9C4E-4123B5B86EC5}" type="sibTrans" cxnId="{9FC33D2D-C0CD-4470-8D75-9FB3D34AC592}">
      <dgm:prSet/>
      <dgm:spPr/>
    </dgm:pt>
    <dgm:pt modelId="{86B006D5-8DF9-498E-8040-83E455F8372F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rPr>
            <a:t>vnější vrstva - rozšířený výrobek</a:t>
          </a:r>
        </a:p>
      </dgm:t>
    </dgm:pt>
    <dgm:pt modelId="{26E3C0EF-14F5-4600-B97D-75F670EE1166}" type="parTrans" cxnId="{EB5CABAD-46A2-4500-90E7-35B4282EC7AE}">
      <dgm:prSet/>
      <dgm:spPr/>
    </dgm:pt>
    <dgm:pt modelId="{F2FC994A-D821-4523-B8B3-58A41FB5ECB8}" type="sibTrans" cxnId="{EB5CABAD-46A2-4500-90E7-35B4282EC7AE}">
      <dgm:prSet/>
      <dgm:spPr/>
    </dgm:pt>
    <dgm:pt modelId="{599A7FD3-E712-4AA7-A791-746683F18DFA}" type="pres">
      <dgm:prSet presAssocID="{202B16D9-3D08-40FE-AC23-929A9940D6C2}" presName="composite" presStyleCnt="0">
        <dgm:presLayoutVars>
          <dgm:chMax val="5"/>
          <dgm:dir/>
          <dgm:resizeHandles val="exact"/>
        </dgm:presLayoutVars>
      </dgm:prSet>
      <dgm:spPr/>
    </dgm:pt>
    <dgm:pt modelId="{622162CF-3680-4FFD-A207-2C412FE70BF1}" type="pres">
      <dgm:prSet presAssocID="{20624F0C-7557-4737-A8E4-2216EC59C5A1}" presName="circle1" presStyleLbl="lnNode1" presStyleIdx="0" presStyleCnt="3"/>
      <dgm:spPr/>
    </dgm:pt>
    <dgm:pt modelId="{202E6D15-E81D-4B65-A882-A810B2E46541}" type="pres">
      <dgm:prSet presAssocID="{20624F0C-7557-4737-A8E4-2216EC59C5A1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C8ED34B-EED6-4A2D-AD77-B09F9D04ABBA}" type="pres">
      <dgm:prSet presAssocID="{20624F0C-7557-4737-A8E4-2216EC59C5A1}" presName="line1" presStyleLbl="callout" presStyleIdx="0" presStyleCnt="6"/>
      <dgm:spPr/>
    </dgm:pt>
    <dgm:pt modelId="{A1AA9A87-510C-48D9-B029-06346352A115}" type="pres">
      <dgm:prSet presAssocID="{20624F0C-7557-4737-A8E4-2216EC59C5A1}" presName="d1" presStyleLbl="callout" presStyleIdx="1" presStyleCnt="6"/>
      <dgm:spPr/>
    </dgm:pt>
    <dgm:pt modelId="{AD9CBA9E-66FB-4F9B-A1D8-720CEFCCC411}" type="pres">
      <dgm:prSet presAssocID="{FF64FFEE-140B-42C9-B496-0C0F0913C2F5}" presName="circle2" presStyleLbl="lnNode1" presStyleIdx="1" presStyleCnt="3"/>
      <dgm:spPr/>
    </dgm:pt>
    <dgm:pt modelId="{F71C53D3-93F6-4B62-A302-317F222D1CB2}" type="pres">
      <dgm:prSet presAssocID="{FF64FFEE-140B-42C9-B496-0C0F0913C2F5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EDE9F9-5E5D-4CDC-9F94-8DD75D16C5CF}" type="pres">
      <dgm:prSet presAssocID="{FF64FFEE-140B-42C9-B496-0C0F0913C2F5}" presName="line2" presStyleLbl="callout" presStyleIdx="2" presStyleCnt="6"/>
      <dgm:spPr/>
    </dgm:pt>
    <dgm:pt modelId="{F0D9BF21-18E2-4068-B01A-74BFBBCEC143}" type="pres">
      <dgm:prSet presAssocID="{FF64FFEE-140B-42C9-B496-0C0F0913C2F5}" presName="d2" presStyleLbl="callout" presStyleIdx="3" presStyleCnt="6"/>
      <dgm:spPr/>
    </dgm:pt>
    <dgm:pt modelId="{16C401FC-9EE0-40ED-B762-BD7F2C9ADC5C}" type="pres">
      <dgm:prSet presAssocID="{86B006D5-8DF9-498E-8040-83E455F8372F}" presName="circle3" presStyleLbl="lnNode1" presStyleIdx="2" presStyleCnt="3"/>
      <dgm:spPr/>
    </dgm:pt>
    <dgm:pt modelId="{078A193D-7C2B-4EB6-8939-E796C94E0584}" type="pres">
      <dgm:prSet presAssocID="{86B006D5-8DF9-498E-8040-83E455F8372F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1BA7C3-9B9A-41F4-817F-42341A459772}" type="pres">
      <dgm:prSet presAssocID="{86B006D5-8DF9-498E-8040-83E455F8372F}" presName="line3" presStyleLbl="callout" presStyleIdx="4" presStyleCnt="6"/>
      <dgm:spPr/>
    </dgm:pt>
    <dgm:pt modelId="{777540B8-5F8A-4003-9A87-89AE1AC787DC}" type="pres">
      <dgm:prSet presAssocID="{86B006D5-8DF9-498E-8040-83E455F8372F}" presName="d3" presStyleLbl="callout" presStyleIdx="5" presStyleCnt="6"/>
      <dgm:spPr/>
    </dgm:pt>
  </dgm:ptLst>
  <dgm:cxnLst>
    <dgm:cxn modelId="{978025D3-27F1-46B9-867D-43CB25CE2997}" type="presOf" srcId="{20624F0C-7557-4737-A8E4-2216EC59C5A1}" destId="{202E6D15-E81D-4B65-A882-A810B2E46541}" srcOrd="0" destOrd="0" presId="urn:microsoft.com/office/officeart/2005/8/layout/target1"/>
    <dgm:cxn modelId="{774DA7D2-2EAF-4000-91FF-559ECFAC62B5}" type="presOf" srcId="{86B006D5-8DF9-498E-8040-83E455F8372F}" destId="{078A193D-7C2B-4EB6-8939-E796C94E0584}" srcOrd="0" destOrd="0" presId="urn:microsoft.com/office/officeart/2005/8/layout/target1"/>
    <dgm:cxn modelId="{D92C9695-246D-448E-896D-E2C4C5009E87}" srcId="{202B16D9-3D08-40FE-AC23-929A9940D6C2}" destId="{20624F0C-7557-4737-A8E4-2216EC59C5A1}" srcOrd="0" destOrd="0" parTransId="{FD141DE6-102B-49D9-80CB-430ED3AF54FF}" sibTransId="{DFA83297-B4A1-4A4B-8AAC-52ED8C8AD56E}"/>
    <dgm:cxn modelId="{F735FEE1-71D8-47E4-B6D2-D31A93080E8A}" type="presOf" srcId="{FF64FFEE-140B-42C9-B496-0C0F0913C2F5}" destId="{F71C53D3-93F6-4B62-A302-317F222D1CB2}" srcOrd="0" destOrd="0" presId="urn:microsoft.com/office/officeart/2005/8/layout/target1"/>
    <dgm:cxn modelId="{CF767F06-FEAA-48CA-955C-DB299B43A4FA}" type="presOf" srcId="{202B16D9-3D08-40FE-AC23-929A9940D6C2}" destId="{599A7FD3-E712-4AA7-A791-746683F18DFA}" srcOrd="0" destOrd="0" presId="urn:microsoft.com/office/officeart/2005/8/layout/target1"/>
    <dgm:cxn modelId="{9FC33D2D-C0CD-4470-8D75-9FB3D34AC592}" srcId="{202B16D9-3D08-40FE-AC23-929A9940D6C2}" destId="{FF64FFEE-140B-42C9-B496-0C0F0913C2F5}" srcOrd="1" destOrd="0" parTransId="{E37AAF6B-0B49-420B-9220-446090195DC6}" sibTransId="{61B95287-4AA1-4723-9C4E-4123B5B86EC5}"/>
    <dgm:cxn modelId="{EB5CABAD-46A2-4500-90E7-35B4282EC7AE}" srcId="{202B16D9-3D08-40FE-AC23-929A9940D6C2}" destId="{86B006D5-8DF9-498E-8040-83E455F8372F}" srcOrd="2" destOrd="0" parTransId="{26E3C0EF-14F5-4600-B97D-75F670EE1166}" sibTransId="{F2FC994A-D821-4523-B8B3-58A41FB5ECB8}"/>
    <dgm:cxn modelId="{EDC47CB4-B30F-4CBA-B5C9-8C5CC9C08A93}" type="presParOf" srcId="{599A7FD3-E712-4AA7-A791-746683F18DFA}" destId="{622162CF-3680-4FFD-A207-2C412FE70BF1}" srcOrd="0" destOrd="0" presId="urn:microsoft.com/office/officeart/2005/8/layout/target1"/>
    <dgm:cxn modelId="{B8C5C3EB-7449-4927-9B74-14DCD6DDB679}" type="presParOf" srcId="{599A7FD3-E712-4AA7-A791-746683F18DFA}" destId="{202E6D15-E81D-4B65-A882-A810B2E46541}" srcOrd="1" destOrd="0" presId="urn:microsoft.com/office/officeart/2005/8/layout/target1"/>
    <dgm:cxn modelId="{B75C6CB5-8CC8-44B4-B126-03F399819946}" type="presParOf" srcId="{599A7FD3-E712-4AA7-A791-746683F18DFA}" destId="{9C8ED34B-EED6-4A2D-AD77-B09F9D04ABBA}" srcOrd="2" destOrd="0" presId="urn:microsoft.com/office/officeart/2005/8/layout/target1"/>
    <dgm:cxn modelId="{1A99F5F2-98FE-42D3-9E31-348C24C9655C}" type="presParOf" srcId="{599A7FD3-E712-4AA7-A791-746683F18DFA}" destId="{A1AA9A87-510C-48D9-B029-06346352A115}" srcOrd="3" destOrd="0" presId="urn:microsoft.com/office/officeart/2005/8/layout/target1"/>
    <dgm:cxn modelId="{5E664B90-9432-448E-BF21-4C59D034AE3A}" type="presParOf" srcId="{599A7FD3-E712-4AA7-A791-746683F18DFA}" destId="{AD9CBA9E-66FB-4F9B-A1D8-720CEFCCC411}" srcOrd="4" destOrd="0" presId="urn:microsoft.com/office/officeart/2005/8/layout/target1"/>
    <dgm:cxn modelId="{5B904E11-E48A-4A60-B8E8-A746508198B8}" type="presParOf" srcId="{599A7FD3-E712-4AA7-A791-746683F18DFA}" destId="{F71C53D3-93F6-4B62-A302-317F222D1CB2}" srcOrd="5" destOrd="0" presId="urn:microsoft.com/office/officeart/2005/8/layout/target1"/>
    <dgm:cxn modelId="{0CE0C3C2-A296-458D-A9AF-CAB477F8D4CC}" type="presParOf" srcId="{599A7FD3-E712-4AA7-A791-746683F18DFA}" destId="{5EEDE9F9-5E5D-4CDC-9F94-8DD75D16C5CF}" srcOrd="6" destOrd="0" presId="urn:microsoft.com/office/officeart/2005/8/layout/target1"/>
    <dgm:cxn modelId="{910E6532-2A73-439C-8F8A-18EF17C3C314}" type="presParOf" srcId="{599A7FD3-E712-4AA7-A791-746683F18DFA}" destId="{F0D9BF21-18E2-4068-B01A-74BFBBCEC143}" srcOrd="7" destOrd="0" presId="urn:microsoft.com/office/officeart/2005/8/layout/target1"/>
    <dgm:cxn modelId="{69567187-D75E-40FA-90DE-B466C89077CE}" type="presParOf" srcId="{599A7FD3-E712-4AA7-A791-746683F18DFA}" destId="{16C401FC-9EE0-40ED-B762-BD7F2C9ADC5C}" srcOrd="8" destOrd="0" presId="urn:microsoft.com/office/officeart/2005/8/layout/target1"/>
    <dgm:cxn modelId="{C951A9C7-2209-4B4A-8943-3DBE715E4F01}" type="presParOf" srcId="{599A7FD3-E712-4AA7-A791-746683F18DFA}" destId="{078A193D-7C2B-4EB6-8939-E796C94E0584}" srcOrd="9" destOrd="0" presId="urn:microsoft.com/office/officeart/2005/8/layout/target1"/>
    <dgm:cxn modelId="{77A051BB-F8E7-4BFD-8A01-53837F68D51F}" type="presParOf" srcId="{599A7FD3-E712-4AA7-A791-746683F18DFA}" destId="{121BA7C3-9B9A-41F4-817F-42341A459772}" srcOrd="10" destOrd="0" presId="urn:microsoft.com/office/officeart/2005/8/layout/target1"/>
    <dgm:cxn modelId="{55665EDF-3B90-4F3A-82DA-D4631C46B519}" type="presParOf" srcId="{599A7FD3-E712-4AA7-A791-746683F18DFA}" destId="{777540B8-5F8A-4003-9A87-89AE1AC787DC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B877CA-0188-4973-84ED-5C77EE0F6F22}">
      <dsp:nvSpPr>
        <dsp:cNvPr id="0" name=""/>
        <dsp:cNvSpPr/>
      </dsp:nvSpPr>
      <dsp:spPr>
        <a:xfrm>
          <a:off x="3486931" y="1635112"/>
          <a:ext cx="1255737" cy="12557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MARK.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MIX</a:t>
          </a:r>
        </a:p>
      </dsp:txBody>
      <dsp:txXfrm>
        <a:off x="3670829" y="1819010"/>
        <a:ext cx="887941" cy="887941"/>
      </dsp:txXfrm>
    </dsp:sp>
    <dsp:sp modelId="{7DCF8537-0A0B-4A47-9A9D-6B0DB5FF82C1}">
      <dsp:nvSpPr>
        <dsp:cNvPr id="0" name=""/>
        <dsp:cNvSpPr/>
      </dsp:nvSpPr>
      <dsp:spPr>
        <a:xfrm rot="16200000">
          <a:off x="3926349" y="1432929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105377" y="1437239"/>
        <a:ext cx="18845" cy="18845"/>
      </dsp:txXfrm>
    </dsp:sp>
    <dsp:sp modelId="{14789CA5-2138-43AF-B051-BE7113290EFE}">
      <dsp:nvSpPr>
        <dsp:cNvPr id="0" name=""/>
        <dsp:cNvSpPr/>
      </dsp:nvSpPr>
      <dsp:spPr>
        <a:xfrm>
          <a:off x="3486931" y="2474"/>
          <a:ext cx="1255737" cy="12557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PRODUKTOVÁ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sp:txBody>
      <dsp:txXfrm>
        <a:off x="3670829" y="186372"/>
        <a:ext cx="887941" cy="887941"/>
      </dsp:txXfrm>
    </dsp:sp>
    <dsp:sp modelId="{A011943A-555F-40D4-8AE5-6480B887062C}">
      <dsp:nvSpPr>
        <dsp:cNvPr id="0" name=""/>
        <dsp:cNvSpPr/>
      </dsp:nvSpPr>
      <dsp:spPr>
        <a:xfrm>
          <a:off x="4742668" y="2249248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921696" y="2253558"/>
        <a:ext cx="18845" cy="18845"/>
      </dsp:txXfrm>
    </dsp:sp>
    <dsp:sp modelId="{F51227A1-7A7F-4372-B28B-9475E864003D}">
      <dsp:nvSpPr>
        <dsp:cNvPr id="0" name=""/>
        <dsp:cNvSpPr/>
      </dsp:nvSpPr>
      <dsp:spPr>
        <a:xfrm>
          <a:off x="5119569" y="1635112"/>
          <a:ext cx="1255737" cy="12557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DISTRIBUČNÍ STRATEGIE</a:t>
          </a:r>
          <a:endParaRPr kumimoji="0" lang="cs-CZ" sz="800" b="1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endParaRPr>
        </a:p>
      </dsp:txBody>
      <dsp:txXfrm>
        <a:off x="5303467" y="1819010"/>
        <a:ext cx="887941" cy="887941"/>
      </dsp:txXfrm>
    </dsp:sp>
    <dsp:sp modelId="{A5459D29-6618-4735-8D0E-FE462707630F}">
      <dsp:nvSpPr>
        <dsp:cNvPr id="0" name=""/>
        <dsp:cNvSpPr/>
      </dsp:nvSpPr>
      <dsp:spPr>
        <a:xfrm rot="5400000">
          <a:off x="3926349" y="3065567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4105377" y="3069878"/>
        <a:ext cx="18845" cy="18845"/>
      </dsp:txXfrm>
    </dsp:sp>
    <dsp:sp modelId="{A956FC81-2A95-413F-8CA7-4046BBBDB5D1}">
      <dsp:nvSpPr>
        <dsp:cNvPr id="0" name=""/>
        <dsp:cNvSpPr/>
      </dsp:nvSpPr>
      <dsp:spPr>
        <a:xfrm>
          <a:off x="3486931" y="3267751"/>
          <a:ext cx="1255737" cy="12557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KOMUNIKAČNÍ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sp:txBody>
      <dsp:txXfrm>
        <a:off x="3670829" y="3451649"/>
        <a:ext cx="887941" cy="887941"/>
      </dsp:txXfrm>
    </dsp:sp>
    <dsp:sp modelId="{2C16D660-594D-4A8F-8686-D90BADED4DDB}">
      <dsp:nvSpPr>
        <dsp:cNvPr id="0" name=""/>
        <dsp:cNvSpPr/>
      </dsp:nvSpPr>
      <dsp:spPr>
        <a:xfrm rot="10800000">
          <a:off x="3110030" y="2249248"/>
          <a:ext cx="376900" cy="27465"/>
        </a:xfrm>
        <a:custGeom>
          <a:avLst/>
          <a:gdLst/>
          <a:ahLst/>
          <a:cxnLst/>
          <a:rect l="0" t="0" r="0" b="0"/>
          <a:pathLst>
            <a:path>
              <a:moveTo>
                <a:pt x="0" y="13732"/>
              </a:moveTo>
              <a:lnTo>
                <a:pt x="376900" y="13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0800000">
        <a:off x="3289058" y="2253558"/>
        <a:ext cx="18845" cy="18845"/>
      </dsp:txXfrm>
    </dsp:sp>
    <dsp:sp modelId="{66CEF44C-4086-4BF2-BBC9-1A98F4816A1E}">
      <dsp:nvSpPr>
        <dsp:cNvPr id="0" name=""/>
        <dsp:cNvSpPr/>
      </dsp:nvSpPr>
      <dsp:spPr>
        <a:xfrm>
          <a:off x="1854293" y="1635112"/>
          <a:ext cx="1255737" cy="12557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CENOVÁ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8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cs typeface="Arial" charset="0"/>
            </a:rPr>
            <a:t>STRATEGIE</a:t>
          </a:r>
        </a:p>
      </dsp:txBody>
      <dsp:txXfrm>
        <a:off x="2038191" y="1819010"/>
        <a:ext cx="887941" cy="8879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C401FC-9EE0-40ED-B762-BD7F2C9ADC5C}">
      <dsp:nvSpPr>
        <dsp:cNvPr id="0" name=""/>
        <dsp:cNvSpPr/>
      </dsp:nvSpPr>
      <dsp:spPr>
        <a:xfrm>
          <a:off x="0" y="1562734"/>
          <a:ext cx="2722245" cy="272224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CBA9E-66FB-4F9B-A1D8-720CEFCCC411}">
      <dsp:nvSpPr>
        <dsp:cNvPr id="0" name=""/>
        <dsp:cNvSpPr/>
      </dsp:nvSpPr>
      <dsp:spPr>
        <a:xfrm>
          <a:off x="544449" y="2107183"/>
          <a:ext cx="1633347" cy="16333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2162CF-3680-4FFD-A207-2C412FE70BF1}">
      <dsp:nvSpPr>
        <dsp:cNvPr id="0" name=""/>
        <dsp:cNvSpPr/>
      </dsp:nvSpPr>
      <dsp:spPr>
        <a:xfrm>
          <a:off x="1088898" y="2651633"/>
          <a:ext cx="544449" cy="54444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2E6D15-E81D-4B65-A882-A810B2E46541}">
      <dsp:nvSpPr>
        <dsp:cNvPr id="0" name=""/>
        <dsp:cNvSpPr/>
      </dsp:nvSpPr>
      <dsp:spPr>
        <a:xfrm>
          <a:off x="3175952" y="655319"/>
          <a:ext cx="1361122" cy="793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3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</a:rPr>
            <a:t>vnitřní vrstva - tzv. jádro produktu</a:t>
          </a:r>
        </a:p>
      </dsp:txBody>
      <dsp:txXfrm>
        <a:off x="3175952" y="655319"/>
        <a:ext cx="1361122" cy="793988"/>
      </dsp:txXfrm>
    </dsp:sp>
    <dsp:sp modelId="{9C8ED34B-EED6-4A2D-AD77-B09F9D04ABBA}">
      <dsp:nvSpPr>
        <dsp:cNvPr id="0" name=""/>
        <dsp:cNvSpPr/>
      </dsp:nvSpPr>
      <dsp:spPr>
        <a:xfrm>
          <a:off x="2835671" y="1052314"/>
          <a:ext cx="3402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AA9A87-510C-48D9-B029-06346352A115}">
      <dsp:nvSpPr>
        <dsp:cNvPr id="0" name=""/>
        <dsp:cNvSpPr/>
      </dsp:nvSpPr>
      <dsp:spPr>
        <a:xfrm rot="5400000">
          <a:off x="1162171" y="1251718"/>
          <a:ext cx="1871089" cy="147318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1C53D3-93F6-4B62-A302-317F222D1CB2}">
      <dsp:nvSpPr>
        <dsp:cNvPr id="0" name=""/>
        <dsp:cNvSpPr/>
      </dsp:nvSpPr>
      <dsp:spPr>
        <a:xfrm>
          <a:off x="3175952" y="1449308"/>
          <a:ext cx="1361122" cy="793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3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</a:rPr>
            <a:t>střední vrstva - skutečný výrobek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sz="1300" b="0" i="0" u="none" strike="noStrike" kern="1200" cap="none" normalizeH="0" baseline="0" dirty="0">
            <a:ln>
              <a:noFill/>
            </a:ln>
            <a:solidFill>
              <a:schemeClr val="tx1"/>
            </a:solidFill>
            <a:effectLst/>
          </a:endParaRPr>
        </a:p>
      </dsp:txBody>
      <dsp:txXfrm>
        <a:off x="3175952" y="1449308"/>
        <a:ext cx="1361122" cy="793988"/>
      </dsp:txXfrm>
    </dsp:sp>
    <dsp:sp modelId="{5EEDE9F9-5E5D-4CDC-9F94-8DD75D16C5CF}">
      <dsp:nvSpPr>
        <dsp:cNvPr id="0" name=""/>
        <dsp:cNvSpPr/>
      </dsp:nvSpPr>
      <dsp:spPr>
        <a:xfrm>
          <a:off x="2835671" y="1846302"/>
          <a:ext cx="3402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D9BF21-18E2-4068-B01A-74BFBBCEC143}">
      <dsp:nvSpPr>
        <dsp:cNvPr id="0" name=""/>
        <dsp:cNvSpPr/>
      </dsp:nvSpPr>
      <dsp:spPr>
        <a:xfrm rot="5400000">
          <a:off x="1563793" y="2033320"/>
          <a:ext cx="1458034" cy="108299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8A193D-7C2B-4EB6-8939-E796C94E0584}">
      <dsp:nvSpPr>
        <dsp:cNvPr id="0" name=""/>
        <dsp:cNvSpPr/>
      </dsp:nvSpPr>
      <dsp:spPr>
        <a:xfrm>
          <a:off x="3175952" y="2243296"/>
          <a:ext cx="1361122" cy="7939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16510" bIns="1651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sz="1300" b="1" i="0" u="none" strike="noStrike" kern="1200" cap="none" normalizeH="0" baseline="0" dirty="0">
              <a:ln>
                <a:noFill/>
              </a:ln>
              <a:solidFill>
                <a:schemeClr val="tx1"/>
              </a:solidFill>
              <a:effectLst/>
            </a:rPr>
            <a:t>vnější vrstva - rozšířený výrobek</a:t>
          </a:r>
        </a:p>
      </dsp:txBody>
      <dsp:txXfrm>
        <a:off x="3175952" y="2243296"/>
        <a:ext cx="1361122" cy="793988"/>
      </dsp:txXfrm>
    </dsp:sp>
    <dsp:sp modelId="{121BA7C3-9B9A-41F4-817F-42341A459772}">
      <dsp:nvSpPr>
        <dsp:cNvPr id="0" name=""/>
        <dsp:cNvSpPr/>
      </dsp:nvSpPr>
      <dsp:spPr>
        <a:xfrm>
          <a:off x="2835671" y="2640290"/>
          <a:ext cx="34028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7540B8-5F8A-4003-9A87-89AE1AC787DC}">
      <dsp:nvSpPr>
        <dsp:cNvPr id="0" name=""/>
        <dsp:cNvSpPr/>
      </dsp:nvSpPr>
      <dsp:spPr>
        <a:xfrm rot="5400000">
          <a:off x="1965914" y="2814287"/>
          <a:ext cx="1041712" cy="69281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203E0-D7BD-45DA-8253-15A6D543BE21}" type="datetimeFigureOut">
              <a:rPr lang="cs-CZ" smtClean="0"/>
              <a:t>25.10.2022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DEB11-1E6E-4A14-8FF4-F288982D4CE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2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t>10/25/2022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t>10/25/2022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t>10/25/2022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://www.koh-i-noor.cz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4551" y="2591177"/>
            <a:ext cx="6718685" cy="2491462"/>
          </a:xfrm>
        </p:spPr>
        <p:txBody>
          <a:bodyPr lIns="0" tIns="0" rIns="0" bIns="0" anchor="t" anchorCtr="0">
            <a:normAutofit/>
          </a:bodyPr>
          <a:lstStyle/>
          <a:p>
            <a:pPr algn="l">
              <a:spcBef>
                <a:spcPts val="0"/>
              </a:spcBef>
            </a:pPr>
            <a: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  (XMAR)</a:t>
            </a:r>
            <a:br>
              <a:rPr lang="cs-CZ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b="1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7. </a:t>
            </a: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přednáška</a:t>
            </a:r>
            <a:b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</a:t>
            </a:r>
            <a:r>
              <a:rPr lang="cs-CZ" sz="31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Marketingový mix a řízení produktu</a:t>
            </a:r>
            <a:r>
              <a:rPr lang="cs-CZ" sz="1800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</a:t>
            </a:r>
            <a:br>
              <a:rPr lang="cs-CZ" sz="1800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1800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2022/2023</a:t>
            </a:r>
            <a:r>
              <a:rPr lang="cs-CZ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14551" y="5688281"/>
            <a:ext cx="4432109" cy="395404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600" i="1" dirty="0" smtClean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PhDr. Ing</a:t>
            </a:r>
            <a:r>
              <a:rPr lang="cs-CZ" sz="1600" i="1" dirty="0">
                <a:solidFill>
                  <a:prstClr val="black">
                    <a:lumMod val="85000"/>
                    <a:lumOff val="15000"/>
                  </a:prst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. Mgr. Renáta Pavlíčková, MBA</a:t>
            </a:r>
            <a:endParaRPr lang="en-US" sz="1600" i="1" dirty="0">
              <a:solidFill>
                <a:prstClr val="black">
                  <a:lumMod val="85000"/>
                  <a:lumOff val="15000"/>
                </a:prst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8510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5092"/>
            <a:ext cx="8229600" cy="762545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mix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  <a:defRPr/>
            </a:pPr>
            <a:r>
              <a:rPr lang="cs-CZ" sz="2000" dirty="0"/>
              <a:t>je kombinací čtyř </a:t>
            </a:r>
            <a:r>
              <a:rPr lang="cs-CZ" sz="2000" dirty="0" smtClean="0"/>
              <a:t>prvků/nástrojů </a:t>
            </a:r>
            <a:r>
              <a:rPr lang="cs-CZ" sz="2000" dirty="0"/>
              <a:t>- tzv. 4P</a:t>
            </a:r>
            <a:r>
              <a:rPr lang="cs-CZ" sz="2000" dirty="0" smtClean="0"/>
              <a:t>:</a:t>
            </a:r>
          </a:p>
          <a:p>
            <a:pPr>
              <a:lnSpc>
                <a:spcPct val="150000"/>
              </a:lnSpc>
              <a:defRPr/>
            </a:pPr>
            <a:r>
              <a:rPr lang="cs-CZ" sz="2000" dirty="0" smtClean="0"/>
              <a:t>Product/Produkt</a:t>
            </a:r>
          </a:p>
          <a:p>
            <a:pPr>
              <a:lnSpc>
                <a:spcPct val="150000"/>
              </a:lnSpc>
              <a:defRPr/>
            </a:pPr>
            <a:r>
              <a:rPr lang="cs-CZ" sz="2000" dirty="0" err="1" smtClean="0"/>
              <a:t>Price</a:t>
            </a:r>
            <a:r>
              <a:rPr lang="cs-CZ" sz="2000" dirty="0" smtClean="0"/>
              <a:t>/Cena</a:t>
            </a:r>
          </a:p>
          <a:p>
            <a:pPr>
              <a:lnSpc>
                <a:spcPct val="150000"/>
              </a:lnSpc>
              <a:defRPr/>
            </a:pPr>
            <a:r>
              <a:rPr lang="cs-CZ" sz="2000" dirty="0" smtClean="0"/>
              <a:t>Place/Distribuce</a:t>
            </a:r>
          </a:p>
          <a:p>
            <a:pPr>
              <a:lnSpc>
                <a:spcPct val="150000"/>
              </a:lnSpc>
              <a:defRPr/>
            </a:pPr>
            <a:r>
              <a:rPr lang="cs-CZ" sz="2000" dirty="0" err="1" smtClean="0"/>
              <a:t>Promotion</a:t>
            </a:r>
            <a:r>
              <a:rPr lang="cs-CZ" sz="2000" dirty="0" smtClean="0"/>
              <a:t>/Marketingová komunikace</a:t>
            </a:r>
          </a:p>
          <a:p>
            <a:pPr>
              <a:defRPr/>
            </a:pPr>
            <a:endParaRPr lang="cs-CZ" dirty="0" smtClean="0"/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69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68740"/>
            <a:ext cx="8229600" cy="748898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Marketingové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400" dirty="0"/>
              <a:t>účinný marketingový program propojuje všechny prvky marketingového mixu v jeden koordinovaný program, který je navržen tak, aby byla zákazníkovi poskytnuta co nejvyšší hodnota a aby byly splněny firemní marketingové cíle.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29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6600" dirty="0"/>
              <a:t>Produkt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PRODUCT / PRODUKT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800"/>
              <a:t>.</a:t>
            </a:r>
          </a:p>
        </p:txBody>
      </p:sp>
      <p:pic>
        <p:nvPicPr>
          <p:cNvPr id="23558" name="Picture 4" descr="Ambiente Corri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4149725"/>
            <a:ext cx="3240088" cy="162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6" descr="Knihy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3789363"/>
            <a:ext cx="3048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1" name="Picture 7" descr="úklid-udělej si pořáde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20272" y="1628800"/>
            <a:ext cx="1728787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2" name="Picture 9" descr="Klávesnic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0113" y="2133600"/>
            <a:ext cx="2089150" cy="150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3" name="Picture 11" descr="Centrum vzdělávání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19475" y="1628775"/>
            <a:ext cx="30956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CO JE TO PRODUKT?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sz="2400"/>
              <a:t>produktem jsou veškeré výrobky, služby, ale i osoby, zkušenosti, místa, informace a myšlenky - tedy cokoli,  co je v rámci směny zboží nabízeno k prodeji, a co  může uspokojit potřeby a přání,</a:t>
            </a:r>
          </a:p>
          <a:p>
            <a:pPr eaLnBrk="1" hangingPunct="1">
              <a:defRPr/>
            </a:pPr>
            <a:r>
              <a:rPr lang="cs-CZ" sz="2400"/>
              <a:t>produktem je vše, co tvoří nabídku na trhu,</a:t>
            </a:r>
          </a:p>
          <a:p>
            <a:pPr eaLnBrk="1" hangingPunct="1">
              <a:defRPr/>
            </a:pPr>
            <a:r>
              <a:rPr lang="cs-CZ" sz="2400"/>
              <a:t>zahrnuje design a balení zboží, stejně jako jeho fyzické rysy a jakékoliv s ním spojené služby, </a:t>
            </a:r>
          </a:p>
          <a:p>
            <a:pPr eaLnBrk="1" hangingPunct="1">
              <a:defRPr/>
            </a:pPr>
            <a:r>
              <a:rPr lang="cs-CZ" sz="2400"/>
              <a:t>produkt je kombinací mnoha různých prvků z nichž všechny jsou důležité pro jeho úspěch.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41444"/>
            <a:ext cx="8229600" cy="776193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PRODUKTOVÝ MIX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600200"/>
            <a:ext cx="7859712" cy="4533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kvalita, </a:t>
            </a:r>
          </a:p>
          <a:p>
            <a:pPr eaLnBrk="1" hangingPunct="1">
              <a:defRPr/>
            </a:pPr>
            <a:r>
              <a:rPr lang="cs-CZ" sz="2400" dirty="0"/>
              <a:t>značka,</a:t>
            </a:r>
          </a:p>
          <a:p>
            <a:pPr eaLnBrk="1" hangingPunct="1">
              <a:defRPr/>
            </a:pPr>
            <a:r>
              <a:rPr lang="cs-CZ" sz="2400" dirty="0"/>
              <a:t>ochranná známka,</a:t>
            </a:r>
          </a:p>
          <a:p>
            <a:pPr eaLnBrk="1" hangingPunct="1">
              <a:defRPr/>
            </a:pPr>
            <a:r>
              <a:rPr lang="cs-CZ" sz="2400" dirty="0"/>
              <a:t>obal,</a:t>
            </a:r>
          </a:p>
          <a:p>
            <a:pPr eaLnBrk="1" hangingPunct="1">
              <a:defRPr/>
            </a:pPr>
            <a:r>
              <a:rPr lang="cs-CZ" sz="2400" dirty="0"/>
              <a:t>sortiment,</a:t>
            </a:r>
          </a:p>
          <a:p>
            <a:pPr eaLnBrk="1" hangingPunct="1">
              <a:defRPr/>
            </a:pPr>
            <a:r>
              <a:rPr lang="cs-CZ" sz="2400" dirty="0"/>
              <a:t>design,</a:t>
            </a:r>
          </a:p>
          <a:p>
            <a:pPr eaLnBrk="1" hangingPunct="1">
              <a:defRPr/>
            </a:pPr>
            <a:r>
              <a:rPr lang="cs-CZ" sz="2400" dirty="0"/>
              <a:t>image,</a:t>
            </a:r>
          </a:p>
          <a:p>
            <a:pPr eaLnBrk="1" hangingPunct="1">
              <a:defRPr/>
            </a:pPr>
            <a:r>
              <a:rPr lang="cs-CZ" sz="2400" dirty="0"/>
              <a:t>záruky,</a:t>
            </a:r>
          </a:p>
          <a:p>
            <a:pPr eaLnBrk="1" hangingPunct="1">
              <a:defRPr/>
            </a:pPr>
            <a:r>
              <a:rPr lang="cs-CZ" sz="2400" dirty="0"/>
              <a:t>služby.</a:t>
            </a:r>
          </a:p>
        </p:txBody>
      </p:sp>
      <p:pic>
        <p:nvPicPr>
          <p:cNvPr id="25607" name="Picture 5" descr="služby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2997225"/>
            <a:ext cx="11747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Picture 6" descr="služby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628800"/>
            <a:ext cx="11525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9" name="Picture 7" descr="služby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79742" y="4437087"/>
            <a:ext cx="11176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96036"/>
            <a:ext cx="8229600" cy="72160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400" b="1" dirty="0">
                <a:solidFill>
                  <a:srgbClr val="C00000"/>
                </a:solidFill>
              </a:rPr>
              <a:t>3 VRSTVY (DIMENZE) PRODUKTU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800"/>
              <a:t>.</a:t>
            </a:r>
          </a:p>
        </p:txBody>
      </p:sp>
      <p:graphicFrame>
        <p:nvGraphicFramePr>
          <p:cNvPr id="2" name="Diagram 1"/>
          <p:cNvGraphicFramePr/>
          <p:nvPr/>
        </p:nvGraphicFramePr>
        <p:xfrm>
          <a:off x="1116013" y="1917700"/>
          <a:ext cx="4537075" cy="4940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VRSTVY PRODUKTU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sz="2400" b="1"/>
              <a:t>jádro produktu:</a:t>
            </a:r>
            <a:r>
              <a:rPr lang="cs-CZ" sz="2400"/>
              <a:t> představuje základní užitek či službu,</a:t>
            </a:r>
            <a:endParaRPr lang="cs-CZ" sz="2400" b="1"/>
          </a:p>
          <a:p>
            <a:pPr eaLnBrk="1" hangingPunct="1">
              <a:defRPr/>
            </a:pPr>
            <a:r>
              <a:rPr lang="cs-CZ" sz="2400" b="1"/>
              <a:t>skutečný výrobek:</a:t>
            </a:r>
            <a:r>
              <a:rPr lang="cs-CZ" sz="2400"/>
              <a:t> představuje značku, kvalitu, balení, styl a design, doplňky,</a:t>
            </a:r>
            <a:endParaRPr lang="cs-CZ" sz="2400" b="1"/>
          </a:p>
          <a:p>
            <a:pPr eaLnBrk="1" hangingPunct="1">
              <a:defRPr/>
            </a:pPr>
            <a:r>
              <a:rPr lang="cs-CZ" sz="2400" b="1"/>
              <a:t>rozšířený výrobek:</a:t>
            </a:r>
            <a:r>
              <a:rPr lang="cs-CZ" sz="2400"/>
              <a:t> dodávky a úvěrování, instalace, prodejní servis, záruky.</a:t>
            </a:r>
            <a:endParaRPr lang="cs-CZ" sz="2400" b="1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50626"/>
            <a:ext cx="8229600" cy="667011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28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ŽIVOTNÍ CYKLUS </a:t>
            </a:r>
            <a:r>
              <a:rPr lang="cs-CZ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PRODUKTU</a:t>
            </a:r>
            <a:endParaRPr lang="cs-CZ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algn="just" eaLnBrk="1" hangingPunct="1">
              <a:lnSpc>
                <a:spcPct val="150000"/>
              </a:lnSpc>
              <a:defRPr/>
            </a:pPr>
            <a:r>
              <a:rPr lang="cs-CZ" sz="2000" dirty="0"/>
              <a:t>vypovídá o vývoji objemu prodejů a zisku během životnosti produktu,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cs-CZ" sz="2000" dirty="0"/>
              <a:t>obvykle rozlišujeme </a:t>
            </a:r>
            <a:r>
              <a:rPr lang="cs-CZ" sz="2000" b="1" dirty="0"/>
              <a:t>4 základní fáze,</a:t>
            </a:r>
          </a:p>
          <a:p>
            <a:pPr algn="just" eaLnBrk="1" hangingPunct="1">
              <a:lnSpc>
                <a:spcPct val="150000"/>
              </a:lnSpc>
              <a:defRPr/>
            </a:pPr>
            <a:r>
              <a:rPr lang="cs-CZ" sz="2000" dirty="0"/>
              <a:t>někteří autoři uvádějí fází 5 (navíc fázi vývojovou, </a:t>
            </a:r>
            <a:r>
              <a:rPr lang="cs-CZ" sz="2000" dirty="0" smtClean="0"/>
              <a:t>která </a:t>
            </a:r>
            <a:r>
              <a:rPr lang="cs-CZ" sz="2000" dirty="0"/>
              <a:t>začíná okamžikem, kdy firma hledá a začne rozvíjet námět na nový produkt).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36978"/>
            <a:ext cx="8229600" cy="68065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ŽIVOTNÍHO CYKLU </a:t>
            </a:r>
            <a:r>
              <a:rPr lang="cs-CZ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PRODUKTU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800" dirty="0"/>
              <a:t>.</a:t>
            </a:r>
          </a:p>
        </p:txBody>
      </p:sp>
      <p:pic>
        <p:nvPicPr>
          <p:cNvPr id="28678" name="Picture 4" descr="ži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1773238"/>
            <a:ext cx="6408738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562271"/>
          </a:xfrm>
          <a:solidFill>
            <a:srgbClr val="66FFFF"/>
          </a:solidFill>
        </p:spPr>
        <p:txBody>
          <a:bodyPr>
            <a:normAutofit/>
          </a:bodyPr>
          <a:lstStyle/>
          <a:p>
            <a:r>
              <a:rPr lang="cs-CZ" sz="2400" b="1" dirty="0" smtClean="0"/>
              <a:t>MARKETING</a:t>
            </a: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Zástupný obsah 5">
            <a:extLst>
              <a:ext uri="{FF2B5EF4-FFF2-40B4-BE49-F238E27FC236}">
                <a16:creationId xmlns="" xmlns:a16="http://schemas.microsoft.com/office/drawing/2014/main" id="{3F855E0B-AA68-49DD-A8CE-991330390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cs-CZ" sz="3700" dirty="0"/>
              <a:t>(35)	Podstata, úloha a cíle marketingu. Složky marketingového prostředí. Marketing management. Strategický marketing.</a:t>
            </a:r>
          </a:p>
          <a:p>
            <a:pPr marL="0" indent="0" algn="just">
              <a:buNone/>
            </a:pPr>
            <a:endParaRPr lang="cs-CZ" sz="3700" dirty="0">
              <a:highlight>
                <a:srgbClr val="00FFFF"/>
              </a:highlight>
            </a:endParaRPr>
          </a:p>
          <a:p>
            <a:pPr marL="0" indent="0" algn="just">
              <a:buNone/>
            </a:pPr>
            <a:r>
              <a:rPr lang="cs-CZ" sz="3700" dirty="0"/>
              <a:t>(36)	Trh. Spotřební trh a jeho analýza. Zákazník. Nákupní chování zákazníka. Nákupní rozhodovací proces. Chování a ovlivňování              spotřebitele.  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/>
              <a:t>(37)	Marketingový výzkum, jeho podstata a formy. Proces, příprava a realizace marketingového výzkumu. Marketingový              informační systém. Složky MIS. Marketingové zpravodajské informace a databáze.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>
                <a:highlight>
                  <a:srgbClr val="00FFFF"/>
                </a:highlight>
              </a:rPr>
              <a:t>(38)	Produktová politika v rámci marketingového mixu. Charakteristika produktu. Životní cyklus výrobku. Politika (strategie) značky – Brand Management, politika kvality, obalová politika. </a:t>
            </a:r>
          </a:p>
          <a:p>
            <a:pPr marL="0" indent="0" algn="just">
              <a:buNone/>
            </a:pPr>
            <a:endParaRPr lang="cs-CZ" sz="3700" dirty="0"/>
          </a:p>
          <a:p>
            <a:pPr marL="0" indent="0" algn="just">
              <a:buNone/>
            </a:pPr>
            <a:r>
              <a:rPr lang="cs-CZ" sz="3700" dirty="0"/>
              <a:t>(39)	Cenová politika v rámci marketingového mixu. Cena. Cíle stanovení ceny. Cenové strategie. Psychologické a etické aspekty              tvorby ceny.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/>
              <a:t>(40)	Distribuční politika v rámci marketingového mixu. Pojem distribuce. Distribuční cesta přímá a nepřímá. Role distribučních              firem. Výrobní logistika firmy. Velkoobchod a maloobchod. </a:t>
            </a:r>
          </a:p>
          <a:p>
            <a:pPr marL="0" indent="0" algn="just">
              <a:buNone/>
            </a:pPr>
            <a:r>
              <a:rPr lang="cs-CZ" sz="3700" dirty="0"/>
              <a:t> </a:t>
            </a:r>
          </a:p>
          <a:p>
            <a:pPr marL="0" indent="0" algn="just">
              <a:buNone/>
            </a:pPr>
            <a:r>
              <a:rPr lang="cs-CZ" sz="3700" dirty="0"/>
              <a:t>(41)	Marketingová komunikace v rámci marketingového mixu. Komunikace a komunikační model. Součásti marketingové       komunikace – komunikační mix. Reklama, reklamní sdělení. Význam marketingové komunikace pro firmu. </a:t>
            </a:r>
          </a:p>
          <a:p>
            <a:pPr algn="just"/>
            <a:endParaRPr lang="cs-CZ" sz="3700" dirty="0"/>
          </a:p>
          <a:p>
            <a:pPr marL="0" indent="0" algn="just">
              <a:buNone/>
            </a:pPr>
            <a:r>
              <a:rPr lang="cs-CZ" sz="3700" dirty="0"/>
              <a:t>(42)	Marketing služeb. Kategorie služeb. Specifika služeb. Metody odlišení služeb od konkurence. Konkurenční výhoda    poskytovatelů služeb. Parametry vnímání kvality služeb. Nástroje marketingového mixu služeb (8P). </a:t>
            </a:r>
          </a:p>
          <a:p>
            <a:pPr algn="just"/>
            <a:endParaRPr lang="cs-CZ" sz="3700" dirty="0"/>
          </a:p>
          <a:p>
            <a:pPr marL="0" indent="0" algn="just">
              <a:buNone/>
            </a:pPr>
            <a:r>
              <a:rPr lang="cs-CZ" sz="3700" dirty="0"/>
              <a:t>(43)	Globální marketing 21. století. Filozofie mezinárodního marketingu. Mezinárodní obchod a jeho rizika. Etické aspekty           marketingu. Společenská kritika marketingu.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116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1) ZAVÁDĚCÍ FÁZE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sz="2400"/>
              <a:t>období pomalého růstu prodejů po uvedení produktu    na trh,</a:t>
            </a:r>
          </a:p>
          <a:p>
            <a:pPr eaLnBrk="1" hangingPunct="1">
              <a:defRPr/>
            </a:pPr>
            <a:r>
              <a:rPr lang="cs-CZ" sz="2400"/>
              <a:t>v tomto období není dosahováno zisku, protože náklady spojené se zaváděním produktu na trh jsou vysoké.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2) RŮSTOVÁ FÁZE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cs-CZ" sz="3600"/>
          </a:p>
          <a:p>
            <a:pPr eaLnBrk="1" hangingPunct="1">
              <a:defRPr/>
            </a:pPr>
            <a:r>
              <a:rPr lang="cs-CZ" sz="2400"/>
              <a:t>období přijetí produktu trhem a významného růstu zisku.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3) FÁZE ZRALOSTI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sz="2400"/>
              <a:t>období poklesu růstu prodejů v důsledku přijetí   produktu většinou potenciálních zákazníků,</a:t>
            </a:r>
          </a:p>
          <a:p>
            <a:pPr eaLnBrk="1" hangingPunct="1">
              <a:defRPr/>
            </a:pPr>
            <a:r>
              <a:rPr lang="cs-CZ" sz="2400"/>
              <a:t>zisk je stabilní nebo klesá jako následek zvýšených marketingových výdajů na obranu proti konkurenci.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4) FÁZE ÚPADKU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endParaRPr lang="cs-CZ" sz="3600"/>
          </a:p>
          <a:p>
            <a:pPr eaLnBrk="1" hangingPunct="1">
              <a:defRPr/>
            </a:pPr>
            <a:r>
              <a:rPr lang="cs-CZ" sz="2400"/>
              <a:t>období, kdy se prodeje snižují a zisk klesá.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POLITIKA (STRATEGIE) ZNAČKY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33400" indent="-533400" eaLnBrk="1" hangingPunct="1">
              <a:defRPr/>
            </a:pPr>
            <a:r>
              <a:rPr lang="cs-CZ" sz="2400"/>
              <a:t>značka (Brand),</a:t>
            </a:r>
          </a:p>
          <a:p>
            <a:pPr marL="533400" indent="-533400" eaLnBrk="1" hangingPunct="1">
              <a:defRPr/>
            </a:pPr>
            <a:r>
              <a:rPr lang="cs-CZ" sz="2400"/>
              <a:t>řízení značky (Brand Management) tvoří životně důležitou součást celé firemní strategie,</a:t>
            </a:r>
          </a:p>
          <a:p>
            <a:pPr marL="533400" indent="-533400" eaLnBrk="1" hangingPunct="1">
              <a:defRPr/>
            </a:pPr>
            <a:r>
              <a:rPr lang="cs-CZ" sz="2400" b="1"/>
              <a:t>Brand Management</a:t>
            </a:r>
            <a:r>
              <a:rPr lang="cs-CZ" sz="2400"/>
              <a:t> je oblast řízení zaměřující            se na téma značky. Zabývá se především těmito třemi otázkami: </a:t>
            </a:r>
            <a:endParaRPr lang="cs-CZ" sz="1400" i="1">
              <a:latin typeface="Times New Roman" pitchFamily="18" charset="0"/>
              <a:cs typeface="Times New Roman" pitchFamily="18" charset="0"/>
            </a:endParaRPr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cs-CZ" sz="2400"/>
              <a:t>       - Jak vytvářet hodnotu značky?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cs-CZ" sz="2400"/>
              <a:t>       - Jak měřit hodnotu značky? 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r>
              <a:rPr lang="cs-CZ" sz="2400"/>
              <a:t>       - Jak využít hodnotu značky pro rozvoj podnikání? </a:t>
            </a:r>
          </a:p>
          <a:p>
            <a:pPr marL="533400" indent="-533400" eaLnBrk="1" hangingPunct="1">
              <a:buFont typeface="Wingdings" pitchFamily="2" charset="2"/>
              <a:buNone/>
              <a:defRPr/>
            </a:pPr>
            <a:endParaRPr lang="cs-CZ" sz="2400"/>
          </a:p>
          <a:p>
            <a:pPr marL="533400" indent="-533400" eaLnBrk="1" hangingPunct="1">
              <a:defRPr/>
            </a:pPr>
            <a:endParaRPr lang="cs-CZ" sz="28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BRANDING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sz="2400"/>
              <a:t>podstatou </a:t>
            </a:r>
            <a:r>
              <a:rPr lang="cs-CZ" sz="2400" b="1"/>
              <a:t>brandingu</a:t>
            </a:r>
            <a:r>
              <a:rPr lang="cs-CZ" sz="2400"/>
              <a:t> jsou činnosti, jejichž cílem je získat požadované postavení značky v myslích      jejich zákazníků, tedy vytvořit  pozitivní postoje zákazníků ke značce.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BRANDINGOVÉ ČINNOSTI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33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sz="2400"/>
              <a:t>vymezení značky vůči ostatním značkám (positioning), </a:t>
            </a:r>
          </a:p>
          <a:p>
            <a:pPr eaLnBrk="1" hangingPunct="1">
              <a:defRPr/>
            </a:pPr>
            <a:r>
              <a:rPr lang="cs-CZ" sz="2400"/>
              <a:t>návrh značky/ loga (design), </a:t>
            </a:r>
          </a:p>
          <a:p>
            <a:pPr eaLnBrk="1" hangingPunct="1">
              <a:defRPr/>
            </a:pPr>
            <a:r>
              <a:rPr lang="cs-CZ" sz="2400"/>
              <a:t>výběr názvu (naming), </a:t>
            </a:r>
          </a:p>
          <a:p>
            <a:pPr eaLnBrk="1" hangingPunct="1">
              <a:defRPr/>
            </a:pPr>
            <a:r>
              <a:rPr lang="cs-CZ" sz="2400"/>
              <a:t>vytvoření sloganu, </a:t>
            </a:r>
          </a:p>
          <a:p>
            <a:pPr eaLnBrk="1" hangingPunct="1">
              <a:defRPr/>
            </a:pPr>
            <a:r>
              <a:rPr lang="cs-CZ" sz="2400"/>
              <a:t>způsob komunikace značky se zákazníky, </a:t>
            </a:r>
          </a:p>
          <a:p>
            <a:pPr eaLnBrk="1" hangingPunct="1">
              <a:defRPr/>
            </a:pPr>
            <a:r>
              <a:rPr lang="cs-CZ" sz="2400"/>
              <a:t>definování požadovaných asociací spojených s výrobkem. </a:t>
            </a:r>
          </a:p>
          <a:p>
            <a:pPr eaLnBrk="1" hangingPunct="1">
              <a:defRPr/>
            </a:pPr>
            <a:endParaRPr lang="cs-CZ" sz="24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ZNAČKA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sz="2400"/>
              <a:t>značka je označením, pod kterým se výrobek nebo služba prodává,</a:t>
            </a:r>
          </a:p>
          <a:p>
            <a:pPr eaLnBrk="1" hangingPunct="1">
              <a:defRPr/>
            </a:pPr>
            <a:r>
              <a:rPr lang="cs-CZ" sz="2400"/>
              <a:t>značka je </a:t>
            </a:r>
            <a:r>
              <a:rPr lang="cs-CZ" sz="2400" b="1"/>
              <a:t>pro firmu</a:t>
            </a:r>
            <a:r>
              <a:rPr lang="cs-CZ" sz="2400"/>
              <a:t> identifikace (jméno), symbol,  design nebo jejich kombinace, s jejichž pomocí může poskytnout svému zboží zvláštní postavení, které vyniká vůči jiným dodavatelům,</a:t>
            </a:r>
          </a:p>
          <a:p>
            <a:pPr eaLnBrk="1" hangingPunct="1">
              <a:defRPr/>
            </a:pPr>
            <a:r>
              <a:rPr lang="cs-CZ" sz="2400" b="1"/>
              <a:t>pro zákazníka</a:t>
            </a:r>
            <a:r>
              <a:rPr lang="cs-CZ" sz="2400"/>
              <a:t> je značka asociací, podnětem, motivací ke koupi.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LOGO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sz="2400"/>
              <a:t>vizuální část značky,</a:t>
            </a:r>
          </a:p>
          <a:p>
            <a:pPr eaLnBrk="1" hangingPunct="1">
              <a:defRPr/>
            </a:pPr>
            <a:r>
              <a:rPr lang="cs-CZ" sz="2400"/>
              <a:t>může to být kresba, design nebo jiná grafická prezentace.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KRITÉRIA PRO FINÁLNÍ VÝBĚR ZNAČKY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sz="2400"/>
              <a:t>Vyloučit jiné chráněné značky.</a:t>
            </a:r>
          </a:p>
          <a:p>
            <a:pPr eaLnBrk="1" hangingPunct="1">
              <a:defRPr/>
            </a:pPr>
            <a:r>
              <a:rPr lang="cs-CZ" sz="2400"/>
              <a:t>Naznačuje jméno něco, co se týká výhod nebo kvality produktu?</a:t>
            </a:r>
          </a:p>
          <a:p>
            <a:pPr eaLnBrk="1" hangingPunct="1">
              <a:defRPr/>
            </a:pPr>
            <a:r>
              <a:rPr lang="cs-CZ" sz="2400"/>
              <a:t>Je jméno krátké?</a:t>
            </a:r>
          </a:p>
          <a:p>
            <a:pPr eaLnBrk="1" hangingPunct="1">
              <a:defRPr/>
            </a:pPr>
            <a:r>
              <a:rPr lang="cs-CZ" sz="2400"/>
              <a:t>Dá se lehce hláskovat?</a:t>
            </a:r>
          </a:p>
          <a:p>
            <a:pPr eaLnBrk="1" hangingPunct="1">
              <a:defRPr/>
            </a:pPr>
            <a:r>
              <a:rPr lang="cs-CZ" sz="2400"/>
              <a:t>Dá se jméno lehce vyslovit?</a:t>
            </a:r>
          </a:p>
          <a:p>
            <a:pPr eaLnBrk="1" hangingPunct="1">
              <a:defRPr/>
            </a:pPr>
            <a:r>
              <a:rPr lang="cs-CZ" sz="2400"/>
              <a:t>Je originální, odlišuje se od jiných?</a:t>
            </a:r>
          </a:p>
          <a:p>
            <a:pPr eaLnBrk="1" hangingPunct="1">
              <a:defRPr/>
            </a:pPr>
            <a:r>
              <a:rPr lang="cs-CZ" sz="2400"/>
              <a:t>Lze jméno upravit v mezinárodním měřítku?</a:t>
            </a:r>
          </a:p>
          <a:p>
            <a:pPr eaLnBrk="1" hangingPunct="1">
              <a:defRPr/>
            </a:pPr>
            <a:endParaRPr lang="cs-CZ" sz="240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/>
          <a:lstStyle/>
          <a:p>
            <a:r>
              <a:rPr lang="cs-CZ" dirty="0"/>
              <a:t>Marketingový</a:t>
            </a:r>
            <a:r>
              <a:rPr lang="en-US" dirty="0"/>
              <a:t> mix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4466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VÝBĚR ZNAČKY</a:t>
            </a:r>
          </a:p>
        </p:txBody>
      </p:sp>
      <p:sp>
        <p:nvSpPr>
          <p:cNvPr id="39941" name="AutoShape 4"/>
          <p:cNvSpPr>
            <a:spLocks noGrp="1" noChangeArrowheads="1"/>
          </p:cNvSpPr>
          <p:nvPr>
            <p:ph type="body" idx="1"/>
          </p:nvPr>
        </p:nvSpPr>
        <p:spPr>
          <a:xfrm>
            <a:off x="755650" y="3933825"/>
            <a:ext cx="3394075" cy="1768475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47762F"/>
              </a:gs>
              <a:gs pos="50000">
                <a:srgbClr val="99FF66"/>
              </a:gs>
              <a:gs pos="100000">
                <a:srgbClr val="47762F"/>
              </a:gs>
            </a:gsLst>
            <a:lin ang="5400000" scaled="1"/>
          </a:gradFill>
          <a:ln>
            <a:solidFill>
              <a:schemeClr val="tx1"/>
            </a:solidFill>
            <a:round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>
                <a:effectLst/>
              </a:rPr>
              <a:t>AUDI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b="1">
                <a:effectLst/>
              </a:rPr>
              <a:t>VOLKSWAGEN</a:t>
            </a:r>
          </a:p>
        </p:txBody>
      </p:sp>
      <p:sp>
        <p:nvSpPr>
          <p:cNvPr id="39942" name="AutoShape 5"/>
          <p:cNvSpPr>
            <a:spLocks noChangeArrowheads="1"/>
          </p:cNvSpPr>
          <p:nvPr/>
        </p:nvSpPr>
        <p:spPr bwMode="auto">
          <a:xfrm>
            <a:off x="5148263" y="2924175"/>
            <a:ext cx="3394075" cy="1768475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5E7647"/>
              </a:gs>
              <a:gs pos="50000">
                <a:srgbClr val="CCFF99"/>
              </a:gs>
              <a:gs pos="100000">
                <a:srgbClr val="5E7647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cs-CZ" sz="2400" b="1"/>
              <a:t>FANN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cs-CZ" sz="2400" b="1"/>
              <a:t>MARIONNAUD</a:t>
            </a:r>
          </a:p>
        </p:txBody>
      </p:sp>
      <p:sp>
        <p:nvSpPr>
          <p:cNvPr id="39943" name="AutoShape 6"/>
          <p:cNvSpPr>
            <a:spLocks noChangeArrowheads="1"/>
          </p:cNvSpPr>
          <p:nvPr/>
        </p:nvSpPr>
        <p:spPr bwMode="auto">
          <a:xfrm>
            <a:off x="1331913" y="1628775"/>
            <a:ext cx="3394075" cy="1768475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00765E"/>
              </a:gs>
              <a:gs pos="50000">
                <a:srgbClr val="00FFCC"/>
              </a:gs>
              <a:gs pos="100000">
                <a:srgbClr val="00765E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cs-CZ" sz="2400" b="1"/>
              <a:t>GRADA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r>
              <a:rPr lang="cs-CZ" sz="2400" b="1"/>
              <a:t>KANZELSBERGER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POLITIKA (STRATEGIE) KVALITY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sz="2400" b="1"/>
              <a:t>vnitřní kvalita</a:t>
            </a:r>
            <a:r>
              <a:rPr lang="cs-CZ" sz="2400"/>
              <a:t> = je souhrn vlastností, které vyhovují "technickému standardu", nebo umožňují správnou funkci produktu,</a:t>
            </a:r>
          </a:p>
          <a:p>
            <a:pPr eaLnBrk="1" hangingPunct="1">
              <a:defRPr/>
            </a:pPr>
            <a:r>
              <a:rPr lang="cs-CZ" sz="2400" b="1"/>
              <a:t>vnější kvalita</a:t>
            </a:r>
            <a:r>
              <a:rPr lang="cs-CZ" sz="2400"/>
              <a:t> = vypovídá o tom, do jaké míry produkt vyhovuje pozitivnímu očekávání zákazníků. Jedná se     o souhrn vlastností, na jejichž základě je firma vnímána jako "dodavatel vysoké kvality".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OCHRANNÁ ZNÁMKA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cs-CZ" sz="2400"/>
              <a:t>jakékoliv označení, které je způsobilé odlišit výrobky nebo služby jednoho subjektu od výrobku nebo služeb jiného subjektu,</a:t>
            </a:r>
          </a:p>
          <a:p>
            <a:pPr eaLnBrk="1" hangingPunct="1">
              <a:defRPr/>
            </a:pPr>
            <a:r>
              <a:rPr lang="cs-CZ" sz="2400"/>
              <a:t>registrovaná značka s právní ochranou,</a:t>
            </a:r>
          </a:p>
          <a:p>
            <a:pPr eaLnBrk="1" hangingPunct="1">
              <a:defRPr/>
            </a:pPr>
            <a:r>
              <a:rPr lang="cs-CZ" sz="2400"/>
              <a:t>může být slovní, obrazová, kombinovaná                  nebo trojrozměrná.</a:t>
            </a:r>
          </a:p>
          <a:p>
            <a:pPr eaLnBrk="1" hangingPunct="1">
              <a:defRPr/>
            </a:pPr>
            <a:endParaRPr lang="cs-CZ" sz="2400"/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/>
          </a:p>
          <a:p>
            <a:pPr eaLnBrk="1" hangingPunct="1">
              <a:defRPr/>
            </a:pPr>
            <a:endParaRPr lang="cs-CZ" sz="280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200"/>
              <a:t>                                                                                                                 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200"/>
              <a:t>                                                                                                                              Zdroj: http://www.koh-i-noor.cz/</a:t>
            </a:r>
          </a:p>
        </p:txBody>
      </p:sp>
      <p:pic>
        <p:nvPicPr>
          <p:cNvPr id="41990" name="Picture 5" descr="Logo - Koh-i-noor Hardtmuth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4292600"/>
            <a:ext cx="3960812" cy="134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l" eaLnBrk="1" hangingPunct="1">
              <a:defRPr/>
            </a:pPr>
            <a:r>
              <a:rPr lang="cs-CZ" sz="2800" b="1"/>
              <a:t>OBALOVÁ POLITIKA (STRATEGIE)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2950" cy="45339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400" b="1"/>
              <a:t>Typy obalu:</a:t>
            </a:r>
          </a:p>
          <a:p>
            <a:pPr eaLnBrk="1" hangingPunct="1">
              <a:defRPr/>
            </a:pPr>
            <a:r>
              <a:rPr lang="cs-CZ" sz="2400" b="1"/>
              <a:t>primární obal</a:t>
            </a:r>
            <a:r>
              <a:rPr lang="cs-CZ" sz="2400"/>
              <a:t> - tj. přímý obal výrobku (tuba zubní pasty),</a:t>
            </a:r>
          </a:p>
          <a:p>
            <a:pPr eaLnBrk="1" hangingPunct="1">
              <a:defRPr/>
            </a:pPr>
            <a:r>
              <a:rPr lang="cs-CZ" sz="2400" b="1"/>
              <a:t>sekundární obal</a:t>
            </a:r>
            <a:r>
              <a:rPr lang="cs-CZ" sz="2400"/>
              <a:t> - tj. obal, který chrání primární (prodejní) obal (krabička na tubu zubní pasty),</a:t>
            </a:r>
          </a:p>
          <a:p>
            <a:pPr eaLnBrk="1" hangingPunct="1">
              <a:defRPr/>
            </a:pPr>
            <a:r>
              <a:rPr lang="cs-CZ" sz="2400" b="1"/>
              <a:t>transportní obal</a:t>
            </a:r>
            <a:r>
              <a:rPr lang="cs-CZ" sz="2400"/>
              <a:t> - tj. obal nezbytný pro uskladnění, identifikaci a transport (kartón s krabičkami),</a:t>
            </a:r>
          </a:p>
          <a:p>
            <a:pPr eaLnBrk="1" hangingPunct="1">
              <a:defRPr/>
            </a:pPr>
            <a:r>
              <a:rPr lang="cs-CZ" sz="2400" b="1"/>
              <a:t>nálepka (etiketa)</a:t>
            </a:r>
            <a:r>
              <a:rPr lang="cs-CZ" sz="2400"/>
              <a:t> - tvoří část obalu a obsahuje tištěné informace  popisující produkt (je připevněna nebo přiložena k produktu).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Děkuji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pozornost</a:t>
            </a:r>
            <a:endParaRPr lang="cs-CZ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26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9684"/>
            <a:ext cx="8229600" cy="750626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mix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cs-CZ" sz="2000" dirty="0"/>
              <a:t>tvoří souhrn všech nástrojů, které vyjadřují vztah  podniku k jeho podstatnému okolí, tzn. </a:t>
            </a:r>
            <a:r>
              <a:rPr lang="cs-CZ" sz="2000" dirty="0" smtClean="0"/>
              <a:t>k </a:t>
            </a:r>
            <a:r>
              <a:rPr lang="cs-CZ" sz="2000" dirty="0"/>
              <a:t>zákazníkům, dodavatelům, distribučním a dopravním organizacím, prostředníkům, atd., </a:t>
            </a:r>
          </a:p>
          <a:p>
            <a:pPr algn="just">
              <a:lnSpc>
                <a:spcPct val="150000"/>
              </a:lnSpc>
            </a:pPr>
            <a:r>
              <a:rPr lang="cs-CZ" sz="2000" dirty="0"/>
              <a:t>je soubor taktických marketingových nástrojů - výrobkové, cenové, distribuční a komunikační politiky, které firmě umožňují upravit nabídku podle přání zákazníků na cílovém trhu, </a:t>
            </a:r>
            <a:endParaRPr lang="en-US" sz="2000" dirty="0"/>
          </a:p>
          <a:p>
            <a:pPr algn="just">
              <a:lnSpc>
                <a:spcPct val="150000"/>
              </a:lnSpc>
            </a:pPr>
            <a:r>
              <a:rPr lang="cs-CZ" sz="2000" dirty="0"/>
              <a:t>skládá se ze všech aktivit, které firma vyvíjí, aby vzbudila po výrobku poptávku.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20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Marketingové</a:t>
            </a:r>
            <a:r>
              <a:rPr lang="en-US" dirty="0"/>
              <a:t> </a:t>
            </a:r>
            <a:r>
              <a:rPr lang="en-US" dirty="0" err="1"/>
              <a:t>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účinný marketingový program propojuje všechny prvky marketingového mixu v jeden koordinovaný program, který je navržen tak, aby byla zákazníkovi poskytnuta co nejvyšší hodnota a aby byly splněny firemní marketingové cíle.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06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23330"/>
            <a:ext cx="8229600" cy="694307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strat</a:t>
            </a:r>
            <a:r>
              <a:rPr lang="cs-CZ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gie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cs-CZ" sz="2000" b="1" dirty="0"/>
              <a:t>produktová</a:t>
            </a:r>
            <a:r>
              <a:rPr lang="cs-CZ" sz="2000" dirty="0"/>
              <a:t> strategie - produktová </a:t>
            </a:r>
            <a:r>
              <a:rPr lang="cs-CZ" sz="2000" dirty="0" smtClean="0"/>
              <a:t>politika</a:t>
            </a:r>
            <a:endParaRPr lang="cs-CZ" sz="2000" dirty="0"/>
          </a:p>
          <a:p>
            <a:pPr algn="just">
              <a:lnSpc>
                <a:spcPct val="150000"/>
              </a:lnSpc>
              <a:defRPr/>
            </a:pPr>
            <a:r>
              <a:rPr lang="cs-CZ" sz="2000" b="1" dirty="0"/>
              <a:t>cenová</a:t>
            </a:r>
            <a:r>
              <a:rPr lang="cs-CZ" sz="2000" dirty="0"/>
              <a:t> strategie - cenová </a:t>
            </a:r>
            <a:r>
              <a:rPr lang="cs-CZ" sz="2000" dirty="0" smtClean="0"/>
              <a:t>politika</a:t>
            </a:r>
            <a:endParaRPr lang="cs-CZ" sz="2000" dirty="0"/>
          </a:p>
          <a:p>
            <a:pPr algn="just">
              <a:lnSpc>
                <a:spcPct val="150000"/>
              </a:lnSpc>
              <a:defRPr/>
            </a:pPr>
            <a:r>
              <a:rPr lang="cs-CZ" sz="2000" b="1" dirty="0"/>
              <a:t>distribuční</a:t>
            </a:r>
            <a:r>
              <a:rPr lang="cs-CZ" sz="2000" dirty="0"/>
              <a:t> strategie - distribuční </a:t>
            </a:r>
            <a:r>
              <a:rPr lang="cs-CZ" sz="2000" dirty="0" smtClean="0"/>
              <a:t>politika</a:t>
            </a:r>
            <a:endParaRPr lang="cs-CZ" sz="2000" dirty="0"/>
          </a:p>
          <a:p>
            <a:pPr algn="just">
              <a:lnSpc>
                <a:spcPct val="150000"/>
              </a:lnSpc>
              <a:defRPr/>
            </a:pPr>
            <a:r>
              <a:rPr lang="cs-CZ" sz="2000" b="1" dirty="0"/>
              <a:t>komunikační</a:t>
            </a:r>
            <a:r>
              <a:rPr lang="cs-CZ" sz="2000" dirty="0"/>
              <a:t> strategie - komunikační politika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8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5092"/>
            <a:ext cx="8229600" cy="762545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Marketingový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mix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  <a:defRPr/>
            </a:pPr>
            <a:r>
              <a:rPr lang="cs-CZ" sz="2000" dirty="0"/>
              <a:t>je kombinací čtyř </a:t>
            </a:r>
            <a:r>
              <a:rPr lang="cs-CZ" sz="2000" dirty="0" smtClean="0"/>
              <a:t>prvků/nástrojů </a:t>
            </a:r>
            <a:r>
              <a:rPr lang="cs-CZ" sz="2000" dirty="0"/>
              <a:t>- tzv. 4P</a:t>
            </a:r>
            <a:r>
              <a:rPr lang="cs-CZ" sz="2000" dirty="0" smtClean="0"/>
              <a:t>:</a:t>
            </a:r>
          </a:p>
          <a:p>
            <a:pPr>
              <a:lnSpc>
                <a:spcPct val="150000"/>
              </a:lnSpc>
              <a:defRPr/>
            </a:pPr>
            <a:r>
              <a:rPr lang="cs-CZ" sz="2000" dirty="0" smtClean="0"/>
              <a:t>Product/Produkt</a:t>
            </a:r>
          </a:p>
          <a:p>
            <a:pPr>
              <a:lnSpc>
                <a:spcPct val="150000"/>
              </a:lnSpc>
              <a:defRPr/>
            </a:pPr>
            <a:r>
              <a:rPr lang="cs-CZ" sz="2000" dirty="0" err="1" smtClean="0"/>
              <a:t>Price</a:t>
            </a:r>
            <a:r>
              <a:rPr lang="cs-CZ" sz="2000" dirty="0" smtClean="0"/>
              <a:t>/Cena</a:t>
            </a:r>
          </a:p>
          <a:p>
            <a:pPr>
              <a:lnSpc>
                <a:spcPct val="150000"/>
              </a:lnSpc>
              <a:defRPr/>
            </a:pPr>
            <a:r>
              <a:rPr lang="cs-CZ" sz="2000" dirty="0" smtClean="0"/>
              <a:t>Place/Distribuce</a:t>
            </a:r>
          </a:p>
          <a:p>
            <a:pPr>
              <a:lnSpc>
                <a:spcPct val="150000"/>
              </a:lnSpc>
              <a:defRPr/>
            </a:pPr>
            <a:r>
              <a:rPr lang="cs-CZ" sz="2000" dirty="0" err="1" smtClean="0"/>
              <a:t>Promotion</a:t>
            </a:r>
            <a:r>
              <a:rPr lang="cs-CZ" sz="2000" dirty="0" smtClean="0"/>
              <a:t>/Marketingová komunikace</a:t>
            </a:r>
          </a:p>
          <a:p>
            <a:pPr>
              <a:defRPr/>
            </a:pPr>
            <a:endParaRPr lang="cs-CZ" dirty="0" smtClean="0"/>
          </a:p>
          <a:p>
            <a:pPr>
              <a:buNone/>
              <a:defRPr/>
            </a:pPr>
            <a:endParaRPr lang="cs-CZ" dirty="0" smtClean="0"/>
          </a:p>
          <a:p>
            <a:pPr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732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499718"/>
            <a:ext cx="7772400" cy="1441450"/>
          </a:xfrm>
          <a:ln/>
        </p:spPr>
        <p:txBody>
          <a:bodyPr/>
          <a:lstStyle/>
          <a:p>
            <a:r>
              <a:rPr lang="cs-CZ" dirty="0"/>
              <a:t>Marketingový mix</a:t>
            </a:r>
            <a:br>
              <a:rPr lang="cs-CZ" dirty="0"/>
            </a:br>
            <a:r>
              <a:rPr lang="cs-CZ" dirty="0"/>
              <a:t>a produktová politika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9684"/>
            <a:ext cx="8229600" cy="707954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Složky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marketingového</a:t>
            </a:r>
            <a:r>
              <a:rPr lang="en-US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mixu</a:t>
            </a:r>
            <a:endParaRPr lang="cs-CZ" sz="32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014015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Úvod do marketingu&amp;quot;&quot;/&gt;&lt;property id=&quot;20307&quot; value=&quot;256&quot;/&gt;&lt;/object&gt;&lt;object type=&quot;3&quot; unique_id=&quot;10172&quot;&gt;&lt;property id=&quot;20148&quot; value=&quot;5&quot;/&gt;&lt;property id=&quot;20300&quot; value=&quot;Slide 2 - &amp;quot;Kontakt na vyučujícího&amp;quot;&quot;/&gt;&lt;property id=&quot;20307&quot; value=&quot;261&quot;/&gt;&lt;/object&gt;&lt;object type=&quot;3&quot; unique_id=&quot;10173&quot;&gt;&lt;property id=&quot;20148&quot; value=&quot;5&quot;/&gt;&lt;property id=&quot;20300&quot; value=&quot;Slide 3 - &amp;quot;Podmínky ukončení předmětu&amp;quot;&quot;/&gt;&lt;property id=&quot;20307&quot; value=&quot;262&quot;/&gt;&lt;/object&gt;&lt;object type=&quot;3&quot; unique_id=&quot;10174&quot;&gt;&lt;property id=&quot;20148&quot; value=&quot;5&quot;/&gt;&lt;property id=&quot;20300&quot; value=&quot;Slide 4 - &amp;quot;Seminární práce&amp;quot;&quot;/&gt;&lt;property id=&quot;20307&quot; value=&quot;263&quot;/&gt;&lt;/object&gt;&lt;object type=&quot;3&quot; unique_id=&quot;10175&quot;&gt;&lt;property id=&quot;20148&quot; value=&quot;5&quot;/&gt;&lt;property id=&quot;20300&quot; value=&quot;Slide 5 - &amp;quot;Témata seminární práce&amp;quot;&quot;/&gt;&lt;property id=&quot;20307&quot; value=&quot;264&quot;/&gt;&lt;/object&gt;&lt;object type=&quot;3&quot; unique_id=&quot;10176&quot;&gt;&lt;property id=&quot;20148&quot; value=&quot;5&quot;/&gt;&lt;property id=&quot;20300&quot; value=&quot;Slide 6 - &amp;quot;Struktura seminární práce&amp;quot;&quot;/&gt;&lt;property id=&quot;20307&quot; value=&quot;265&quot;/&gt;&lt;/object&gt;&lt;object type=&quot;3&quot; unique_id=&quot;10177&quot;&gt;&lt;property id=&quot;20148&quot; value=&quot;5&quot;/&gt;&lt;property id=&quot;20300&quot; value=&quot;Slide 7 - &amp;quot;Struktura seminární práce&amp;quot;&quot;/&gt;&lt;property id=&quot;20307&quot; value=&quot;266&quot;/&gt;&lt;/object&gt;&lt;object type=&quot;3&quot; unique_id=&quot;10178&quot;&gt;&lt;property id=&quot;20148&quot; value=&quot;5&quot;/&gt;&lt;property id=&quot;20300&quot; value=&quot;Slide 8 - &amp;quot;Základní literatura&amp;quot;&quot;/&gt;&lt;property id=&quot;20307&quot; value=&quot;267&quot;/&gt;&lt;/object&gt;&lt;object type=&quot;3&quot; unique_id=&quot;10179&quot;&gt;&lt;property id=&quot;20148&quot; value=&quot;5&quot;/&gt;&lt;property id=&quot;20300&quot; value=&quot;Slide 9 - &amp;quot;Témata přednášek&amp;quot;&quot;/&gt;&lt;property id=&quot;20307&quot; value=&quot;268&quot;/&gt;&lt;/object&gt;&lt;object type=&quot;3&quot; unique_id=&quot;10180&quot;&gt;&lt;property id=&quot;20148&quot; value=&quot;5&quot;/&gt;&lt;property id=&quot;20300&quot; value=&quot;Slide 10 - &amp;quot;Co je to marketing?&amp;quot;&quot;/&gt;&lt;property id=&quot;20307&quot; value=&quot;269&quot;/&gt;&lt;/object&gt;&lt;object type=&quot;3&quot; unique_id=&quot;10181&quot;&gt;&lt;property id=&quot;20148&quot; value=&quot;5&quot;/&gt;&lt;property id=&quot;20300&quot; value=&quot;Slide 11 - &amp;quot;Co je to marketing?&amp;quot;&quot;/&gt;&lt;property id=&quot;20307&quot; value=&quot;270&quot;/&gt;&lt;/object&gt;&lt;object type=&quot;3&quot; unique_id=&quot;10182&quot;&gt;&lt;property id=&quot;20148&quot; value=&quot;5&quot;/&gt;&lt;property id=&quot;20300&quot; value=&quot;Slide 12 - &amp;quot;Co je to marketing?&amp;quot;&quot;/&gt;&lt;property id=&quot;20307&quot; value=&quot;271&quot;/&gt;&lt;/object&gt;&lt;object type=&quot;3&quot; unique_id=&quot;10183&quot;&gt;&lt;property id=&quot;20148&quot; value=&quot;5&quot;/&gt;&lt;property id=&quot;20300&quot; value=&quot;Slide 13 - &amp;quot;Co je to marketing?&amp;quot;&quot;/&gt;&lt;property id=&quot;20307&quot; value=&quot;272&quot;/&gt;&lt;/object&gt;&lt;object type=&quot;3&quot; unique_id=&quot;10184&quot;&gt;&lt;property id=&quot;20148&quot; value=&quot;5&quot;/&gt;&lt;property id=&quot;20300&quot; value=&quot;Slide 14 - &amp;quot;Cíl marketingu&amp;quot;&quot;/&gt;&lt;property id=&quot;20307&quot; value=&quot;273&quot;/&gt;&lt;/object&gt;&lt;object type=&quot;3&quot; unique_id=&quot;10185&quot;&gt;&lt;property id=&quot;20148&quot; value=&quot;5&quot;/&gt;&lt;property id=&quot;20300&quot; value=&quot;Slide 15 - &amp;quot;Marketingové prostředí&amp;quot;&quot;/&gt;&lt;property id=&quot;20307&quot; value=&quot;274&quot;/&gt;&lt;/object&gt;&lt;object type=&quot;3&quot; unique_id=&quot;10186&quot;&gt;&lt;property id=&quot;20148&quot; value=&quot;5&quot;/&gt;&lt;property id=&quot;20300&quot; value=&quot;Slide 16 - &amp;quot;Mikroprostředí&amp;quot;&quot;/&gt;&lt;property id=&quot;20307&quot; value=&quot;275&quot;/&gt;&lt;/object&gt;&lt;object type=&quot;3&quot; unique_id=&quot;10187&quot;&gt;&lt;property id=&quot;20148&quot; value=&quot;5&quot;/&gt;&lt;property id=&quot;20300&quot; value=&quot;Slide 17 - &amp;quot;Mikroprostředí&amp;quot;&quot;/&gt;&lt;property id=&quot;20307&quot; value=&quot;276&quot;/&gt;&lt;/object&gt;&lt;object type=&quot;3&quot; unique_id=&quot;10188&quot;&gt;&lt;property id=&quot;20148&quot; value=&quot;5&quot;/&gt;&lt;property id=&quot;20300&quot; value=&quot;Slide 18 - &amp;quot;Mikroprostředí&amp;quot;&quot;/&gt;&lt;property id=&quot;20307&quot; value=&quot;277&quot;/&gt;&lt;/object&gt;&lt;object type=&quot;3&quot; unique_id=&quot;10189&quot;&gt;&lt;property id=&quot;20148&quot; value=&quot;5&quot;/&gt;&lt;property id=&quot;20300&quot; value=&quot;Slide 19 - &amp;quot;Mikroprostředí&amp;quot;&quot;/&gt;&lt;property id=&quot;20307&quot; value=&quot;278&quot;/&gt;&lt;/object&gt;&lt;object type=&quot;3&quot; unique_id=&quot;10190&quot;&gt;&lt;property id=&quot;20148&quot; value=&quot;5&quot;/&gt;&lt;property id=&quot;20300&quot; value=&quot;Slide 20 - &amp;quot;Mikroprostředí&amp;quot;&quot;/&gt;&lt;property id=&quot;20307&quot; value=&quot;279&quot;/&gt;&lt;/object&gt;&lt;object type=&quot;3&quot; unique_id=&quot;10191&quot;&gt;&lt;property id=&quot;20148&quot; value=&quot;5&quot;/&gt;&lt;property id=&quot;20300&quot; value=&quot;Slide 21 - &amp;quot;Mikroprostředí&amp;quot;&quot;/&gt;&lt;property id=&quot;20307&quot; value=&quot;280&quot;/&gt;&lt;/object&gt;&lt;object type=&quot;3&quot; unique_id=&quot;10192&quot;&gt;&lt;property id=&quot;20148&quot; value=&quot;5&quot;/&gt;&lt;property id=&quot;20300&quot; value=&quot;Slide 22 - &amp;quot;Makroprostředí&amp;quot;&quot;/&gt;&lt;property id=&quot;20307&quot; value=&quot;281&quot;/&gt;&lt;/object&gt;&lt;object type=&quot;3&quot; unique_id=&quot;10193&quot;&gt;&lt;property id=&quot;20148&quot; value=&quot;5&quot;/&gt;&lt;property id=&quot;20300&quot; value=&quot;Slide 23 - &amp;quot;Makroprostředí&amp;quot;&quot;/&gt;&lt;property id=&quot;20307&quot; value=&quot;282&quot;/&gt;&lt;/object&gt;&lt;/object&gt;&lt;object type=&quot;8&quot; unique_id=&quot;1001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1012</Words>
  <Application>Microsoft Office PowerPoint</Application>
  <PresentationFormat>Předvádění na obrazovce (4:3)</PresentationFormat>
  <Paragraphs>194</Paragraphs>
  <Slides>34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Office Theme</vt:lpstr>
      <vt:lpstr>MARKETING  (XMAR)  7. přednáška Téma: Marketingový mix a řízení produktu  2022/2023 </vt:lpstr>
      <vt:lpstr>MARKETING</vt:lpstr>
      <vt:lpstr>Marketingový mix</vt:lpstr>
      <vt:lpstr>Marketingový mix</vt:lpstr>
      <vt:lpstr>Marketingové cíle</vt:lpstr>
      <vt:lpstr>Marketingová strategie</vt:lpstr>
      <vt:lpstr>Marketingový mix</vt:lpstr>
      <vt:lpstr>Marketingový mix a produktová politika</vt:lpstr>
      <vt:lpstr>Složky marketingového mixu</vt:lpstr>
      <vt:lpstr>Marketingový mix</vt:lpstr>
      <vt:lpstr>Marketingové cíle</vt:lpstr>
      <vt:lpstr>Produkt</vt:lpstr>
      <vt:lpstr>PRODUCT / PRODUKT</vt:lpstr>
      <vt:lpstr>CO JE TO PRODUKT?</vt:lpstr>
      <vt:lpstr>PRODUKTOVÝ MIX</vt:lpstr>
      <vt:lpstr>3 VRSTVY (DIMENZE) PRODUKTU</vt:lpstr>
      <vt:lpstr>VRSTVY PRODUKTU</vt:lpstr>
      <vt:lpstr>ŽIVOTNÍ CYKLUS PRODUKTU</vt:lpstr>
      <vt:lpstr>FÁZE ŽIVOTNÍHO CYKLU PRODUKTU</vt:lpstr>
      <vt:lpstr>1) ZAVÁDĚCÍ FÁZE</vt:lpstr>
      <vt:lpstr>2) RŮSTOVÁ FÁZE</vt:lpstr>
      <vt:lpstr>3) FÁZE ZRALOSTI</vt:lpstr>
      <vt:lpstr>4) FÁZE ÚPADKU</vt:lpstr>
      <vt:lpstr>POLITIKA (STRATEGIE) ZNAČKY</vt:lpstr>
      <vt:lpstr>BRANDING</vt:lpstr>
      <vt:lpstr>BRANDINGOVÉ ČINNOSTI</vt:lpstr>
      <vt:lpstr>ZNAČKA</vt:lpstr>
      <vt:lpstr>LOGO</vt:lpstr>
      <vt:lpstr>KRITÉRIA PRO FINÁLNÍ VÝBĚR ZNAČKY</vt:lpstr>
      <vt:lpstr>VÝBĚR ZNAČKY</vt:lpstr>
      <vt:lpstr>POLITIKA (STRATEGIE) KVALITY</vt:lpstr>
      <vt:lpstr>OCHRANNÁ ZNÁMKA</vt:lpstr>
      <vt:lpstr>OBALOVÁ POLITIKA (STRATEGIE)</vt:lpstr>
      <vt:lpstr>Prezentace aplikace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Dante</dc:creator>
  <cp:lastModifiedBy>Renáta</cp:lastModifiedBy>
  <cp:revision>82</cp:revision>
  <cp:lastPrinted>2022-04-05T10:39:19Z</cp:lastPrinted>
  <dcterms:created xsi:type="dcterms:W3CDTF">2012-07-19T22:32:54Z</dcterms:created>
  <dcterms:modified xsi:type="dcterms:W3CDTF">2022-10-25T21:20:37Z</dcterms:modified>
</cp:coreProperties>
</file>