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  <p:sldMasterId id="2147483688" r:id="rId4"/>
    <p:sldMasterId id="2147483700" r:id="rId5"/>
    <p:sldMasterId id="2147483712" r:id="rId6"/>
    <p:sldMasterId id="2147483728" r:id="rId7"/>
    <p:sldMasterId id="2147483744" r:id="rId8"/>
    <p:sldMasterId id="2147483760" r:id="rId9"/>
    <p:sldMasterId id="2147483776" r:id="rId10"/>
    <p:sldMasterId id="2147483792" r:id="rId11"/>
    <p:sldMasterId id="2147483808" r:id="rId12"/>
    <p:sldMasterId id="2147483824" r:id="rId13"/>
    <p:sldMasterId id="2147483840" r:id="rId14"/>
  </p:sldMasterIdLst>
  <p:notesMasterIdLst>
    <p:notesMasterId r:id="rId54"/>
  </p:notesMasterIdLst>
  <p:sldIdLst>
    <p:sldId id="584" r:id="rId15"/>
    <p:sldId id="586" r:id="rId16"/>
    <p:sldId id="587" r:id="rId17"/>
    <p:sldId id="600" r:id="rId18"/>
    <p:sldId id="602" r:id="rId19"/>
    <p:sldId id="588" r:id="rId20"/>
    <p:sldId id="589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275" r:id="rId31"/>
    <p:sldId id="276" r:id="rId32"/>
    <p:sldId id="277" r:id="rId33"/>
    <p:sldId id="278" r:id="rId34"/>
    <p:sldId id="279" r:id="rId35"/>
    <p:sldId id="280" r:id="rId36"/>
    <p:sldId id="284" r:id="rId37"/>
    <p:sldId id="601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585" r:id="rId53"/>
  </p:sldIdLst>
  <p:sldSz cx="9144000" cy="6858000" type="screen4x3"/>
  <p:notesSz cx="6797675" cy="9928225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D50202"/>
    <a:srgbClr val="CCFFFF"/>
    <a:srgbClr val="CCFF99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2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68996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446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20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6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264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8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5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54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234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864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86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02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84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801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6819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7818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587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0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29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97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156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33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74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81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79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68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72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918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912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68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79930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48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739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18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06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004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10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762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2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41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60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637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925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20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6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11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59750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1384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867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8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423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196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094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33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23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2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92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972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769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39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97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925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11357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8348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1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957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882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77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40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64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13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473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131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445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190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70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50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047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749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660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340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71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14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52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55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02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458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33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8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9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16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57586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4401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132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4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7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4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3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63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7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3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5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061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422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2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84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2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91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91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9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00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51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43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76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68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68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82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45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1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8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41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04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4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8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9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56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30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84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9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53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61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5135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517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51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1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09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9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7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17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07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34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00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45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52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8570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241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59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8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87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45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0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351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623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69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6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1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5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2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8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Mikroprost%C5%99ed%C3%AD&amp;action=edit&amp;redlink=1" TargetMode="External"/><Relationship Id="rId2" Type="http://schemas.openxmlformats.org/officeDocument/2006/relationships/hyperlink" Target="https://cs.wikipedia.org/w/index.php?title=Makroprost%C5%99ed%C3%AD&amp;action=edit&amp;redlink=1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1" y="2591177"/>
            <a:ext cx="6718685" cy="249146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  (XMAR)</a:t>
            </a:r>
            <a:b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4. přednáška</a:t>
            </a:r>
            <a:b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Trh a marketingové prostředí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18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ZS </a:t>
            </a:r>
            <a:r>
              <a:rPr lang="cs-CZ" sz="1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2022/2023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4551" y="5688281"/>
            <a:ext cx="4432109" cy="3954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PhDr. Ing</a:t>
            </a:r>
            <a:r>
              <a:rPr lang="cs-CZ" sz="16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Mgr. Renáta Pavlíčková, MBA</a:t>
            </a:r>
            <a:endParaRPr lang="en-US" sz="1600" i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a politické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základní právní normy v ČR</a:t>
            </a:r>
          </a:p>
          <a:p>
            <a:endParaRPr lang="cs-CZ" dirty="0" smtClean="0"/>
          </a:p>
          <a:p>
            <a:r>
              <a:rPr lang="cs-CZ" dirty="0" smtClean="0"/>
              <a:t>další normy</a:t>
            </a:r>
          </a:p>
          <a:p>
            <a:endParaRPr lang="cs-CZ" dirty="0" smtClean="0"/>
          </a:p>
          <a:p>
            <a:r>
              <a:rPr lang="cs-CZ" dirty="0" smtClean="0"/>
              <a:t>vliv politických stran</a:t>
            </a:r>
          </a:p>
          <a:p>
            <a:endParaRPr lang="cs-CZ" dirty="0" smtClean="0"/>
          </a:p>
          <a:p>
            <a:r>
              <a:rPr lang="cs-CZ" dirty="0" smtClean="0"/>
              <a:t>vliv zájmových sdružení a svazů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8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ropa</a:t>
            </a:r>
          </a:p>
          <a:p>
            <a:endParaRPr lang="cs-CZ" sz="1500" dirty="0" smtClean="0"/>
          </a:p>
          <a:p>
            <a:r>
              <a:rPr lang="cs-CZ" dirty="0" smtClean="0"/>
              <a:t>energie</a:t>
            </a:r>
          </a:p>
          <a:p>
            <a:endParaRPr lang="cs-CZ" sz="1500" dirty="0" smtClean="0"/>
          </a:p>
          <a:p>
            <a:r>
              <a:rPr lang="cs-CZ" dirty="0" smtClean="0"/>
              <a:t>ekologie</a:t>
            </a:r>
          </a:p>
          <a:p>
            <a:endParaRPr lang="cs-CZ" sz="1500" dirty="0" smtClean="0"/>
          </a:p>
          <a:p>
            <a:r>
              <a:rPr lang="cs-CZ" dirty="0" smtClean="0"/>
              <a:t>geografické vlivy</a:t>
            </a:r>
          </a:p>
          <a:p>
            <a:endParaRPr lang="cs-CZ" dirty="0" smtClean="0"/>
          </a:p>
          <a:p>
            <a:r>
              <a:rPr lang="cs-CZ" dirty="0" smtClean="0"/>
              <a:t>klimatické podmínky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5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zavádění inovací a nových technologií</a:t>
            </a:r>
          </a:p>
          <a:p>
            <a:endParaRPr lang="cs-CZ" dirty="0" smtClean="0"/>
          </a:p>
          <a:p>
            <a:r>
              <a:rPr lang="cs-CZ" dirty="0" smtClean="0"/>
              <a:t>znalost i ve zdánlivě nesouvisejících oborech</a:t>
            </a:r>
          </a:p>
          <a:p>
            <a:endParaRPr lang="cs-CZ" dirty="0" smtClean="0"/>
          </a:p>
          <a:p>
            <a:r>
              <a:rPr lang="cs-CZ" dirty="0" smtClean="0"/>
              <a:t>tvůrčí destrukce</a:t>
            </a:r>
          </a:p>
          <a:p>
            <a:endParaRPr lang="cs-CZ" dirty="0" smtClean="0"/>
          </a:p>
          <a:p>
            <a:r>
              <a:rPr lang="cs-CZ" dirty="0" smtClean="0"/>
              <a:t>regulace technologických změn ze strany státu</a:t>
            </a:r>
          </a:p>
          <a:p>
            <a:endParaRPr lang="cs-CZ" dirty="0" smtClean="0"/>
          </a:p>
          <a:p>
            <a:r>
              <a:rPr lang="cs-CZ" dirty="0" smtClean="0"/>
              <a:t>blízká budoucnost</a:t>
            </a:r>
          </a:p>
        </p:txBody>
      </p:sp>
    </p:spTree>
    <p:extLst>
      <p:ext uri="{BB962C8B-B14F-4D97-AF65-F5344CB8AC3E}">
        <p14:creationId xmlns:p14="http://schemas.microsoft.com/office/powerpoint/2010/main" val="2817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a kulturní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r>
              <a:rPr lang="cs-CZ" dirty="0" smtClean="0"/>
              <a:t>význam a postavení rodiny</a:t>
            </a:r>
          </a:p>
          <a:p>
            <a:r>
              <a:rPr lang="cs-CZ" dirty="0" smtClean="0"/>
              <a:t>národní tradice</a:t>
            </a:r>
          </a:p>
          <a:p>
            <a:r>
              <a:rPr lang="cs-CZ" dirty="0" smtClean="0"/>
              <a:t>komunity</a:t>
            </a:r>
          </a:p>
          <a:p>
            <a:r>
              <a:rPr lang="cs-CZ" dirty="0" smtClean="0"/>
              <a:t>zadlužování</a:t>
            </a:r>
          </a:p>
          <a:p>
            <a:r>
              <a:rPr lang="cs-CZ" dirty="0" smtClean="0"/>
              <a:t>vzdělanost</a:t>
            </a:r>
          </a:p>
          <a:p>
            <a:r>
              <a:rPr lang="cs-CZ" dirty="0" smtClean="0"/>
              <a:t>náboženství</a:t>
            </a:r>
          </a:p>
          <a:p>
            <a:r>
              <a:rPr lang="cs-CZ" dirty="0" smtClean="0"/>
              <a:t>emancipace žen</a:t>
            </a:r>
          </a:p>
          <a:p>
            <a:r>
              <a:rPr lang="cs-CZ" dirty="0" smtClean="0"/>
              <a:t>změny základních hodnot společnosti.</a:t>
            </a:r>
          </a:p>
          <a:p>
            <a:r>
              <a:rPr lang="cs-CZ" dirty="0" smtClean="0"/>
              <a:t>zdravý způsob života</a:t>
            </a:r>
          </a:p>
          <a:p>
            <a:r>
              <a:rPr lang="cs-CZ" dirty="0" smtClean="0"/>
              <a:t>očekávání zákazníků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9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7796"/>
            <a:ext cx="8229600" cy="619979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trhu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7775"/>
            <a:ext cx="8448675" cy="4948309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>
                <a:cs typeface="Times New Roman" pitchFamily="18" charset="0"/>
              </a:rPr>
              <a:t>potenciální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dostupný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kompetentní dostupný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obsluhovaný (cílový)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proniknutý trh (význam segmentace)</a:t>
            </a:r>
          </a:p>
          <a:p>
            <a:pPr algn="just"/>
            <a:endParaRPr lang="cs-CZ" dirty="0" smtClean="0">
              <a:cs typeface="Times New Roman" pitchFamily="18" charset="0"/>
            </a:endParaRPr>
          </a:p>
          <a:p>
            <a:r>
              <a:rPr lang="cs-CZ" dirty="0" smtClean="0"/>
              <a:t>tržní potenciál</a:t>
            </a:r>
          </a:p>
          <a:p>
            <a:pPr lvl="1"/>
            <a:r>
              <a:rPr lang="cs-CZ" dirty="0" smtClean="0"/>
              <a:t>představuje nejvyšší možnou koupěschopnou poptávku, s níž určitý obor může za určitou dobu počítat</a:t>
            </a:r>
          </a:p>
          <a:p>
            <a:endParaRPr lang="cs-CZ" sz="1100" dirty="0" smtClean="0"/>
          </a:p>
          <a:p>
            <a:r>
              <a:rPr lang="cs-CZ" dirty="0" smtClean="0"/>
              <a:t>tržní kapacita</a:t>
            </a:r>
          </a:p>
          <a:p>
            <a:pPr lvl="1"/>
            <a:r>
              <a:rPr lang="cs-CZ" dirty="0" smtClean="0"/>
              <a:t>představuje  skutečný objem produktu realizovaného na trhu za určitou dobu </a:t>
            </a:r>
          </a:p>
          <a:p>
            <a:endParaRPr lang="cs-CZ" sz="1100" dirty="0" smtClean="0"/>
          </a:p>
          <a:p>
            <a:r>
              <a:rPr lang="cs-CZ" dirty="0" smtClean="0"/>
              <a:t>stupeň nasycenosti trhu</a:t>
            </a:r>
          </a:p>
          <a:p>
            <a:pPr lvl="1"/>
            <a:r>
              <a:rPr lang="cs-CZ" dirty="0" smtClean="0"/>
              <a:t>udává poměr mezi tržní kapacitou a tržním potenciálem</a:t>
            </a:r>
          </a:p>
          <a:p>
            <a:endParaRPr lang="cs-CZ" sz="1000" dirty="0" smtClean="0"/>
          </a:p>
          <a:p>
            <a:r>
              <a:rPr lang="cs-CZ" dirty="0" smtClean="0"/>
              <a:t>tržní podíl </a:t>
            </a:r>
          </a:p>
          <a:p>
            <a:pPr lvl="1"/>
            <a:r>
              <a:rPr lang="cs-CZ" dirty="0" smtClean="0"/>
              <a:t>udává poměr prodeje firmy k tržní kapacitě</a:t>
            </a:r>
          </a:p>
          <a:p>
            <a:pPr algn="just"/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cs-CZ" dirty="0" smtClean="0"/>
              <a:t>1) výběr relevantního trhu, na kterém jsou nabízeny produkty patřící do sféry obchodního zájmu firmy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2) analýza primární poptávky na relevantním trhu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3) analýza selektivní poptávky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4) nalezení tržních segmentů zákazníků s podobnými potřebami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5) definování potenciálních cílových trhů, na které se firma rozhodne vstoupit</a:t>
            </a:r>
          </a:p>
        </p:txBody>
      </p:sp>
    </p:spTree>
    <p:extLst>
      <p:ext uri="{BB962C8B-B14F-4D97-AF65-F5344CB8AC3E}">
        <p14:creationId xmlns:p14="http://schemas.microsoft.com/office/powerpoint/2010/main" val="18717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571500"/>
          </a:xfrm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Subjekty konkrétního trhu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87606"/>
            <a:ext cx="8448675" cy="4558352"/>
          </a:xfrm>
        </p:spPr>
        <p:txBody>
          <a:bodyPr/>
          <a:lstStyle/>
          <a:p>
            <a:r>
              <a:rPr lang="cs-CZ" dirty="0" smtClean="0"/>
              <a:t>dodavatelé</a:t>
            </a:r>
          </a:p>
          <a:p>
            <a:endParaRPr lang="cs-CZ" dirty="0" smtClean="0"/>
          </a:p>
          <a:p>
            <a:r>
              <a:rPr lang="cs-CZ" dirty="0" smtClean="0"/>
              <a:t>konkurence</a:t>
            </a:r>
          </a:p>
          <a:p>
            <a:endParaRPr lang="cs-CZ" dirty="0" smtClean="0"/>
          </a:p>
          <a:p>
            <a:r>
              <a:rPr lang="cs-CZ" dirty="0" smtClean="0"/>
              <a:t>distributoři</a:t>
            </a:r>
          </a:p>
          <a:p>
            <a:endParaRPr lang="cs-CZ" dirty="0" smtClean="0"/>
          </a:p>
          <a:p>
            <a:r>
              <a:rPr lang="cs-CZ" dirty="0" smtClean="0"/>
              <a:t>zákazníci</a:t>
            </a:r>
          </a:p>
          <a:p>
            <a:endParaRPr lang="cs-CZ" dirty="0" smtClean="0"/>
          </a:p>
          <a:p>
            <a:r>
              <a:rPr lang="cs-CZ" dirty="0" smtClean="0"/>
              <a:t>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2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tvoří faktory, které bezprostředně ovlivňují možnost podniku realizovat svou hlavní funkci - uspokojovat potřeby svých </a:t>
            </a:r>
            <a:r>
              <a:rPr lang="cs-CZ" sz="2400" dirty="0" smtClean="0"/>
              <a:t>zákazníků,</a:t>
            </a:r>
            <a:endParaRPr lang="cs-CZ" sz="2400" dirty="0"/>
          </a:p>
          <a:p>
            <a:pPr algn="just">
              <a:lnSpc>
                <a:spcPct val="150000"/>
              </a:lnSpc>
            </a:pPr>
            <a:r>
              <a:rPr lang="cs-CZ" sz="2400" dirty="0" smtClean="0"/>
              <a:t>patří </a:t>
            </a:r>
            <a:r>
              <a:rPr lang="cs-CZ" sz="2400" dirty="0"/>
              <a:t>sem jako základní prvek sám podnik, jeho zákazníci, dodavatelé, distributoři, ale i jeho konkurence.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Podnik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chápeme jako živý a stále se vyvíjející „organismus“,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jeho existence a vývoj závisí na souhře všech jeho částí a plnění jejich funkcí.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Zákazníci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jeden z nejdůležitějších faktorů marketingového prostředí je sféra spotřebitelů,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jde o nehomogenní oblast,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zákazníky mohou být: 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finální spotřebitelé (jednotlivci i domácnosti, státní či veřejné organizace či instituce),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výrobní, obchodní a jiné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(36)	Trh. Spotřební trh a jeho analýza. Zákazník. Nákupní chování zákazníka. Nákupní rozhodovací proces. Chování a ovlivňování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43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Dodavatelé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ovlivňují možnost podniku získat potřebné zdroje, které jsou potřebné pro plnění funkce podniku,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je nutné sledovat situaci a možnosti dodavatelů včetně jejich dlouhodobého vývoje.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Distributoři a prostředníci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ne všechny aktivity může podnik realizovat vlastními silami - jejich provedení mohou zajistit jiné firmy na profesionální úrovni,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specialisté na zprostředkování </a:t>
            </a:r>
            <a:r>
              <a:rPr lang="cs-CZ" sz="2400" dirty="0" smtClean="0"/>
              <a:t>nákupu a </a:t>
            </a:r>
            <a:r>
              <a:rPr lang="cs-CZ" sz="2400" dirty="0"/>
              <a:t>prodeje zboží, firmy fyzické distribuce, marketingové agentury a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Konkurence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úspěšná existence podniku na trhu závisí na jeho znalosti,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znalosti všech konkurentů a neustálé snaze uspokojit potřeby zákazníků lépe, než to činí </a:t>
            </a:r>
            <a:r>
              <a:rPr lang="cs-CZ" sz="2400" dirty="0" smtClean="0"/>
              <a:t>konkurence.</a:t>
            </a: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  <a:ln/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 a analýza 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spotřebitelského chování</a:t>
            </a:r>
          </a:p>
        </p:txBody>
      </p:sp>
    </p:spTree>
    <p:extLst>
      <p:ext uri="{BB962C8B-B14F-4D97-AF65-F5344CB8AC3E}">
        <p14:creationId xmlns:p14="http://schemas.microsoft.com/office/powerpoint/2010/main" val="341929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7797"/>
            <a:ext cx="8229600" cy="62779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Tržní cyklus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9368"/>
            <a:ext cx="8229600" cy="47067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/>
              <a:t>Trh </a:t>
            </a:r>
            <a:r>
              <a:rPr lang="cs-CZ" sz="2000" dirty="0"/>
              <a:t>je východiskem a zároveň cílem tržního cyklu, a tržní cyklus představuje fáze </a:t>
            </a:r>
            <a:r>
              <a:rPr lang="cs-CZ" sz="2000" dirty="0" smtClean="0"/>
              <a:t>rozhodovacího procesu zákazníka.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Renáta\Downloads\Screenshot 2022-10-12 at 00-49-13 Zaklady_marketingu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32468"/>
            <a:ext cx="5929951" cy="3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8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77922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hledá odpovědi na otázky: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KDO</a:t>
            </a:r>
            <a:r>
              <a:rPr lang="cs-CZ" sz="2400" dirty="0"/>
              <a:t> tvoří trh?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KDO</a:t>
            </a:r>
            <a:r>
              <a:rPr lang="cs-CZ" sz="2400" dirty="0"/>
              <a:t> se podílí na nakupování?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CO</a:t>
            </a:r>
            <a:r>
              <a:rPr lang="cs-CZ" sz="2400" dirty="0"/>
              <a:t> kupuje trh?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PROČ</a:t>
            </a:r>
            <a:r>
              <a:rPr lang="cs-CZ" sz="2400" dirty="0"/>
              <a:t> trh kupuje?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JAK</a:t>
            </a:r>
            <a:r>
              <a:rPr lang="cs-CZ" sz="2400" dirty="0"/>
              <a:t> trh kupuje?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KDY</a:t>
            </a:r>
            <a:r>
              <a:rPr lang="cs-CZ" sz="2400" dirty="0"/>
              <a:t> trh kupuje?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KDE</a:t>
            </a:r>
            <a:r>
              <a:rPr lang="cs-CZ" sz="2400" dirty="0"/>
              <a:t> trh kupuje?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7922"/>
            <a:ext cx="8229600" cy="65509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Spotřební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400" dirty="0"/>
              <a:t>jednotlivci a domácnosti, nakupující výrobky a služby pro osobní </a:t>
            </a:r>
            <a:r>
              <a:rPr lang="cs-CZ" sz="2400" dirty="0" smtClean="0"/>
              <a:t>spotřebu.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7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709685"/>
            <a:ext cx="8072651" cy="75062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chování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se týká konečných spotřebitelů - jednotlivců a domácností, kteří nakupují zboží a služeb pro osobní </a:t>
            </a:r>
            <a:r>
              <a:rPr lang="cs-CZ" sz="2400" dirty="0" smtClean="0"/>
              <a:t>spotřebu,</a:t>
            </a:r>
          </a:p>
          <a:p>
            <a:pPr algn="just">
              <a:lnSpc>
                <a:spcPct val="150000"/>
              </a:lnSpc>
            </a:pPr>
            <a:r>
              <a:rPr lang="cs-CZ" sz="2400" dirty="0" smtClean="0"/>
              <a:t>všichni </a:t>
            </a:r>
            <a:r>
              <a:rPr lang="cs-CZ" sz="2400" dirty="0"/>
              <a:t>dohromady tvoří spotřební trh.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2333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chování, kterým se spotřebitelé projevují při hledání, nakupování, užívání, hodnocení a nakládání s výrobky a službami, od nichž očekávají uspokojení svých potřeb,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nákupní chování se zaměřuje na rozhodování jednotlivců při </a:t>
            </a:r>
            <a:r>
              <a:rPr lang="cs-CZ" sz="2400" b="1" dirty="0"/>
              <a:t>vynakládání vlastních zdrojů (peníze, čas, úsilí)</a:t>
            </a:r>
            <a:r>
              <a:rPr lang="cs-CZ" sz="2400" dirty="0"/>
              <a:t> na položky související se spotřebou.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0626"/>
            <a:ext cx="8229600" cy="66874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je středem pozornosti jakékoliv firmy,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v marketingovém přístupu se jeho uspokojení stává základem, od kterého by se měly odvozovat veškeré další aktivity firmy,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abychom mohli zákaznické potřeby uspokojit, musíme je dobře poznat!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444"/>
            <a:ext cx="8229600" cy="655093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prostředí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965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sz="2000" dirty="0" smtClean="0"/>
              <a:t>všechny prvky a vlivy, které v současné době nebo v budoucnu ovlivňují dosažení cílů firmy</a:t>
            </a:r>
          </a:p>
          <a:p>
            <a:pPr>
              <a:buClrTx/>
            </a:pPr>
            <a:endParaRPr lang="cs-CZ" sz="2000" dirty="0" smtClean="0"/>
          </a:p>
          <a:p>
            <a:pPr>
              <a:buClrTx/>
            </a:pPr>
            <a:r>
              <a:rPr lang="cs-CZ" sz="2000" dirty="0" smtClean="0"/>
              <a:t>dva základními znaky</a:t>
            </a:r>
          </a:p>
          <a:p>
            <a:pPr lvl="1">
              <a:buClrTx/>
            </a:pPr>
            <a:r>
              <a:rPr lang="cs-CZ" dirty="0" smtClean="0"/>
              <a:t>proměnlivost v čase</a:t>
            </a:r>
          </a:p>
          <a:p>
            <a:pPr lvl="1">
              <a:buClrTx/>
            </a:pPr>
            <a:r>
              <a:rPr lang="cs-CZ" dirty="0" smtClean="0"/>
              <a:t>vyšší či nižší míra nejistoty</a:t>
            </a:r>
          </a:p>
          <a:p>
            <a:pPr>
              <a:buClrTx/>
            </a:pPr>
            <a:endParaRPr lang="cs-CZ" sz="2000" dirty="0" smtClean="0"/>
          </a:p>
          <a:p>
            <a:pPr>
              <a:buClrTx/>
            </a:pPr>
            <a:r>
              <a:rPr lang="cs-CZ" sz="2000" dirty="0" smtClean="0"/>
              <a:t>členění</a:t>
            </a:r>
          </a:p>
          <a:p>
            <a:pPr lvl="1">
              <a:buClrTx/>
            </a:pPr>
            <a:r>
              <a:rPr lang="cs-CZ" dirty="0" smtClean="0"/>
              <a:t>makroprostředí</a:t>
            </a:r>
          </a:p>
          <a:p>
            <a:pPr lvl="1">
              <a:buClrTx/>
            </a:pPr>
            <a:r>
              <a:rPr lang="cs-CZ" dirty="0" smtClean="0"/>
              <a:t>(</a:t>
            </a:r>
            <a:r>
              <a:rPr lang="cs-CZ" dirty="0"/>
              <a:t>konkrétní trh a jeho subjekty </a:t>
            </a:r>
            <a:r>
              <a:rPr lang="cs-CZ" dirty="0" smtClean="0"/>
              <a:t>)</a:t>
            </a:r>
          </a:p>
          <a:p>
            <a:pPr lvl="1">
              <a:buClrTx/>
            </a:pPr>
            <a:r>
              <a:rPr lang="cs-CZ" dirty="0" smtClean="0"/>
              <a:t>mikroprostředí</a:t>
            </a:r>
          </a:p>
        </p:txBody>
      </p:sp>
    </p:spTree>
    <p:extLst>
      <p:ext uri="{BB962C8B-B14F-4D97-AF65-F5344CB8AC3E}">
        <p14:creationId xmlns:p14="http://schemas.microsoft.com/office/powerpoint/2010/main" val="3220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275"/>
            <a:ext cx="8229600" cy="66874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spotřebitelského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2780704"/>
            <a:ext cx="1223963" cy="23764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Produkt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Cena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Distribuce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Marketingová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komunikace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84228" y="2780704"/>
            <a:ext cx="1404938" cy="23764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Osobnostní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charakteristika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49753" y="2780704"/>
            <a:ext cx="1909763" cy="23764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produktu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značky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prodejce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Načasování nákupu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Vyčleněná částka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47491" y="2780704"/>
            <a:ext cx="1223962" cy="2376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Technologické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Politické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Kulturní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3528" y="2780704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73041" y="3501429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89166" y="2780704"/>
            <a:ext cx="1800225" cy="23764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Rozhodovací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proces 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420741" y="2780704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948166" y="2780704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89391" y="3501429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528" y="1628179"/>
            <a:ext cx="2449513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Marketingové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a ostatní stimuly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85816" y="1628179"/>
            <a:ext cx="32035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„Černá skříňka zákazníka“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49753" y="1628179"/>
            <a:ext cx="19081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Spotřebitelova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reakce</a:t>
            </a: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6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63" y="736978"/>
            <a:ext cx="8075435" cy="68238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2419499"/>
            <a:ext cx="1655763" cy="3384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Subkultura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Sociální třída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3827" y="2995762"/>
            <a:ext cx="1655762" cy="2795587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Skupiny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Rodina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Role a společenský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status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79589" y="3572024"/>
            <a:ext cx="1655763" cy="220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Věk a fáze života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Zaměstnání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situace</a:t>
            </a: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Životní styl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Osobnost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36939" y="4148287"/>
            <a:ext cx="1655763" cy="16192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Motivace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Vnímání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Učení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Přesvědčení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Postoje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2702" y="4508649"/>
            <a:ext cx="1655762" cy="12509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Spotřebitel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064" y="18448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Kulturní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23827" y="2419499"/>
            <a:ext cx="1655762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Společenské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79589" y="2995762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Osobní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36939" y="35720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Psychologické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3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275"/>
            <a:ext cx="8229600" cy="64144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Kultura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naučená,</a:t>
            </a:r>
            <a:endParaRPr lang="cs-CZ" sz="2400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určuje hodnoty </a:t>
            </a:r>
            <a:r>
              <a:rPr lang="cs-CZ" sz="2400" dirty="0" smtClean="0"/>
              <a:t>společnosti,</a:t>
            </a:r>
            <a:endParaRPr lang="cs-CZ" sz="2400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i="1" dirty="0"/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400" dirty="0"/>
              <a:t>“ </a:t>
            </a:r>
            <a:r>
              <a:rPr lang="cs-CZ" sz="2400" dirty="0" smtClean="0"/>
              <a:t>(</a:t>
            </a:r>
            <a:r>
              <a:rPr lang="cs-CZ" sz="2400" dirty="0" err="1" smtClean="0"/>
              <a:t>Hofstede</a:t>
            </a:r>
            <a:r>
              <a:rPr lang="cs-CZ" sz="2400" dirty="0" smtClean="0"/>
              <a:t>).</a:t>
            </a:r>
            <a:endParaRPr lang="cs-CZ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Subkultura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menšinová kultura v rámci kultury </a:t>
            </a:r>
            <a:r>
              <a:rPr lang="cs-CZ" sz="2400" dirty="0" smtClean="0"/>
              <a:t>většinové.</a:t>
            </a:r>
            <a:endParaRPr lang="cs-CZ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Sociální vrstva (třída)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kategorie lidí, kteří mají stejné společenské </a:t>
            </a:r>
            <a:r>
              <a:rPr lang="cs-CZ" sz="2400" dirty="0" smtClean="0"/>
              <a:t>postavení.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67579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Společenské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59254" cy="4525963"/>
          </a:xfrm>
        </p:spPr>
        <p:txBody>
          <a:bodyPr>
            <a:noAutofit/>
          </a:bodyPr>
          <a:lstStyle/>
          <a:p>
            <a:r>
              <a:rPr lang="cs-CZ" sz="2400" b="1" dirty="0"/>
              <a:t>Skupiny</a:t>
            </a:r>
          </a:p>
          <a:p>
            <a:pPr lvl="1"/>
            <a:r>
              <a:rPr lang="cs-CZ" sz="2000" dirty="0"/>
              <a:t>touha zařadit se, být součástí celku</a:t>
            </a:r>
          </a:p>
          <a:p>
            <a:pPr lvl="1"/>
            <a:r>
              <a:rPr lang="cs-CZ" sz="2000" dirty="0"/>
              <a:t>členské skupiny (rodina, přátelé, spolupracovníci)</a:t>
            </a:r>
          </a:p>
          <a:p>
            <a:pPr lvl="1"/>
            <a:r>
              <a:rPr lang="cs-CZ" sz="2000" dirty="0"/>
              <a:t>sekundární skupiny (formálnější - profesní asociace, náboženské skupiny...)</a:t>
            </a:r>
          </a:p>
          <a:p>
            <a:pPr lvl="1"/>
            <a:r>
              <a:rPr lang="cs-CZ" sz="2000" dirty="0"/>
              <a:t>referenční skupiny - srovnávací body lidského chování</a:t>
            </a:r>
          </a:p>
          <a:p>
            <a:pPr lvl="1"/>
            <a:r>
              <a:rPr lang="cs-CZ" sz="2000" dirty="0"/>
              <a:t>aspirační skupiny - jedinec tam chce patřit</a:t>
            </a:r>
          </a:p>
          <a:p>
            <a:r>
              <a:rPr lang="cs-CZ" sz="2400" b="1" dirty="0"/>
              <a:t>Rodina</a:t>
            </a:r>
          </a:p>
          <a:p>
            <a:pPr lvl="1"/>
            <a:r>
              <a:rPr lang="cs-CZ" sz="2000" dirty="0"/>
              <a:t>neformální skupina se zásadním vlivem</a:t>
            </a:r>
          </a:p>
          <a:p>
            <a:r>
              <a:rPr lang="cs-CZ" sz="2400" b="1" dirty="0"/>
              <a:t>Role a společenský status</a:t>
            </a:r>
          </a:p>
          <a:p>
            <a:pPr lvl="1"/>
            <a:r>
              <a:rPr lang="cs-CZ" sz="2000" dirty="0"/>
              <a:t>v každé skupině hraje jedinec roli</a:t>
            </a:r>
          </a:p>
          <a:p>
            <a:pPr lvl="1"/>
            <a:r>
              <a:rPr lang="cs-CZ" sz="2000" dirty="0"/>
              <a:t>roli od jedince očekává jeho okolí</a:t>
            </a:r>
          </a:p>
          <a:p>
            <a:pPr lvl="1"/>
            <a:r>
              <a:rPr lang="cs-CZ" sz="2000" dirty="0"/>
              <a:t>status = obecná úcta, kterou jedinec ve společnosti vzbuzuje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3"/>
            <a:ext cx="8229600" cy="65227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441140" cy="4641379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Věk a fáze života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s věkem se mění preference a vkus při nákupu potravin, oblečení, nábytku či </a:t>
            </a:r>
            <a:r>
              <a:rPr lang="cs-CZ" sz="2000" dirty="0" smtClean="0"/>
              <a:t>dovolených,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životní cyklus </a:t>
            </a:r>
            <a:r>
              <a:rPr lang="cs-CZ" sz="2000" dirty="0" smtClean="0"/>
              <a:t>rodiny,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psychologické fáze životního </a:t>
            </a:r>
            <a:r>
              <a:rPr lang="cs-CZ" sz="2000" dirty="0" smtClean="0"/>
              <a:t>cyklu.</a:t>
            </a:r>
            <a:endParaRPr lang="cs-CZ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Zaměstnání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nezaměstnaný vs. zaměstnaný </a:t>
            </a:r>
            <a:r>
              <a:rPr lang="cs-CZ" sz="2000" dirty="0" smtClean="0"/>
              <a:t>člověk,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typ </a:t>
            </a:r>
            <a:r>
              <a:rPr lang="cs-CZ" sz="2000" dirty="0" smtClean="0"/>
              <a:t>zaměstnání,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ekonomická situace,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majetkové </a:t>
            </a:r>
            <a:r>
              <a:rPr lang="cs-CZ" sz="2000" dirty="0" smtClean="0"/>
              <a:t>poměry,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důležitá veličina pro tvorbu marketingových </a:t>
            </a:r>
            <a:r>
              <a:rPr lang="cs-CZ" sz="2000" dirty="0" smtClean="0"/>
              <a:t>akcí.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3771"/>
            <a:ext cx="8229600" cy="60564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Životní styl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/>
              <a:t>zájmy, názory, každodenní </a:t>
            </a:r>
            <a:r>
              <a:rPr lang="cs-CZ" sz="2000" dirty="0" smtClean="0"/>
              <a:t>aktivity.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Osobnost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 smtClean="0"/>
              <a:t>„osobnost</a:t>
            </a:r>
            <a:r>
              <a:rPr lang="cs-CZ" sz="2000" dirty="0"/>
              <a:t>, to jsou charakteristické vzorce myšlení a chování, které určují osobní styl jedince a ovlivňují jeho interakci s </a:t>
            </a:r>
            <a:r>
              <a:rPr lang="cs-CZ" sz="2000" dirty="0" smtClean="0"/>
              <a:t>prostředím,</a:t>
            </a:r>
            <a:endParaRPr lang="cs-CZ" sz="2000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/>
              <a:t>jak spotřebitel vnímá sám sebe, volí také značku či </a:t>
            </a:r>
            <a:r>
              <a:rPr lang="cs-CZ" sz="2000" dirty="0" smtClean="0"/>
              <a:t>produkt.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0644"/>
            <a:ext cx="7283450" cy="61751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08" y="1412776"/>
            <a:ext cx="8811491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Motivace</a:t>
            </a:r>
          </a:p>
          <a:p>
            <a:pPr lvl="1"/>
            <a:r>
              <a:rPr lang="cs-CZ" sz="2000" dirty="0"/>
              <a:t>motivační teorie - </a:t>
            </a:r>
            <a:r>
              <a:rPr lang="cs-CZ" sz="2000" dirty="0" err="1"/>
              <a:t>Maslow</a:t>
            </a:r>
            <a:r>
              <a:rPr lang="cs-CZ" sz="2000" dirty="0"/>
              <a:t>, Freud</a:t>
            </a:r>
          </a:p>
          <a:p>
            <a:r>
              <a:rPr lang="cs-CZ" sz="2000" b="1" dirty="0"/>
              <a:t>Vnímání</a:t>
            </a:r>
          </a:p>
          <a:p>
            <a:pPr lvl="1"/>
            <a:r>
              <a:rPr lang="cs-CZ" sz="2000" dirty="0"/>
              <a:t>vystavení podnětu - selektivní zkreslení, pozornost, paměť</a:t>
            </a:r>
          </a:p>
          <a:p>
            <a:r>
              <a:rPr lang="cs-CZ" sz="2000" b="1" dirty="0"/>
              <a:t>Učení</a:t>
            </a:r>
          </a:p>
          <a:p>
            <a:pPr lvl="1"/>
            <a:r>
              <a:rPr lang="cs-CZ" sz="2000" dirty="0"/>
              <a:t>podmiňované vs. sociální (pozorování a uchovávání informací)</a:t>
            </a:r>
          </a:p>
          <a:p>
            <a:r>
              <a:rPr lang="cs-CZ" sz="2000" b="1" dirty="0"/>
              <a:t>Přesvědčení</a:t>
            </a:r>
          </a:p>
          <a:p>
            <a:pPr lvl="1"/>
            <a:r>
              <a:rPr lang="cs-CZ" sz="2000" dirty="0"/>
              <a:t>víra ve vlastní pravdu (reálné vs. nereálné základy)</a:t>
            </a:r>
          </a:p>
          <a:p>
            <a:r>
              <a:rPr lang="cs-CZ" sz="2000" b="1" dirty="0"/>
              <a:t>Postoje</a:t>
            </a:r>
          </a:p>
          <a:p>
            <a:pPr lvl="1"/>
            <a:r>
              <a:rPr lang="cs-CZ" sz="2000" dirty="0"/>
              <a:t>ovlivňují vztah člověka k určitému produktu</a:t>
            </a:r>
          </a:p>
          <a:p>
            <a:pPr lvl="1"/>
            <a:r>
              <a:rPr lang="cs-CZ" sz="2000" dirty="0"/>
              <a:t>není snadné je měnit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1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64144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Rozhodovací proces spotřebitele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1008" y="1556792"/>
            <a:ext cx="4013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Rozpoznání potřeby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1008" y="2455317"/>
            <a:ext cx="4013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Vyhledávání informací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1008" y="3430042"/>
            <a:ext cx="40132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Hodnocení alternativ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31008" y="4438104"/>
            <a:ext cx="4013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Nákupní rozhodnutí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31008" y="5446167"/>
            <a:ext cx="4013200" cy="685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ahoma" pitchFamily="34" charset="0"/>
              </a:rPr>
              <a:t>Ponákupní</a:t>
            </a:r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 chování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39158" y="2242592"/>
            <a:ext cx="485775" cy="179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139158" y="3185567"/>
            <a:ext cx="485775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39158" y="4176167"/>
            <a:ext cx="485775" cy="1889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139158" y="5157242"/>
            <a:ext cx="485775" cy="231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9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black_box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1"/>
            <a:ext cx="7416824" cy="662821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7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2518"/>
            <a:ext cx="8229600" cy="486889"/>
          </a:xfrm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prostředí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579419"/>
            <a:ext cx="8229600" cy="459575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sz="2000" b="1" dirty="0"/>
              <a:t>Marketingové prostředí</a:t>
            </a:r>
            <a:r>
              <a:rPr lang="cs-CZ" sz="2000" dirty="0"/>
              <a:t> je prostředí, které je definovatelné jako komplexní a často se měnící prostředí v němž se </a:t>
            </a:r>
            <a:r>
              <a:rPr lang="cs-CZ" sz="2000" dirty="0" smtClean="0"/>
              <a:t>firma nachází</a:t>
            </a:r>
            <a:r>
              <a:rPr lang="cs-CZ" sz="2000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sz="2000" dirty="0"/>
              <a:t>Rozlišuje se na: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dirty="0" smtClean="0">
                <a:hlinkClick r:id="rId2" tooltip="Makroprostředí (stránka neexistuje)"/>
              </a:rPr>
              <a:t>Makroprostředí</a:t>
            </a:r>
            <a:r>
              <a:rPr lang="cs-CZ" dirty="0" smtClean="0"/>
              <a:t> </a:t>
            </a:r>
            <a:r>
              <a:rPr lang="cs-CZ" dirty="0"/>
              <a:t>– nelze ovlivnit ani předvídat. Makroprostředí na činnost podniku působí neustále a proměnlivě. </a:t>
            </a:r>
            <a:r>
              <a:rPr lang="cs-CZ" dirty="0" smtClean="0"/>
              <a:t>Společnost se </a:t>
            </a:r>
            <a:r>
              <a:rPr lang="cs-CZ" dirty="0"/>
              <a:t>musí snažit především pružně přizpůsobovat. Každá nová příležitost pro jednoho může znamenat hrozbu pro druhého.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dirty="0">
                <a:hlinkClick r:id="rId3" tooltip="Mikroprostředí (stránka neexistuje)"/>
              </a:rPr>
              <a:t>Mikroprostředí</a:t>
            </a:r>
            <a:r>
              <a:rPr lang="cs-CZ" dirty="0"/>
              <a:t> – lze </a:t>
            </a:r>
            <a:r>
              <a:rPr lang="cs-CZ" dirty="0" smtClean="0"/>
              <a:t>ovlivnit.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91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6854"/>
            <a:ext cx="8229600" cy="830784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prostředí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7776"/>
            <a:ext cx="8345607" cy="489371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 descr="C:\Users\Renáta\Downloads\Screenshot 2022-10-12 at 00-54-27 Zaklady_marketingu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417639"/>
            <a:ext cx="6861519" cy="47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3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vnější okolnosti, které ovlivňují mikroprostředí a které s sebou přinášejí příležitosti pro podnik a na druhé straně obsahuje množství rizikových situací, s nimiž se subjekt střetává (prostředí ekonomické, technické a technologické, demografické, kulturní, politicko-právní a přírodní).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4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b="1" dirty="0"/>
              <a:t>Složky </a:t>
            </a:r>
            <a:r>
              <a:rPr lang="cs-CZ" sz="2400" b="1" dirty="0" smtClean="0"/>
              <a:t>makroprostředí:</a:t>
            </a:r>
            <a:endParaRPr lang="cs-CZ" sz="2400" b="1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ekonomické,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technické a technologické,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demografické,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kulturní,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politicko-právní,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přírodní.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7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444"/>
            <a:ext cx="8229600" cy="606331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Demografické vlivy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7776"/>
            <a:ext cx="8229601" cy="4852774"/>
          </a:xfrm>
        </p:spPr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r>
              <a:rPr lang="cs-CZ" dirty="0" smtClean="0"/>
              <a:t>skladba obyvatel</a:t>
            </a:r>
          </a:p>
          <a:p>
            <a:endParaRPr lang="cs-CZ" dirty="0" smtClean="0"/>
          </a:p>
          <a:p>
            <a:r>
              <a:rPr lang="cs-CZ" dirty="0" smtClean="0"/>
              <a:t>pohyb obyvatel</a:t>
            </a:r>
          </a:p>
          <a:p>
            <a:endParaRPr lang="cs-CZ" dirty="0" smtClean="0"/>
          </a:p>
          <a:p>
            <a:r>
              <a:rPr lang="cs-CZ" dirty="0" smtClean="0"/>
              <a:t>charakter rodin</a:t>
            </a:r>
          </a:p>
          <a:p>
            <a:endParaRPr lang="cs-CZ" dirty="0" smtClean="0"/>
          </a:p>
          <a:p>
            <a:r>
              <a:rPr lang="cs-CZ" dirty="0" smtClean="0"/>
              <a:t>charakter domácnosti</a:t>
            </a:r>
          </a:p>
          <a:p>
            <a:endParaRPr lang="cs-CZ" dirty="0" smtClean="0"/>
          </a:p>
          <a:p>
            <a:r>
              <a:rPr lang="cs-CZ" dirty="0" smtClean="0"/>
              <a:t>rasová a národní struktura</a:t>
            </a:r>
          </a:p>
        </p:txBody>
      </p:sp>
    </p:spTree>
    <p:extLst>
      <p:ext uri="{BB962C8B-B14F-4D97-AF65-F5344CB8AC3E}">
        <p14:creationId xmlns:p14="http://schemas.microsoft.com/office/powerpoint/2010/main" val="107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445"/>
            <a:ext cx="8229600" cy="641446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Ekonomické vlivy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17638"/>
            <a:ext cx="8448675" cy="46965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trendy</a:t>
            </a:r>
          </a:p>
          <a:p>
            <a:endParaRPr lang="cs-CZ" b="1" dirty="0" smtClean="0"/>
          </a:p>
          <a:p>
            <a:endParaRPr lang="cs-CZ" sz="1500" b="1" dirty="0" smtClean="0"/>
          </a:p>
          <a:p>
            <a:r>
              <a:rPr lang="cs-CZ" dirty="0" smtClean="0"/>
              <a:t>nezaměstnanost</a:t>
            </a:r>
          </a:p>
          <a:p>
            <a:endParaRPr lang="cs-CZ" sz="1400" dirty="0" smtClean="0"/>
          </a:p>
          <a:p>
            <a:r>
              <a:rPr lang="cs-CZ" dirty="0" smtClean="0"/>
              <a:t>výše důchodů</a:t>
            </a:r>
          </a:p>
          <a:p>
            <a:endParaRPr lang="cs-CZ" sz="1400" dirty="0" smtClean="0"/>
          </a:p>
          <a:p>
            <a:r>
              <a:rPr lang="cs-CZ" dirty="0" smtClean="0"/>
              <a:t>měnový kurz</a:t>
            </a:r>
          </a:p>
          <a:p>
            <a:endParaRPr lang="cs-CZ" sz="1400" dirty="0" smtClean="0"/>
          </a:p>
          <a:p>
            <a:r>
              <a:rPr lang="cs-CZ" dirty="0" smtClean="0"/>
              <a:t>inflace </a:t>
            </a:r>
          </a:p>
          <a:p>
            <a:endParaRPr lang="cs-CZ" sz="1400" dirty="0" smtClean="0"/>
          </a:p>
          <a:p>
            <a:r>
              <a:rPr lang="cs-CZ" dirty="0" smtClean="0"/>
              <a:t>úroková sazba</a:t>
            </a:r>
          </a:p>
          <a:p>
            <a:endParaRPr lang="cs-CZ" sz="1400" dirty="0" smtClean="0"/>
          </a:p>
          <a:p>
            <a:r>
              <a:rPr lang="cs-CZ" dirty="0" smtClean="0"/>
              <a:t>dostupnost úvěrů </a:t>
            </a:r>
          </a:p>
          <a:p>
            <a:endParaRPr lang="cs-CZ" sz="1400" dirty="0" smtClean="0"/>
          </a:p>
          <a:p>
            <a:r>
              <a:rPr lang="cs-CZ" dirty="0" smtClean="0"/>
              <a:t>daňová problematika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1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1123</Words>
  <Application>Microsoft Office PowerPoint</Application>
  <PresentationFormat>Předvádění na obrazovce (4:3)</PresentationFormat>
  <Paragraphs>351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14</vt:i4>
      </vt:variant>
      <vt:variant>
        <vt:lpstr>Nadpisy snímků</vt:lpstr>
      </vt:variant>
      <vt:variant>
        <vt:i4>39</vt:i4>
      </vt:variant>
    </vt:vector>
  </HeadingPairs>
  <TitlesOfParts>
    <vt:vector size="53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MARKETING  (XMAR)  4. přednáška Téma: Trh a marketingové prostředí   ZS 2022/2023 </vt:lpstr>
      <vt:lpstr>MARKETING</vt:lpstr>
      <vt:lpstr>Marketingové prostředí</vt:lpstr>
      <vt:lpstr>Marketingové prostředí</vt:lpstr>
      <vt:lpstr>Marketingové prostředí</vt:lpstr>
      <vt:lpstr>Makroprostředí</vt:lpstr>
      <vt:lpstr>Makroprostředí</vt:lpstr>
      <vt:lpstr>Demografické vlivy</vt:lpstr>
      <vt:lpstr>Ekonomické vlivy</vt:lpstr>
      <vt:lpstr>Legislativní a politické vlivy</vt:lpstr>
      <vt:lpstr>Přírodní vlivy</vt:lpstr>
      <vt:lpstr>Inovační vlivy</vt:lpstr>
      <vt:lpstr>Sociální a kulturní vlivy</vt:lpstr>
      <vt:lpstr>Měření trhu</vt:lpstr>
      <vt:lpstr>Analýza trhu</vt:lpstr>
      <vt:lpstr>Subjekty konkrétního trhu</vt:lpstr>
      <vt:lpstr>Mikroprostředí</vt:lpstr>
      <vt:lpstr>Mikroprostředí</vt:lpstr>
      <vt:lpstr>Mikroprostředí</vt:lpstr>
      <vt:lpstr>Mikroprostředí</vt:lpstr>
      <vt:lpstr>Mikroprostředí</vt:lpstr>
      <vt:lpstr>Mikroprostředí</vt:lpstr>
      <vt:lpstr>Trh a analýza  spotřebitelského chování</vt:lpstr>
      <vt:lpstr>Tržní cyklus</vt:lpstr>
      <vt:lpstr>Marketing hledá odpovědi na otázky:</vt:lpstr>
      <vt:lpstr>Spotřební trh</vt:lpstr>
      <vt:lpstr>Nákupní chování spotřebitelů</vt:lpstr>
      <vt:lpstr>Nákupní chování</vt:lpstr>
      <vt:lpstr>Zákazník</vt:lpstr>
      <vt:lpstr>Model spotřebitelského chování</vt:lpstr>
      <vt:lpstr>Faktory ovlivňující spotřebitelské chování</vt:lpstr>
      <vt:lpstr>Kulturní faktory</vt:lpstr>
      <vt:lpstr>Společenské faktory</vt:lpstr>
      <vt:lpstr>Osobní faktory</vt:lpstr>
      <vt:lpstr>Osobní faktory</vt:lpstr>
      <vt:lpstr>Psychologické faktory</vt:lpstr>
      <vt:lpstr>Rozhodovací proces spotřebitele</vt:lpstr>
      <vt:lpstr>Prezentace aplikace PowerPoint</vt:lpstr>
      <vt:lpstr>Děkuji vám za pozornost a těším se na příště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98</cp:revision>
  <cp:lastPrinted>2022-04-05T10:39:19Z</cp:lastPrinted>
  <dcterms:created xsi:type="dcterms:W3CDTF">2012-07-19T22:32:54Z</dcterms:created>
  <dcterms:modified xsi:type="dcterms:W3CDTF">2022-10-11T22:56:54Z</dcterms:modified>
</cp:coreProperties>
</file>