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8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11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2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3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72" r:id="rId3"/>
    <p:sldMasterId id="2147483688" r:id="rId4"/>
    <p:sldMasterId id="2147483700" r:id="rId5"/>
    <p:sldMasterId id="2147483712" r:id="rId6"/>
    <p:sldMasterId id="2147483728" r:id="rId7"/>
    <p:sldMasterId id="2147483744" r:id="rId8"/>
    <p:sldMasterId id="2147483760" r:id="rId9"/>
    <p:sldMasterId id="2147483776" r:id="rId10"/>
    <p:sldMasterId id="2147483792" r:id="rId11"/>
    <p:sldMasterId id="2147483808" r:id="rId12"/>
    <p:sldMasterId id="2147483824" r:id="rId13"/>
    <p:sldMasterId id="2147483840" r:id="rId14"/>
  </p:sldMasterIdLst>
  <p:notesMasterIdLst>
    <p:notesMasterId r:id="rId54"/>
  </p:notesMasterIdLst>
  <p:sldIdLst>
    <p:sldId id="584" r:id="rId15"/>
    <p:sldId id="586" r:id="rId16"/>
    <p:sldId id="587" r:id="rId17"/>
    <p:sldId id="600" r:id="rId18"/>
    <p:sldId id="602" r:id="rId19"/>
    <p:sldId id="588" r:id="rId20"/>
    <p:sldId id="589" r:id="rId21"/>
    <p:sldId id="591" r:id="rId22"/>
    <p:sldId id="592" r:id="rId23"/>
    <p:sldId id="593" r:id="rId24"/>
    <p:sldId id="594" r:id="rId25"/>
    <p:sldId id="595" r:id="rId26"/>
    <p:sldId id="596" r:id="rId27"/>
    <p:sldId id="597" r:id="rId28"/>
    <p:sldId id="598" r:id="rId29"/>
    <p:sldId id="599" r:id="rId30"/>
    <p:sldId id="275" r:id="rId31"/>
    <p:sldId id="276" r:id="rId32"/>
    <p:sldId id="277" r:id="rId33"/>
    <p:sldId id="278" r:id="rId34"/>
    <p:sldId id="279" r:id="rId35"/>
    <p:sldId id="280" r:id="rId36"/>
    <p:sldId id="284" r:id="rId37"/>
    <p:sldId id="601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585" r:id="rId53"/>
  </p:sldIdLst>
  <p:sldSz cx="9144000" cy="6858000" type="screen4x3"/>
  <p:notesSz cx="6797675" cy="9928225"/>
  <p:custDataLst>
    <p:tags r:id="rId5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6FFFF"/>
    <a:srgbClr val="D50202"/>
    <a:srgbClr val="CCFFFF"/>
    <a:srgbClr val="CCFF99"/>
    <a:srgbClr val="D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50" Type="http://schemas.openxmlformats.org/officeDocument/2006/relationships/slide" Target="slides/slide36.xml"/><Relationship Id="rId55" Type="http://schemas.openxmlformats.org/officeDocument/2006/relationships/tags" Target="tags/tag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slide" Target="slides/slide2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203E0-D7BD-45DA-8253-15A6D543BE21}" type="datetimeFigureOut">
              <a:rPr lang="cs-CZ" smtClean="0"/>
              <a:t>12.10.2022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DEB11-1E6E-4A14-8FF4-F288982D4C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025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08D7-83C9-4116-A95F-DFC00F76D74A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971D-4A33-4BB7-B823-BFBFA84A78DF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0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966E-5A75-44DF-AFA5-47231BFE564C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2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9A18-8683-4715-92DA-D2537D11A269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7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9D1D-4A33-463D-B739-59EC12380534}" type="datetime1">
              <a:rPr lang="en-US" smtClean="0"/>
              <a:t>10/12/2022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2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18EDD-9671-424A-922A-52EF24498BAA}" type="datetime1">
              <a:rPr lang="en-US" smtClean="0"/>
              <a:t>10/12/2022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65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415A-261A-4783-B136-192EA443340C}" type="datetime1">
              <a:rPr lang="en-US" smtClean="0"/>
              <a:t>10/12/2022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7D600-D0E1-441E-A7A1-A0F6A2752B32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7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7522-788D-4A56-80A4-33E633D70FFA}" type="datetime1">
              <a:rPr lang="en-US" smtClean="0"/>
              <a:t>10/12/2022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5B5F-46BD-4E86-AE65-01CDA5C59C31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2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780E-22C1-4FAF-8145-3152DEC01F7B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5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82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91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54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42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69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7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134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96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38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649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07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66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324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390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11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199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063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62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75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378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750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4612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206107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9422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22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1843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08D7-83C9-4116-A95F-DFC00F76D7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192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971D-4A33-4BB7-B823-BFBFA84A78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560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966E-5A75-44DF-AFA5-47231BFE56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7913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9A18-8683-4715-92DA-D2537D11A2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91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9D1D-4A33-463D-B739-59EC123805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383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18EDD-9671-424A-922A-52EF24498B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96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415A-261A-4783-B136-192EA4433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001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7D600-D0E1-441E-A7A1-A0F6A2752B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515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7522-788D-4A56-80A4-33E633D70F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436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5B5F-46BD-4E86-AE65-01CDA5C59C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768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780E-22C1-4FAF-8145-3152DEC01F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682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08D7-83C9-4116-A95F-DFC00F76D7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6530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4971D-4A33-4BB7-B823-BFBFA84A78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568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966E-5A75-44DF-AFA5-47231BFE56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882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9A18-8683-4715-92DA-D2537D11A2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827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9D1D-4A33-463D-B739-59EC123805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455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18EDD-9671-424A-922A-52EF24498B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6711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7415A-261A-4783-B136-192EA4433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588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7D600-D0E1-441E-A7A1-A0F6A2752B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411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97522-788D-4A56-80A4-33E633D70F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3046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5B5F-46BD-4E86-AE65-01CDA5C59C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9541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780E-22C1-4FAF-8145-3152DEC01F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9530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06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4882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9903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6434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0560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309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8843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7994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2535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836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1619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513577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35176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5518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18188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7409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15999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473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48171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6987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4075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890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345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84001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2455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5227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685704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62410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4599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581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0893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8874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5457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5083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1695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43512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0623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8696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89601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65676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1528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9689963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44669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26204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596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264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09814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15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546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679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2347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8646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0868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66028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28494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8018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068199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178188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5879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003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977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5156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0331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7423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91812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67798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7688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7725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9188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4594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0686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799304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6488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2739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185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206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20043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2010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1762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2610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6660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637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9258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42206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4612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011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5597509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013845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68671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8907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61962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10949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3331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10238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93265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922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9726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876939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94396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1525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9257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5113572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78348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0816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59574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88820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3774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21405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6648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82648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4735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1318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54455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1903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24704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3505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4204749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347494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601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54832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834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03710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101487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4527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1559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002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4586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3334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7486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226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162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292FB-9B8A-44CA-B8DE-05DA603AE6BE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69938" y="142875"/>
            <a:ext cx="7304087" cy="857250"/>
          </a:xfrm>
        </p:spPr>
        <p:txBody>
          <a:bodyPr/>
          <a:lstStyle/>
          <a:p>
            <a:r>
              <a:rPr lang="cs-CZ" noProof="0" smtClean="0"/>
              <a:t>Klepnutím lze upravit styl předlohy nadpisů.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257586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237674"/>
            <a:ext cx="4038600" cy="488849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37674"/>
            <a:ext cx="4038600" cy="488848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D911-A658-4A87-A520-AD91C445479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344011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B15B35-22ED-48E6-915F-C973C6F10F3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91325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D10202"/>
                </a:solidFill>
              </a:defRPr>
            </a:lvl1pPr>
          </a:lstStyle>
          <a:p>
            <a:r>
              <a:rPr lang="cs-CZ" noProof="0" dirty="0" smtClean="0"/>
              <a:t>Klepnutím lze upravit styl předlohy nadpisů.</a:t>
            </a:r>
            <a:endParaRPr lang="en-US" noProof="0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219075" y="1247775"/>
            <a:ext cx="8686800" cy="526256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chemeClr val="tx2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chemeClr val="bg2"/>
              </a:buClr>
              <a:buFont typeface="Wingdings" pitchFamily="2" charset="2"/>
              <a:buChar char="§"/>
              <a:defRPr sz="1800"/>
            </a:lvl3pPr>
            <a:lvl4pPr>
              <a:defRPr sz="1600"/>
            </a:lvl4pPr>
            <a:lvl5pPr marL="2057400" indent="-228600">
              <a:buFont typeface="Arial" pitchFamily="34" charset="0"/>
              <a:buChar char="-"/>
              <a:defRPr sz="14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FBC6-613F-4BB9-A596-5FA19D65414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29350" y="6548438"/>
            <a:ext cx="26574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2"/>
                </a:solidFill>
                <a:latin typeface="Cillian" pitchFamily="50" charset="-18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EEECE1"/>
                </a:solidFill>
              </a:rPr>
              <a:t>www.</a:t>
            </a:r>
            <a:r>
              <a:rPr lang="cs-CZ" dirty="0" err="1" smtClean="0">
                <a:solidFill>
                  <a:srgbClr val="EEECE1"/>
                </a:solidFill>
              </a:rPr>
              <a:t>hgf</a:t>
            </a:r>
            <a:r>
              <a:rPr lang="cs-CZ" dirty="0" smtClean="0">
                <a:solidFill>
                  <a:srgbClr val="EEECE1"/>
                </a:solidFill>
              </a:rPr>
              <a:t>.</a:t>
            </a:r>
            <a:r>
              <a:rPr lang="en-US" dirty="0" smtClean="0">
                <a:solidFill>
                  <a:srgbClr val="EEECE1"/>
                </a:solidFill>
              </a:rPr>
              <a:t>vsb.cz</a:t>
            </a:r>
            <a:endParaRPr lang="en-US" dirty="0">
              <a:solidFill>
                <a:srgbClr val="EEECE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24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6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91.xml"/><Relationship Id="rId16" Type="http://schemas.openxmlformats.org/officeDocument/2006/relationships/theme" Target="../theme/theme8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6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21.xml"/><Relationship Id="rId16" Type="http://schemas.openxmlformats.org/officeDocument/2006/relationships/theme" Target="../theme/theme10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6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8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1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66.xml"/><Relationship Id="rId16" Type="http://schemas.openxmlformats.org/officeDocument/2006/relationships/theme" Target="../theme/theme13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81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955-0F7D-441C-BA9A-66459BC62F1C}" type="datetime1">
              <a:rPr lang="en-US" smtClean="0"/>
              <a:t>10/12/2022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4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268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2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955-0F7D-441C-BA9A-66459BC62F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62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955-0F7D-441C-BA9A-66459BC62F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60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08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25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69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7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4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  <p:sldLayoutId id="214748379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25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57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2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  <p:sldLayoutId id="2147483836" r:id="rId12"/>
    <p:sldLayoutId id="2147483837" r:id="rId13"/>
    <p:sldLayoutId id="2147483838" r:id="rId14"/>
    <p:sldLayoutId id="2147483839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err="1" smtClean="0"/>
              <a:t>Second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B1EB3-18E5-3B48-B1FD-09B9226D6C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91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rgbClr val="D1020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Mikroprost%C5%99ed%C3%AD&amp;action=edit&amp;redlink=1" TargetMode="External"/><Relationship Id="rId2" Type="http://schemas.openxmlformats.org/officeDocument/2006/relationships/hyperlink" Target="https://cs.wikipedia.org/w/index.php?title=Makroprost%C5%99ed%C3%AD&amp;action=edit&amp;redlink=1" TargetMode="Externa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4551" y="2591177"/>
            <a:ext cx="6718685" cy="2491462"/>
          </a:xfrm>
        </p:spPr>
        <p:txBody>
          <a:bodyPr lIns="0" tIns="0" rIns="0" bIns="0" anchor="t" anchorCtr="0">
            <a:normAutofit fontScale="90000"/>
          </a:bodyPr>
          <a:lstStyle/>
          <a:p>
            <a:pPr algn="l">
              <a:spcBef>
                <a:spcPts val="0"/>
              </a:spcBef>
            </a:pPr>
            <a:r>
              <a:rPr lang="cs-CZ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MARKETING  (XMAR)</a:t>
            </a:r>
            <a:br>
              <a:rPr lang="cs-CZ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27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4. přednáška</a:t>
            </a:r>
            <a:b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31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Téma: Trh a marketingové prostředí</a:t>
            </a:r>
            <a: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32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27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cs-CZ" sz="1800" dirty="0" smtClean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ZS </a:t>
            </a:r>
            <a:r>
              <a:rPr lang="cs-CZ" sz="180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2022/2023</a:t>
            </a:r>
            <a:r>
              <a:rPr lang="cs-CZ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cs-CZ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14551" y="5688281"/>
            <a:ext cx="4432109" cy="39540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1600" i="1" dirty="0" smtClean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PhDr. Ing</a:t>
            </a:r>
            <a:r>
              <a:rPr lang="cs-CZ" sz="1600" i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. Mgr. Renáta Pavlíčková, MBA</a:t>
            </a:r>
            <a:endParaRPr lang="en-US" sz="1600" i="1" dirty="0"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9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562271"/>
          </a:xfrm>
          <a:solidFill>
            <a:srgbClr val="66FFFF"/>
          </a:solidFill>
        </p:spPr>
        <p:txBody>
          <a:bodyPr>
            <a:normAutofit/>
          </a:bodyPr>
          <a:lstStyle/>
          <a:p>
            <a:r>
              <a:rPr lang="cs-CZ" sz="2400" b="1" dirty="0" smtClean="0"/>
              <a:t>MARKETING</a:t>
            </a:r>
            <a:endParaRPr lang="cs-CZ" sz="2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3F855E0B-AA68-49DD-A8CE-991330390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r>
              <a:rPr lang="cs-CZ" sz="3700" dirty="0"/>
              <a:t>(35)	Podstata, úloha a cíle marketingu. Složky marketingového prostředí. Marketing management. Strategický marketing.</a:t>
            </a:r>
          </a:p>
          <a:p>
            <a:pPr marL="0" indent="0" algn="just">
              <a:buNone/>
            </a:pPr>
            <a:endParaRPr lang="cs-CZ" sz="3700" dirty="0">
              <a:highlight>
                <a:srgbClr val="00FFFF"/>
              </a:highlight>
            </a:endParaRPr>
          </a:p>
          <a:p>
            <a:pPr marL="0" indent="0" algn="just">
              <a:buNone/>
            </a:pPr>
            <a:r>
              <a:rPr lang="cs-CZ" sz="3700" dirty="0">
                <a:highlight>
                  <a:srgbClr val="00FFFF"/>
                </a:highlight>
              </a:rPr>
              <a:t>(36)	Trh. Spotřební trh a jeho analýza. Zákazník. Nákupní chování zákazníka. Nákupní rozhodovací proces. Chování a ovlivňování spotřebitele.  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(37)	Marketingový výzkum, jeho podstata a formy. Proces, příprava a realizace marketingového výzkumu. Marketingový              informační systém. Složky MIS. Marketingové zpravodajské informace a databáze.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(38)	Produktová politika v rámci marketingového mixu. Charakteristika produktu. Životní cyklus výrobku. Politika (strategie)              značky – Brand Management, politika kvality, obalová politika.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(39)	Cenová politika v rámci marketingového mixu. Cena. Cíle stanovení ceny. Cenové strategie. Psychologické a etické aspekty              tvorby ceny.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(40)	Distribuční politika v rámci marketingového mixu. Pojem distribuce. Distribuční cesta přímá a nepřímá. Role distribučních              firem. Výrobní logistika firmy. Velkoobchod a maloobchod. </a:t>
            </a:r>
          </a:p>
          <a:p>
            <a:pPr marL="0" indent="0" algn="just">
              <a:buNone/>
            </a:pPr>
            <a:r>
              <a:rPr lang="cs-CZ" sz="3700" dirty="0"/>
              <a:t> </a:t>
            </a:r>
          </a:p>
          <a:p>
            <a:pPr marL="0" indent="0" algn="just">
              <a:buNone/>
            </a:pPr>
            <a:r>
              <a:rPr lang="cs-CZ" sz="3700" dirty="0"/>
              <a:t>(41)	Marketingová komunikace v rámci marketingového mixu. Komunikace a komunikační model. Součásti marketingové       komunikace – komunikační mix. Reklama, reklamní sdělení. Význam marketingové komunikace pro firmu.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(42)	Marketing služeb. Kategorie služeb. Specifika služeb. Metody odlišení služeb od konkurence. Konkurenční výhoda    poskytovatelů služeb. Parametry vnímání kvality služeb. Nástroje marketingového mixu služeb (8P). </a:t>
            </a:r>
          </a:p>
          <a:p>
            <a:pPr algn="just"/>
            <a:endParaRPr lang="cs-CZ" sz="3700" dirty="0"/>
          </a:p>
          <a:p>
            <a:pPr marL="0" indent="0" algn="just">
              <a:buNone/>
            </a:pPr>
            <a:r>
              <a:rPr lang="cs-CZ" sz="3700" dirty="0"/>
              <a:t>(43)	Globální marketing 21. století. Filozofie mezinárodního marketingu. Mezinárodní obchod a jeho rizika. Etické aspekty           marketingu. Společenská kritika marketingu.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243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41444"/>
            <a:ext cx="8229600" cy="655093"/>
          </a:xfrm>
        </p:spPr>
        <p:txBody>
          <a:bodyPr>
            <a:norm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Marketingové prostředí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696560"/>
          </a:xfrm>
        </p:spPr>
        <p:txBody>
          <a:bodyPr>
            <a:normAutofit/>
          </a:bodyPr>
          <a:lstStyle/>
          <a:p>
            <a:pPr>
              <a:buClrTx/>
            </a:pPr>
            <a:r>
              <a:rPr lang="cs-CZ" sz="2000" dirty="0" smtClean="0"/>
              <a:t>všechny prvky a vlivy, které v současné době nebo v budoucnu ovlivňují dosažení cílů firmy</a:t>
            </a:r>
          </a:p>
          <a:p>
            <a:pPr>
              <a:buClrTx/>
            </a:pPr>
            <a:endParaRPr lang="cs-CZ" sz="2000" dirty="0" smtClean="0"/>
          </a:p>
          <a:p>
            <a:pPr>
              <a:buClrTx/>
            </a:pPr>
            <a:r>
              <a:rPr lang="cs-CZ" sz="2000" dirty="0" smtClean="0"/>
              <a:t>dva základními znaky</a:t>
            </a:r>
          </a:p>
          <a:p>
            <a:pPr lvl="1">
              <a:buClrTx/>
            </a:pPr>
            <a:r>
              <a:rPr lang="cs-CZ" dirty="0" smtClean="0"/>
              <a:t>proměnlivost v čase</a:t>
            </a:r>
          </a:p>
          <a:p>
            <a:pPr lvl="1">
              <a:buClrTx/>
            </a:pPr>
            <a:r>
              <a:rPr lang="cs-CZ" dirty="0" smtClean="0"/>
              <a:t>vyšší či nižší míra nejistoty</a:t>
            </a:r>
          </a:p>
          <a:p>
            <a:pPr>
              <a:buClrTx/>
            </a:pPr>
            <a:endParaRPr lang="cs-CZ" sz="2000" dirty="0" smtClean="0"/>
          </a:p>
          <a:p>
            <a:pPr>
              <a:buClrTx/>
            </a:pPr>
            <a:r>
              <a:rPr lang="cs-CZ" sz="2000" dirty="0" smtClean="0"/>
              <a:t>členění</a:t>
            </a:r>
          </a:p>
          <a:p>
            <a:pPr lvl="1">
              <a:buClrTx/>
            </a:pPr>
            <a:r>
              <a:rPr lang="cs-CZ" dirty="0" smtClean="0"/>
              <a:t>makroprostředí</a:t>
            </a:r>
          </a:p>
          <a:p>
            <a:pPr lvl="1">
              <a:buClrTx/>
            </a:pPr>
            <a:r>
              <a:rPr lang="cs-CZ" dirty="0" smtClean="0"/>
              <a:t>(</a:t>
            </a:r>
            <a:r>
              <a:rPr lang="cs-CZ" dirty="0"/>
              <a:t>konkrétní trh a jeho subjekty </a:t>
            </a:r>
            <a:r>
              <a:rPr lang="cs-CZ" dirty="0" smtClean="0"/>
              <a:t>)</a:t>
            </a:r>
          </a:p>
          <a:p>
            <a:pPr lvl="1">
              <a:buClrTx/>
            </a:pPr>
            <a:r>
              <a:rPr lang="cs-CZ" dirty="0" smtClean="0"/>
              <a:t>mikroprostředí</a:t>
            </a:r>
          </a:p>
        </p:txBody>
      </p:sp>
    </p:spTree>
    <p:extLst>
      <p:ext uri="{BB962C8B-B14F-4D97-AF65-F5344CB8AC3E}">
        <p14:creationId xmlns:p14="http://schemas.microsoft.com/office/powerpoint/2010/main" val="322042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12518"/>
            <a:ext cx="8229600" cy="486889"/>
          </a:xfrm>
        </p:spPr>
        <p:txBody>
          <a:bodyPr>
            <a:no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Marketingové prostředí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1" y="1579419"/>
            <a:ext cx="8229600" cy="4595750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  <a:buClrTx/>
            </a:pPr>
            <a:r>
              <a:rPr lang="cs-CZ" sz="2000" b="1" dirty="0"/>
              <a:t>Marketingové prostředí</a:t>
            </a:r>
            <a:r>
              <a:rPr lang="cs-CZ" sz="2000" dirty="0"/>
              <a:t> je prostředí, které je definovatelné jako komplexní a často se měnící prostředí v němž se </a:t>
            </a:r>
            <a:r>
              <a:rPr lang="cs-CZ" sz="2000" dirty="0" smtClean="0"/>
              <a:t>firma nachází</a:t>
            </a:r>
            <a:r>
              <a:rPr lang="cs-CZ" sz="2000" dirty="0"/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Tx/>
            </a:pPr>
            <a:r>
              <a:rPr lang="cs-CZ" sz="2000" dirty="0"/>
              <a:t>Rozlišuje se na: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Tx/>
            </a:pPr>
            <a:r>
              <a:rPr lang="cs-CZ" dirty="0" smtClean="0">
                <a:hlinkClick r:id="rId2" tooltip="Makroprostředí (stránka neexistuje)"/>
              </a:rPr>
              <a:t>Makroprostředí</a:t>
            </a:r>
            <a:r>
              <a:rPr lang="cs-CZ" dirty="0" smtClean="0"/>
              <a:t> </a:t>
            </a:r>
            <a:r>
              <a:rPr lang="cs-CZ" dirty="0"/>
              <a:t>– nelze ovlivnit ani předvídat. Makroprostředí na činnost podniku působí neustále a proměnlivě. </a:t>
            </a:r>
            <a:r>
              <a:rPr lang="cs-CZ" dirty="0" smtClean="0"/>
              <a:t>Společnost se </a:t>
            </a:r>
            <a:r>
              <a:rPr lang="cs-CZ" dirty="0"/>
              <a:t>musí snažit především pružně přizpůsobovat. Každá nová příležitost pro jednoho může znamenat hrozbu pro druhého.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Tx/>
            </a:pPr>
            <a:r>
              <a:rPr lang="cs-CZ" dirty="0">
                <a:hlinkClick r:id="rId3" tooltip="Mikroprostředí (stránka neexistuje)"/>
              </a:rPr>
              <a:t>Mikroprostředí</a:t>
            </a:r>
            <a:r>
              <a:rPr lang="cs-CZ" dirty="0"/>
              <a:t> – lze </a:t>
            </a:r>
            <a:r>
              <a:rPr lang="cs-CZ" dirty="0" smtClean="0"/>
              <a:t>ovlivnit.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0919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86854"/>
            <a:ext cx="8229600" cy="830784"/>
          </a:xfrm>
        </p:spPr>
        <p:txBody>
          <a:bodyPr>
            <a:norm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Marketingové prostředí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247776"/>
            <a:ext cx="8345607" cy="4893718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2050" name="Picture 2" descr="C:\Users\Renáta\Downloads\Screenshot 2022-10-12 at 00-54-27 Zaklady_marketingu.pd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33" y="1417639"/>
            <a:ext cx="6861519" cy="472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038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29392"/>
            <a:ext cx="8229600" cy="788246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Makroprostředí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cs-CZ" sz="2400" dirty="0"/>
              <a:t>vnější okolnosti, které ovlivňují mikroprostředí a které s sebou přinášejí příležitosti pro podnik a na druhé straně obsahuje množství rizikových situací, s nimiž se subjekt střetává (prostředí ekonomické, technické a technologické, demografické, kulturní, politicko-právní a přírodní).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540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cs-CZ" sz="2400" b="1" dirty="0"/>
              <a:t>Složky </a:t>
            </a:r>
            <a:r>
              <a:rPr lang="cs-CZ" sz="2400" b="1" dirty="0" smtClean="0"/>
              <a:t>makroprostředí:</a:t>
            </a:r>
            <a:endParaRPr lang="cs-CZ" sz="2400" b="1" dirty="0"/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ekonomické,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technické a technologické,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demografické,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kulturní,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politicko-právní,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prostředí přírodní.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617516"/>
            <a:ext cx="8229600" cy="80012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Makroprostředí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57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41444"/>
            <a:ext cx="8229600" cy="606331"/>
          </a:xfrm>
        </p:spPr>
        <p:txBody>
          <a:bodyPr>
            <a:norm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Demografické vlivy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247776"/>
            <a:ext cx="8229601" cy="4852774"/>
          </a:xfrm>
        </p:spPr>
        <p:txBody>
          <a:bodyPr>
            <a:normAutofit/>
          </a:bodyPr>
          <a:lstStyle/>
          <a:p>
            <a:r>
              <a:rPr lang="cs-CZ" dirty="0" smtClean="0"/>
              <a:t>trendy</a:t>
            </a:r>
          </a:p>
          <a:p>
            <a:endParaRPr lang="cs-CZ" dirty="0" smtClean="0"/>
          </a:p>
          <a:p>
            <a:r>
              <a:rPr lang="cs-CZ" dirty="0" smtClean="0"/>
              <a:t>skladba obyvatel</a:t>
            </a:r>
          </a:p>
          <a:p>
            <a:endParaRPr lang="cs-CZ" dirty="0" smtClean="0"/>
          </a:p>
          <a:p>
            <a:r>
              <a:rPr lang="cs-CZ" dirty="0" smtClean="0"/>
              <a:t>pohyb obyvatel</a:t>
            </a:r>
          </a:p>
          <a:p>
            <a:endParaRPr lang="cs-CZ" dirty="0" smtClean="0"/>
          </a:p>
          <a:p>
            <a:r>
              <a:rPr lang="cs-CZ" dirty="0" smtClean="0"/>
              <a:t>charakter rodin</a:t>
            </a:r>
          </a:p>
          <a:p>
            <a:endParaRPr lang="cs-CZ" dirty="0" smtClean="0"/>
          </a:p>
          <a:p>
            <a:r>
              <a:rPr lang="cs-CZ" dirty="0" smtClean="0"/>
              <a:t>charakter domácnosti</a:t>
            </a:r>
          </a:p>
          <a:p>
            <a:endParaRPr lang="cs-CZ" dirty="0" smtClean="0"/>
          </a:p>
          <a:p>
            <a:r>
              <a:rPr lang="cs-CZ" dirty="0" smtClean="0"/>
              <a:t>rasová a národní struktura</a:t>
            </a:r>
          </a:p>
        </p:txBody>
      </p:sp>
    </p:spTree>
    <p:extLst>
      <p:ext uri="{BB962C8B-B14F-4D97-AF65-F5344CB8AC3E}">
        <p14:creationId xmlns:p14="http://schemas.microsoft.com/office/powerpoint/2010/main" val="1075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41445"/>
            <a:ext cx="8229600" cy="641446"/>
          </a:xfrm>
        </p:spPr>
        <p:txBody>
          <a:bodyPr>
            <a:norm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Ekonomické vlivy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417638"/>
            <a:ext cx="8448675" cy="469656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trendy</a:t>
            </a:r>
          </a:p>
          <a:p>
            <a:endParaRPr lang="cs-CZ" b="1" dirty="0" smtClean="0"/>
          </a:p>
          <a:p>
            <a:endParaRPr lang="cs-CZ" sz="1500" b="1" dirty="0" smtClean="0"/>
          </a:p>
          <a:p>
            <a:r>
              <a:rPr lang="cs-CZ" dirty="0" smtClean="0"/>
              <a:t>nezaměstnanost</a:t>
            </a:r>
          </a:p>
          <a:p>
            <a:endParaRPr lang="cs-CZ" sz="1400" dirty="0" smtClean="0"/>
          </a:p>
          <a:p>
            <a:r>
              <a:rPr lang="cs-CZ" dirty="0" smtClean="0"/>
              <a:t>výše důchodů</a:t>
            </a:r>
          </a:p>
          <a:p>
            <a:endParaRPr lang="cs-CZ" sz="1400" dirty="0" smtClean="0"/>
          </a:p>
          <a:p>
            <a:r>
              <a:rPr lang="cs-CZ" dirty="0" smtClean="0"/>
              <a:t>měnový kurz</a:t>
            </a:r>
          </a:p>
          <a:p>
            <a:endParaRPr lang="cs-CZ" sz="1400" dirty="0" smtClean="0"/>
          </a:p>
          <a:p>
            <a:r>
              <a:rPr lang="cs-CZ" dirty="0" smtClean="0"/>
              <a:t>inflace </a:t>
            </a:r>
          </a:p>
          <a:p>
            <a:endParaRPr lang="cs-CZ" sz="1400" dirty="0" smtClean="0"/>
          </a:p>
          <a:p>
            <a:r>
              <a:rPr lang="cs-CZ" dirty="0" smtClean="0"/>
              <a:t>úroková sazba</a:t>
            </a:r>
          </a:p>
          <a:p>
            <a:endParaRPr lang="cs-CZ" sz="1400" dirty="0" smtClean="0"/>
          </a:p>
          <a:p>
            <a:r>
              <a:rPr lang="cs-CZ" dirty="0" smtClean="0"/>
              <a:t>dostupnost úvěrů </a:t>
            </a:r>
          </a:p>
          <a:p>
            <a:endParaRPr lang="cs-CZ" sz="1400" dirty="0" smtClean="0"/>
          </a:p>
          <a:p>
            <a:r>
              <a:rPr lang="cs-CZ" dirty="0" smtClean="0"/>
              <a:t>daňová problematika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415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Legislativní a politické vlivy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trendy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základní právní normy v ČR</a:t>
            </a:r>
          </a:p>
          <a:p>
            <a:endParaRPr lang="cs-CZ" dirty="0" smtClean="0"/>
          </a:p>
          <a:p>
            <a:r>
              <a:rPr lang="cs-CZ" dirty="0" smtClean="0"/>
              <a:t>další normy</a:t>
            </a:r>
          </a:p>
          <a:p>
            <a:endParaRPr lang="cs-CZ" dirty="0" smtClean="0"/>
          </a:p>
          <a:p>
            <a:r>
              <a:rPr lang="cs-CZ" dirty="0" smtClean="0"/>
              <a:t>vliv politických stran</a:t>
            </a:r>
          </a:p>
          <a:p>
            <a:endParaRPr lang="cs-CZ" dirty="0" smtClean="0"/>
          </a:p>
          <a:p>
            <a:r>
              <a:rPr lang="cs-CZ" dirty="0" smtClean="0"/>
              <a:t>vliv zájmových sdružení a svazů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482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Přírodní vlivy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trendy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ropa</a:t>
            </a:r>
          </a:p>
          <a:p>
            <a:endParaRPr lang="cs-CZ" sz="1500" dirty="0" smtClean="0"/>
          </a:p>
          <a:p>
            <a:r>
              <a:rPr lang="cs-CZ" dirty="0" smtClean="0"/>
              <a:t>energie</a:t>
            </a:r>
          </a:p>
          <a:p>
            <a:endParaRPr lang="cs-CZ" sz="1500" dirty="0" smtClean="0"/>
          </a:p>
          <a:p>
            <a:r>
              <a:rPr lang="cs-CZ" dirty="0" smtClean="0"/>
              <a:t>ekologie</a:t>
            </a:r>
          </a:p>
          <a:p>
            <a:endParaRPr lang="cs-CZ" sz="1500" dirty="0" smtClean="0"/>
          </a:p>
          <a:p>
            <a:r>
              <a:rPr lang="cs-CZ" dirty="0" smtClean="0"/>
              <a:t>geografické vlivy</a:t>
            </a:r>
          </a:p>
          <a:p>
            <a:endParaRPr lang="cs-CZ" dirty="0" smtClean="0"/>
          </a:p>
          <a:p>
            <a:r>
              <a:rPr lang="cs-CZ" dirty="0" smtClean="0"/>
              <a:t>klimatické podmínky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657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Inovační vlivy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trendy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zavádění inovací a nových technologií</a:t>
            </a:r>
          </a:p>
          <a:p>
            <a:endParaRPr lang="cs-CZ" dirty="0" smtClean="0"/>
          </a:p>
          <a:p>
            <a:r>
              <a:rPr lang="cs-CZ" dirty="0" smtClean="0"/>
              <a:t>znalost i ve zdánlivě nesouvisejících oborech</a:t>
            </a:r>
          </a:p>
          <a:p>
            <a:endParaRPr lang="cs-CZ" dirty="0" smtClean="0"/>
          </a:p>
          <a:p>
            <a:r>
              <a:rPr lang="cs-CZ" dirty="0" smtClean="0"/>
              <a:t>tvůrčí destrukce</a:t>
            </a:r>
          </a:p>
          <a:p>
            <a:endParaRPr lang="cs-CZ" dirty="0" smtClean="0"/>
          </a:p>
          <a:p>
            <a:r>
              <a:rPr lang="cs-CZ" dirty="0" smtClean="0"/>
              <a:t>regulace technologických změn ze strany státu</a:t>
            </a:r>
          </a:p>
          <a:p>
            <a:endParaRPr lang="cs-CZ" dirty="0" smtClean="0"/>
          </a:p>
          <a:p>
            <a:r>
              <a:rPr lang="cs-CZ" dirty="0" smtClean="0"/>
              <a:t>blízká budoucnost</a:t>
            </a:r>
          </a:p>
        </p:txBody>
      </p:sp>
    </p:spTree>
    <p:extLst>
      <p:ext uri="{BB962C8B-B14F-4D97-AF65-F5344CB8AC3E}">
        <p14:creationId xmlns:p14="http://schemas.microsoft.com/office/powerpoint/2010/main" val="281734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a kulturní vlivy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trendy</a:t>
            </a:r>
          </a:p>
          <a:p>
            <a:endParaRPr lang="cs-CZ" dirty="0" smtClean="0"/>
          </a:p>
          <a:p>
            <a:r>
              <a:rPr lang="cs-CZ" dirty="0" smtClean="0"/>
              <a:t>význam a postavení rodiny</a:t>
            </a:r>
          </a:p>
          <a:p>
            <a:r>
              <a:rPr lang="cs-CZ" dirty="0" smtClean="0"/>
              <a:t>národní tradice</a:t>
            </a:r>
          </a:p>
          <a:p>
            <a:r>
              <a:rPr lang="cs-CZ" dirty="0" smtClean="0"/>
              <a:t>komunity</a:t>
            </a:r>
          </a:p>
          <a:p>
            <a:r>
              <a:rPr lang="cs-CZ" dirty="0" smtClean="0"/>
              <a:t>zadlužování</a:t>
            </a:r>
          </a:p>
          <a:p>
            <a:r>
              <a:rPr lang="cs-CZ" dirty="0" smtClean="0"/>
              <a:t>vzdělanost</a:t>
            </a:r>
          </a:p>
          <a:p>
            <a:r>
              <a:rPr lang="cs-CZ" dirty="0" smtClean="0"/>
              <a:t>náboženství</a:t>
            </a:r>
          </a:p>
          <a:p>
            <a:r>
              <a:rPr lang="cs-CZ" dirty="0" smtClean="0"/>
              <a:t>emancipace žen</a:t>
            </a:r>
          </a:p>
          <a:p>
            <a:r>
              <a:rPr lang="cs-CZ" dirty="0" smtClean="0"/>
              <a:t>změny základních hodnot společnosti.</a:t>
            </a:r>
          </a:p>
          <a:p>
            <a:r>
              <a:rPr lang="cs-CZ" dirty="0" smtClean="0"/>
              <a:t>zdravý způsob života</a:t>
            </a:r>
          </a:p>
          <a:p>
            <a:r>
              <a:rPr lang="cs-CZ" dirty="0" smtClean="0"/>
              <a:t>očekávání zákazníků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291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27796"/>
            <a:ext cx="8229600" cy="619979"/>
          </a:xfrm>
        </p:spPr>
        <p:txBody>
          <a:bodyPr>
            <a:norm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Měření trhu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247775"/>
            <a:ext cx="8448675" cy="4948309"/>
          </a:xfrm>
        </p:spPr>
        <p:txBody>
          <a:bodyPr>
            <a:normAutofit fontScale="92500"/>
          </a:bodyPr>
          <a:lstStyle/>
          <a:p>
            <a:pPr algn="just"/>
            <a:r>
              <a:rPr lang="cs-CZ" dirty="0" smtClean="0">
                <a:cs typeface="Times New Roman" pitchFamily="18" charset="0"/>
              </a:rPr>
              <a:t>potenciální trh -</a:t>
            </a:r>
            <a:r>
              <a:rPr lang="en-US" dirty="0" smtClean="0">
                <a:cs typeface="Times New Roman" pitchFamily="18" charset="0"/>
              </a:rPr>
              <a:t>&gt;</a:t>
            </a:r>
            <a:r>
              <a:rPr lang="cs-CZ" dirty="0" smtClean="0">
                <a:cs typeface="Times New Roman" pitchFamily="18" charset="0"/>
              </a:rPr>
              <a:t> dostupný trh -</a:t>
            </a:r>
            <a:r>
              <a:rPr lang="en-US" dirty="0" smtClean="0">
                <a:cs typeface="Times New Roman" pitchFamily="18" charset="0"/>
              </a:rPr>
              <a:t>&gt;</a:t>
            </a:r>
            <a:r>
              <a:rPr lang="cs-CZ" dirty="0" smtClean="0">
                <a:cs typeface="Times New Roman" pitchFamily="18" charset="0"/>
              </a:rPr>
              <a:t> kompetentní dostupný trh -</a:t>
            </a:r>
            <a:r>
              <a:rPr lang="en-US" dirty="0" smtClean="0">
                <a:cs typeface="Times New Roman" pitchFamily="18" charset="0"/>
              </a:rPr>
              <a:t>&gt;</a:t>
            </a:r>
            <a:r>
              <a:rPr lang="cs-CZ" dirty="0" smtClean="0">
                <a:cs typeface="Times New Roman" pitchFamily="18" charset="0"/>
              </a:rPr>
              <a:t> obsluhovaný (cílový) trh -</a:t>
            </a:r>
            <a:r>
              <a:rPr lang="en-US" dirty="0" smtClean="0">
                <a:cs typeface="Times New Roman" pitchFamily="18" charset="0"/>
              </a:rPr>
              <a:t>&gt;</a:t>
            </a:r>
            <a:r>
              <a:rPr lang="cs-CZ" dirty="0" smtClean="0">
                <a:cs typeface="Times New Roman" pitchFamily="18" charset="0"/>
              </a:rPr>
              <a:t> proniknutý trh (význam segmentace)</a:t>
            </a:r>
          </a:p>
          <a:p>
            <a:pPr algn="just"/>
            <a:endParaRPr lang="cs-CZ" dirty="0" smtClean="0">
              <a:cs typeface="Times New Roman" pitchFamily="18" charset="0"/>
            </a:endParaRPr>
          </a:p>
          <a:p>
            <a:r>
              <a:rPr lang="cs-CZ" dirty="0" smtClean="0"/>
              <a:t>tržní potenciál</a:t>
            </a:r>
          </a:p>
          <a:p>
            <a:pPr lvl="1"/>
            <a:r>
              <a:rPr lang="cs-CZ" dirty="0" smtClean="0"/>
              <a:t>představuje nejvyšší možnou koupěschopnou poptávku, s níž určitý obor může za určitou dobu počítat</a:t>
            </a:r>
          </a:p>
          <a:p>
            <a:endParaRPr lang="cs-CZ" sz="1100" dirty="0" smtClean="0"/>
          </a:p>
          <a:p>
            <a:r>
              <a:rPr lang="cs-CZ" dirty="0" smtClean="0"/>
              <a:t>tržní kapacita</a:t>
            </a:r>
          </a:p>
          <a:p>
            <a:pPr lvl="1"/>
            <a:r>
              <a:rPr lang="cs-CZ" dirty="0" smtClean="0"/>
              <a:t>představuje  skutečný objem produktu realizovaného na trhu za určitou dobu </a:t>
            </a:r>
          </a:p>
          <a:p>
            <a:endParaRPr lang="cs-CZ" sz="1100" dirty="0" smtClean="0"/>
          </a:p>
          <a:p>
            <a:r>
              <a:rPr lang="cs-CZ" dirty="0" smtClean="0"/>
              <a:t>stupeň nasycenosti trhu</a:t>
            </a:r>
          </a:p>
          <a:p>
            <a:pPr lvl="1"/>
            <a:r>
              <a:rPr lang="cs-CZ" dirty="0" smtClean="0"/>
              <a:t>udává poměr mezi tržní kapacitou a tržním potenciálem</a:t>
            </a:r>
          </a:p>
          <a:p>
            <a:endParaRPr lang="cs-CZ" sz="1000" dirty="0" smtClean="0"/>
          </a:p>
          <a:p>
            <a:r>
              <a:rPr lang="cs-CZ" dirty="0" smtClean="0"/>
              <a:t>tržní podíl </a:t>
            </a:r>
          </a:p>
          <a:p>
            <a:pPr lvl="1"/>
            <a:r>
              <a:rPr lang="cs-CZ" dirty="0" smtClean="0"/>
              <a:t>udává poměr prodeje firmy k tržní kapacitě</a:t>
            </a:r>
          </a:p>
          <a:p>
            <a:pPr algn="just"/>
            <a:endParaRPr lang="cs-CZ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9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Analýza trhu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cs-CZ" dirty="0" smtClean="0"/>
              <a:t>1) výběr relevantního trhu, na kterém jsou nabízeny produkty patřící do sféry obchodního zájmu firmy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2) analýza primární poptávky na relevantním trhu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3) analýza selektivní poptávky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4) nalezení tržních segmentů zákazníků s podobnými potřebami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5) definování potenciálních cílových trhů, na které se firma rozhodne vstoupit</a:t>
            </a:r>
          </a:p>
        </p:txBody>
      </p:sp>
    </p:spTree>
    <p:extLst>
      <p:ext uri="{BB962C8B-B14F-4D97-AF65-F5344CB8AC3E}">
        <p14:creationId xmlns:p14="http://schemas.microsoft.com/office/powerpoint/2010/main" val="18717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76275"/>
            <a:ext cx="8229600" cy="571500"/>
          </a:xfrm>
        </p:spPr>
        <p:txBody>
          <a:bodyPr>
            <a:noAutofit/>
          </a:bodyPr>
          <a:lstStyle/>
          <a:p>
            <a:r>
              <a:rPr lang="cs-CZ" sz="3200" b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Subjekty konkrétního trhu</a:t>
            </a:r>
            <a:endParaRPr lang="cs-CZ" sz="3200" b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487606"/>
            <a:ext cx="8448675" cy="4558352"/>
          </a:xfrm>
        </p:spPr>
        <p:txBody>
          <a:bodyPr/>
          <a:lstStyle/>
          <a:p>
            <a:r>
              <a:rPr lang="cs-CZ" dirty="0" smtClean="0"/>
              <a:t>dodavatelé</a:t>
            </a:r>
          </a:p>
          <a:p>
            <a:endParaRPr lang="cs-CZ" dirty="0" smtClean="0"/>
          </a:p>
          <a:p>
            <a:r>
              <a:rPr lang="cs-CZ" dirty="0" smtClean="0"/>
              <a:t>konkurence</a:t>
            </a:r>
          </a:p>
          <a:p>
            <a:endParaRPr lang="cs-CZ" dirty="0" smtClean="0"/>
          </a:p>
          <a:p>
            <a:r>
              <a:rPr lang="cs-CZ" dirty="0" smtClean="0"/>
              <a:t>distributoři</a:t>
            </a:r>
          </a:p>
          <a:p>
            <a:endParaRPr lang="cs-CZ" dirty="0" smtClean="0"/>
          </a:p>
          <a:p>
            <a:r>
              <a:rPr lang="cs-CZ" dirty="0" smtClean="0"/>
              <a:t>zákazníci</a:t>
            </a:r>
          </a:p>
          <a:p>
            <a:endParaRPr lang="cs-CZ" dirty="0" smtClean="0"/>
          </a:p>
          <a:p>
            <a:r>
              <a:rPr lang="cs-CZ" dirty="0" smtClean="0"/>
              <a:t>veřejnost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426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17516"/>
            <a:ext cx="8229600" cy="80012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cs-CZ" sz="2400" dirty="0"/>
              <a:t>tvoří faktory, které bezprostředně ovlivňují možnost podniku realizovat svou hlavní funkci - uspokojovat potřeby svých </a:t>
            </a:r>
            <a:r>
              <a:rPr lang="cs-CZ" sz="2400" dirty="0" smtClean="0"/>
              <a:t>zákazníků,</a:t>
            </a:r>
            <a:endParaRPr lang="cs-CZ" sz="2400" dirty="0"/>
          </a:p>
          <a:p>
            <a:pPr algn="just">
              <a:lnSpc>
                <a:spcPct val="150000"/>
              </a:lnSpc>
            </a:pPr>
            <a:r>
              <a:rPr lang="cs-CZ" sz="2400" dirty="0" smtClean="0"/>
              <a:t>patří </a:t>
            </a:r>
            <a:r>
              <a:rPr lang="cs-CZ" sz="2400" dirty="0"/>
              <a:t>sem jako základní prvek sám podnik, jeho zákazníci, dodavatelé, distributoři, ale i jeho konkurence.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17516"/>
            <a:ext cx="8229600" cy="80012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cs-CZ" sz="2400" b="1" dirty="0"/>
              <a:t>Podnik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chápeme jako živý a stále se vyvíjející „organismus“,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jeho existence a vývoj závisí na souhře všech jeho částí a plnění jejich funkcí.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cs-CZ" sz="2400" b="1" dirty="0"/>
              <a:t>Zákazníci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jeden z nejdůležitějších faktorů marketingového prostředí je sféra spotřebitelů,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jde o nehomogenní oblast,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zákazníky mohou být: </a:t>
            </a:r>
          </a:p>
          <a:p>
            <a:pPr lvl="1" algn="just">
              <a:lnSpc>
                <a:spcPct val="150000"/>
              </a:lnSpc>
            </a:pPr>
            <a:r>
              <a:rPr lang="cs-CZ" sz="2400" dirty="0"/>
              <a:t>finální spotřebitelé (jednotlivci i domácnosti, státní či veřejné organizace či instituce),</a:t>
            </a:r>
          </a:p>
          <a:p>
            <a:pPr lvl="1" algn="just">
              <a:lnSpc>
                <a:spcPct val="150000"/>
              </a:lnSpc>
            </a:pPr>
            <a:r>
              <a:rPr lang="cs-CZ" sz="2400" dirty="0"/>
              <a:t>výrobní, obchodní a jiné organizace.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676894"/>
            <a:ext cx="8229600" cy="740744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cs-CZ" sz="2400" b="1" dirty="0"/>
              <a:t>Dodavatelé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ovlivňují možnost podniku získat potřebné zdroje, které jsou potřebné pro plnění funkce podniku,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je nutné sledovat situaci a možnosti dodavatelů včetně jejich dlouhodobého vývoje.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593766"/>
            <a:ext cx="8229600" cy="823872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cs-CZ" sz="2400" b="1" dirty="0"/>
              <a:t>Distributoři a prostředníci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ne všechny aktivity může podnik realizovat vlastními silami - jejich provedení mohou zajistit jiné firmy na profesionální úrovni,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specialisté na zprostředkování </a:t>
            </a:r>
            <a:r>
              <a:rPr lang="cs-CZ" sz="2400" dirty="0" smtClean="0"/>
              <a:t>nákupu a </a:t>
            </a:r>
            <a:r>
              <a:rPr lang="cs-CZ" sz="2400" dirty="0"/>
              <a:t>prodeje zboží, firmy fyzické distribuce, marketingové agentury a organizace.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605642"/>
            <a:ext cx="8229600" cy="811996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cs-CZ" sz="2400" b="1" dirty="0"/>
              <a:t>Konkurence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úspěšná existence podniku na trhu závisí na jeho znalosti, </a:t>
            </a:r>
            <a:r>
              <a:rPr lang="cs-CZ" sz="2400" dirty="0" smtClean="0"/>
              <a:t/>
            </a:r>
            <a:br>
              <a:rPr lang="cs-CZ" sz="2400" dirty="0" smtClean="0"/>
            </a:br>
            <a:r>
              <a:rPr lang="cs-CZ" sz="2400" dirty="0" smtClean="0"/>
              <a:t>na </a:t>
            </a:r>
            <a:r>
              <a:rPr lang="cs-CZ" sz="2400" dirty="0"/>
              <a:t>znalosti všech konkurentů a neustálé snaze uspokojit potřeby zákazníků lépe, než to činí </a:t>
            </a:r>
            <a:r>
              <a:rPr lang="cs-CZ" sz="2400" dirty="0" smtClean="0"/>
              <a:t>konkurence.</a:t>
            </a:r>
            <a:endParaRPr lang="cs-CZ" sz="24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605642"/>
            <a:ext cx="8229600" cy="811996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Mikroprostředí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solidFill>
            <a:schemeClr val="bg1">
              <a:lumMod val="85000"/>
            </a:schemeClr>
          </a:solidFill>
          <a:ln/>
        </p:spPr>
        <p:txBody>
          <a:bodyPr>
            <a:normAutofit/>
          </a:bodyPr>
          <a:lstStyle/>
          <a:p>
            <a:r>
              <a:rPr lang="cs-CZ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Trh a analýza </a:t>
            </a:r>
            <a:br>
              <a:rPr lang="cs-CZ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spotřebitelského chování</a:t>
            </a:r>
          </a:p>
        </p:txBody>
      </p:sp>
    </p:spTree>
    <p:extLst>
      <p:ext uri="{BB962C8B-B14F-4D97-AF65-F5344CB8AC3E}">
        <p14:creationId xmlns:p14="http://schemas.microsoft.com/office/powerpoint/2010/main" val="3419290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27797"/>
            <a:ext cx="8229600" cy="627798"/>
          </a:xfrm>
        </p:spPr>
        <p:txBody>
          <a:bodyPr>
            <a:normAutofit/>
          </a:bodyPr>
          <a:lstStyle/>
          <a:p>
            <a:r>
              <a:rPr lang="cs-CZ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Tržní cyklus</a:t>
            </a:r>
            <a:endParaRPr lang="cs-CZ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9368"/>
            <a:ext cx="8229600" cy="47067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000" dirty="0" smtClean="0"/>
              <a:t>Trh </a:t>
            </a:r>
            <a:r>
              <a:rPr lang="cs-CZ" sz="2000" dirty="0"/>
              <a:t>je východiskem a zároveň cílem tržního cyklu, a tržní cyklus představuje fáze </a:t>
            </a:r>
            <a:r>
              <a:rPr lang="cs-CZ" sz="2000" dirty="0" smtClean="0"/>
              <a:t>rozhodovacího procesu zákazníka.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 descr="C:\Users\Renáta\Downloads\Screenshot 2022-10-12 at 00-49-13 Zaklady_marketingu.pd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332468"/>
            <a:ext cx="5929951" cy="379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686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9684"/>
            <a:ext cx="8229600" cy="777922"/>
          </a:xfrm>
        </p:spPr>
        <p:txBody>
          <a:bodyPr/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 hledá odpovědi na otázky: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cs-CZ" sz="2400" b="1" dirty="0"/>
              <a:t>KDO</a:t>
            </a:r>
            <a:r>
              <a:rPr lang="cs-CZ" sz="2400" dirty="0"/>
              <a:t> tvoří trh?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KDO</a:t>
            </a:r>
            <a:r>
              <a:rPr lang="cs-CZ" sz="2400" dirty="0"/>
              <a:t> se podílí na nakupování?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CO</a:t>
            </a:r>
            <a:r>
              <a:rPr lang="cs-CZ" sz="2400" dirty="0"/>
              <a:t> kupuje trh?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PROČ</a:t>
            </a:r>
            <a:r>
              <a:rPr lang="cs-CZ" sz="2400" dirty="0"/>
              <a:t> trh kupuje?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JAK</a:t>
            </a:r>
            <a:r>
              <a:rPr lang="cs-CZ" sz="2400" dirty="0"/>
              <a:t> trh kupuje?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KDY</a:t>
            </a:r>
            <a:r>
              <a:rPr lang="cs-CZ" sz="2400" dirty="0"/>
              <a:t> trh kupuje?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KDE</a:t>
            </a:r>
            <a:r>
              <a:rPr lang="cs-CZ" sz="2400" dirty="0"/>
              <a:t> trh kupuje?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57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77922"/>
            <a:ext cx="8229600" cy="655093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Spotřební trh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cs-CZ" sz="2400" dirty="0"/>
              <a:t>jednotlivci a domácnosti, nakupující výrobky a služby pro osobní </a:t>
            </a:r>
            <a:r>
              <a:rPr lang="cs-CZ" sz="2400" dirty="0" smtClean="0"/>
              <a:t>spotřebu.</a:t>
            </a:r>
            <a:endParaRPr lang="cs-CZ" sz="24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77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199" y="709685"/>
            <a:ext cx="8072651" cy="750626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Nákupní chování spotřebitelů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cs-CZ" sz="2400" dirty="0"/>
              <a:t>se týká konečných spotřebitelů - jednotlivců a domácností, kteří nakupují zboží a služeb pro osobní </a:t>
            </a:r>
            <a:r>
              <a:rPr lang="cs-CZ" sz="2400" dirty="0" smtClean="0"/>
              <a:t>spotřebu,</a:t>
            </a:r>
          </a:p>
          <a:p>
            <a:pPr algn="just">
              <a:lnSpc>
                <a:spcPct val="150000"/>
              </a:lnSpc>
            </a:pPr>
            <a:r>
              <a:rPr lang="cs-CZ" sz="2400" dirty="0" smtClean="0"/>
              <a:t>všichni </a:t>
            </a:r>
            <a:r>
              <a:rPr lang="cs-CZ" sz="2400" dirty="0"/>
              <a:t>dohromady tvoří spotřební trh.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994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9684"/>
            <a:ext cx="8229600" cy="72333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Nákupní chování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cs-CZ" sz="2400" dirty="0"/>
              <a:t>chování, kterým se spotřebitelé projevují při hledání, nakupování, užívání, hodnocení a nakládání s výrobky a službami, od nichž očekávají uspokojení svých potřeb,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nákupní chování se zaměřuje na rozhodování jednotlivců při </a:t>
            </a:r>
            <a:r>
              <a:rPr lang="cs-CZ" sz="2400" b="1" dirty="0"/>
              <a:t>vynakládání vlastních zdrojů (peníze, čas, úsilí)</a:t>
            </a:r>
            <a:r>
              <a:rPr lang="cs-CZ" sz="2400" dirty="0"/>
              <a:t> na položky související se spotřebou.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44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50626"/>
            <a:ext cx="8229600" cy="66874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Zákazník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cs-CZ" sz="2400" dirty="0"/>
              <a:t>je středem pozornosti jakékoliv firmy,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v marketingovém přístupu se jeho uspokojení stává základem, od kterého by se měly odvozovat veškeré další aktivity firmy,</a:t>
            </a:r>
          </a:p>
          <a:p>
            <a:pPr algn="just">
              <a:lnSpc>
                <a:spcPct val="150000"/>
              </a:lnSpc>
            </a:pPr>
            <a:r>
              <a:rPr lang="cs-CZ" sz="2400" dirty="0"/>
              <a:t>abychom mohli zákaznické potřeby uspokojit, musíme je dobře poznat!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11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64275"/>
            <a:ext cx="8229600" cy="6687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spotřebitelského chování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23528" y="2780704"/>
            <a:ext cx="1223963" cy="237648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Produkt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Cena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Distribuce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Marketingová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komunikace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84228" y="2780704"/>
            <a:ext cx="1404938" cy="2376488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Osobnostní 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charakteristika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spotřebitele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949753" y="2780704"/>
            <a:ext cx="1909763" cy="2376488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Výběr produktu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Výběr značky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Výběr prodejce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Načasování nákupu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Vyčleněná částka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547491" y="2780704"/>
            <a:ext cx="1223962" cy="2376488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cs-CZ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Ekonomické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Technologické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Politické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Kulturní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323528" y="2780704"/>
            <a:ext cx="24479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773041" y="3501429"/>
            <a:ext cx="6477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4789166" y="2780704"/>
            <a:ext cx="1800225" cy="237648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Rozhodovací 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proces spotřebitele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3420741" y="2780704"/>
            <a:ext cx="31686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948166" y="2780704"/>
            <a:ext cx="19446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6589391" y="3501429"/>
            <a:ext cx="360362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23528" y="1628179"/>
            <a:ext cx="2449513" cy="1152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b="1" dirty="0">
                <a:solidFill>
                  <a:srgbClr val="000000"/>
                </a:solidFill>
              </a:rPr>
              <a:t>Marketingové </a:t>
            </a:r>
            <a:br>
              <a:rPr lang="cs-CZ" sz="1400" b="1" dirty="0">
                <a:solidFill>
                  <a:srgbClr val="000000"/>
                </a:solidFill>
              </a:rPr>
            </a:br>
            <a:r>
              <a:rPr lang="cs-CZ" sz="1400" b="1" dirty="0">
                <a:solidFill>
                  <a:srgbClr val="000000"/>
                </a:solidFill>
              </a:rPr>
              <a:t>a ostatní stimuly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385816" y="1628179"/>
            <a:ext cx="3203575" cy="1152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b="1" dirty="0">
                <a:solidFill>
                  <a:srgbClr val="000000"/>
                </a:solidFill>
              </a:rPr>
              <a:t>„Černá skříňka zákazníka“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6949753" y="1628179"/>
            <a:ext cx="1908175" cy="11525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b="1" dirty="0">
                <a:solidFill>
                  <a:srgbClr val="000000"/>
                </a:solidFill>
              </a:rPr>
              <a:t>Spotřebitelova </a:t>
            </a:r>
            <a:br>
              <a:rPr lang="cs-CZ" sz="1400" b="1" dirty="0">
                <a:solidFill>
                  <a:srgbClr val="000000"/>
                </a:solidFill>
              </a:rPr>
            </a:br>
            <a:r>
              <a:rPr lang="cs-CZ" sz="1400" b="1" dirty="0">
                <a:solidFill>
                  <a:srgbClr val="000000"/>
                </a:solidFill>
              </a:rPr>
              <a:t>reakce</a:t>
            </a:r>
          </a:p>
        </p:txBody>
      </p:sp>
      <p:sp>
        <p:nvSpPr>
          <p:cNvPr id="17" name="Zástupný symbol pro číslo snímku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66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063" y="736978"/>
            <a:ext cx="8075435" cy="682389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Faktory ovlivňující spotřebitelské chování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68064" y="2419499"/>
            <a:ext cx="1655763" cy="33845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Kultura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cs-CZ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Subkultura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Sociální třída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23827" y="2995762"/>
            <a:ext cx="1655762" cy="2795587"/>
          </a:xfrm>
          <a:prstGeom prst="rect">
            <a:avLst/>
          </a:prstGeom>
          <a:gradFill rotWithShape="1">
            <a:gsLst>
              <a:gs pos="0">
                <a:srgbClr val="0099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Skupiny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Rodina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Role a společenský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status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79589" y="3572024"/>
            <a:ext cx="1655763" cy="2206625"/>
          </a:xfrm>
          <a:prstGeom prst="rect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400" dirty="0">
                <a:solidFill>
                  <a:srgbClr val="000000"/>
                </a:solidFill>
              </a:rPr>
              <a:t>Věk a fáze života</a:t>
            </a: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Zaměstnání</a:t>
            </a: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Ekonomická </a:t>
            </a:r>
            <a:br>
              <a:rPr lang="cs-CZ" sz="1400" dirty="0">
                <a:solidFill>
                  <a:srgbClr val="000000"/>
                </a:solidFill>
              </a:rPr>
            </a:br>
            <a:r>
              <a:rPr lang="cs-CZ" sz="1400" dirty="0">
                <a:solidFill>
                  <a:srgbClr val="000000"/>
                </a:solidFill>
              </a:rPr>
              <a:t>situace</a:t>
            </a:r>
          </a:p>
          <a:p>
            <a:pPr algn="ctr"/>
            <a:endParaRPr lang="cs-CZ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Životní styl</a:t>
            </a:r>
          </a:p>
          <a:p>
            <a:pPr algn="ctr"/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cs-CZ" sz="1400" dirty="0">
                <a:solidFill>
                  <a:srgbClr val="000000"/>
                </a:solidFill>
              </a:rPr>
              <a:t>Osobnost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436939" y="4148287"/>
            <a:ext cx="1655763" cy="1619250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400" dirty="0" err="1">
                <a:solidFill>
                  <a:srgbClr val="000000"/>
                </a:solidFill>
              </a:rPr>
              <a:t>Motivace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1400" dirty="0" err="1">
                <a:solidFill>
                  <a:srgbClr val="000000"/>
                </a:solidFill>
              </a:rPr>
              <a:t>Vnímání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1400" dirty="0" err="1">
                <a:solidFill>
                  <a:srgbClr val="000000"/>
                </a:solidFill>
              </a:rPr>
              <a:t>Učení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1400" dirty="0" err="1">
                <a:solidFill>
                  <a:srgbClr val="000000"/>
                </a:solidFill>
              </a:rPr>
              <a:t>Přesvědčení</a:t>
            </a:r>
            <a:endParaRPr lang="en-US" sz="1400" dirty="0">
              <a:solidFill>
                <a:srgbClr val="000000"/>
              </a:solidFill>
            </a:endParaRPr>
          </a:p>
          <a:p>
            <a:pPr algn="ctr"/>
            <a:r>
              <a:rPr lang="en-US" sz="1400" dirty="0" err="1">
                <a:solidFill>
                  <a:srgbClr val="000000"/>
                </a:solidFill>
              </a:rPr>
              <a:t>Postoje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092702" y="4508649"/>
            <a:ext cx="1655762" cy="125095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path path="rect">
              <a:fillToRect t="100000" r="100000"/>
            </a:path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b="1" dirty="0">
                <a:solidFill>
                  <a:srgbClr val="000000"/>
                </a:solidFill>
              </a:rPr>
              <a:t>Spotřebitel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8064" y="1844824"/>
            <a:ext cx="1655763" cy="57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600" b="1" dirty="0">
                <a:solidFill>
                  <a:srgbClr val="000000"/>
                </a:solidFill>
              </a:rPr>
              <a:t>Kulturní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123827" y="2419499"/>
            <a:ext cx="1655762" cy="57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600" b="1" dirty="0">
                <a:solidFill>
                  <a:srgbClr val="000000"/>
                </a:solidFill>
              </a:rPr>
              <a:t>Společenské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779589" y="2995762"/>
            <a:ext cx="1655763" cy="57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600" b="1" dirty="0">
                <a:solidFill>
                  <a:srgbClr val="000000"/>
                </a:solidFill>
              </a:rPr>
              <a:t>Osobní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436939" y="3572024"/>
            <a:ext cx="1655763" cy="574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1600" b="1" dirty="0">
                <a:solidFill>
                  <a:srgbClr val="000000"/>
                </a:solidFill>
              </a:rPr>
              <a:t>Psychologické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03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64275"/>
            <a:ext cx="8229600" cy="641444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Kulturní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400" b="1" dirty="0"/>
              <a:t>Kultura</a:t>
            </a:r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 smtClean="0"/>
              <a:t>naučená,</a:t>
            </a:r>
            <a:endParaRPr lang="cs-CZ" sz="2400" dirty="0"/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určuje hodnoty </a:t>
            </a:r>
            <a:r>
              <a:rPr lang="cs-CZ" sz="2400" dirty="0" smtClean="0"/>
              <a:t>společnosti,</a:t>
            </a:r>
            <a:endParaRPr lang="cs-CZ" sz="2400" dirty="0"/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„</a:t>
            </a:r>
            <a:r>
              <a:rPr lang="cs-CZ" sz="2400" i="1" dirty="0"/>
              <a:t>mentální program, respektive kolektivní programování mysli, jenž odlišuje příslušníky jedné skupiny/kategorie lidí od příslušníků jiné skupiny/kategorie lidí</a:t>
            </a:r>
            <a:r>
              <a:rPr lang="cs-CZ" sz="2400" dirty="0"/>
              <a:t>“ </a:t>
            </a:r>
            <a:r>
              <a:rPr lang="cs-CZ" sz="2400" dirty="0" smtClean="0"/>
              <a:t>(</a:t>
            </a:r>
            <a:r>
              <a:rPr lang="cs-CZ" sz="2400" dirty="0" err="1" smtClean="0"/>
              <a:t>Hofstede</a:t>
            </a:r>
            <a:r>
              <a:rPr lang="cs-CZ" sz="2400" dirty="0" smtClean="0"/>
              <a:t>).</a:t>
            </a:r>
            <a:endParaRPr lang="cs-CZ" sz="240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400" b="1" dirty="0"/>
              <a:t>Subkultura</a:t>
            </a:r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menšinová kultura v rámci kultury </a:t>
            </a:r>
            <a:r>
              <a:rPr lang="cs-CZ" sz="2400" dirty="0" smtClean="0"/>
              <a:t>většinové.</a:t>
            </a:r>
            <a:endParaRPr lang="cs-CZ" sz="240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400" b="1" dirty="0"/>
              <a:t>Sociální vrstva (třída)</a:t>
            </a:r>
          </a:p>
          <a:p>
            <a:pPr lvl="1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400" dirty="0"/>
              <a:t>kategorie lidí, kteří mají stejné společenské </a:t>
            </a:r>
            <a:r>
              <a:rPr lang="cs-CZ" sz="2400" dirty="0" smtClean="0"/>
              <a:t>postavení.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28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36979"/>
            <a:ext cx="8229600" cy="675798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Společenské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359254" cy="4525963"/>
          </a:xfrm>
        </p:spPr>
        <p:txBody>
          <a:bodyPr>
            <a:noAutofit/>
          </a:bodyPr>
          <a:lstStyle/>
          <a:p>
            <a:r>
              <a:rPr lang="cs-CZ" sz="2400" b="1" dirty="0"/>
              <a:t>Skupiny</a:t>
            </a:r>
          </a:p>
          <a:p>
            <a:pPr lvl="1"/>
            <a:r>
              <a:rPr lang="cs-CZ" sz="2000" dirty="0"/>
              <a:t>touha zařadit se, být součástí celku</a:t>
            </a:r>
          </a:p>
          <a:p>
            <a:pPr lvl="1"/>
            <a:r>
              <a:rPr lang="cs-CZ" sz="2000" dirty="0"/>
              <a:t>členské skupiny (rodina, přátelé, spolupracovníci)</a:t>
            </a:r>
          </a:p>
          <a:p>
            <a:pPr lvl="1"/>
            <a:r>
              <a:rPr lang="cs-CZ" sz="2000" dirty="0"/>
              <a:t>sekundární skupiny (formálnější - profesní asociace, náboženské skupiny...)</a:t>
            </a:r>
          </a:p>
          <a:p>
            <a:pPr lvl="1"/>
            <a:r>
              <a:rPr lang="cs-CZ" sz="2000" dirty="0"/>
              <a:t>referenční skupiny - srovnávací body lidského chování</a:t>
            </a:r>
          </a:p>
          <a:p>
            <a:pPr lvl="1"/>
            <a:r>
              <a:rPr lang="cs-CZ" sz="2000" dirty="0"/>
              <a:t>aspirační skupiny - jedinec tam chce patřit</a:t>
            </a:r>
          </a:p>
          <a:p>
            <a:r>
              <a:rPr lang="cs-CZ" sz="2400" b="1" dirty="0"/>
              <a:t>Rodina</a:t>
            </a:r>
          </a:p>
          <a:p>
            <a:pPr lvl="1"/>
            <a:r>
              <a:rPr lang="cs-CZ" sz="2000" dirty="0"/>
              <a:t>neformální skupina se zásadním vlivem</a:t>
            </a:r>
          </a:p>
          <a:p>
            <a:r>
              <a:rPr lang="cs-CZ" sz="2400" b="1" dirty="0"/>
              <a:t>Role a společenský status</a:t>
            </a:r>
          </a:p>
          <a:p>
            <a:pPr lvl="1"/>
            <a:r>
              <a:rPr lang="cs-CZ" sz="2000" dirty="0"/>
              <a:t>v každé skupině hraje jedinec roli</a:t>
            </a:r>
          </a:p>
          <a:p>
            <a:pPr lvl="1"/>
            <a:r>
              <a:rPr lang="cs-CZ" sz="2000" dirty="0"/>
              <a:t>roli od jedince očekává jeho okolí</a:t>
            </a:r>
          </a:p>
          <a:p>
            <a:pPr lvl="1"/>
            <a:r>
              <a:rPr lang="cs-CZ" sz="2000" dirty="0"/>
              <a:t>status = obecná úcta, kterou jedinec ve společnosti vzbuzuje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362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9683"/>
            <a:ext cx="8229600" cy="652271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Osobní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441140" cy="464137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dirty="0"/>
              <a:t>Věk a fáze života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s věkem se mění preference a vkus při nákupu potravin, oblečení, nábytku či </a:t>
            </a:r>
            <a:r>
              <a:rPr lang="cs-CZ" sz="2000" dirty="0" smtClean="0"/>
              <a:t>dovolených,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životní cyklus </a:t>
            </a:r>
            <a:r>
              <a:rPr lang="cs-CZ" sz="2000" dirty="0" smtClean="0"/>
              <a:t>rodiny,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psychologické fáze životního </a:t>
            </a:r>
            <a:r>
              <a:rPr lang="cs-CZ" sz="2000" dirty="0" smtClean="0"/>
              <a:t>cyklu.</a:t>
            </a:r>
            <a:endParaRPr lang="cs-CZ" sz="20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2000" b="1" dirty="0"/>
              <a:t>Zaměstnání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nezaměstnaný vs. zaměstnaný </a:t>
            </a:r>
            <a:r>
              <a:rPr lang="cs-CZ" sz="2000" dirty="0" smtClean="0"/>
              <a:t>člověk,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typ </a:t>
            </a:r>
            <a:r>
              <a:rPr lang="cs-CZ" sz="2000" dirty="0" smtClean="0"/>
              <a:t>zaměstnání,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 smtClean="0"/>
              <a:t>ekonomická situace,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majetkové </a:t>
            </a:r>
            <a:r>
              <a:rPr lang="cs-CZ" sz="2000" dirty="0" smtClean="0"/>
              <a:t>poměry,</a:t>
            </a:r>
            <a:endParaRPr lang="cs-CZ" sz="2000" dirty="0"/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2000" dirty="0"/>
              <a:t>důležitá veličina pro tvorbu marketingových </a:t>
            </a:r>
            <a:r>
              <a:rPr lang="cs-CZ" sz="2000" dirty="0" smtClean="0"/>
              <a:t>akcí.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89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83771"/>
            <a:ext cx="8229600" cy="605642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Osobní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400" b="1" dirty="0"/>
              <a:t>Životní styl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zájmy, názory, každodenní </a:t>
            </a:r>
            <a:r>
              <a:rPr lang="cs-CZ" sz="2000" dirty="0" smtClean="0"/>
              <a:t>aktivity.</a:t>
            </a:r>
          </a:p>
          <a:p>
            <a:pPr marL="457200" lvl="1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cs-CZ" sz="2000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400" b="1" dirty="0"/>
              <a:t>Osobnost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cs-CZ" sz="2000" dirty="0" smtClean="0"/>
              <a:t>„osobnost</a:t>
            </a:r>
            <a:r>
              <a:rPr lang="cs-CZ" sz="2000" dirty="0"/>
              <a:t>, to jsou charakteristické vzorce myšlení a chování, které určují osobní styl jedince a ovlivňují jeho interakci s </a:t>
            </a:r>
            <a:r>
              <a:rPr lang="cs-CZ" sz="2000" dirty="0" smtClean="0"/>
              <a:t>prostředím,</a:t>
            </a:r>
            <a:endParaRPr lang="cs-CZ" sz="2000" dirty="0"/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jak spotřebitel vnímá sám sebe, volí také značku či </a:t>
            </a:r>
            <a:r>
              <a:rPr lang="cs-CZ" sz="2000" dirty="0" smtClean="0"/>
              <a:t>produkt.</a:t>
            </a:r>
            <a:endParaRPr lang="cs-CZ" sz="20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203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0644"/>
            <a:ext cx="7283450" cy="617517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Psychologické faktory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32508" y="1412776"/>
            <a:ext cx="8811491" cy="4713387"/>
          </a:xfrm>
        </p:spPr>
        <p:txBody>
          <a:bodyPr>
            <a:normAutofit/>
          </a:bodyPr>
          <a:lstStyle/>
          <a:p>
            <a:r>
              <a:rPr lang="cs-CZ" sz="2000" b="1" dirty="0"/>
              <a:t>Motivace</a:t>
            </a:r>
          </a:p>
          <a:p>
            <a:pPr lvl="1"/>
            <a:r>
              <a:rPr lang="cs-CZ" sz="2000" dirty="0"/>
              <a:t>motivační teorie - </a:t>
            </a:r>
            <a:r>
              <a:rPr lang="cs-CZ" sz="2000" dirty="0" err="1"/>
              <a:t>Maslow</a:t>
            </a:r>
            <a:r>
              <a:rPr lang="cs-CZ" sz="2000" dirty="0"/>
              <a:t>, Freud</a:t>
            </a:r>
          </a:p>
          <a:p>
            <a:r>
              <a:rPr lang="cs-CZ" sz="2000" b="1" dirty="0"/>
              <a:t>Vnímání</a:t>
            </a:r>
          </a:p>
          <a:p>
            <a:pPr lvl="1"/>
            <a:r>
              <a:rPr lang="cs-CZ" sz="2000" dirty="0"/>
              <a:t>vystavení podnětu - selektivní zkreslení, pozornost, paměť</a:t>
            </a:r>
          </a:p>
          <a:p>
            <a:r>
              <a:rPr lang="cs-CZ" sz="2000" b="1" dirty="0"/>
              <a:t>Učení</a:t>
            </a:r>
          </a:p>
          <a:p>
            <a:pPr lvl="1"/>
            <a:r>
              <a:rPr lang="cs-CZ" sz="2000" dirty="0"/>
              <a:t>podmiňované vs. sociální (pozorování a uchovávání informací)</a:t>
            </a:r>
          </a:p>
          <a:p>
            <a:r>
              <a:rPr lang="cs-CZ" sz="2000" b="1" dirty="0"/>
              <a:t>Přesvědčení</a:t>
            </a:r>
          </a:p>
          <a:p>
            <a:pPr lvl="1"/>
            <a:r>
              <a:rPr lang="cs-CZ" sz="2000" dirty="0"/>
              <a:t>víra ve vlastní pravdu (reálné vs. nereálné základy)</a:t>
            </a:r>
          </a:p>
          <a:p>
            <a:r>
              <a:rPr lang="cs-CZ" sz="2000" b="1" dirty="0"/>
              <a:t>Postoje</a:t>
            </a:r>
          </a:p>
          <a:p>
            <a:pPr lvl="1"/>
            <a:r>
              <a:rPr lang="cs-CZ" sz="2000" dirty="0"/>
              <a:t>ovlivňují vztah člověka k určitému produktu</a:t>
            </a:r>
          </a:p>
          <a:p>
            <a:pPr lvl="1"/>
            <a:r>
              <a:rPr lang="cs-CZ" sz="2000" dirty="0"/>
              <a:t>není snadné je měnit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318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668740"/>
            <a:ext cx="8229600" cy="641445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Rozhodovací proces spotřebitele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431008" y="1556792"/>
            <a:ext cx="4013200" cy="6858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dirty="0">
                <a:solidFill>
                  <a:srgbClr val="000000"/>
                </a:solidFill>
                <a:latin typeface="Tahoma" pitchFamily="34" charset="0"/>
              </a:rPr>
              <a:t>Rozpoznání potřeby</a:t>
            </a: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431008" y="2455317"/>
            <a:ext cx="4013200" cy="685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dirty="0">
                <a:solidFill>
                  <a:srgbClr val="000000"/>
                </a:solidFill>
                <a:latin typeface="Tahoma" pitchFamily="34" charset="0"/>
              </a:rPr>
              <a:t>Vyhledávání informací</a:t>
            </a: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431008" y="3430042"/>
            <a:ext cx="4013200" cy="6858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dirty="0">
                <a:solidFill>
                  <a:srgbClr val="000000"/>
                </a:solidFill>
                <a:latin typeface="Tahoma" pitchFamily="34" charset="0"/>
              </a:rPr>
              <a:t>Hodnocení alternativ</a:t>
            </a: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31008" y="4438104"/>
            <a:ext cx="4013200" cy="685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dirty="0">
                <a:solidFill>
                  <a:srgbClr val="000000"/>
                </a:solidFill>
                <a:latin typeface="Tahoma" pitchFamily="34" charset="0"/>
              </a:rPr>
              <a:t>Nákupní rozhodnutí</a:t>
            </a: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31008" y="5446167"/>
            <a:ext cx="4013200" cy="685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400" dirty="0" err="1">
                <a:solidFill>
                  <a:srgbClr val="000000"/>
                </a:solidFill>
                <a:latin typeface="Tahoma" pitchFamily="34" charset="0"/>
              </a:rPr>
              <a:t>Ponákupní</a:t>
            </a:r>
            <a:r>
              <a:rPr lang="cs-CZ" sz="2400" dirty="0">
                <a:solidFill>
                  <a:srgbClr val="000000"/>
                </a:solidFill>
                <a:latin typeface="Tahoma" pitchFamily="34" charset="0"/>
              </a:rPr>
              <a:t> chování</a:t>
            </a:r>
            <a:endParaRPr lang="en-US" sz="240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4139158" y="2242592"/>
            <a:ext cx="485775" cy="17938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4139158" y="3185567"/>
            <a:ext cx="485775" cy="17145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4139158" y="4176167"/>
            <a:ext cx="485775" cy="188912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4139158" y="5157242"/>
            <a:ext cx="485775" cy="231775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>
              <a:solidFill>
                <a:srgbClr val="000000"/>
              </a:solidFill>
            </a:endParaRPr>
          </a:p>
        </p:txBody>
      </p:sp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29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Picture 5" descr="black_box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2" y="116631"/>
            <a:ext cx="7416824" cy="6628217"/>
          </a:xfrm>
          <a:prstGeom prst="rect">
            <a:avLst/>
          </a:prstGeom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AB19-9DFA-5149-B5A7-89AF7957815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72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D3C3DB4-C217-4BEC-9375-A9E58A4ED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0" y="1303020"/>
            <a:ext cx="3619500" cy="1226820"/>
          </a:xfrm>
        </p:spPr>
        <p:txBody>
          <a:bodyPr>
            <a:normAutofit/>
          </a:bodyPr>
          <a:lstStyle/>
          <a:p>
            <a: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Děkuji vám za pozornost</a:t>
            </a:r>
            <a:b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</a:br>
            <a:r>
              <a:rPr lang="cs-CZ" sz="2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a těším se na příště</a:t>
            </a:r>
            <a:endParaRPr lang="cs-CZ" sz="2400" i="1" dirty="0"/>
          </a:p>
        </p:txBody>
      </p:sp>
      <p:pic>
        <p:nvPicPr>
          <p:cNvPr id="4" name="Zástupný obsah 3">
            <a:extLst>
              <a:ext uri="{FF2B5EF4-FFF2-40B4-BE49-F238E27FC236}">
                <a16:creationId xmlns="" xmlns:a16="http://schemas.microsoft.com/office/drawing/2014/main" id="{577459DF-6072-401D-B65A-C4AD9CDF8D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" y="3194729"/>
            <a:ext cx="4945380" cy="281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710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Úvod do marketingu&amp;quot;&quot;/&gt;&lt;property id=&quot;20307&quot; value=&quot;256&quot;/&gt;&lt;/object&gt;&lt;object type=&quot;3&quot; unique_id=&quot;10172&quot;&gt;&lt;property id=&quot;20148&quot; value=&quot;5&quot;/&gt;&lt;property id=&quot;20300&quot; value=&quot;Slide 2 - &amp;quot;Kontakt na vyučujícího&amp;quot;&quot;/&gt;&lt;property id=&quot;20307&quot; value=&quot;261&quot;/&gt;&lt;/object&gt;&lt;object type=&quot;3&quot; unique_id=&quot;10173&quot;&gt;&lt;property id=&quot;20148&quot; value=&quot;5&quot;/&gt;&lt;property id=&quot;20300&quot; value=&quot;Slide 3 - &amp;quot;Podmínky ukončení předmětu&amp;quot;&quot;/&gt;&lt;property id=&quot;20307&quot; value=&quot;262&quot;/&gt;&lt;/object&gt;&lt;object type=&quot;3&quot; unique_id=&quot;10174&quot;&gt;&lt;property id=&quot;20148&quot; value=&quot;5&quot;/&gt;&lt;property id=&quot;20300&quot; value=&quot;Slide 4 - &amp;quot;Seminární práce&amp;quot;&quot;/&gt;&lt;property id=&quot;20307&quot; value=&quot;263&quot;/&gt;&lt;/object&gt;&lt;object type=&quot;3&quot; unique_id=&quot;10175&quot;&gt;&lt;property id=&quot;20148&quot; value=&quot;5&quot;/&gt;&lt;property id=&quot;20300&quot; value=&quot;Slide 5 - &amp;quot;Témata seminární práce&amp;quot;&quot;/&gt;&lt;property id=&quot;20307&quot; value=&quot;264&quot;/&gt;&lt;/object&gt;&lt;object type=&quot;3&quot; unique_id=&quot;10176&quot;&gt;&lt;property id=&quot;20148&quot; value=&quot;5&quot;/&gt;&lt;property id=&quot;20300&quot; value=&quot;Slide 6 - &amp;quot;Struktura seminární práce&amp;quot;&quot;/&gt;&lt;property id=&quot;20307&quot; value=&quot;265&quot;/&gt;&lt;/object&gt;&lt;object type=&quot;3&quot; unique_id=&quot;10177&quot;&gt;&lt;property id=&quot;20148&quot; value=&quot;5&quot;/&gt;&lt;property id=&quot;20300&quot; value=&quot;Slide 7 - &amp;quot;Struktura seminární práce&amp;quot;&quot;/&gt;&lt;property id=&quot;20307&quot; value=&quot;266&quot;/&gt;&lt;/object&gt;&lt;object type=&quot;3&quot; unique_id=&quot;10178&quot;&gt;&lt;property id=&quot;20148&quot; value=&quot;5&quot;/&gt;&lt;property id=&quot;20300&quot; value=&quot;Slide 8 - &amp;quot;Základní literatura&amp;quot;&quot;/&gt;&lt;property id=&quot;20307&quot; value=&quot;267&quot;/&gt;&lt;/object&gt;&lt;object type=&quot;3&quot; unique_id=&quot;10179&quot;&gt;&lt;property id=&quot;20148&quot; value=&quot;5&quot;/&gt;&lt;property id=&quot;20300&quot; value=&quot;Slide 9 - &amp;quot;Témata přednášek&amp;quot;&quot;/&gt;&lt;property id=&quot;20307&quot; value=&quot;268&quot;/&gt;&lt;/object&gt;&lt;object type=&quot;3&quot; unique_id=&quot;10180&quot;&gt;&lt;property id=&quot;20148&quot; value=&quot;5&quot;/&gt;&lt;property id=&quot;20300&quot; value=&quot;Slide 10 - &amp;quot;Co je to marketing?&amp;quot;&quot;/&gt;&lt;property id=&quot;20307&quot; value=&quot;269&quot;/&gt;&lt;/object&gt;&lt;object type=&quot;3&quot; unique_id=&quot;10181&quot;&gt;&lt;property id=&quot;20148&quot; value=&quot;5&quot;/&gt;&lt;property id=&quot;20300&quot; value=&quot;Slide 11 - &amp;quot;Co je to marketing?&amp;quot;&quot;/&gt;&lt;property id=&quot;20307&quot; value=&quot;270&quot;/&gt;&lt;/object&gt;&lt;object type=&quot;3&quot; unique_id=&quot;10182&quot;&gt;&lt;property id=&quot;20148&quot; value=&quot;5&quot;/&gt;&lt;property id=&quot;20300&quot; value=&quot;Slide 12 - &amp;quot;Co je to marketing?&amp;quot;&quot;/&gt;&lt;property id=&quot;20307&quot; value=&quot;271&quot;/&gt;&lt;/object&gt;&lt;object type=&quot;3&quot; unique_id=&quot;10183&quot;&gt;&lt;property id=&quot;20148&quot; value=&quot;5&quot;/&gt;&lt;property id=&quot;20300&quot; value=&quot;Slide 13 - &amp;quot;Co je to marketing?&amp;quot;&quot;/&gt;&lt;property id=&quot;20307&quot; value=&quot;272&quot;/&gt;&lt;/object&gt;&lt;object type=&quot;3&quot; unique_id=&quot;10184&quot;&gt;&lt;property id=&quot;20148&quot; value=&quot;5&quot;/&gt;&lt;property id=&quot;20300&quot; value=&quot;Slide 14 - &amp;quot;Cíl marketingu&amp;quot;&quot;/&gt;&lt;property id=&quot;20307&quot; value=&quot;273&quot;/&gt;&lt;/object&gt;&lt;object type=&quot;3&quot; unique_id=&quot;10185&quot;&gt;&lt;property id=&quot;20148&quot; value=&quot;5&quot;/&gt;&lt;property id=&quot;20300&quot; value=&quot;Slide 15 - &amp;quot;Marketingové prostředí&amp;quot;&quot;/&gt;&lt;property id=&quot;20307&quot; value=&quot;274&quot;/&gt;&lt;/object&gt;&lt;object type=&quot;3&quot; unique_id=&quot;10186&quot;&gt;&lt;property id=&quot;20148&quot; value=&quot;5&quot;/&gt;&lt;property id=&quot;20300&quot; value=&quot;Slide 16 - &amp;quot;Mikroprostředí&amp;quot;&quot;/&gt;&lt;property id=&quot;20307&quot; value=&quot;275&quot;/&gt;&lt;/object&gt;&lt;object type=&quot;3&quot; unique_id=&quot;10187&quot;&gt;&lt;property id=&quot;20148&quot; value=&quot;5&quot;/&gt;&lt;property id=&quot;20300&quot; value=&quot;Slide 17 - &amp;quot;Mikroprostředí&amp;quot;&quot;/&gt;&lt;property id=&quot;20307&quot; value=&quot;276&quot;/&gt;&lt;/object&gt;&lt;object type=&quot;3&quot; unique_id=&quot;10188&quot;&gt;&lt;property id=&quot;20148&quot; value=&quot;5&quot;/&gt;&lt;property id=&quot;20300&quot; value=&quot;Slide 18 - &amp;quot;Mikroprostředí&amp;quot;&quot;/&gt;&lt;property id=&quot;20307&quot; value=&quot;277&quot;/&gt;&lt;/object&gt;&lt;object type=&quot;3&quot; unique_id=&quot;10189&quot;&gt;&lt;property id=&quot;20148&quot; value=&quot;5&quot;/&gt;&lt;property id=&quot;20300&quot; value=&quot;Slide 19 - &amp;quot;Mikroprostředí&amp;quot;&quot;/&gt;&lt;property id=&quot;20307&quot; value=&quot;278&quot;/&gt;&lt;/object&gt;&lt;object type=&quot;3&quot; unique_id=&quot;10190&quot;&gt;&lt;property id=&quot;20148&quot; value=&quot;5&quot;/&gt;&lt;property id=&quot;20300&quot; value=&quot;Slide 20 - &amp;quot;Mikroprostředí&amp;quot;&quot;/&gt;&lt;property id=&quot;20307&quot; value=&quot;279&quot;/&gt;&lt;/object&gt;&lt;object type=&quot;3&quot; unique_id=&quot;10191&quot;&gt;&lt;property id=&quot;20148&quot; value=&quot;5&quot;/&gt;&lt;property id=&quot;20300&quot; value=&quot;Slide 21 - &amp;quot;Mikroprostředí&amp;quot;&quot;/&gt;&lt;property id=&quot;20307&quot; value=&quot;280&quot;/&gt;&lt;/object&gt;&lt;object type=&quot;3&quot; unique_id=&quot;10192&quot;&gt;&lt;property id=&quot;20148&quot; value=&quot;5&quot;/&gt;&lt;property id=&quot;20300&quot; value=&quot;Slide 22 - &amp;quot;Makroprostředí&amp;quot;&quot;/&gt;&lt;property id=&quot;20307&quot; value=&quot;281&quot;/&gt;&lt;/object&gt;&lt;object type=&quot;3&quot; unique_id=&quot;10193&quot;&gt;&lt;property id=&quot;20148&quot; value=&quot;5&quot;/&gt;&lt;property id=&quot;20300&quot; value=&quot;Slide 23 - &amp;quot;Makroprostředí&amp;quot;&quot;/&gt;&lt;property id=&quot;20307&quot; value=&quot;282&quot;/&gt;&lt;/object&gt;&lt;/object&gt;&lt;object type=&quot;8&quot; unique_id=&quot;1001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1123</Words>
  <Application>Microsoft Office PowerPoint</Application>
  <PresentationFormat>Předvádění na obrazovce (4:3)</PresentationFormat>
  <Paragraphs>351</Paragraphs>
  <Slides>39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14</vt:i4>
      </vt:variant>
      <vt:variant>
        <vt:lpstr>Nadpisy snímků</vt:lpstr>
      </vt:variant>
      <vt:variant>
        <vt:i4>39</vt:i4>
      </vt:variant>
    </vt:vector>
  </HeadingPairs>
  <TitlesOfParts>
    <vt:vector size="53" baseType="lpstr">
      <vt:lpstr>Office Theme</vt:lpstr>
      <vt:lpstr>2_Office Theme</vt:lpstr>
      <vt:lpstr>1_Office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MARKETING  (XMAR)  4. přednáška Téma: Trh a marketingové prostředí   ZS 2022/2023 </vt:lpstr>
      <vt:lpstr>MARKETING</vt:lpstr>
      <vt:lpstr>Marketingové prostředí</vt:lpstr>
      <vt:lpstr>Marketingové prostředí</vt:lpstr>
      <vt:lpstr>Marketingové prostředí</vt:lpstr>
      <vt:lpstr>Makroprostředí</vt:lpstr>
      <vt:lpstr>Makroprostředí</vt:lpstr>
      <vt:lpstr>Demografické vlivy</vt:lpstr>
      <vt:lpstr>Ekonomické vlivy</vt:lpstr>
      <vt:lpstr>Legislativní a politické vlivy</vt:lpstr>
      <vt:lpstr>Přírodní vlivy</vt:lpstr>
      <vt:lpstr>Inovační vlivy</vt:lpstr>
      <vt:lpstr>Sociální a kulturní vlivy</vt:lpstr>
      <vt:lpstr>Měření trhu</vt:lpstr>
      <vt:lpstr>Analýza trhu</vt:lpstr>
      <vt:lpstr>Subjekty konkrétního trhu</vt:lpstr>
      <vt:lpstr>Mikroprostředí</vt:lpstr>
      <vt:lpstr>Mikroprostředí</vt:lpstr>
      <vt:lpstr>Mikroprostředí</vt:lpstr>
      <vt:lpstr>Mikroprostředí</vt:lpstr>
      <vt:lpstr>Mikroprostředí</vt:lpstr>
      <vt:lpstr>Mikroprostředí</vt:lpstr>
      <vt:lpstr>Trh a analýza  spotřebitelského chování</vt:lpstr>
      <vt:lpstr>Tržní cyklus</vt:lpstr>
      <vt:lpstr>Marketing hledá odpovědi na otázky:</vt:lpstr>
      <vt:lpstr>Spotřební trh</vt:lpstr>
      <vt:lpstr>Nákupní chování spotřebitelů</vt:lpstr>
      <vt:lpstr>Nákupní chování</vt:lpstr>
      <vt:lpstr>Zákazník</vt:lpstr>
      <vt:lpstr>Model spotřebitelského chování</vt:lpstr>
      <vt:lpstr>Faktory ovlivňující spotřebitelské chování</vt:lpstr>
      <vt:lpstr>Kulturní faktory</vt:lpstr>
      <vt:lpstr>Společenské faktory</vt:lpstr>
      <vt:lpstr>Osobní faktory</vt:lpstr>
      <vt:lpstr>Osobní faktory</vt:lpstr>
      <vt:lpstr>Psychologické faktory</vt:lpstr>
      <vt:lpstr>Rozhodovací proces spotřebitele</vt:lpstr>
      <vt:lpstr>Prezentace aplikace PowerPoint</vt:lpstr>
      <vt:lpstr>Děkuji vám za pozornost a těším se na příště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Dante</dc:creator>
  <cp:lastModifiedBy>Renáta</cp:lastModifiedBy>
  <cp:revision>98</cp:revision>
  <cp:lastPrinted>2022-04-05T10:39:19Z</cp:lastPrinted>
  <dcterms:created xsi:type="dcterms:W3CDTF">2012-07-19T22:32:54Z</dcterms:created>
  <dcterms:modified xsi:type="dcterms:W3CDTF">2022-10-11T22:56:54Z</dcterms:modified>
</cp:coreProperties>
</file>