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  <p:sldMasterId id="2147483674" r:id="rId3"/>
  </p:sldMasterIdLst>
  <p:notesMasterIdLst>
    <p:notesMasterId r:id="rId19"/>
  </p:notesMasterIdLst>
  <p:sldIdLst>
    <p:sldId id="575" r:id="rId4"/>
    <p:sldId id="540" r:id="rId5"/>
    <p:sldId id="541" r:id="rId6"/>
    <p:sldId id="542" r:id="rId7"/>
    <p:sldId id="543" r:id="rId8"/>
    <p:sldId id="544" r:id="rId9"/>
    <p:sldId id="545" r:id="rId10"/>
    <p:sldId id="546" r:id="rId11"/>
    <p:sldId id="547" r:id="rId12"/>
    <p:sldId id="549" r:id="rId13"/>
    <p:sldId id="551" r:id="rId14"/>
    <p:sldId id="552" r:id="rId15"/>
    <p:sldId id="553" r:id="rId16"/>
    <p:sldId id="554" r:id="rId17"/>
    <p:sldId id="576" r:id="rId18"/>
  </p:sldIdLst>
  <p:sldSz cx="9144000" cy="6858000" type="screen4x3"/>
  <p:notesSz cx="6797675" cy="9928225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66FFFF"/>
    <a:srgbClr val="D50202"/>
    <a:srgbClr val="CCFFFF"/>
    <a:srgbClr val="CCFF99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08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170CB4A-3180-4146-A4AC-930E7536455D}" type="datetime1">
              <a:rPr lang="en-US" smtClean="0"/>
              <a:t>10/11/2022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970BB2-4066-47CA-9E22-24972E5E78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199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548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11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134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89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232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61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189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1202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0966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93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170CB4A-3180-4146-A4AC-930E7536455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970BB2-4066-47CA-9E22-24972E5E785F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6746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8694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923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605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3424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03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6177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2670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3000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527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7452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7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13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695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551" y="2591177"/>
            <a:ext cx="6718685" cy="2491462"/>
          </a:xfrm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  (XMAR</a:t>
            </a: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2. přednáška</a:t>
            </a: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Globální </a:t>
            </a:r>
            <a:r>
              <a:rPr lang="cs-CZ" sz="31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21. </a:t>
            </a: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století</a:t>
            </a:r>
            <a: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1800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ZS </a:t>
            </a:r>
            <a:r>
              <a:rPr lang="cs-CZ" sz="1800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2022/2023</a:t>
            </a:r>
            <a: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14551" y="5688281"/>
            <a:ext cx="4432109" cy="39540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PhDr. Ing</a:t>
            </a:r>
            <a:r>
              <a:rPr lang="cs-CZ" sz="16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. Mgr. Renáta Pavlíčková, MBA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2291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655093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200" dirty="0"/>
              <a:t>úkolem mezinárodní marketingové strategie je </a:t>
            </a:r>
            <a:r>
              <a:rPr lang="cs-CZ" sz="2200" dirty="0" smtClean="0"/>
              <a:t>zajištění </a:t>
            </a:r>
            <a:r>
              <a:rPr lang="cs-CZ" sz="2200" b="1" dirty="0" smtClean="0"/>
              <a:t>optimalizace </a:t>
            </a:r>
            <a:r>
              <a:rPr lang="cs-CZ" sz="2200" b="1" dirty="0"/>
              <a:t>firemních zdrojů</a:t>
            </a:r>
            <a:r>
              <a:rPr lang="cs-CZ" sz="2200" dirty="0"/>
              <a:t> a vyhledávání takových </a:t>
            </a:r>
            <a:r>
              <a:rPr lang="cs-CZ" sz="2200" b="1" dirty="0"/>
              <a:t>příležitostí na světovém trhu</a:t>
            </a:r>
            <a:r>
              <a:rPr lang="cs-CZ" sz="2200" dirty="0"/>
              <a:t>, které podnikům umožňují využívat </a:t>
            </a:r>
            <a:r>
              <a:rPr lang="cs-CZ" sz="2200" b="1" dirty="0"/>
              <a:t>konkurenční </a:t>
            </a:r>
            <a:r>
              <a:rPr lang="cs-CZ" sz="2200" b="1" dirty="0" smtClean="0"/>
              <a:t>výhody</a:t>
            </a:r>
          </a:p>
          <a:p>
            <a:pPr lvl="0" algn="just">
              <a:lnSpc>
                <a:spcPct val="150000"/>
              </a:lnSpc>
            </a:pPr>
            <a:r>
              <a:rPr lang="cs-CZ" sz="2200" dirty="0">
                <a:solidFill>
                  <a:prstClr val="black"/>
                </a:solidFill>
              </a:rPr>
              <a:t>podnik realizuje výzkum zahraničního trhu a volí formy vstupu na zahraniční trh, provádí segmentaci, výběr cílového trhu, vypracovává marketingový plán a realizuje mezinárodní marketingový mix  </a:t>
            </a: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23331"/>
            <a:ext cx="8229600" cy="69603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Specifika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mezinárodního </a:t>
            </a:r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marketingu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96244"/>
            <a:ext cx="8229600" cy="4525963"/>
          </a:xfrm>
        </p:spPr>
        <p:txBody>
          <a:bodyPr/>
          <a:lstStyle/>
          <a:p>
            <a:pPr algn="just"/>
            <a:r>
              <a:rPr lang="cs-CZ" sz="2000" dirty="0"/>
              <a:t>sociálně-kulturní odlišnosti / vliv na chování spotřebitelů na zahraničních trzích</a:t>
            </a:r>
          </a:p>
          <a:p>
            <a:pPr algn="just"/>
            <a:r>
              <a:rPr lang="cs-CZ" sz="2000" dirty="0"/>
              <a:t>obchodně-politické podmínky</a:t>
            </a:r>
          </a:p>
          <a:p>
            <a:pPr algn="just"/>
            <a:r>
              <a:rPr lang="cs-CZ" sz="2000" dirty="0"/>
              <a:t>legislativa (upravuje podnikání mezinárodních subjektů)</a:t>
            </a:r>
          </a:p>
          <a:p>
            <a:pPr algn="just"/>
            <a:r>
              <a:rPr lang="cs-CZ" sz="2000" dirty="0"/>
              <a:t>problémy při výzkumu zahraničních trhů</a:t>
            </a:r>
          </a:p>
          <a:p>
            <a:pPr algn="just"/>
            <a:r>
              <a:rPr lang="cs-CZ" sz="2000" dirty="0"/>
              <a:t>upřednostňování tuzemských výrobců a značek</a:t>
            </a:r>
          </a:p>
          <a:p>
            <a:pPr algn="just"/>
            <a:r>
              <a:rPr lang="cs-CZ" sz="2000" dirty="0"/>
              <a:t>různý stupeň organizovanosti zahraničních trhů</a:t>
            </a:r>
          </a:p>
          <a:p>
            <a:pPr algn="just"/>
            <a:r>
              <a:rPr lang="cs-CZ" sz="2000" dirty="0"/>
              <a:t>nutnost adaptace marketingového mixu</a:t>
            </a:r>
          </a:p>
          <a:p>
            <a:pPr algn="just"/>
            <a:r>
              <a:rPr lang="cs-CZ" sz="2000" dirty="0"/>
              <a:t>práce v cizím prostředí </a:t>
            </a:r>
          </a:p>
          <a:p>
            <a:pPr algn="just"/>
            <a:r>
              <a:rPr lang="cs-CZ" sz="2000" dirty="0"/>
              <a:t>odlišný životní styl</a:t>
            </a:r>
          </a:p>
          <a:p>
            <a:pPr algn="just"/>
            <a:r>
              <a:rPr lang="cs-CZ" sz="2000" dirty="0"/>
              <a:t>jazykové bariéry apod.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5252"/>
            <a:ext cx="8331958" cy="1143000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Hlavní typy rozhodování </a:t>
            </a:r>
            <a:r>
              <a:rPr lang="cs-CZ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v </a:t>
            </a: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mezinárodním marketingu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115616" y="2204864"/>
            <a:ext cx="1943100" cy="1223963"/>
          </a:xfrm>
          <a:prstGeom prst="rect">
            <a:avLst/>
          </a:prstGeom>
          <a:solidFill>
            <a:srgbClr val="FB99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výzkum</a:t>
            </a:r>
          </a:p>
          <a:p>
            <a:pPr algn="ctr"/>
            <a:r>
              <a:rPr lang="cs-CZ" b="1"/>
              <a:t>mezinárodního</a:t>
            </a:r>
          </a:p>
          <a:p>
            <a:pPr algn="ctr"/>
            <a:r>
              <a:rPr lang="cs-CZ" b="1"/>
              <a:t>marketingového</a:t>
            </a:r>
          </a:p>
          <a:p>
            <a:pPr algn="ctr"/>
            <a:r>
              <a:rPr lang="cs-CZ" b="1"/>
              <a:t>prostředí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634979" y="2204864"/>
            <a:ext cx="2089150" cy="1223963"/>
          </a:xfrm>
          <a:prstGeom prst="rect">
            <a:avLst/>
          </a:prstGeom>
          <a:solidFill>
            <a:srgbClr val="FB99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rozhodování</a:t>
            </a:r>
          </a:p>
          <a:p>
            <a:pPr algn="ctr"/>
            <a:r>
              <a:rPr lang="cs-CZ" b="1"/>
              <a:t>o mezinárodních</a:t>
            </a:r>
          </a:p>
          <a:p>
            <a:pPr algn="ctr"/>
            <a:r>
              <a:rPr lang="cs-CZ" b="1"/>
              <a:t>aktivitách</a:t>
            </a:r>
          </a:p>
          <a:p>
            <a:pPr algn="ctr"/>
            <a:r>
              <a:rPr lang="cs-CZ" b="1"/>
              <a:t>firmy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6227366" y="2204864"/>
            <a:ext cx="2087563" cy="1223963"/>
          </a:xfrm>
          <a:prstGeom prst="rect">
            <a:avLst/>
          </a:prstGeom>
          <a:solidFill>
            <a:srgbClr val="FB99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výběr </a:t>
            </a:r>
          </a:p>
          <a:p>
            <a:pPr algn="ctr"/>
            <a:r>
              <a:rPr lang="cs-CZ" b="1"/>
              <a:t>zahraničních</a:t>
            </a:r>
          </a:p>
          <a:p>
            <a:pPr algn="ctr"/>
            <a:r>
              <a:rPr lang="cs-CZ" b="1"/>
              <a:t>trhů 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1115616" y="4149552"/>
            <a:ext cx="1943100" cy="1223962"/>
          </a:xfrm>
          <a:prstGeom prst="rect">
            <a:avLst/>
          </a:prstGeom>
          <a:solidFill>
            <a:srgbClr val="FB99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volba formy</a:t>
            </a:r>
          </a:p>
          <a:p>
            <a:pPr algn="ctr"/>
            <a:r>
              <a:rPr lang="cs-CZ" b="1"/>
              <a:t>vstupu</a:t>
            </a:r>
          </a:p>
          <a:p>
            <a:pPr algn="ctr"/>
            <a:r>
              <a:rPr lang="cs-CZ" b="1"/>
              <a:t>na zahraniční</a:t>
            </a:r>
          </a:p>
          <a:p>
            <a:pPr algn="ctr"/>
            <a:r>
              <a:rPr lang="cs-CZ" b="1"/>
              <a:t>trh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634979" y="4149552"/>
            <a:ext cx="2160587" cy="1223962"/>
          </a:xfrm>
          <a:prstGeom prst="rect">
            <a:avLst/>
          </a:prstGeom>
          <a:solidFill>
            <a:srgbClr val="FB99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volba</a:t>
            </a:r>
          </a:p>
          <a:p>
            <a:pPr algn="ctr"/>
            <a:r>
              <a:rPr lang="cs-CZ" b="1"/>
              <a:t>mezinárodní</a:t>
            </a:r>
          </a:p>
          <a:p>
            <a:pPr algn="ctr"/>
            <a:r>
              <a:rPr lang="cs-CZ" b="1"/>
              <a:t>marketingové</a:t>
            </a:r>
          </a:p>
          <a:p>
            <a:pPr algn="ctr"/>
            <a:r>
              <a:rPr lang="cs-CZ" b="1"/>
              <a:t>strategie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6298804" y="4149552"/>
            <a:ext cx="2089150" cy="1223962"/>
          </a:xfrm>
          <a:prstGeom prst="rect">
            <a:avLst/>
          </a:prstGeom>
          <a:solidFill>
            <a:srgbClr val="FB99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volba vhodné</a:t>
            </a:r>
          </a:p>
          <a:p>
            <a:pPr algn="ctr"/>
            <a:r>
              <a:rPr lang="cs-CZ" b="1"/>
              <a:t>organizační</a:t>
            </a:r>
          </a:p>
          <a:p>
            <a:pPr algn="ctr"/>
            <a:r>
              <a:rPr lang="cs-CZ" b="1"/>
              <a:t>struktury</a:t>
            </a:r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3058716" y="2854152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5724129" y="2854152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1979216" y="3789189"/>
            <a:ext cx="5400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7379891" y="3428827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1979216" y="3789189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3058716" y="4797252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5795566" y="4797252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7" name="Zástupný symbol pro číslo snímku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004" y="629392"/>
            <a:ext cx="8496795" cy="747995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Rizika mezinárodního obchodu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/>
              <a:t>jde o riziko, že výsledky skutečně dosažené se budou v důsledku působení mnoha faktorů lišit od těch předpokládaných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riziko představuje možnost vzniku </a:t>
            </a:r>
            <a:r>
              <a:rPr lang="cs-CZ" sz="2000" dirty="0" smtClean="0"/>
              <a:t>ztráty, ale i </a:t>
            </a:r>
            <a:r>
              <a:rPr lang="cs-CZ" sz="2000" dirty="0"/>
              <a:t>možnost dosažení lepších výsledků ve srovnání v původním záměrem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59756"/>
            <a:ext cx="8229600" cy="625033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typy rizik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rizika tržní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rizika komerční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rizika přepravní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rizika teritoriální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rizika kurzová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03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6065" y="2891075"/>
            <a:ext cx="6400800" cy="180022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GLOBÁLNÍ  MARKETING</a:t>
            </a:r>
          </a:p>
          <a:p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21. STOLETÍ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8"/>
            <a:ext cx="8229600" cy="680659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Proč globální marketing?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þ"/>
            </a:pPr>
            <a:r>
              <a:rPr lang="cs-CZ" sz="2000" dirty="0"/>
              <a:t>svět se výrazně zmenšil díky rychlejší komunikaci, pokroku v dopravě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i </a:t>
            </a:r>
            <a:r>
              <a:rPr lang="cs-CZ" sz="2000" dirty="0"/>
              <a:t>finančním </a:t>
            </a:r>
            <a:r>
              <a:rPr lang="cs-CZ" sz="2000" dirty="0" smtClean="0"/>
              <a:t>tokům,</a:t>
            </a:r>
            <a:endParaRPr lang="cs-CZ" sz="2000" dirty="0"/>
          </a:p>
          <a:p>
            <a:pPr algn="just">
              <a:lnSpc>
                <a:spcPct val="150000"/>
              </a:lnSpc>
              <a:buFont typeface="Wingdings" pitchFamily="2" charset="2"/>
              <a:buChar char="þ"/>
            </a:pPr>
            <a:r>
              <a:rPr lang="cs-CZ" sz="2000" dirty="0"/>
              <a:t>výrobky vyvinuté v jedné zemi jsou dobře přijímány i v jiných </a:t>
            </a:r>
            <a:r>
              <a:rPr lang="cs-CZ" sz="2000" dirty="0" smtClean="0"/>
              <a:t>zemích,</a:t>
            </a:r>
            <a:endParaRPr lang="cs-CZ" sz="2000" dirty="0"/>
          </a:p>
          <a:p>
            <a:pPr algn="just">
              <a:lnSpc>
                <a:spcPct val="150000"/>
              </a:lnSpc>
              <a:buFont typeface="Wingdings" pitchFamily="2" charset="2"/>
              <a:buChar char="þ"/>
            </a:pPr>
            <a:r>
              <a:rPr lang="cs-CZ" sz="2000" dirty="0"/>
              <a:t>zahraniční firmy pronikají velmi agresivně na nové trhy, protože tuzemské trhy již nevytvářejí dostatek </a:t>
            </a:r>
            <a:r>
              <a:rPr lang="cs-CZ" sz="2000" dirty="0" smtClean="0"/>
              <a:t>příležitostí,</a:t>
            </a:r>
            <a:endParaRPr lang="cs-CZ" sz="2000" dirty="0"/>
          </a:p>
          <a:p>
            <a:pPr algn="just">
              <a:lnSpc>
                <a:spcPct val="150000"/>
              </a:lnSpc>
              <a:buFont typeface="Wingdings" pitchFamily="2" charset="2"/>
              <a:buChar char="þ"/>
            </a:pPr>
            <a:r>
              <a:rPr lang="cs-CZ" sz="2000" dirty="0"/>
              <a:t>roste objem mezinárodního </a:t>
            </a:r>
            <a:r>
              <a:rPr lang="cs-CZ" sz="2000" dirty="0" smtClean="0"/>
              <a:t>obchodu.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650168" y="696036"/>
            <a:ext cx="7793037" cy="736979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Globální značky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/>
              <a:t> 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/>
              <a:t> </a:t>
            </a:r>
          </a:p>
        </p:txBody>
      </p:sp>
      <p:sp>
        <p:nvSpPr>
          <p:cNvPr id="30728" name="Rectangle 8"/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/>
              <a:t> </a:t>
            </a:r>
          </a:p>
        </p:txBody>
      </p:sp>
      <p:pic>
        <p:nvPicPr>
          <p:cNvPr id="19458" name="Picture 2" descr="http://cdn3.ctovision.com/wp-content/uploads/apple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556792"/>
            <a:ext cx="1965598" cy="2145310"/>
          </a:xfrm>
          <a:prstGeom prst="rect">
            <a:avLst/>
          </a:prstGeom>
          <a:noFill/>
        </p:spPr>
      </p:pic>
      <p:pic>
        <p:nvPicPr>
          <p:cNvPr id="19460" name="Picture 4" descr="http://www.personalni-marketing.cz/public/filemanager2/Coca-Cola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00808"/>
            <a:ext cx="1905000" cy="1905000"/>
          </a:xfrm>
          <a:prstGeom prst="rect">
            <a:avLst/>
          </a:prstGeom>
          <a:noFill/>
        </p:spPr>
      </p:pic>
      <p:pic>
        <p:nvPicPr>
          <p:cNvPr id="19462" name="Picture 6" descr="http://veganlogy.com/wp-content/uploads/2012/09/McDonalds-new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3861048"/>
            <a:ext cx="2016224" cy="1949017"/>
          </a:xfrm>
          <a:prstGeom prst="rect">
            <a:avLst/>
          </a:prstGeom>
          <a:noFill/>
        </p:spPr>
      </p:pic>
      <p:pic>
        <p:nvPicPr>
          <p:cNvPr id="19464" name="Picture 8" descr="http://www.kava-online.cz/wp-content/uploads/2007/09/starbucks_logo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1772816"/>
            <a:ext cx="1944216" cy="1944216"/>
          </a:xfrm>
          <a:prstGeom prst="rect">
            <a:avLst/>
          </a:prstGeom>
          <a:noFill/>
        </p:spPr>
      </p:pic>
      <p:pic>
        <p:nvPicPr>
          <p:cNvPr id="19466" name="Picture 10" descr="http://www.theblogue.cz/clanky/firmy/kfc/kfc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3861048"/>
            <a:ext cx="2094788" cy="2088232"/>
          </a:xfrm>
          <a:prstGeom prst="rect">
            <a:avLst/>
          </a:prstGeom>
          <a:noFill/>
        </p:spPr>
      </p:pic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0BB2-4066-47CA-9E22-24972E5E785F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23330"/>
            <a:ext cx="8229600" cy="694307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Globální firma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/>
              <a:t>je taková firma, která díky podnikání na zahraničním trhu získává konkurenční výhodu vůči firmám podnikajícím pouze na trhu </a:t>
            </a:r>
            <a:r>
              <a:rPr lang="cs-CZ" sz="2000" dirty="0" smtClean="0"/>
              <a:t>tuzemském,</a:t>
            </a:r>
            <a:endParaRPr lang="cs-CZ" sz="2000" dirty="0"/>
          </a:p>
          <a:p>
            <a:pPr algn="just">
              <a:lnSpc>
                <a:spcPct val="150000"/>
              </a:lnSpc>
            </a:pPr>
            <a:r>
              <a:rPr lang="cs-CZ" sz="2000" dirty="0"/>
              <a:t>svým podnikáním v mezinárodním měřítku si vylepšuje svůj </a:t>
            </a:r>
            <a:r>
              <a:rPr lang="cs-CZ" sz="2000" dirty="0" smtClean="0"/>
              <a:t>image.</a:t>
            </a:r>
            <a:endParaRPr lang="cs-CZ" sz="2000" dirty="0"/>
          </a:p>
          <a:p>
            <a:pPr algn="just">
              <a:lnSpc>
                <a:spcPct val="150000"/>
              </a:lnSpc>
            </a:pPr>
            <a:endParaRPr lang="cs-CZ" sz="2000" dirty="0"/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cs-CZ" sz="2400" b="1" i="1" dirty="0">
                <a:solidFill>
                  <a:schemeClr val="hlink"/>
                </a:solidFill>
                <a:cs typeface="Times New Roman" pitchFamily="18" charset="0"/>
              </a:rPr>
              <a:t>  </a:t>
            </a:r>
            <a:r>
              <a:rPr lang="cs-CZ" sz="2400" b="1" i="1" dirty="0" smtClean="0">
                <a:solidFill>
                  <a:schemeClr val="hlink"/>
                </a:solidFill>
                <a:cs typeface="Times New Roman" pitchFamily="18" charset="0"/>
              </a:rPr>
              <a:t>"</a:t>
            </a:r>
            <a:r>
              <a:rPr lang="cs-CZ" sz="2400" b="1" i="1" dirty="0">
                <a:solidFill>
                  <a:schemeClr val="hlink"/>
                </a:solidFill>
                <a:cs typeface="Times New Roman" pitchFamily="18" charset="0"/>
              </a:rPr>
              <a:t>Prostorem, v němž dnes manažer </a:t>
            </a:r>
            <a:r>
              <a:rPr lang="cs-CZ" sz="2400" b="1" i="1" dirty="0" smtClean="0">
                <a:solidFill>
                  <a:schemeClr val="hlink"/>
                </a:solidFill>
                <a:cs typeface="Times New Roman" pitchFamily="18" charset="0"/>
              </a:rPr>
              <a:t>podniká</a:t>
            </a:r>
            <a:r>
              <a:rPr lang="cs-CZ" sz="2400" b="1" i="1" dirty="0">
                <a:solidFill>
                  <a:schemeClr val="hlink"/>
                </a:solidFill>
                <a:cs typeface="Times New Roman" pitchFamily="18" charset="0"/>
              </a:rPr>
              <a:t>, je celý svět ..."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7798"/>
            <a:ext cx="8172527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Podnikání v globálním měřítku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téměř dvě třetiny všech firem podnikají </a:t>
            </a:r>
            <a:r>
              <a:rPr lang="cs-CZ" sz="2400" dirty="0" smtClean="0"/>
              <a:t>v </a:t>
            </a:r>
            <a:r>
              <a:rPr lang="cs-CZ" sz="2400" dirty="0"/>
              <a:t>globálním měřítku nebo se </a:t>
            </a:r>
            <a:r>
              <a:rPr lang="cs-CZ" sz="2400" dirty="0" smtClean="0"/>
              <a:t>na </a:t>
            </a:r>
            <a:r>
              <a:rPr lang="cs-CZ" sz="2400" dirty="0"/>
              <a:t>toto podnikání </a:t>
            </a:r>
            <a:r>
              <a:rPr lang="cs-CZ" sz="2400" dirty="0" smtClean="0"/>
              <a:t>připravují,</a:t>
            </a:r>
            <a:endParaRPr lang="cs-CZ" sz="24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např. </a:t>
            </a:r>
            <a:r>
              <a:rPr lang="cs-CZ" sz="2400" b="1" dirty="0" err="1">
                <a:solidFill>
                  <a:schemeClr val="hlink"/>
                </a:solidFill>
              </a:rPr>
              <a:t>Michelin</a:t>
            </a:r>
            <a:r>
              <a:rPr lang="cs-CZ" sz="2400" dirty="0"/>
              <a:t> (francouzský výrobce pneumatik) realizuje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35 </a:t>
            </a:r>
            <a:r>
              <a:rPr lang="cs-CZ" sz="2400" dirty="0"/>
              <a:t>% </a:t>
            </a:r>
            <a:r>
              <a:rPr lang="cs-CZ" sz="2400" dirty="0" smtClean="0"/>
              <a:t>obratu v USA,</a:t>
            </a:r>
            <a:endParaRPr lang="cs-CZ" sz="24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2400" b="1" dirty="0" err="1">
                <a:solidFill>
                  <a:schemeClr val="hlink"/>
                </a:solidFill>
              </a:rPr>
              <a:t>Johnson</a:t>
            </a:r>
            <a:r>
              <a:rPr lang="cs-CZ" sz="2400" b="1" dirty="0">
                <a:solidFill>
                  <a:schemeClr val="hlink"/>
                </a:solidFill>
              </a:rPr>
              <a:t> </a:t>
            </a:r>
            <a:r>
              <a:rPr lang="en-US" sz="2400" b="1" dirty="0">
                <a:solidFill>
                  <a:schemeClr val="hlink"/>
                </a:solidFill>
              </a:rPr>
              <a:t>&amp;</a:t>
            </a:r>
            <a:r>
              <a:rPr lang="cs-CZ" sz="2400" b="1" dirty="0">
                <a:solidFill>
                  <a:schemeClr val="hlink"/>
                </a:solidFill>
              </a:rPr>
              <a:t> Johnson</a:t>
            </a:r>
            <a:r>
              <a:rPr lang="cs-CZ" sz="2400" dirty="0"/>
              <a:t> (americký výrobce léčiv a kosmetiky)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- </a:t>
            </a:r>
            <a:r>
              <a:rPr lang="cs-CZ" sz="2400" dirty="0"/>
              <a:t>43 % </a:t>
            </a:r>
            <a:r>
              <a:rPr lang="cs-CZ" sz="2400" dirty="0" smtClean="0"/>
              <a:t>obratu v zahraničí.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627"/>
            <a:ext cx="8229600" cy="61415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je podnikatelská filozofie, jejímž cílem je uspokojování </a:t>
            </a:r>
            <a:r>
              <a:rPr lang="cs-CZ" sz="2400" dirty="0" smtClean="0"/>
              <a:t>potřeb a </a:t>
            </a:r>
            <a:r>
              <a:rPr lang="cs-CZ" sz="2400" dirty="0"/>
              <a:t>přání zákazníků na mezinárodních </a:t>
            </a:r>
            <a:r>
              <a:rPr lang="cs-CZ" sz="2400" dirty="0" smtClean="0"/>
              <a:t>trzích.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23331"/>
            <a:ext cx="8229600" cy="64144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319516" cy="4525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2000" dirty="0"/>
              <a:t>můžeme chápat jako </a:t>
            </a:r>
            <a:r>
              <a:rPr lang="cs-CZ" sz="2000" b="1" dirty="0"/>
              <a:t>filozofii</a:t>
            </a:r>
            <a:r>
              <a:rPr lang="cs-CZ" sz="2000" dirty="0"/>
              <a:t> podnikání </a:t>
            </a:r>
            <a:r>
              <a:rPr lang="cs-CZ" sz="2000" dirty="0" smtClean="0"/>
              <a:t>a </a:t>
            </a:r>
            <a:r>
              <a:rPr lang="cs-CZ" sz="2000" dirty="0"/>
              <a:t>jako konkrétní </a:t>
            </a:r>
            <a:r>
              <a:rPr lang="cs-CZ" sz="2000" b="1" dirty="0"/>
              <a:t>strategii</a:t>
            </a:r>
            <a:r>
              <a:rPr lang="cs-CZ" sz="2000" dirty="0"/>
              <a:t> firmy na </a:t>
            </a:r>
            <a:r>
              <a:rPr lang="cs-CZ" sz="2000" dirty="0" smtClean="0"/>
              <a:t>zahraničním trhu.</a:t>
            </a: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                        </a:t>
            </a: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 </a:t>
            </a:r>
          </a:p>
        </p:txBody>
      </p:sp>
      <p:pic>
        <p:nvPicPr>
          <p:cNvPr id="35844" name="Picture 4" descr="zeměkou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1684" y="1754331"/>
            <a:ext cx="3178104" cy="2593975"/>
          </a:xfrm>
          <a:prstGeom prst="rect">
            <a:avLst/>
          </a:prstGeom>
          <a:noFill/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8740"/>
            <a:ext cx="8229600" cy="69603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Filozofie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/>
              <a:t>filozofie tuzemského a mezinárodního marketingu vychází ze stejného základu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jejím cílem je co nejlépe uspokojovat potřeby a přání zákazníků a posilovat jejich věrnost, aby realizovali opakované  </a:t>
            </a:r>
            <a:r>
              <a:rPr lang="cs-CZ" sz="2000" dirty="0" smtClean="0"/>
              <a:t>nákupy</a:t>
            </a:r>
          </a:p>
          <a:p>
            <a:pPr algn="just">
              <a:lnSpc>
                <a:spcPct val="150000"/>
              </a:lnSpc>
            </a:pPr>
            <a:r>
              <a:rPr lang="cs-CZ" sz="2000" dirty="0">
                <a:solidFill>
                  <a:prstClr val="black"/>
                </a:solidFill>
              </a:rPr>
              <a:t>podnik se orientuje na zahraničního zákazníka, jeho potřeby a přání, snaží se je upokojit lépe, než </a:t>
            </a:r>
            <a:r>
              <a:rPr lang="cs-CZ" sz="2000" dirty="0" smtClean="0">
                <a:solidFill>
                  <a:prstClr val="black"/>
                </a:solidFill>
              </a:rPr>
              <a:t>konkurence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408</Words>
  <Application>Microsoft Office PowerPoint</Application>
  <PresentationFormat>Předvádění na obrazovce (4:3)</PresentationFormat>
  <Paragraphs>94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Office Theme</vt:lpstr>
      <vt:lpstr>1_Office Theme</vt:lpstr>
      <vt:lpstr>2_Office Theme</vt:lpstr>
      <vt:lpstr>MARKETING  (XMAR)  2. přednáška Téma: Globální marketing 21. století   ZS 2022/2023 </vt:lpstr>
      <vt:lpstr>Prezentace aplikace PowerPoint</vt:lpstr>
      <vt:lpstr>Proč globální marketing?</vt:lpstr>
      <vt:lpstr>Globální značky</vt:lpstr>
      <vt:lpstr>Globální firma</vt:lpstr>
      <vt:lpstr>Podnikání v globálním měřítku</vt:lpstr>
      <vt:lpstr>Mezinárodní marketing</vt:lpstr>
      <vt:lpstr>Mezinárodní marketing</vt:lpstr>
      <vt:lpstr>Filozofie </vt:lpstr>
      <vt:lpstr>Strategie</vt:lpstr>
      <vt:lpstr>Specifika mezinárodního marketingu</vt:lpstr>
      <vt:lpstr>Hlavní typy rozhodování  v mezinárodním marketingu</vt:lpstr>
      <vt:lpstr>Rizika mezinárodního obchodu</vt:lpstr>
      <vt:lpstr>Hlavní typy rizik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Renáta</cp:lastModifiedBy>
  <cp:revision>94</cp:revision>
  <cp:lastPrinted>2022-04-05T10:39:19Z</cp:lastPrinted>
  <dcterms:created xsi:type="dcterms:W3CDTF">2012-07-19T22:32:54Z</dcterms:created>
  <dcterms:modified xsi:type="dcterms:W3CDTF">2022-10-11T21:40:43Z</dcterms:modified>
</cp:coreProperties>
</file>