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  <p:sldMasterId id="2147483673" r:id="rId3"/>
  </p:sldMasterIdLst>
  <p:notesMasterIdLst>
    <p:notesMasterId r:id="rId26"/>
  </p:notesMasterIdLst>
  <p:sldIdLst>
    <p:sldId id="575" r:id="rId4"/>
    <p:sldId id="565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577" r:id="rId21"/>
    <p:sldId id="578" r:id="rId22"/>
    <p:sldId id="580" r:id="rId23"/>
    <p:sldId id="579" r:id="rId24"/>
    <p:sldId id="576" r:id="rId25"/>
  </p:sldIdLst>
  <p:sldSz cx="9144000" cy="6858000" type="screen4x3"/>
  <p:notesSz cx="6797675" cy="9928225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D50202"/>
    <a:srgbClr val="CCFFFF"/>
    <a:srgbClr val="CCFF99"/>
    <a:srgbClr val="D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38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203E0-D7BD-45DA-8253-15A6D543BE21}" type="datetimeFigureOut">
              <a:rPr lang="cs-CZ" smtClean="0"/>
              <a:t>25.10.2022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EB11-1E6E-4A14-8FF4-F288982D4C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0250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08D7-83C9-4116-A95F-DFC00F76D74A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971D-4A33-4BB7-B823-BFBFA84A78DF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966E-5A75-44DF-AFA5-47231BFE564C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9A18-8683-4715-92DA-D2537D11A269}" type="datetime1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59D1D-4A33-463D-B739-59EC12380534}" type="datetime1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18EDD-9671-424A-922A-52EF24498BAA}" type="datetime1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7415A-261A-4783-B136-192EA443340C}" type="datetime1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7D600-D0E1-441E-A7A1-A0F6A2752B32}" type="datetime1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7522-788D-4A56-80A4-33E633D70FFA}" type="datetime1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5B5F-46BD-4E86-AE65-01CDA5C59C31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780E-22C1-4FAF-8145-3152DEC01F7B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08D7-83C9-4116-A95F-DFC00F76D7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83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971D-4A33-4BB7-B823-BFBFA84A78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880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966E-5A75-44DF-AFA5-47231BFE56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177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9A18-8683-4715-92DA-D2537D11A2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77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59D1D-4A33-463D-B739-59EC123805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911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18EDD-9671-424A-922A-52EF24498B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6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7415A-261A-4783-B136-192EA44334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28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7D600-D0E1-441E-A7A1-A0F6A2752B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8361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7522-788D-4A56-80A4-33E633D70F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940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5B5F-46BD-4E86-AE65-01CDA5C59C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598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780E-22C1-4FAF-8145-3152DEC01F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163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14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123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57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861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18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9785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4218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4173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730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034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5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04955-0F7D-441C-BA9A-66459BC62F1C}" type="datetime1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04955-0F7D-441C-BA9A-66459BC62F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4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50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551" y="2591177"/>
            <a:ext cx="6718685" cy="2491462"/>
          </a:xfrm>
        </p:spPr>
        <p:txBody>
          <a:bodyPr lIns="0" tIns="0" rIns="0" bIns="0" anchor="t" anchorCtr="0">
            <a:normAutofit fontScale="90000"/>
          </a:bodyPr>
          <a:lstStyle/>
          <a:p>
            <a:pPr algn="l">
              <a:spcBef>
                <a:spcPts val="0"/>
              </a:spcBef>
            </a:pPr>
            <a:r>
              <a:rPr lang="cs-CZ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MARKETING  (XMAR)</a:t>
            </a:r>
            <a:br>
              <a:rPr lang="cs-CZ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/>
            </a:r>
            <a:br>
              <a:rPr lang="cs-CZ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31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5. přednáška</a:t>
            </a:r>
            <a:br>
              <a:rPr lang="cs-CZ" sz="31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31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Téma: Marketingový informační systém a CRM</a:t>
            </a:r>
            <a: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/>
            </a:r>
            <a:b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1800" dirty="0" smtClean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ZS </a:t>
            </a:r>
            <a:r>
              <a:rPr lang="cs-CZ" sz="18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2022/2023</a:t>
            </a:r>
            <a:r>
              <a:rPr lang="cs-CZ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/>
            </a:r>
            <a:br>
              <a:rPr lang="cs-CZ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14551" y="5688281"/>
            <a:ext cx="4432109" cy="39540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600" i="1" dirty="0" smtClean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PhDr. Ing</a:t>
            </a:r>
            <a:r>
              <a:rPr lang="cs-CZ" sz="1600" i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. Mgr. Renáta Pavlíčková, MBA</a:t>
            </a:r>
            <a:endParaRPr lang="en-US" sz="1600" i="1" dirty="0"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6455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562271"/>
          </a:xfrm>
          <a:solidFill>
            <a:srgbClr val="66FFFF"/>
          </a:solidFill>
        </p:spPr>
        <p:txBody>
          <a:bodyPr>
            <a:normAutofit/>
          </a:bodyPr>
          <a:lstStyle/>
          <a:p>
            <a:r>
              <a:rPr lang="cs-CZ" sz="2400" b="1" dirty="0" smtClean="0"/>
              <a:t>MARKETING</a:t>
            </a:r>
            <a:endParaRPr lang="cs-CZ" sz="2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Zástupný obsah 5">
            <a:extLst>
              <a:ext uri="{FF2B5EF4-FFF2-40B4-BE49-F238E27FC236}">
                <a16:creationId xmlns="" xmlns:a16="http://schemas.microsoft.com/office/drawing/2014/main" id="{3F855E0B-AA68-49DD-A8CE-99133039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cs-CZ" sz="3700" dirty="0"/>
              <a:t>(35)	Podstata, úloha a cíle marketingu. Složky marketingového prostředí. Marketing management. Strategický marketing.</a:t>
            </a:r>
          </a:p>
          <a:p>
            <a:pPr marL="0" indent="0" algn="just">
              <a:buNone/>
            </a:pPr>
            <a:endParaRPr lang="cs-CZ" sz="3700" dirty="0">
              <a:highlight>
                <a:srgbClr val="00FFFF"/>
              </a:highlight>
            </a:endParaRPr>
          </a:p>
          <a:p>
            <a:pPr marL="0" indent="0" algn="just">
              <a:buNone/>
            </a:pPr>
            <a:r>
              <a:rPr lang="cs-CZ" sz="3700" dirty="0"/>
              <a:t>(36)	Trh. Spotřební trh a jeho analýza. Zákazník. Nákupní chování zákazníka. Nákupní rozhodovací proces. Chování a ovlivňování              spotřebitele.  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>
                <a:highlight>
                  <a:srgbClr val="00FFFF"/>
                </a:highlight>
              </a:rPr>
              <a:t>(37)	Marketingový výzkum, jeho podstata a formy. Proces, příprava a realizace marketingového výzkumu. Marketingový informační systém. Složky MIS. Marketingové zpravodajské informace a databáze.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/>
              <a:t>(38)	Produktová politika v rámci marketingového mixu. Charakteristika produktu. Životní cyklus výrobku. Politika (strategie)              značky – Brand Management, politika kvality, obalová politika. </a:t>
            </a:r>
          </a:p>
          <a:p>
            <a:pPr algn="just"/>
            <a:endParaRPr lang="cs-CZ" sz="3700" dirty="0"/>
          </a:p>
          <a:p>
            <a:pPr marL="0" indent="0" algn="just">
              <a:buNone/>
            </a:pPr>
            <a:r>
              <a:rPr lang="cs-CZ" sz="3700" dirty="0"/>
              <a:t>(39)	Cenová politika v rámci marketingového mixu. Cena. Cíle stanovení ceny. Cenové strategie. Psychologické a etické aspekty              tvorby ceny.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/>
              <a:t>(40)	Distribuční politika v rámci marketingového mixu. Pojem distribuce. Distribuční cesta přímá a nepřímá. Role distribučních              firem. Výrobní logistika firmy. Velkoobchod a maloobchod. 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/>
              <a:t>(41)	Marketingová komunikace v rámci marketingového mixu. Komunikace a komunikační model. Součásti marketingové       komunikace – komunikační mix. Reklama, reklamní sdělení. Význam marketingové komunikace pro firmu. </a:t>
            </a:r>
          </a:p>
          <a:p>
            <a:pPr algn="just"/>
            <a:endParaRPr lang="cs-CZ" sz="3700" dirty="0"/>
          </a:p>
          <a:p>
            <a:pPr marL="0" indent="0" algn="just">
              <a:buNone/>
            </a:pPr>
            <a:r>
              <a:rPr lang="cs-CZ" sz="3700" dirty="0"/>
              <a:t>(42)	Marketing služeb. Kategorie služeb. Specifika služeb. Metody odlišení služeb od konkurence. Konkurenční výhoda    poskytovatelů služeb. Parametry vnímání kvality služeb. Nástroje marketingového mixu služeb (8P). </a:t>
            </a:r>
          </a:p>
          <a:p>
            <a:pPr algn="just"/>
            <a:endParaRPr lang="cs-CZ" sz="3700" dirty="0"/>
          </a:p>
          <a:p>
            <a:pPr marL="0" indent="0" algn="just">
              <a:buNone/>
            </a:pPr>
            <a:r>
              <a:rPr lang="cs-CZ" sz="3700" dirty="0"/>
              <a:t>(43)	Globální marketing 21. století. Filozofie mezinárodního marketingu. Mezinárodní obchod a jeho rizika. Etické aspekty           marketingu. Společenská kritika marketingu.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2641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ln/>
        </p:spPr>
        <p:txBody>
          <a:bodyPr>
            <a:normAutofit/>
          </a:bodyPr>
          <a:lstStyle/>
          <a:p>
            <a:r>
              <a:rPr lang="cs-CZ" sz="4000" dirty="0"/>
              <a:t>Marketingový informační systém</a:t>
            </a:r>
          </a:p>
        </p:txBody>
      </p:sp>
    </p:spTree>
    <p:extLst>
      <p:ext uri="{BB962C8B-B14F-4D97-AF65-F5344CB8AC3E}">
        <p14:creationId xmlns:p14="http://schemas.microsoft.com/office/powerpoint/2010/main" val="108103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55092"/>
            <a:ext cx="8229600" cy="762545"/>
          </a:xfrm>
        </p:spPr>
        <p:txBody>
          <a:bodyPr/>
          <a:lstStyle/>
          <a:p>
            <a:r>
              <a:rPr lang="cs-CZ" sz="3200" dirty="0"/>
              <a:t>Marketingový informační systém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400" dirty="0"/>
              <a:t>3 základní pojmy: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sz="2400" dirty="0" smtClean="0"/>
              <a:t>Marketing</a:t>
            </a:r>
            <a:endParaRPr lang="cs-CZ" sz="24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sz="2400" dirty="0" smtClean="0"/>
              <a:t>Informace</a:t>
            </a:r>
            <a:endParaRPr lang="cs-CZ" sz="24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sz="2400" dirty="0" smtClean="0"/>
              <a:t>Systém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54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Pojem a cíle MIS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Výchozí stav:</a:t>
            </a:r>
          </a:p>
          <a:p>
            <a:pPr lvl="1"/>
            <a:r>
              <a:rPr lang="cs-CZ" dirty="0"/>
              <a:t>„</a:t>
            </a:r>
            <a:r>
              <a:rPr lang="cs-CZ" i="1" dirty="0"/>
              <a:t>informační společnost</a:t>
            </a:r>
            <a:r>
              <a:rPr lang="cs-CZ" dirty="0"/>
              <a:t>“</a:t>
            </a:r>
          </a:p>
          <a:p>
            <a:pPr lvl="1"/>
            <a:endParaRPr lang="cs-CZ" dirty="0"/>
          </a:p>
          <a:p>
            <a:r>
              <a:rPr lang="cs-CZ" dirty="0"/>
              <a:t>Definice:</a:t>
            </a:r>
          </a:p>
          <a:p>
            <a:pPr lvl="1"/>
            <a:r>
              <a:rPr lang="cs-CZ" i="1" dirty="0"/>
              <a:t>Marketingový informační systém (MIS) </a:t>
            </a:r>
            <a:r>
              <a:rPr lang="cs-CZ" dirty="0"/>
              <a:t>= informační systém, který umožňuje </a:t>
            </a:r>
            <a:r>
              <a:rPr lang="cs-CZ" b="1" dirty="0"/>
              <a:t>získávat</a:t>
            </a:r>
            <a:r>
              <a:rPr lang="cs-CZ" dirty="0"/>
              <a:t>, </a:t>
            </a:r>
            <a:r>
              <a:rPr lang="cs-CZ" b="1" dirty="0"/>
              <a:t>třídit</a:t>
            </a:r>
            <a:r>
              <a:rPr lang="cs-CZ" dirty="0"/>
              <a:t>, </a:t>
            </a:r>
            <a:r>
              <a:rPr lang="cs-CZ" b="1" dirty="0"/>
              <a:t>analyzovat</a:t>
            </a:r>
            <a:r>
              <a:rPr lang="cs-CZ" dirty="0"/>
              <a:t>, </a:t>
            </a:r>
            <a:r>
              <a:rPr lang="cs-CZ" b="1" dirty="0"/>
              <a:t>vyhodnocovat</a:t>
            </a:r>
            <a:r>
              <a:rPr lang="cs-CZ" dirty="0"/>
              <a:t>, </a:t>
            </a:r>
            <a:r>
              <a:rPr lang="cs-CZ" b="1" dirty="0"/>
              <a:t>uchovávat </a:t>
            </a:r>
            <a:r>
              <a:rPr lang="cs-CZ" dirty="0"/>
              <a:t>a </a:t>
            </a:r>
            <a:r>
              <a:rPr lang="cs-CZ" b="1" dirty="0"/>
              <a:t>poskytovat</a:t>
            </a:r>
            <a:r>
              <a:rPr lang="cs-CZ" dirty="0"/>
              <a:t> potřebné </a:t>
            </a:r>
            <a:r>
              <a:rPr lang="cs-CZ" b="1" dirty="0"/>
              <a:t>informace</a:t>
            </a:r>
            <a:r>
              <a:rPr lang="cs-CZ" dirty="0"/>
              <a:t> pro </a:t>
            </a:r>
            <a:r>
              <a:rPr lang="cs-CZ" b="1" dirty="0"/>
              <a:t>rozhodování managementu.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2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14148"/>
            <a:ext cx="8229600" cy="803489"/>
          </a:xfrm>
        </p:spPr>
        <p:txBody>
          <a:bodyPr/>
          <a:lstStyle/>
          <a:p>
            <a:r>
              <a:rPr lang="cs-CZ" dirty="0"/>
              <a:t>Složky MIS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Využití:</a:t>
            </a:r>
          </a:p>
          <a:p>
            <a:pPr lvl="1"/>
            <a:r>
              <a:rPr lang="cs-CZ" i="1" dirty="0"/>
              <a:t>Marketingové orientovaná organizace</a:t>
            </a:r>
          </a:p>
          <a:p>
            <a:pPr lvl="1"/>
            <a:endParaRPr lang="cs-CZ" sz="1200" i="1" dirty="0"/>
          </a:p>
          <a:p>
            <a:r>
              <a:rPr lang="cs-CZ" dirty="0"/>
              <a:t>Složky MIS:</a:t>
            </a:r>
          </a:p>
          <a:p>
            <a:pPr marL="971550" lvl="1" indent="-514350">
              <a:buFont typeface="+mj-lt"/>
              <a:buAutoNum type="arabicPeriod"/>
            </a:pPr>
            <a:r>
              <a:rPr lang="cs-CZ" dirty="0"/>
              <a:t>Podnikový (vnitřní) informační systém (PIS)</a:t>
            </a:r>
          </a:p>
          <a:p>
            <a:pPr marL="971550" lvl="1" indent="-514350">
              <a:buFont typeface="+mj-lt"/>
              <a:buAutoNum type="arabicPeriod"/>
            </a:pPr>
            <a:r>
              <a:rPr lang="cs-CZ" dirty="0"/>
              <a:t>Marketingový zpravodajský systém (MZS)</a:t>
            </a:r>
          </a:p>
          <a:p>
            <a:pPr marL="971550" lvl="1" indent="-514350">
              <a:buFont typeface="+mj-lt"/>
              <a:buAutoNum type="arabicPeriod"/>
            </a:pPr>
            <a:r>
              <a:rPr lang="cs-CZ" dirty="0"/>
              <a:t>Marketingový výzkumný systém (MVS)</a:t>
            </a:r>
          </a:p>
          <a:p>
            <a:pPr marL="971550" lvl="1" indent="-514350">
              <a:buFont typeface="+mj-lt"/>
              <a:buAutoNum type="arabicPeriod"/>
            </a:pPr>
            <a:r>
              <a:rPr lang="pl-PL" dirty="0"/>
              <a:t>Marketingový systém na podporu rozhodování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89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MIS</a:t>
            </a:r>
          </a:p>
        </p:txBody>
      </p:sp>
      <p:pic>
        <p:nvPicPr>
          <p:cNvPr id="4" name="Zástupný symbol pro obsah 3" descr="schem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600200"/>
            <a:ext cx="5411002" cy="5290196"/>
          </a:xfrm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92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1. Podnikový informační systém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200" dirty="0"/>
              <a:t>Základní informace o zákaznících (velikost, poloha, velikost </a:t>
            </a:r>
            <a:br>
              <a:rPr lang="cs-CZ" sz="2200" dirty="0"/>
            </a:br>
            <a:r>
              <a:rPr lang="cs-CZ" sz="2200" dirty="0"/>
              <a:t>a struktura nákupu, nároky na kvalitu, platební schopnost</a:t>
            </a:r>
          </a:p>
          <a:p>
            <a:r>
              <a:rPr lang="cs-CZ" sz="2200" dirty="0"/>
              <a:t>Struktura prodeje</a:t>
            </a:r>
          </a:p>
          <a:p>
            <a:r>
              <a:rPr lang="cs-CZ" sz="2200" dirty="0"/>
              <a:t>Objednávky, prodeje, ceny, pohledávky, dluhy</a:t>
            </a:r>
          </a:p>
          <a:p>
            <a:r>
              <a:rPr lang="cs-CZ" sz="2200" dirty="0"/>
              <a:t>Náklady na výrobky v členění fixní, variabilní, přímé, nepřímé, dynamické kalkulace</a:t>
            </a:r>
          </a:p>
          <a:p>
            <a:r>
              <a:rPr lang="cs-CZ" sz="2200" dirty="0"/>
              <a:t>Náklady na marketing</a:t>
            </a:r>
          </a:p>
          <a:p>
            <a:r>
              <a:rPr lang="cs-CZ" sz="2200" dirty="0"/>
              <a:t>Výsledky reklamy a podpory prodeje</a:t>
            </a:r>
          </a:p>
          <a:p>
            <a:r>
              <a:rPr lang="cs-CZ" sz="2200" dirty="0"/>
              <a:t>Náklady na prodej</a:t>
            </a:r>
          </a:p>
          <a:p>
            <a:r>
              <a:rPr lang="cs-CZ" sz="2200" dirty="0"/>
              <a:t>Reklamace</a:t>
            </a:r>
          </a:p>
          <a:p>
            <a:r>
              <a:rPr lang="cs-CZ" sz="2200" dirty="0"/>
              <a:t>Zprávy z jednání se zákazníky, partnery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93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2. Marketingový zpravodajský systém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000" dirty="0"/>
              <a:t>Informace o vývoji v okolí (</a:t>
            </a:r>
            <a:r>
              <a:rPr lang="cs-CZ" sz="3000" i="1" dirty="0"/>
              <a:t>externí informace</a:t>
            </a:r>
            <a:r>
              <a:rPr lang="cs-CZ" sz="3000" dirty="0"/>
              <a:t>)</a:t>
            </a:r>
          </a:p>
          <a:p>
            <a:pPr lvl="1"/>
            <a:r>
              <a:rPr lang="cs-CZ" sz="2600" dirty="0"/>
              <a:t>Konkurence</a:t>
            </a:r>
          </a:p>
          <a:p>
            <a:pPr lvl="1"/>
            <a:r>
              <a:rPr lang="cs-CZ" sz="2600" dirty="0"/>
              <a:t>Zákazníci</a:t>
            </a:r>
          </a:p>
          <a:p>
            <a:pPr lvl="1"/>
            <a:r>
              <a:rPr lang="cs-CZ" sz="2600" dirty="0"/>
              <a:t>Distribuční cesty</a:t>
            </a:r>
          </a:p>
          <a:p>
            <a:pPr lvl="1"/>
            <a:r>
              <a:rPr lang="cs-CZ" sz="2600" dirty="0"/>
              <a:t>Hospodářského - legislativní prostředí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98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00500"/>
            <a:ext cx="8229600" cy="817137"/>
          </a:xfrm>
        </p:spPr>
        <p:txBody>
          <a:bodyPr/>
          <a:lstStyle/>
          <a:p>
            <a:r>
              <a:rPr lang="cs-CZ" sz="3000" dirty="0"/>
              <a:t>2. Marketingový zpravodajský systém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Některé typy externích informací</a:t>
            </a:r>
          </a:p>
          <a:p>
            <a:pPr lvl="1"/>
            <a:r>
              <a:rPr lang="cs-CZ" sz="2400" dirty="0"/>
              <a:t>Vývoj hospodářství</a:t>
            </a:r>
          </a:p>
          <a:p>
            <a:pPr lvl="1"/>
            <a:r>
              <a:rPr lang="cs-CZ" sz="2400" dirty="0"/>
              <a:t>Postavení a vývoj odvětví resp. oboru</a:t>
            </a:r>
          </a:p>
          <a:p>
            <a:pPr lvl="1"/>
            <a:r>
              <a:rPr lang="cs-CZ" sz="2400" dirty="0"/>
              <a:t>Postavení a vývoj odběratelských odvětví</a:t>
            </a:r>
          </a:p>
          <a:p>
            <a:pPr lvl="1"/>
            <a:r>
              <a:rPr lang="cs-CZ" sz="2400" dirty="0"/>
              <a:t>Úroveň, struktura a trendy výdajů obyvatelstva</a:t>
            </a:r>
          </a:p>
          <a:p>
            <a:pPr lvl="1"/>
            <a:r>
              <a:rPr lang="cs-CZ" sz="2400" dirty="0"/>
              <a:t>Vývoj exportu a importu v oblasti firmy</a:t>
            </a:r>
          </a:p>
          <a:p>
            <a:pPr lvl="1"/>
            <a:r>
              <a:rPr lang="cs-CZ" sz="2400" dirty="0"/>
              <a:t>Měnové kurzy a očekávaný vývoj</a:t>
            </a:r>
          </a:p>
          <a:p>
            <a:pPr lvl="1"/>
            <a:r>
              <a:rPr lang="cs-CZ" sz="2400" dirty="0"/>
              <a:t>Ochranná opatření v exportních zemích</a:t>
            </a:r>
          </a:p>
          <a:p>
            <a:pPr lvl="1"/>
            <a:r>
              <a:rPr lang="cs-CZ" sz="2400" dirty="0"/>
              <a:t>Nové technologie, výzkum a vývoj</a:t>
            </a:r>
          </a:p>
          <a:p>
            <a:pPr lvl="1"/>
            <a:r>
              <a:rPr lang="cs-CZ" sz="2400" dirty="0"/>
              <a:t>Celkový tržní potenciál odvětví, tržní podíly</a:t>
            </a:r>
          </a:p>
          <a:p>
            <a:pPr lvl="1"/>
            <a:r>
              <a:rPr lang="cs-CZ" sz="2400" dirty="0"/>
              <a:t>Konkurence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44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000" dirty="0"/>
              <a:t>2. Marketingový zpravodajský systém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Kde hledat </a:t>
            </a:r>
            <a:r>
              <a:rPr lang="sv-SE" dirty="0" smtClean="0"/>
              <a:t>rel</a:t>
            </a:r>
            <a:r>
              <a:rPr lang="cs-CZ" dirty="0" err="1" smtClean="0"/>
              <a:t>evantní</a:t>
            </a:r>
            <a:r>
              <a:rPr lang="cs-CZ" dirty="0" smtClean="0"/>
              <a:t> </a:t>
            </a:r>
            <a:r>
              <a:rPr lang="sv-SE" dirty="0" smtClean="0"/>
              <a:t>externí </a:t>
            </a:r>
            <a:r>
              <a:rPr lang="sv-SE" dirty="0"/>
              <a:t>informace?</a:t>
            </a:r>
            <a:endParaRPr lang="cs-CZ" sz="2000" dirty="0"/>
          </a:p>
          <a:p>
            <a:pPr lvl="1"/>
            <a:r>
              <a:rPr lang="cs-CZ" sz="2000" dirty="0"/>
              <a:t>Statistické publikace</a:t>
            </a:r>
          </a:p>
          <a:p>
            <a:pPr lvl="1"/>
            <a:r>
              <a:rPr lang="cs-CZ" sz="2000" dirty="0"/>
              <a:t>Výzkumné zprávy</a:t>
            </a:r>
          </a:p>
          <a:p>
            <a:pPr lvl="1"/>
            <a:r>
              <a:rPr lang="cs-CZ" sz="2000" dirty="0"/>
              <a:t>Vládní publikace</a:t>
            </a:r>
          </a:p>
          <a:p>
            <a:pPr lvl="1"/>
            <a:r>
              <a:rPr lang="cs-CZ" sz="2000" dirty="0"/>
              <a:t>Odborné časopisy, knihovny</a:t>
            </a:r>
          </a:p>
          <a:p>
            <a:pPr lvl="1"/>
            <a:r>
              <a:rPr lang="cs-CZ" sz="2000" dirty="0"/>
              <a:t>Údaje marketingových organizací (panely domácností </a:t>
            </a:r>
            <a:br>
              <a:rPr lang="cs-CZ" sz="2000" dirty="0"/>
            </a:br>
            <a:r>
              <a:rPr lang="cs-CZ" sz="2000" dirty="0"/>
              <a:t>a prodejen)</a:t>
            </a:r>
          </a:p>
          <a:p>
            <a:pPr lvl="1"/>
            <a:r>
              <a:rPr lang="cs-CZ" sz="2000" dirty="0"/>
              <a:t>Marketingové databáze</a:t>
            </a:r>
          </a:p>
          <a:p>
            <a:pPr lvl="1"/>
            <a:r>
              <a:rPr lang="cs-CZ" sz="2000" dirty="0"/>
              <a:t>Katalogy firem</a:t>
            </a:r>
          </a:p>
          <a:p>
            <a:pPr lvl="1"/>
            <a:r>
              <a:rPr lang="cs-CZ" sz="2000" dirty="0"/>
              <a:t>Česká národní banka (ČNB) www.</a:t>
            </a:r>
            <a:r>
              <a:rPr lang="cs-CZ" sz="2000" dirty="0" err="1"/>
              <a:t>cnb.cz</a:t>
            </a:r>
            <a:endParaRPr lang="cs-CZ" sz="2000" dirty="0"/>
          </a:p>
          <a:p>
            <a:pPr lvl="1"/>
            <a:r>
              <a:rPr lang="cs-CZ" sz="2000" dirty="0"/>
              <a:t>Český statistický úřad www.</a:t>
            </a:r>
            <a:r>
              <a:rPr lang="cs-CZ" sz="2000" dirty="0" err="1"/>
              <a:t>czso.cz</a:t>
            </a:r>
            <a:endParaRPr lang="cs-CZ" sz="2000" dirty="0"/>
          </a:p>
          <a:p>
            <a:pPr lvl="1"/>
            <a:r>
              <a:rPr lang="cs-CZ" sz="2000" dirty="0"/>
              <a:t>Ministerstvo financí České </a:t>
            </a:r>
            <a:r>
              <a:rPr lang="cs-CZ" sz="2000" dirty="0" smtClean="0"/>
              <a:t>republiky </a:t>
            </a:r>
            <a:r>
              <a:rPr lang="cs-CZ" sz="2000" dirty="0"/>
              <a:t>www.mfcr.cz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49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3. Marketingový výzkumný systém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/>
              <a:t>Marketingový výzkum</a:t>
            </a:r>
            <a:r>
              <a:rPr lang="cs-CZ" dirty="0"/>
              <a:t> zaměřený na specifické problémy a příležitosti firmy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/>
              <a:t>4. Marketingový systém na podporu rozhodování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Snaha využít statistické nástroje, modely, optimalizační postupy pro podporu rozhodnutí</a:t>
            </a:r>
          </a:p>
          <a:p>
            <a:endParaRPr lang="cs-CZ" sz="1800" dirty="0"/>
          </a:p>
          <a:p>
            <a:r>
              <a:rPr lang="cs-CZ" sz="2800" dirty="0"/>
              <a:t>Některé nástroje a prostředky:</a:t>
            </a:r>
          </a:p>
          <a:p>
            <a:pPr lvl="1"/>
            <a:r>
              <a:rPr lang="cs-CZ" sz="2400" dirty="0"/>
              <a:t>Vícenásobná regresní analýza</a:t>
            </a:r>
          </a:p>
          <a:p>
            <a:pPr lvl="1"/>
            <a:r>
              <a:rPr lang="cs-CZ" sz="2400" dirty="0"/>
              <a:t>Faktorová analýza</a:t>
            </a:r>
          </a:p>
          <a:p>
            <a:pPr lvl="1"/>
            <a:r>
              <a:rPr lang="cs-CZ" sz="2400" dirty="0"/>
              <a:t>Shluková analýza</a:t>
            </a:r>
          </a:p>
          <a:p>
            <a:pPr lvl="1"/>
            <a:r>
              <a:rPr lang="cs-CZ" sz="2400" dirty="0"/>
              <a:t>Modely testování nových výrobků</a:t>
            </a:r>
          </a:p>
          <a:p>
            <a:pPr lvl="1"/>
            <a:r>
              <a:rPr lang="cs-CZ" sz="2400" dirty="0"/>
              <a:t>Modely prodejní odezvy</a:t>
            </a:r>
          </a:p>
          <a:p>
            <a:pPr lvl="1"/>
            <a:r>
              <a:rPr lang="cs-CZ" sz="2400" dirty="0"/>
              <a:t>Teorie her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54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Zpracování získaných informací</a:t>
            </a:r>
          </a:p>
        </p:txBody>
      </p:sp>
      <p:pic>
        <p:nvPicPr>
          <p:cNvPr id="4" name="Zástupný symbol pro obsah 3" descr="mode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6941" y="1495325"/>
            <a:ext cx="8210117" cy="4525963"/>
          </a:xfrm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30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Počítačový software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Enterprise</a:t>
            </a:r>
            <a:r>
              <a:rPr lang="cs-CZ" dirty="0"/>
              <a:t> </a:t>
            </a:r>
            <a:r>
              <a:rPr lang="cs-CZ" dirty="0" err="1"/>
              <a:t>Resource</a:t>
            </a:r>
            <a:r>
              <a:rPr lang="cs-CZ" dirty="0"/>
              <a:t> </a:t>
            </a:r>
            <a:r>
              <a:rPr lang="cs-CZ" dirty="0" err="1"/>
              <a:t>Planning</a:t>
            </a:r>
            <a:r>
              <a:rPr lang="cs-CZ" dirty="0"/>
              <a:t> (ERP)</a:t>
            </a:r>
          </a:p>
          <a:p>
            <a:pPr lvl="1"/>
            <a:r>
              <a:rPr lang="cs-CZ" dirty="0"/>
              <a:t>je informační systém, který integruje a automatizuje velké množství procesů souvisejících s produkčními činnostmi podniku.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22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Počítačový software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600" dirty="0" err="1"/>
              <a:t>Altus</a:t>
            </a:r>
            <a:r>
              <a:rPr lang="cs-CZ" sz="1600" dirty="0"/>
              <a:t> VARIO</a:t>
            </a:r>
          </a:p>
          <a:p>
            <a:r>
              <a:rPr lang="cs-CZ" sz="1600" dirty="0"/>
              <a:t>Byznys</a:t>
            </a:r>
          </a:p>
          <a:p>
            <a:r>
              <a:rPr lang="cs-CZ" sz="1600" dirty="0" err="1"/>
              <a:t>Orashei</a:t>
            </a:r>
            <a:endParaRPr lang="cs-CZ" sz="1600" dirty="0"/>
          </a:p>
          <a:p>
            <a:r>
              <a:rPr lang="cs-CZ" sz="1600" dirty="0"/>
              <a:t>DIALOG 3000S</a:t>
            </a:r>
          </a:p>
          <a:p>
            <a:r>
              <a:rPr lang="cs-CZ" sz="1600" dirty="0"/>
              <a:t>ERP systém ABRA G4</a:t>
            </a:r>
          </a:p>
          <a:p>
            <a:r>
              <a:rPr lang="cs-CZ" sz="1600" dirty="0"/>
              <a:t>MS Dynamics NAV</a:t>
            </a:r>
          </a:p>
          <a:p>
            <a:r>
              <a:rPr lang="cs-CZ" sz="1600" dirty="0"/>
              <a:t>HELIOS</a:t>
            </a:r>
          </a:p>
          <a:p>
            <a:r>
              <a:rPr lang="cs-CZ" sz="1600" dirty="0"/>
              <a:t>IMES</a:t>
            </a:r>
          </a:p>
          <a:p>
            <a:r>
              <a:rPr lang="cs-CZ" sz="1600" dirty="0"/>
              <a:t>Integrovaný Ekonomický Systém - IES</a:t>
            </a:r>
          </a:p>
          <a:p>
            <a:r>
              <a:rPr lang="cs-CZ" sz="1600" dirty="0"/>
              <a:t>IS COMPEKON</a:t>
            </a:r>
          </a:p>
          <a:p>
            <a:r>
              <a:rPr lang="cs-CZ" sz="1600" dirty="0"/>
              <a:t>ABRA G3</a:t>
            </a:r>
          </a:p>
          <a:p>
            <a:r>
              <a:rPr lang="cs-CZ" sz="1600" dirty="0"/>
              <a:t>SYSEL</a:t>
            </a:r>
          </a:p>
          <a:p>
            <a:r>
              <a:rPr lang="cs-CZ" sz="1600" dirty="0"/>
              <a:t>WAK INTRA</a:t>
            </a:r>
          </a:p>
          <a:p>
            <a:r>
              <a:rPr lang="cs-CZ" sz="1600" dirty="0" err="1"/>
              <a:t>WinStrom</a:t>
            </a:r>
            <a:r>
              <a:rPr lang="cs-CZ" sz="1600" dirty="0"/>
              <a:t> SQL</a:t>
            </a:r>
          </a:p>
          <a:p>
            <a:r>
              <a:rPr lang="cs-CZ" sz="1600" dirty="0"/>
              <a:t>a mnoho dalších…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17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2388"/>
            <a:ext cx="8229600" cy="73525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Proč je MIS důležitý?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cs-CZ" sz="2000" dirty="0" smtClean="0"/>
              <a:t>Účelné </a:t>
            </a:r>
            <a:r>
              <a:rPr lang="cs-CZ" sz="2000" dirty="0"/>
              <a:t>a aktuální informace jsou </a:t>
            </a:r>
            <a:r>
              <a:rPr lang="cs-CZ" sz="2000" dirty="0" smtClean="0"/>
              <a:t>předpokladem </a:t>
            </a:r>
            <a:r>
              <a:rPr lang="cs-CZ" sz="2000" dirty="0"/>
              <a:t>úspěšného </a:t>
            </a:r>
            <a:r>
              <a:rPr lang="cs-CZ" sz="2000" dirty="0" smtClean="0"/>
              <a:t>řízení.</a:t>
            </a:r>
            <a:endParaRPr lang="cs-CZ" sz="2000" dirty="0"/>
          </a:p>
          <a:p>
            <a:pPr algn="just">
              <a:lnSpc>
                <a:spcPct val="150000"/>
              </a:lnSpc>
            </a:pPr>
            <a:r>
              <a:rPr lang="cs-CZ" sz="2000" dirty="0" smtClean="0"/>
              <a:t>Bez </a:t>
            </a:r>
            <a:r>
              <a:rPr lang="cs-CZ" sz="2000" dirty="0"/>
              <a:t>informací je marketing slepý!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78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2388"/>
            <a:ext cx="8229600" cy="735250"/>
          </a:xfrm>
        </p:spPr>
        <p:txBody>
          <a:bodyPr>
            <a:no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CRM – </a:t>
            </a:r>
            <a:r>
              <a:rPr lang="cs-CZ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</a:t>
            </a:r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</a:t>
            </a:r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</a:t>
            </a:r>
            <a:endParaRPr lang="cs-CZ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Řízení vztahů se zákazníky. </a:t>
            </a:r>
            <a:endParaRPr lang="cs-CZ" sz="2400" dirty="0" smtClean="0"/>
          </a:p>
          <a:p>
            <a:r>
              <a:rPr lang="cs-CZ" sz="2400" dirty="0" smtClean="0"/>
              <a:t>Její </a:t>
            </a:r>
            <a:r>
              <a:rPr lang="cs-CZ" sz="2400" dirty="0"/>
              <a:t>základní filozofií je získávat a udržovat </a:t>
            </a:r>
            <a:r>
              <a:rPr lang="cs-CZ" sz="2400" dirty="0" smtClean="0"/>
              <a:t>co nejlepší a</a:t>
            </a:r>
            <a:r>
              <a:rPr lang="cs-CZ" sz="2400" dirty="0"/>
              <a:t> nejhodnotnější vztahy se zákazníky. </a:t>
            </a:r>
            <a:endParaRPr lang="cs-CZ" sz="2400" dirty="0" smtClean="0"/>
          </a:p>
          <a:p>
            <a:r>
              <a:rPr lang="cs-CZ" sz="2400" dirty="0" smtClean="0"/>
              <a:t>Snaží </a:t>
            </a:r>
            <a:r>
              <a:rPr lang="cs-CZ" sz="2400" dirty="0"/>
              <a:t>se o přístup, který co možná nejvíce respektuje zákazníka, cílem je vytvořit pevný, na důvěře založený vztah, které vytvářejí pro obě dvě strany vysokou hodnotu. </a:t>
            </a:r>
            <a:endParaRPr lang="cs-CZ" sz="2400" dirty="0" smtClean="0"/>
          </a:p>
          <a:p>
            <a:r>
              <a:rPr lang="cs-CZ" sz="2400" dirty="0" smtClean="0"/>
              <a:t>Důvodem </a:t>
            </a:r>
            <a:r>
              <a:rPr lang="cs-CZ" sz="2400" dirty="0"/>
              <a:t>pro řízení vztahů se zákazníky a generování výnosů z něho je levnější než získávání zákazníků nových.</a:t>
            </a:r>
          </a:p>
          <a:p>
            <a:r>
              <a:rPr lang="cs-CZ" sz="2400" dirty="0"/>
              <a:t>CRM vyžaduje zákaznicky orientovanou podnikatelskou kulturu pro podporu efektivních marketingových, obchodních a servisních procesů.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41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36979"/>
            <a:ext cx="8229600" cy="545912"/>
          </a:xfrm>
        </p:spPr>
        <p:txBody>
          <a:bodyPr>
            <a:no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CRM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27494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400" dirty="0"/>
              <a:t>Někteří dodavatelé též používají tyto </a:t>
            </a:r>
            <a:r>
              <a:rPr lang="cs-CZ" sz="2400" b="1" dirty="0"/>
              <a:t>definice </a:t>
            </a:r>
            <a:r>
              <a:rPr lang="cs-CZ" sz="2400" b="1" dirty="0" smtClean="0"/>
              <a:t>CRM</a:t>
            </a:r>
            <a:r>
              <a:rPr lang="cs-CZ" sz="2400" dirty="0" smtClean="0"/>
              <a:t>: </a:t>
            </a:r>
            <a:endParaRPr lang="cs-CZ" sz="2400" dirty="0"/>
          </a:p>
          <a:p>
            <a:pPr>
              <a:lnSpc>
                <a:spcPct val="150000"/>
              </a:lnSpc>
            </a:pPr>
            <a:r>
              <a:rPr lang="cs-CZ" sz="2400" dirty="0"/>
              <a:t>systémy podporující řízení celého cyklu kontaktu se zákazníkem,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systémy podporující efektivní koordinaci vazeb na zákazníka,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systémy pro správu obchodních případů a klientů,</a:t>
            </a:r>
          </a:p>
          <a:p>
            <a:pPr>
              <a:lnSpc>
                <a:spcPct val="150000"/>
              </a:lnSpc>
            </a:pPr>
            <a:r>
              <a:rPr lang="cs-CZ" sz="2400" dirty="0"/>
              <a:t>systémy podporující péči o zákazníka.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12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36979"/>
            <a:ext cx="8229600" cy="545912"/>
          </a:xfrm>
        </p:spPr>
        <p:txBody>
          <a:bodyPr>
            <a:no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CRM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60310"/>
            <a:ext cx="8427494" cy="4665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Každá </a:t>
            </a:r>
            <a:r>
              <a:rPr lang="cs-CZ" sz="2400" dirty="0"/>
              <a:t>společnost se zabývá těmito problémy: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 smtClean="0"/>
              <a:t>udržení </a:t>
            </a:r>
            <a:r>
              <a:rPr lang="cs-CZ" sz="2400" dirty="0"/>
              <a:t>stávajících </a:t>
            </a:r>
            <a:r>
              <a:rPr lang="cs-CZ" sz="2400" dirty="0" smtClean="0"/>
              <a:t>zákazníků,</a:t>
            </a:r>
            <a:endParaRPr lang="cs-CZ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 smtClean="0"/>
              <a:t>porozumění zákazníkům,</a:t>
            </a:r>
            <a:endParaRPr lang="cs-CZ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 smtClean="0"/>
              <a:t>schopnost </a:t>
            </a:r>
            <a:r>
              <a:rPr lang="cs-CZ" sz="2400" dirty="0"/>
              <a:t>jim </a:t>
            </a:r>
            <a:r>
              <a:rPr lang="cs-CZ" sz="2400" dirty="0" smtClean="0"/>
              <a:t>naslouchat,</a:t>
            </a:r>
            <a:endParaRPr lang="cs-CZ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 smtClean="0"/>
              <a:t>identifikace </a:t>
            </a:r>
            <a:r>
              <a:rPr lang="cs-CZ" sz="2400" dirty="0"/>
              <a:t>klíčových </a:t>
            </a:r>
            <a:r>
              <a:rPr lang="cs-CZ" sz="2400" dirty="0" smtClean="0"/>
              <a:t>procesů,</a:t>
            </a:r>
            <a:endParaRPr lang="cs-CZ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 smtClean="0"/>
              <a:t>zvyšování </a:t>
            </a:r>
            <a:r>
              <a:rPr lang="cs-CZ" sz="2400" dirty="0"/>
              <a:t>spokojenosti zákazníků při zlepšování klíčových </a:t>
            </a:r>
            <a:r>
              <a:rPr lang="cs-CZ" sz="2400" dirty="0" smtClean="0"/>
              <a:t>procesů,</a:t>
            </a:r>
            <a:endParaRPr lang="cs-CZ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 smtClean="0"/>
              <a:t>tvorba marketingové strategie </a:t>
            </a:r>
            <a:r>
              <a:rPr lang="cs-CZ" sz="2400" dirty="0"/>
              <a:t>k udržení stávajících </a:t>
            </a:r>
            <a:r>
              <a:rPr lang="cs-CZ" sz="2400" dirty="0" smtClean="0"/>
              <a:t>zákazníků </a:t>
            </a:r>
            <a:r>
              <a:rPr lang="cs-CZ" sz="2400" dirty="0"/>
              <a:t>a získání zákazníků </a:t>
            </a:r>
            <a:r>
              <a:rPr lang="cs-CZ" sz="2400" dirty="0" smtClean="0"/>
              <a:t>nových,</a:t>
            </a:r>
            <a:endParaRPr lang="cs-CZ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 smtClean="0"/>
              <a:t>schopnost </a:t>
            </a:r>
            <a:r>
              <a:rPr lang="cs-CZ" sz="2400" dirty="0"/>
              <a:t>oslovit nové </a:t>
            </a:r>
            <a:r>
              <a:rPr lang="cs-CZ" sz="2400" dirty="0" smtClean="0"/>
              <a:t>zákazníky.</a:t>
            </a:r>
            <a:endParaRPr lang="cs-CZ" sz="24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64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55092"/>
            <a:ext cx="8229600" cy="655093"/>
          </a:xfrm>
        </p:spPr>
        <p:txBody>
          <a:bodyPr/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CRM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1643856"/>
            <a:ext cx="7045657" cy="456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132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D3C3DB4-C217-4BEC-9375-A9E58A4ED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0" y="1303020"/>
            <a:ext cx="3619500" cy="1226820"/>
          </a:xfrm>
        </p:spPr>
        <p:txBody>
          <a:bodyPr>
            <a:normAutofit/>
          </a:bodyPr>
          <a:lstStyle/>
          <a:p>
            <a:r>
              <a:rPr lang="cs-CZ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Děkuji vám za pozornost</a:t>
            </a:r>
            <a:br>
              <a:rPr lang="cs-CZ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r>
              <a:rPr lang="cs-CZ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a těším se na příště</a:t>
            </a:r>
            <a:endParaRPr lang="cs-CZ" sz="2400" i="1" dirty="0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xmlns="" id="{577459DF-6072-401D-B65A-C4AD9CDF8D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" y="3194729"/>
            <a:ext cx="4945380" cy="281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076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Úvod do marketingu&amp;quot;&quot;/&gt;&lt;property id=&quot;20307&quot; value=&quot;256&quot;/&gt;&lt;/object&gt;&lt;object type=&quot;3&quot; unique_id=&quot;10172&quot;&gt;&lt;property id=&quot;20148&quot; value=&quot;5&quot;/&gt;&lt;property id=&quot;20300&quot; value=&quot;Slide 2 - &amp;quot;Kontakt na vyučujícího&amp;quot;&quot;/&gt;&lt;property id=&quot;20307&quot; value=&quot;261&quot;/&gt;&lt;/object&gt;&lt;object type=&quot;3&quot; unique_id=&quot;10173&quot;&gt;&lt;property id=&quot;20148&quot; value=&quot;5&quot;/&gt;&lt;property id=&quot;20300&quot; value=&quot;Slide 3 - &amp;quot;Podmínky ukončení předmětu&amp;quot;&quot;/&gt;&lt;property id=&quot;20307&quot; value=&quot;262&quot;/&gt;&lt;/object&gt;&lt;object type=&quot;3&quot; unique_id=&quot;10174&quot;&gt;&lt;property id=&quot;20148&quot; value=&quot;5&quot;/&gt;&lt;property id=&quot;20300&quot; value=&quot;Slide 4 - &amp;quot;Seminární práce&amp;quot;&quot;/&gt;&lt;property id=&quot;20307&quot; value=&quot;263&quot;/&gt;&lt;/object&gt;&lt;object type=&quot;3&quot; unique_id=&quot;10175&quot;&gt;&lt;property id=&quot;20148&quot; value=&quot;5&quot;/&gt;&lt;property id=&quot;20300&quot; value=&quot;Slide 5 - &amp;quot;Témata seminární práce&amp;quot;&quot;/&gt;&lt;property id=&quot;20307&quot; value=&quot;264&quot;/&gt;&lt;/object&gt;&lt;object type=&quot;3&quot; unique_id=&quot;10176&quot;&gt;&lt;property id=&quot;20148&quot; value=&quot;5&quot;/&gt;&lt;property id=&quot;20300&quot; value=&quot;Slide 6 - &amp;quot;Struktura seminární práce&amp;quot;&quot;/&gt;&lt;property id=&quot;20307&quot; value=&quot;265&quot;/&gt;&lt;/object&gt;&lt;object type=&quot;3&quot; unique_id=&quot;10177&quot;&gt;&lt;property id=&quot;20148&quot; value=&quot;5&quot;/&gt;&lt;property id=&quot;20300&quot; value=&quot;Slide 7 - &amp;quot;Struktura seminární práce&amp;quot;&quot;/&gt;&lt;property id=&quot;20307&quot; value=&quot;266&quot;/&gt;&lt;/object&gt;&lt;object type=&quot;3&quot; unique_id=&quot;10178&quot;&gt;&lt;property id=&quot;20148&quot; value=&quot;5&quot;/&gt;&lt;property id=&quot;20300&quot; value=&quot;Slide 8 - &amp;quot;Základní literatura&amp;quot;&quot;/&gt;&lt;property id=&quot;20307&quot; value=&quot;267&quot;/&gt;&lt;/object&gt;&lt;object type=&quot;3&quot; unique_id=&quot;10179&quot;&gt;&lt;property id=&quot;20148&quot; value=&quot;5&quot;/&gt;&lt;property id=&quot;20300&quot; value=&quot;Slide 9 - &amp;quot;Témata přednášek&amp;quot;&quot;/&gt;&lt;property id=&quot;20307&quot; value=&quot;268&quot;/&gt;&lt;/object&gt;&lt;object type=&quot;3&quot; unique_id=&quot;10180&quot;&gt;&lt;property id=&quot;20148&quot; value=&quot;5&quot;/&gt;&lt;property id=&quot;20300&quot; value=&quot;Slide 10 - &amp;quot;Co je to marketing?&amp;quot;&quot;/&gt;&lt;property id=&quot;20307&quot; value=&quot;269&quot;/&gt;&lt;/object&gt;&lt;object type=&quot;3&quot; unique_id=&quot;10181&quot;&gt;&lt;property id=&quot;20148&quot; value=&quot;5&quot;/&gt;&lt;property id=&quot;20300&quot; value=&quot;Slide 11 - &amp;quot;Co je to marketing?&amp;quot;&quot;/&gt;&lt;property id=&quot;20307&quot; value=&quot;270&quot;/&gt;&lt;/object&gt;&lt;object type=&quot;3&quot; unique_id=&quot;10182&quot;&gt;&lt;property id=&quot;20148&quot; value=&quot;5&quot;/&gt;&lt;property id=&quot;20300&quot; value=&quot;Slide 12 - &amp;quot;Co je to marketing?&amp;quot;&quot;/&gt;&lt;property id=&quot;20307&quot; value=&quot;271&quot;/&gt;&lt;/object&gt;&lt;object type=&quot;3&quot; unique_id=&quot;10183&quot;&gt;&lt;property id=&quot;20148&quot; value=&quot;5&quot;/&gt;&lt;property id=&quot;20300&quot; value=&quot;Slide 13 - &amp;quot;Co je to marketing?&amp;quot;&quot;/&gt;&lt;property id=&quot;20307&quot; value=&quot;272&quot;/&gt;&lt;/object&gt;&lt;object type=&quot;3&quot; unique_id=&quot;10184&quot;&gt;&lt;property id=&quot;20148&quot; value=&quot;5&quot;/&gt;&lt;property id=&quot;20300&quot; value=&quot;Slide 14 - &amp;quot;Cíl marketingu&amp;quot;&quot;/&gt;&lt;property id=&quot;20307&quot; value=&quot;273&quot;/&gt;&lt;/object&gt;&lt;object type=&quot;3&quot; unique_id=&quot;10185&quot;&gt;&lt;property id=&quot;20148&quot; value=&quot;5&quot;/&gt;&lt;property id=&quot;20300&quot; value=&quot;Slide 15 - &amp;quot;Marketingové prostředí&amp;quot;&quot;/&gt;&lt;property id=&quot;20307&quot; value=&quot;274&quot;/&gt;&lt;/object&gt;&lt;object type=&quot;3&quot; unique_id=&quot;10186&quot;&gt;&lt;property id=&quot;20148&quot; value=&quot;5&quot;/&gt;&lt;property id=&quot;20300&quot; value=&quot;Slide 16 - &amp;quot;Mikroprostředí&amp;quot;&quot;/&gt;&lt;property id=&quot;20307&quot; value=&quot;275&quot;/&gt;&lt;/object&gt;&lt;object type=&quot;3&quot; unique_id=&quot;10187&quot;&gt;&lt;property id=&quot;20148&quot; value=&quot;5&quot;/&gt;&lt;property id=&quot;20300&quot; value=&quot;Slide 17 - &amp;quot;Mikroprostředí&amp;quot;&quot;/&gt;&lt;property id=&quot;20307&quot; value=&quot;276&quot;/&gt;&lt;/object&gt;&lt;object type=&quot;3&quot; unique_id=&quot;10188&quot;&gt;&lt;property id=&quot;20148&quot; value=&quot;5&quot;/&gt;&lt;property id=&quot;20300&quot; value=&quot;Slide 18 - &amp;quot;Mikroprostředí&amp;quot;&quot;/&gt;&lt;property id=&quot;20307&quot; value=&quot;277&quot;/&gt;&lt;/object&gt;&lt;object type=&quot;3&quot; unique_id=&quot;10189&quot;&gt;&lt;property id=&quot;20148&quot; value=&quot;5&quot;/&gt;&lt;property id=&quot;20300&quot; value=&quot;Slide 19 - &amp;quot;Mikroprostředí&amp;quot;&quot;/&gt;&lt;property id=&quot;20307&quot; value=&quot;278&quot;/&gt;&lt;/object&gt;&lt;object type=&quot;3&quot; unique_id=&quot;10190&quot;&gt;&lt;property id=&quot;20148&quot; value=&quot;5&quot;/&gt;&lt;property id=&quot;20300&quot; value=&quot;Slide 20 - &amp;quot;Mikroprostředí&amp;quot;&quot;/&gt;&lt;property id=&quot;20307&quot; value=&quot;279&quot;/&gt;&lt;/object&gt;&lt;object type=&quot;3&quot; unique_id=&quot;10191&quot;&gt;&lt;property id=&quot;20148&quot; value=&quot;5&quot;/&gt;&lt;property id=&quot;20300&quot; value=&quot;Slide 21 - &amp;quot;Mikroprostředí&amp;quot;&quot;/&gt;&lt;property id=&quot;20307&quot; value=&quot;280&quot;/&gt;&lt;/object&gt;&lt;object type=&quot;3&quot; unique_id=&quot;10192&quot;&gt;&lt;property id=&quot;20148&quot; value=&quot;5&quot;/&gt;&lt;property id=&quot;20300&quot; value=&quot;Slide 22 - &amp;quot;Makroprostředí&amp;quot;&quot;/&gt;&lt;property id=&quot;20307&quot; value=&quot;281&quot;/&gt;&lt;/object&gt;&lt;object type=&quot;3&quot; unique_id=&quot;10193&quot;&gt;&lt;property id=&quot;20148&quot; value=&quot;5&quot;/&gt;&lt;property id=&quot;20300&quot; value=&quot;Slide 23 - &amp;quot;Makroprostředí&amp;quot;&quot;/&gt;&lt;property id=&quot;20307&quot; value=&quot;282&quot;/&gt;&lt;/object&gt;&lt;/object&gt;&lt;object type=&quot;8&quot; unique_id=&quot;1001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506</Words>
  <Application>Microsoft Office PowerPoint</Application>
  <PresentationFormat>Předvádění na obrazovce (4:3)</PresentationFormat>
  <Paragraphs>161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3</vt:i4>
      </vt:variant>
      <vt:variant>
        <vt:lpstr>Nadpisy snímků</vt:lpstr>
      </vt:variant>
      <vt:variant>
        <vt:i4>22</vt:i4>
      </vt:variant>
    </vt:vector>
  </HeadingPairs>
  <TitlesOfParts>
    <vt:vector size="25" baseType="lpstr">
      <vt:lpstr>Office Theme</vt:lpstr>
      <vt:lpstr>1_Office Theme</vt:lpstr>
      <vt:lpstr>2_Office Theme</vt:lpstr>
      <vt:lpstr>MARKETING  (XMAR)  5. přednáška Téma: Marketingový informační systém a CRM   ZS 2022/2023 </vt:lpstr>
      <vt:lpstr>MARKETING</vt:lpstr>
      <vt:lpstr>Marketingový informační systém</vt:lpstr>
      <vt:lpstr>Marketingový informační systém</vt:lpstr>
      <vt:lpstr>Pojem a cíle MIS</vt:lpstr>
      <vt:lpstr>Složky MIS</vt:lpstr>
      <vt:lpstr>Struktura MIS</vt:lpstr>
      <vt:lpstr>1. Podnikový informační systém</vt:lpstr>
      <vt:lpstr>2. Marketingový zpravodajský systém</vt:lpstr>
      <vt:lpstr>2. Marketingový zpravodajský systém</vt:lpstr>
      <vt:lpstr>2. Marketingový zpravodajský systém</vt:lpstr>
      <vt:lpstr>3. Marketingový výzkumný systém</vt:lpstr>
      <vt:lpstr>4. Marketingový systém na podporu rozhodování</vt:lpstr>
      <vt:lpstr>Zpracování získaných informací</vt:lpstr>
      <vt:lpstr>Počítačový software</vt:lpstr>
      <vt:lpstr>Počítačový software</vt:lpstr>
      <vt:lpstr>Proč je MIS důležitý?</vt:lpstr>
      <vt:lpstr>CRM – Customer Relationship Management</vt:lpstr>
      <vt:lpstr>CRM</vt:lpstr>
      <vt:lpstr>CRM</vt:lpstr>
      <vt:lpstr>CRM</vt:lpstr>
      <vt:lpstr>Děkuji vám za pozornost a těším se na příště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Dante</dc:creator>
  <cp:lastModifiedBy>Renáta</cp:lastModifiedBy>
  <cp:revision>87</cp:revision>
  <cp:lastPrinted>2022-04-05T10:39:19Z</cp:lastPrinted>
  <dcterms:created xsi:type="dcterms:W3CDTF">2012-07-19T22:32:54Z</dcterms:created>
  <dcterms:modified xsi:type="dcterms:W3CDTF">2022-10-25T20:59:47Z</dcterms:modified>
</cp:coreProperties>
</file>