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17"/>
  </p:notesMasterIdLst>
  <p:sldIdLst>
    <p:sldId id="584" r:id="rId3"/>
    <p:sldId id="563" r:id="rId4"/>
    <p:sldId id="269" r:id="rId5"/>
    <p:sldId id="270" r:id="rId6"/>
    <p:sldId id="271" r:id="rId7"/>
    <p:sldId id="272" r:id="rId8"/>
    <p:sldId id="273" r:id="rId9"/>
    <p:sldId id="581" r:id="rId10"/>
    <p:sldId id="577" r:id="rId11"/>
    <p:sldId id="582" r:id="rId12"/>
    <p:sldId id="576" r:id="rId13"/>
    <p:sldId id="580" r:id="rId14"/>
    <p:sldId id="583" r:id="rId15"/>
    <p:sldId id="585" r:id="rId16"/>
  </p:sldIdLst>
  <p:sldSz cx="9144000" cy="6858000" type="screen4x3"/>
  <p:notesSz cx="6797675" cy="9928225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66FFFF"/>
    <a:srgbClr val="D50202"/>
    <a:srgbClr val="CCFFFF"/>
    <a:srgbClr val="CCFF99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08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82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91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754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42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669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171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1340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9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738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6498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20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10/12/2022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10/12/2022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10/12/2022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10/12/2022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26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551" y="2591177"/>
            <a:ext cx="6718685" cy="2491462"/>
          </a:xfrm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  (XMAR)</a:t>
            </a:r>
            <a:b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1. přednáška</a:t>
            </a:r>
            <a:b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Úvod do marketingu</a:t>
            </a:r>
            <a: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2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1800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ZS </a:t>
            </a:r>
            <a:r>
              <a:rPr lang="cs-CZ" sz="1800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2022/2023</a:t>
            </a:r>
            <a: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4551" y="5688281"/>
            <a:ext cx="4432109" cy="39540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i="1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PhDr. Ing</a:t>
            </a:r>
            <a:r>
              <a:rPr lang="cs-CZ" sz="1600" i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. Mgr. Renáta Pavlíčková, MBA</a:t>
            </a:r>
            <a:endParaRPr lang="en-US" sz="1600" i="1" dirty="0"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98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1268"/>
            <a:ext cx="8229600" cy="776370"/>
          </a:xfrm>
        </p:spPr>
        <p:txBody>
          <a:bodyPr>
            <a:normAutofit/>
          </a:bodyPr>
          <a:lstStyle/>
          <a:p>
            <a:r>
              <a:rPr lang="cs-CZ" sz="3200" b="1" dirty="0"/>
              <a:t>SLUŽBY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jsou to nehmotné produkty směňované přímo mezi poskytovatelem a zákazníkem, přičemž příjemce získává určitou výhodu,</a:t>
            </a:r>
          </a:p>
          <a:p>
            <a:pPr algn="just">
              <a:lnSpc>
                <a:spcPct val="150000"/>
              </a:lnSpc>
            </a:pPr>
            <a:r>
              <a:rPr lang="cs-CZ" sz="2400" dirty="0"/>
              <a:t>jsou to nehmotné produkty, za něž </a:t>
            </a:r>
            <a:r>
              <a:rPr lang="cs-CZ" sz="2400" dirty="0" smtClean="0"/>
              <a:t>platíme a </a:t>
            </a:r>
            <a:r>
              <a:rPr lang="cs-CZ" sz="2400" dirty="0"/>
              <a:t>používáme je, ale nikdy je nevlastníme.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95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6894"/>
            <a:ext cx="8229600" cy="740744"/>
          </a:xfrm>
        </p:spPr>
        <p:txBody>
          <a:bodyPr/>
          <a:lstStyle/>
          <a:p>
            <a:r>
              <a:rPr lang="cs-CZ" sz="2800" b="1" dirty="0"/>
              <a:t>SPECIFIKA  SLUŽEB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 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3492500" y="3213100"/>
            <a:ext cx="2016125" cy="1368425"/>
          </a:xfrm>
          <a:prstGeom prst="ellipse">
            <a:avLst/>
          </a:prstGeom>
          <a:gradFill rotWithShape="1">
            <a:gsLst>
              <a:gs pos="0">
                <a:srgbClr val="F1B7F1"/>
              </a:gs>
              <a:gs pos="50000">
                <a:srgbClr val="F1B7F1">
                  <a:gamma/>
                  <a:shade val="46275"/>
                  <a:invGamma/>
                </a:srgbClr>
              </a:gs>
              <a:gs pos="100000">
                <a:srgbClr val="F1B7F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400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SLUŽBY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331913" y="2060575"/>
            <a:ext cx="2016125" cy="1152525"/>
          </a:xfrm>
          <a:prstGeom prst="rect">
            <a:avLst/>
          </a:prstGeom>
          <a:gradFill rotWithShape="1">
            <a:gsLst>
              <a:gs pos="0">
                <a:srgbClr val="FB79F8">
                  <a:gamma/>
                  <a:shade val="46275"/>
                  <a:invGamma/>
                </a:srgbClr>
              </a:gs>
              <a:gs pos="50000">
                <a:srgbClr val="FB79F8"/>
              </a:gs>
              <a:gs pos="100000">
                <a:srgbClr val="FB79F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NEHMOTNÁ</a:t>
            </a:r>
          </a:p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POVAHA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868988" y="2133600"/>
            <a:ext cx="2016125" cy="1079500"/>
          </a:xfrm>
          <a:prstGeom prst="rect">
            <a:avLst/>
          </a:prstGeom>
          <a:gradFill rotWithShape="1">
            <a:gsLst>
              <a:gs pos="0">
                <a:srgbClr val="FB79F8">
                  <a:gamma/>
                  <a:shade val="46275"/>
                  <a:invGamma/>
                </a:srgbClr>
              </a:gs>
              <a:gs pos="50000">
                <a:srgbClr val="FB79F8"/>
              </a:gs>
              <a:gs pos="100000">
                <a:srgbClr val="FB79F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NEDĚLITELNOST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260475" y="4581525"/>
            <a:ext cx="2016125" cy="1081088"/>
          </a:xfrm>
          <a:prstGeom prst="rect">
            <a:avLst/>
          </a:prstGeom>
          <a:gradFill rotWithShape="1">
            <a:gsLst>
              <a:gs pos="0">
                <a:srgbClr val="FB79F8">
                  <a:gamma/>
                  <a:shade val="46275"/>
                  <a:invGamma/>
                </a:srgbClr>
              </a:gs>
              <a:gs pos="50000">
                <a:srgbClr val="FB79F8"/>
              </a:gs>
              <a:gs pos="100000">
                <a:srgbClr val="FB79F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ROZMANITOST</a:t>
            </a:r>
          </a:p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KVALITY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724525" y="4437063"/>
            <a:ext cx="2160588" cy="1081087"/>
          </a:xfrm>
          <a:prstGeom prst="rect">
            <a:avLst/>
          </a:prstGeom>
          <a:gradFill rotWithShape="1">
            <a:gsLst>
              <a:gs pos="0">
                <a:srgbClr val="FB79F8">
                  <a:gamma/>
                  <a:shade val="46275"/>
                  <a:invGamma/>
                </a:srgbClr>
              </a:gs>
              <a:gs pos="50000">
                <a:srgbClr val="FB79F8"/>
              </a:gs>
              <a:gs pos="100000">
                <a:srgbClr val="FB79F8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POMÍJIVOST</a:t>
            </a:r>
          </a:p>
          <a:p>
            <a:pPr algn="ctr"/>
            <a:r>
              <a:rPr lang="cs-CZ" b="1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SLUŽEB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 flipV="1">
            <a:off x="5364163" y="4221163"/>
            <a:ext cx="3603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3276600" y="43656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5364163" y="3213100"/>
            <a:ext cx="5048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3348038" y="3213100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960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2800" b="1" dirty="0"/>
              <a:t>TYPY SLUŽEB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dirty="0"/>
              <a:t>Rozdělení podle povahy procesu: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služby poskytované lidmi,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služby poskytované systémy (veřejná doprava, hotely, veřejné stravování),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služby poskytované stroji (bankomaty).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04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1268"/>
            <a:ext cx="8229600" cy="776370"/>
          </a:xfrm>
        </p:spPr>
        <p:txBody>
          <a:bodyPr/>
          <a:lstStyle/>
          <a:p>
            <a:r>
              <a:rPr lang="cs-CZ" sz="2800" b="1" dirty="0"/>
              <a:t>TYPY SLUŽEB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dirty="0"/>
              <a:t>Rozdělení podle povahy poskytování služeb: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služby znalců a expertů,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podpůrné služby,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outsourcing - kontrahované služby (služba zajištěná externím dodavatelem) (např. správa informačního systému).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780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571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562271"/>
          </a:xfrm>
          <a:solidFill>
            <a:srgbClr val="66FFFF"/>
          </a:solidFill>
        </p:spPr>
        <p:txBody>
          <a:bodyPr>
            <a:normAutofit/>
          </a:bodyPr>
          <a:lstStyle/>
          <a:p>
            <a:r>
              <a:rPr lang="cs-CZ" sz="2400" b="1" dirty="0" smtClean="0"/>
              <a:t>MARKETING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3F855E0B-AA68-49DD-A8CE-991330390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cs-CZ" sz="3700" dirty="0" smtClean="0">
                <a:highlight>
                  <a:srgbClr val="00FFFF"/>
                </a:highlight>
              </a:rPr>
              <a:t>(1)</a:t>
            </a:r>
            <a:r>
              <a:rPr lang="cs-CZ" sz="3700" dirty="0">
                <a:highlight>
                  <a:srgbClr val="00FFFF"/>
                </a:highlight>
              </a:rPr>
              <a:t>	Podstata, úloha a cíle marketingu. Složky marketingového prostředí. Marketing management. Strategický marketing.</a:t>
            </a:r>
          </a:p>
          <a:p>
            <a:pPr marL="0" indent="0" algn="just">
              <a:buNone/>
            </a:pPr>
            <a:endParaRPr lang="cs-CZ" sz="3700" dirty="0">
              <a:highlight>
                <a:srgbClr val="00FFFF"/>
              </a:highlight>
            </a:endParaRPr>
          </a:p>
          <a:p>
            <a:pPr marL="0" indent="0" algn="just">
              <a:buNone/>
            </a:pPr>
            <a:r>
              <a:rPr lang="cs-CZ" sz="3700" dirty="0" smtClean="0"/>
              <a:t>(2)</a:t>
            </a:r>
            <a:r>
              <a:rPr lang="cs-CZ" sz="3700" dirty="0"/>
              <a:t>	Trh. Spotřební trh a jeho analýza. Zákazník. Nákupní chování zákazníka. Nákupní rozhodovací proces. Chování a ovlivňování              spotřebitele.  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 smtClean="0"/>
              <a:t>(3)</a:t>
            </a:r>
            <a:r>
              <a:rPr lang="cs-CZ" sz="3700" dirty="0"/>
              <a:t>	Marketingový výzkum, jeho podstata a formy. Proces, příprava a realizace marketingového výzkumu. Marketingový              informační systém. Složky MIS. Marketingové zpravodajské informace a databáze.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 smtClean="0"/>
              <a:t>(4)</a:t>
            </a:r>
            <a:r>
              <a:rPr lang="cs-CZ" sz="3700" dirty="0"/>
              <a:t>	Produktová politika v rámci marketingového mixu. Charakteristika produktu. Životní cyklus výrobku. Politika (strategie)              značky – Brand Management, politika kvality, obalová politika.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 smtClean="0"/>
              <a:t>(5)</a:t>
            </a:r>
            <a:r>
              <a:rPr lang="cs-CZ" sz="3700" dirty="0"/>
              <a:t>	Cenová politika v rámci marketingového mixu. Cena. Cíle stanovení ceny. Cenové strategie. Psychologické a etické aspekty              tvorby ceny.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 smtClean="0"/>
              <a:t>(6)</a:t>
            </a:r>
            <a:r>
              <a:rPr lang="cs-CZ" sz="3700" dirty="0"/>
              <a:t>	Distribuční politika v rámci marketingového mixu. Pojem distribuce. Distribuční cesta přímá a nepřímá. Role distribučních              firem. Výrobní logistika firmy. Velkoobchod a maloobchod. 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 smtClean="0"/>
              <a:t>(7)</a:t>
            </a:r>
            <a:r>
              <a:rPr lang="cs-CZ" sz="3700" dirty="0"/>
              <a:t>	Marketingová komunikace v rámci marketingového mixu. Komunikace a komunikační model. Součásti marketingové       komunikace – komunikační mix. Reklama, reklamní sdělení. Význam marketingové komunikace pro firmu.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 smtClean="0"/>
              <a:t>(8)</a:t>
            </a:r>
            <a:r>
              <a:rPr lang="cs-CZ" sz="3700" dirty="0"/>
              <a:t>	Marketing služeb. Kategorie služeb. Specifika služeb. Metody odlišení služeb od konkurence. Konkurenční výhoda    poskytovatelů služeb. Parametry vnímání kvality služeb. Nástroje marketingového mixu služeb (8P).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 smtClean="0"/>
              <a:t>(9)</a:t>
            </a:r>
            <a:r>
              <a:rPr lang="cs-CZ" sz="3700" dirty="0"/>
              <a:t>	Globální marketing 21. století. Filozofie mezinárodního marketingu. Mezinárodní obchod a jeho rizika. Etické aspekty           marketingu. Společenská kritika marketingu.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827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23330"/>
            <a:ext cx="8229600" cy="694307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marketing?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s-CZ" sz="2400" b="1" dirty="0"/>
              <a:t>DEFINICE  1</a:t>
            </a:r>
          </a:p>
          <a:p>
            <a:pPr algn="just">
              <a:lnSpc>
                <a:spcPct val="150000"/>
              </a:lnSpc>
              <a:buNone/>
            </a:pPr>
            <a:endParaRPr lang="cs-CZ" sz="2400" b="1" dirty="0"/>
          </a:p>
          <a:p>
            <a:pPr algn="just">
              <a:lnSpc>
                <a:spcPct val="150000"/>
              </a:lnSpc>
            </a:pPr>
            <a:r>
              <a:rPr lang="cs-CZ" sz="2400" b="1" dirty="0"/>
              <a:t>Marketing</a:t>
            </a:r>
            <a:r>
              <a:rPr lang="cs-CZ" sz="2400" dirty="0"/>
              <a:t> je proces řízení, jehož výsledkem je poznání, předvídání, ovlivňování a v konečné fázi uspokojení potřeb a přání zákazníka efektivním a výhodným způsobem zajišťujícím splnění cílů </a:t>
            </a:r>
            <a:r>
              <a:rPr lang="cs-CZ" sz="2400" dirty="0" smtClean="0"/>
              <a:t>organizace.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cs-CZ" sz="2400" b="1" dirty="0"/>
              <a:t>DEFINICE  2</a:t>
            </a:r>
          </a:p>
          <a:p>
            <a:pPr algn="just">
              <a:lnSpc>
                <a:spcPct val="150000"/>
              </a:lnSpc>
              <a:buNone/>
            </a:pPr>
            <a:endParaRPr lang="cs-CZ" sz="2400" b="1" dirty="0"/>
          </a:p>
          <a:p>
            <a:pPr algn="just">
              <a:lnSpc>
                <a:spcPct val="150000"/>
              </a:lnSpc>
            </a:pPr>
            <a:r>
              <a:rPr lang="cs-CZ" sz="2400" b="1" dirty="0"/>
              <a:t>Marketing</a:t>
            </a:r>
            <a:r>
              <a:rPr lang="cs-CZ" sz="2400" dirty="0"/>
              <a:t> definujeme jako společenský </a:t>
            </a:r>
            <a:r>
              <a:rPr lang="cs-CZ" sz="2400" dirty="0" smtClean="0"/>
              <a:t>a </a:t>
            </a:r>
            <a:r>
              <a:rPr lang="cs-CZ" sz="2400" dirty="0"/>
              <a:t>manažerský proces, jehož prostřednictvím uspokojují jednotlivci i skupiny své potřeby </a:t>
            </a:r>
            <a:r>
              <a:rPr lang="cs-CZ" sz="2400" dirty="0" smtClean="0"/>
              <a:t>a </a:t>
            </a:r>
            <a:r>
              <a:rPr lang="cs-CZ" sz="2400" dirty="0"/>
              <a:t>přání v procesu výroby a směny výrobků či jiných hodnot.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791570"/>
            <a:ext cx="8229600" cy="62606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marketing?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9558" y="1600200"/>
            <a:ext cx="8127242" cy="4525963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cs-CZ" sz="2400" b="1" dirty="0"/>
              <a:t>DEFINICE  3</a:t>
            </a:r>
          </a:p>
          <a:p>
            <a:pPr algn="just">
              <a:lnSpc>
                <a:spcPct val="150000"/>
              </a:lnSpc>
            </a:pPr>
            <a:r>
              <a:rPr lang="cs-CZ" sz="2400" b="1" dirty="0"/>
              <a:t>Marketing</a:t>
            </a:r>
            <a:r>
              <a:rPr lang="cs-CZ" sz="24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</a:pPr>
            <a:endParaRPr lang="cs-CZ" sz="2400" dirty="0"/>
          </a:p>
          <a:p>
            <a:pPr algn="just">
              <a:lnSpc>
                <a:spcPct val="150000"/>
              </a:lnSpc>
              <a:buNone/>
            </a:pPr>
            <a:r>
              <a:rPr lang="cs-CZ" sz="2400" b="1" dirty="0"/>
              <a:t>DEFINICE  4</a:t>
            </a:r>
          </a:p>
          <a:p>
            <a:pPr algn="just">
              <a:lnSpc>
                <a:spcPct val="150000"/>
              </a:lnSpc>
            </a:pPr>
            <a:r>
              <a:rPr lang="cs-CZ" sz="2400" b="1" dirty="0"/>
              <a:t>Marketing </a:t>
            </a:r>
            <a:r>
              <a:rPr lang="cs-CZ" sz="2400" dirty="0"/>
              <a:t>je uspokojení potřeb zákazníka na straně jedné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tvorba zisku na straně druhé.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641268"/>
            <a:ext cx="8229600" cy="776370"/>
          </a:xfrm>
        </p:spPr>
        <p:txBody>
          <a:bodyPr/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marketing?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59254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2400" b="1" dirty="0"/>
              <a:t>DEFINICE  5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endParaRPr lang="cs-CZ" sz="2400" b="1" i="1" dirty="0"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i="1" dirty="0">
                <a:cs typeface="Times New Roman" pitchFamily="18" charset="0"/>
              </a:rPr>
              <a:t>MARKETING   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i="1" dirty="0">
                <a:cs typeface="Times New Roman" pitchFamily="18" charset="0"/>
              </a:rPr>
              <a:t>JE  </a:t>
            </a:r>
          </a:p>
          <a:p>
            <a:pPr algn="ctr">
              <a:lnSpc>
                <a:spcPct val="150000"/>
              </a:lnSpc>
              <a:buFont typeface="Wingdings" pitchFamily="2" charset="2"/>
              <a:buNone/>
            </a:pPr>
            <a:r>
              <a:rPr lang="cs-CZ" sz="2400" b="1" i="1" dirty="0" smtClean="0">
                <a:cs typeface="Times New Roman" pitchFamily="18" charset="0"/>
              </a:rPr>
              <a:t>MANAGEMENT TRHU.</a:t>
            </a:r>
            <a:endParaRPr lang="cs-CZ" sz="2400" b="1" i="1" dirty="0">
              <a:cs typeface="Times New Roman" pitchFamily="18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717630"/>
            <a:ext cx="8229600" cy="578735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marketing?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76894"/>
            <a:ext cx="8229600" cy="740744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</a:t>
            </a:r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vyhledávat nové zákazníky příslibem získávání výjimečné hodnoty a udržet si  stávající zákazníky uspokojením jejich potřeb</a:t>
            </a:r>
            <a:r>
              <a:rPr lang="cs-CZ" sz="2400" dirty="0" smtClean="0"/>
              <a:t>, a </a:t>
            </a:r>
            <a:r>
              <a:rPr lang="cs-CZ" sz="2400" dirty="0"/>
              <a:t>současně vytvářet </a:t>
            </a:r>
            <a:r>
              <a:rPr lang="cs-CZ" sz="2400" dirty="0" smtClean="0"/>
              <a:t>zisk,</a:t>
            </a:r>
            <a:endParaRPr lang="cs-CZ" sz="2400" dirty="0"/>
          </a:p>
          <a:p>
            <a:pPr algn="just">
              <a:lnSpc>
                <a:spcPct val="150000"/>
              </a:lnSpc>
            </a:pPr>
            <a:r>
              <a:rPr lang="cs-CZ" sz="2400" dirty="0" smtClean="0"/>
              <a:t>úspěšné </a:t>
            </a:r>
            <a:r>
              <a:rPr lang="cs-CZ" sz="2400" dirty="0"/>
              <a:t>firmy vědí, že budou-li </a:t>
            </a:r>
            <a:r>
              <a:rPr lang="cs-CZ" sz="2400" dirty="0" smtClean="0"/>
              <a:t>pečovat o </a:t>
            </a:r>
            <a:r>
              <a:rPr lang="cs-CZ" sz="2400" dirty="0"/>
              <a:t>své zákazníky, jejich podíl na trhu </a:t>
            </a:r>
            <a:r>
              <a:rPr lang="cs-CZ" sz="2400" dirty="0" smtClean="0"/>
              <a:t>poroste a </a:t>
            </a:r>
            <a:r>
              <a:rPr lang="cs-CZ" sz="2400" dirty="0"/>
              <a:t>s ním i jejich </a:t>
            </a:r>
            <a:r>
              <a:rPr lang="cs-CZ" sz="2400" dirty="0" smtClean="0"/>
              <a:t>zisky.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cs-CZ" sz="2800" b="1" dirty="0"/>
              <a:t>PRODUKT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vše, co tvoří nabídku na trhu,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dirty="0"/>
              <a:t>jedná se o veškeré hmotné i nehmotné statky, které mohou být nakupovány, </a:t>
            </a:r>
            <a:r>
              <a:rPr lang="cs-CZ" sz="2400" dirty="0" smtClean="0"/>
              <a:t>používány a </a:t>
            </a:r>
            <a:r>
              <a:rPr lang="cs-CZ" sz="2400" dirty="0"/>
              <a:t>spotřebovávány a které mohou uspokojovat potřeby a přání </a:t>
            </a:r>
            <a:r>
              <a:rPr lang="cs-CZ" sz="2400" dirty="0" smtClean="0"/>
              <a:t>spotřebitelů,</a:t>
            </a:r>
          </a:p>
          <a:p>
            <a:pPr lvl="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prstClr val="black"/>
                </a:solidFill>
              </a:rPr>
              <a:t>produktem jsou veškeré výrobky, služby, </a:t>
            </a:r>
            <a:r>
              <a:rPr lang="cs-CZ" sz="2400" dirty="0" smtClean="0">
                <a:solidFill>
                  <a:prstClr val="black"/>
                </a:solidFill>
              </a:rPr>
              <a:t>ale i </a:t>
            </a:r>
            <a:r>
              <a:rPr lang="cs-CZ" sz="2400" dirty="0">
                <a:solidFill>
                  <a:prstClr val="black"/>
                </a:solidFill>
              </a:rPr>
              <a:t>zkušenosti, osoby, místa, organizace, </a:t>
            </a:r>
            <a:r>
              <a:rPr lang="cs-CZ" sz="2400" dirty="0" smtClean="0">
                <a:solidFill>
                  <a:prstClr val="black"/>
                </a:solidFill>
              </a:rPr>
              <a:t>informace a </a:t>
            </a:r>
            <a:r>
              <a:rPr lang="cs-CZ" sz="2400" dirty="0">
                <a:solidFill>
                  <a:prstClr val="black"/>
                </a:solidFill>
              </a:rPr>
              <a:t>myšlenky, tj. vše, co se může stát předmětem směny, použití či spotřeby, co může uspokojit potřeby a </a:t>
            </a:r>
            <a:r>
              <a:rPr lang="cs-CZ" sz="2400" dirty="0" smtClean="0">
                <a:solidFill>
                  <a:prstClr val="black"/>
                </a:solidFill>
              </a:rPr>
              <a:t>přání.</a:t>
            </a:r>
            <a:endParaRPr lang="cs-CZ" sz="2400" dirty="0">
              <a:solidFill>
                <a:prstClr val="black"/>
              </a:solidFill>
            </a:endParaRPr>
          </a:p>
          <a:p>
            <a:pPr algn="just"/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427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2519"/>
            <a:ext cx="8229600" cy="736272"/>
          </a:xfrm>
        </p:spPr>
        <p:txBody>
          <a:bodyPr/>
          <a:lstStyle/>
          <a:p>
            <a:r>
              <a:rPr lang="cs-CZ" sz="2800" b="1" dirty="0"/>
              <a:t>ZÁKLADNÍ POJMY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produkt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výrobek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služba</a:t>
            </a:r>
            <a:endParaRPr lang="cs-CZ" sz="2400" dirty="0"/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3563938" y="2060575"/>
            <a:ext cx="2808287" cy="1368425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400" b="1" dirty="0">
                <a:solidFill>
                  <a:prstClr val="black"/>
                </a:solidFill>
                <a:latin typeface="Arial" charset="0"/>
              </a:rPr>
              <a:t>PRODUKTY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1908175" y="3933825"/>
            <a:ext cx="2735263" cy="1655763"/>
          </a:xfrm>
          <a:prstGeom prst="ellipse">
            <a:avLst/>
          </a:prstGeom>
          <a:gradFill rotWithShape="1">
            <a:gsLst>
              <a:gs pos="0">
                <a:srgbClr val="1CFB17">
                  <a:gamma/>
                  <a:shade val="46275"/>
                  <a:invGamma/>
                </a:srgbClr>
              </a:gs>
              <a:gs pos="50000">
                <a:srgbClr val="1CFB17"/>
              </a:gs>
              <a:gs pos="100000">
                <a:srgbClr val="1CFB17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000" b="1" dirty="0">
                <a:solidFill>
                  <a:prstClr val="black"/>
                </a:solidFill>
                <a:latin typeface="Arial" charset="0"/>
              </a:rPr>
              <a:t>VÝROBKY</a:t>
            </a:r>
          </a:p>
          <a:p>
            <a:pPr algn="ctr"/>
            <a:r>
              <a:rPr lang="cs-CZ" b="1" dirty="0">
                <a:solidFill>
                  <a:prstClr val="black"/>
                </a:solidFill>
                <a:latin typeface="Arial" charset="0"/>
              </a:rPr>
              <a:t>(hmotné povahy)</a:t>
            </a:r>
          </a:p>
        </p:txBody>
      </p:sp>
      <p:sp>
        <p:nvSpPr>
          <p:cNvPr id="45062" name="Oval 6"/>
          <p:cNvSpPr>
            <a:spLocks noChangeArrowheads="1"/>
          </p:cNvSpPr>
          <p:nvPr/>
        </p:nvSpPr>
        <p:spPr bwMode="auto">
          <a:xfrm>
            <a:off x="5724525" y="4005263"/>
            <a:ext cx="2663825" cy="1584325"/>
          </a:xfrm>
          <a:prstGeom prst="ellipse">
            <a:avLst/>
          </a:prstGeom>
          <a:gradFill rotWithShape="1">
            <a:gsLst>
              <a:gs pos="0">
                <a:srgbClr val="1CFB17">
                  <a:gamma/>
                  <a:shade val="46275"/>
                  <a:invGamma/>
                </a:srgbClr>
              </a:gs>
              <a:gs pos="50000">
                <a:srgbClr val="1CFB17"/>
              </a:gs>
              <a:gs pos="100000">
                <a:srgbClr val="1CFB17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2000" b="1">
                <a:solidFill>
                  <a:prstClr val="black"/>
                </a:solidFill>
                <a:latin typeface="Arial" charset="0"/>
              </a:rPr>
              <a:t>SLUŽBY</a:t>
            </a:r>
          </a:p>
          <a:p>
            <a:pPr algn="ctr"/>
            <a:r>
              <a:rPr lang="cs-CZ" b="1">
                <a:solidFill>
                  <a:prstClr val="black"/>
                </a:solidFill>
                <a:latin typeface="Arial" charset="0"/>
              </a:rPr>
              <a:t>(nehmotné povahy)</a:t>
            </a:r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H="1">
            <a:off x="3779838" y="3429000"/>
            <a:ext cx="12239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5003800" y="3429000"/>
            <a:ext cx="1223963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0484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398</Words>
  <Application>Microsoft Office PowerPoint</Application>
  <PresentationFormat>Předvádění na obrazovce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Office Theme</vt:lpstr>
      <vt:lpstr>2_Office Theme</vt:lpstr>
      <vt:lpstr>MARKETING  (XMAR)  1. přednáška Téma: Úvod do marketingu   ZS 2022/2023 </vt:lpstr>
      <vt:lpstr>MARKETING</vt:lpstr>
      <vt:lpstr>Co je to marketing?</vt:lpstr>
      <vt:lpstr>Co je to marketing?</vt:lpstr>
      <vt:lpstr>Co je to marketing?</vt:lpstr>
      <vt:lpstr>Co je to marketing?</vt:lpstr>
      <vt:lpstr>Cíle marketingu</vt:lpstr>
      <vt:lpstr>PRODUKT</vt:lpstr>
      <vt:lpstr>ZÁKLADNÍ POJMY</vt:lpstr>
      <vt:lpstr>SLUŽBY</vt:lpstr>
      <vt:lpstr>SPECIFIKA  SLUŽEB</vt:lpstr>
      <vt:lpstr>TYPY SLUŽEB</vt:lpstr>
      <vt:lpstr>TYPY SLUŽEB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94</cp:revision>
  <cp:lastPrinted>2022-04-05T10:39:19Z</cp:lastPrinted>
  <dcterms:created xsi:type="dcterms:W3CDTF">2012-07-19T22:32:54Z</dcterms:created>
  <dcterms:modified xsi:type="dcterms:W3CDTF">2022-10-11T22:15:00Z</dcterms:modified>
</cp:coreProperties>
</file>