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3" r:id="rId3"/>
  </p:sldMasterIdLst>
  <p:notesMasterIdLst>
    <p:notesMasterId r:id="rId34"/>
  </p:notesMasterIdLst>
  <p:sldIdLst>
    <p:sldId id="575" r:id="rId4"/>
    <p:sldId id="569" r:id="rId5"/>
    <p:sldId id="453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  <p:sldId id="477" r:id="rId29"/>
    <p:sldId id="478" r:id="rId30"/>
    <p:sldId id="479" r:id="rId31"/>
    <p:sldId id="480" r:id="rId32"/>
    <p:sldId id="576" r:id="rId33"/>
  </p:sldIdLst>
  <p:sldSz cx="9144000" cy="6858000" type="screen4x3"/>
  <p:notesSz cx="6797675" cy="9928225"/>
  <p:custDataLst>
    <p:tags r:id="rId3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50202"/>
    <a:srgbClr val="CCFFFF"/>
    <a:srgbClr val="CCFF99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5181E80-2CC0-490E-8D35-519BCC6D46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</a:t>
          </a:r>
          <a:r>
            <a:rPr kumimoji="0" lang="cs-CZ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tj.stanovení</a:t>
          </a: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jedné,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stejné ceny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17D6D-D973-4D8C-B24B-A900C065D9D6}" type="pres">
      <dgm:prSet presAssocID="{15181E80-2CC0-490E-8D35-519BCC6D46D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DD480C-64FA-4C3B-BDD2-CDD33D6B4838}" type="pres">
      <dgm:prSet presAssocID="{412B7062-FB60-4587-8AFB-E4403BAF7164}" presName="rootConnector" presStyleLbl="node2" presStyleIdx="0" presStyleCnt="2"/>
      <dgm:spPr/>
      <dgm:t>
        <a:bodyPr/>
        <a:lstStyle/>
        <a:p>
          <a:endParaRPr lang="cs-CZ"/>
        </a:p>
      </dgm:t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  <dgm:t>
        <a:bodyPr/>
        <a:lstStyle/>
        <a:p>
          <a:endParaRPr lang="cs-CZ"/>
        </a:p>
      </dgm:t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CD064-4681-4493-BCD5-B55ECB7C9EF5}" type="pres">
      <dgm:prSet presAssocID="{36F4BF98-D57F-450E-A944-92A725AC0ADC}" presName="rootConnector" presStyleLbl="node2" presStyleIdx="1" presStyleCnt="2"/>
      <dgm:spPr/>
      <dgm:t>
        <a:bodyPr/>
        <a:lstStyle/>
        <a:p>
          <a:endParaRPr lang="cs-CZ"/>
        </a:p>
      </dgm:t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9FDC-650E-4942-ABF8-833B81B1DE95}">
      <dsp:nvSpPr>
        <dsp:cNvPr id="0" name=""/>
        <dsp:cNvSpPr/>
      </dsp:nvSpPr>
      <dsp:spPr>
        <a:xfrm>
          <a:off x="3852068" y="1794382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7"/>
              </a:lnTo>
              <a:lnTo>
                <a:pt x="2108034" y="365857"/>
              </a:lnTo>
              <a:lnTo>
                <a:pt x="2108034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9FAC2-E8FA-45AD-A2E6-ED9A7E3B0289}">
      <dsp:nvSpPr>
        <dsp:cNvPr id="0" name=""/>
        <dsp:cNvSpPr/>
      </dsp:nvSpPr>
      <dsp:spPr>
        <a:xfrm>
          <a:off x="1744034" y="1794382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2108034" y="0"/>
              </a:moveTo>
              <a:lnTo>
                <a:pt x="2108034" y="365857"/>
              </a:lnTo>
              <a:lnTo>
                <a:pt x="0" y="365857"/>
              </a:lnTo>
              <a:lnTo>
                <a:pt x="0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53D2-F20B-4269-95A1-A330522D63A8}">
      <dsp:nvSpPr>
        <dsp:cNvPr id="0" name=""/>
        <dsp:cNvSpPr/>
      </dsp:nvSpPr>
      <dsp:spPr>
        <a:xfrm>
          <a:off x="2109891" y="52205"/>
          <a:ext cx="3484353" cy="174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sp:txBody>
      <dsp:txXfrm>
        <a:off x="2109891" y="52205"/>
        <a:ext cx="3484353" cy="1742176"/>
      </dsp:txXfrm>
    </dsp:sp>
    <dsp:sp modelId="{324BCD28-F4EC-4DAF-A6E4-BDA56CD06EFB}">
      <dsp:nvSpPr>
        <dsp:cNvPr id="0" name=""/>
        <dsp:cNvSpPr/>
      </dsp:nvSpPr>
      <dsp:spPr>
        <a:xfrm>
          <a:off x="1857" y="2526097"/>
          <a:ext cx="3484353" cy="174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</a:t>
          </a:r>
          <a:r>
            <a:rPr kumimoji="0" lang="cs-CZ" sz="27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tj.stanovení</a:t>
          </a: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jedné,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stejné ceny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pro všechny kupující)</a:t>
          </a:r>
        </a:p>
      </dsp:txBody>
      <dsp:txXfrm>
        <a:off x="1857" y="2526097"/>
        <a:ext cx="3484353" cy="1742176"/>
      </dsp:txXfrm>
    </dsp:sp>
    <dsp:sp modelId="{7F58AA98-E87A-4C13-9349-5A6F6675B358}">
      <dsp:nvSpPr>
        <dsp:cNvPr id="0" name=""/>
        <dsp:cNvSpPr/>
      </dsp:nvSpPr>
      <dsp:spPr>
        <a:xfrm>
          <a:off x="4217925" y="2526097"/>
          <a:ext cx="3484353" cy="174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sp:txBody>
      <dsp:txXfrm>
        <a:off x="4217925" y="2526097"/>
        <a:ext cx="3484353" cy="1742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12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8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54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25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9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66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97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69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39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46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37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67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48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07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83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39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4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19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735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75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7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5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8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51" y="2591177"/>
            <a:ext cx="6718685" cy="2491462"/>
          </a:xfrm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  (XMAR)</a:t>
            </a:r>
            <a:b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přednáška</a:t>
            </a:r>
            <a:b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Řízení ceny</a:t>
            </a: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2022/2023</a:t>
            </a:r>
            <a: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4551" y="5688281"/>
            <a:ext cx="4432109" cy="3954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i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PhDr. Ing</a:t>
            </a:r>
            <a:r>
              <a:rPr lang="cs-CZ" sz="1600" i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Mgr. Renáta Pavlíčková, MBA</a:t>
            </a:r>
            <a:endParaRPr lang="en-US" sz="1600" i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13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10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100" b="1" dirty="0"/>
              <a:t>Proč společnost vol</a:t>
            </a:r>
            <a:r>
              <a:rPr lang="cs-CZ" sz="3100" b="1" dirty="0">
                <a:latin typeface="Arial"/>
              </a:rPr>
              <a:t>í </a:t>
            </a:r>
            <a:r>
              <a:rPr lang="cs-CZ" sz="3100" b="1" dirty="0">
                <a:solidFill>
                  <a:schemeClr val="hlink"/>
                </a:solidFill>
              </a:rPr>
              <a:t>strategii přežit</a:t>
            </a:r>
            <a:r>
              <a:rPr lang="cs-CZ" sz="3100" b="1" dirty="0">
                <a:solidFill>
                  <a:schemeClr val="hlink"/>
                </a:solidFill>
                <a:latin typeface="Arial"/>
              </a:rPr>
              <a:t>í</a:t>
            </a:r>
            <a:r>
              <a:rPr lang="cs-CZ" sz="3100" b="1" dirty="0"/>
              <a:t>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b="1"/>
              <a:t>důvodem může být :</a:t>
            </a:r>
          </a:p>
          <a:p>
            <a:r>
              <a:rPr lang="cs-CZ" sz="2800"/>
              <a:t>nadbytečná výrobní kapacita</a:t>
            </a:r>
          </a:p>
          <a:p>
            <a:r>
              <a:rPr lang="cs-CZ" sz="2800"/>
              <a:t>velmi těžká konkurence</a:t>
            </a:r>
          </a:p>
          <a:p>
            <a:r>
              <a:rPr lang="cs-CZ" sz="2800"/>
              <a:t>velké zásoby</a:t>
            </a:r>
          </a:p>
          <a:p>
            <a:r>
              <a:rPr lang="cs-CZ" sz="2800"/>
              <a:t>nejistá budoucnost</a:t>
            </a:r>
          </a:p>
          <a:p>
            <a:r>
              <a:rPr lang="cs-CZ" sz="2800"/>
              <a:t>politický neklid</a:t>
            </a:r>
          </a:p>
          <a:p>
            <a:r>
              <a:rPr lang="cs-CZ" sz="2800"/>
              <a:t>fáze v tržní životnosti produktu</a:t>
            </a:r>
          </a:p>
          <a:p>
            <a:r>
              <a:rPr lang="cs-CZ" sz="2800"/>
              <a:t>nedostatek peněz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11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4) </a:t>
            </a:r>
            <a:r>
              <a:rPr lang="cs-CZ" sz="3200" b="1" dirty="0">
                <a:solidFill>
                  <a:schemeClr val="hlink"/>
                </a:solidFill>
              </a:rPr>
              <a:t>Vn</a:t>
            </a:r>
            <a:r>
              <a:rPr lang="cs-CZ" sz="3200" b="1" dirty="0">
                <a:solidFill>
                  <a:schemeClr val="hlink"/>
                </a:solidFill>
                <a:latin typeface="Arial"/>
              </a:rPr>
              <a:t>í</a:t>
            </a:r>
            <a:r>
              <a:rPr lang="cs-CZ" sz="3200" b="1" dirty="0">
                <a:solidFill>
                  <a:schemeClr val="hlink"/>
                </a:solidFill>
              </a:rPr>
              <a:t>man</a:t>
            </a:r>
            <a:r>
              <a:rPr lang="cs-CZ" sz="3200" b="1" dirty="0">
                <a:solidFill>
                  <a:schemeClr val="hlink"/>
                </a:solidFill>
                <a:latin typeface="Arial"/>
              </a:rPr>
              <a:t>á</a:t>
            </a:r>
            <a:r>
              <a:rPr lang="cs-CZ" sz="3200" b="1" dirty="0">
                <a:solidFill>
                  <a:schemeClr val="hlink"/>
                </a:solidFill>
              </a:rPr>
              <a:t> cena </a:t>
            </a:r>
            <a:r>
              <a:rPr lang="cs-CZ" sz="3200" b="1" dirty="0"/>
              <a:t>jako c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l stanoven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společnost se snaží o to, aby spotřebitel vnímal jeden její produkt jako "levný" nebo "drahý"</a:t>
            </a:r>
          </a:p>
          <a:p>
            <a:r>
              <a:rPr lang="cs-CZ" sz="2400" b="1"/>
              <a:t>"levný"</a:t>
            </a:r>
            <a:r>
              <a:rPr lang="cs-CZ" sz="2400"/>
              <a:t> znamená, že se společnost zaměřuje na segment citlivý na cenu a zdůrazňuje objemy prodejů</a:t>
            </a:r>
          </a:p>
          <a:p>
            <a:r>
              <a:rPr lang="cs-CZ" sz="2400" b="1"/>
              <a:t>"drahý"</a:t>
            </a:r>
            <a:r>
              <a:rPr lang="cs-CZ" sz="2400"/>
              <a:t> znamená, že se společnost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12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200" b="1" dirty="0"/>
              <a:t>5) Stanoven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 cen podle </a:t>
            </a:r>
            <a:r>
              <a:rPr lang="cs-CZ" sz="3200" b="1" dirty="0">
                <a:solidFill>
                  <a:schemeClr val="hlink"/>
                </a:solidFill>
              </a:rPr>
              <a:t>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firmy naplňují tyto cíle, aby u svých konkurentů vyvolaly určitou odezvu</a:t>
            </a:r>
          </a:p>
          <a:p>
            <a:r>
              <a:rPr lang="cs-CZ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13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600" b="1" dirty="0"/>
              <a:t>6) </a:t>
            </a:r>
            <a:r>
              <a:rPr lang="cs-CZ" sz="3600" b="1" dirty="0">
                <a:solidFill>
                  <a:schemeClr val="hlink"/>
                </a:solidFill>
              </a:rPr>
              <a:t>Image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společnost se snaží dosáhnout určitého image prostřednictvím určité cenové hladiny svých produktů</a:t>
            </a:r>
          </a:p>
          <a:p>
            <a:r>
              <a:rPr lang="cs-CZ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14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cs-CZ" b="1" dirty="0"/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3865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stanovení cen</a:t>
            </a:r>
          </a:p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při zavádění nových </a:t>
            </a:r>
            <a:r>
              <a:rPr lang="cs-CZ" sz="2400" kern="0" dirty="0" smtClean="0">
                <a:latin typeface="+mn-lt"/>
              </a:rPr>
              <a:t>produktů na </a:t>
            </a:r>
            <a:r>
              <a:rPr lang="cs-CZ" sz="2400" kern="0" dirty="0">
                <a:latin typeface="+mn-lt"/>
              </a:rPr>
              <a:t>trh</a:t>
            </a:r>
          </a:p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pro celé výrobkové řady</a:t>
            </a:r>
          </a:p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15</a:t>
            </a:fld>
            <a:endParaRPr lang="cs-CZ"/>
          </a:p>
        </p:txBody>
      </p:sp>
      <p:graphicFrame>
        <p:nvGraphicFramePr>
          <p:cNvPr id="7" name="Diagram 6"/>
          <p:cNvGraphicFramePr/>
          <p:nvPr/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323528" y="686599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/>
              <a:t>1) Strategie stanoven</a:t>
            </a:r>
            <a:r>
              <a:rPr lang="cs-CZ" sz="4000" b="1" dirty="0">
                <a:latin typeface="Arial"/>
              </a:rPr>
              <a:t>í</a:t>
            </a:r>
            <a:r>
              <a:rPr lang="cs-CZ" sz="4000" b="1" dirty="0"/>
              <a:t> cen</a:t>
            </a:r>
            <a:endParaRPr lang="cs-CZ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16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392"/>
            <a:ext cx="8229600" cy="1143000"/>
          </a:xfrm>
        </p:spPr>
        <p:txBody>
          <a:bodyPr/>
          <a:lstStyle/>
          <a:p>
            <a:r>
              <a:rPr lang="cs-CZ" sz="2800" b="1" dirty="0"/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i="1">
                <a:latin typeface="Times New Roman" pitchFamily="18" charset="0"/>
                <a:cs typeface="Times New Roman" pitchFamily="18" charset="0"/>
              </a:rPr>
              <a:t>(dynamic pricing)</a:t>
            </a:r>
          </a:p>
          <a:p>
            <a:r>
              <a:rPr lang="cs-CZ" sz="2400"/>
              <a:t>využívání rozdílných cen, které jsou přizpůsobovány podle situace na trhu a podle jednotlivých zákazníků</a:t>
            </a:r>
          </a:p>
          <a:p>
            <a:r>
              <a:rPr lang="cs-CZ" sz="2400"/>
              <a:t>díky internetu a bezdrátových komunikací mají prodávající a kupující neomezené možnosti propojení</a:t>
            </a:r>
          </a:p>
          <a:p>
            <a:r>
              <a:rPr lang="cs-CZ" sz="2400"/>
              <a:t>weby jako CompareNet nebo PriceSCAN umožňují zákazníkům rychle porovnat výrobky a ceny</a:t>
            </a:r>
          </a:p>
          <a:p>
            <a:r>
              <a:rPr lang="cs-CZ" sz="240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17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793037" cy="1008112"/>
          </a:xfrm>
          <a:noFill/>
        </p:spPr>
        <p:txBody>
          <a:bodyPr>
            <a:normAutofit fontScale="90000"/>
          </a:bodyPr>
          <a:lstStyle/>
          <a:p>
            <a:r>
              <a:rPr lang="cs-CZ" sz="3200" b="1" dirty="0"/>
              <a:t>2) Cenové strategie při zav</a:t>
            </a:r>
            <a:r>
              <a:rPr lang="cs-CZ" sz="3200" b="1" dirty="0">
                <a:latin typeface="Arial"/>
              </a:rPr>
              <a:t>á</a:t>
            </a:r>
            <a:r>
              <a:rPr lang="cs-CZ" sz="3200" b="1" dirty="0"/>
              <a:t>děn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b="1"/>
          </a:p>
          <a:p>
            <a:pPr>
              <a:buFont typeface="Wingdings" pitchFamily="2" charset="2"/>
              <a:buNone/>
            </a:pPr>
            <a:r>
              <a:rPr lang="cs-CZ"/>
              <a:t>a) strategie vysokých zaváděcích cen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r>
              <a:rPr lang="cs-CZ"/>
              <a:t>b) strategie nízkých zaváděcích cen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18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7633146" cy="1143000"/>
          </a:xfrm>
        </p:spPr>
        <p:txBody>
          <a:bodyPr/>
          <a:lstStyle/>
          <a:p>
            <a:r>
              <a:rPr lang="cs-CZ" sz="3200" b="1" dirty="0"/>
              <a:t>a) Strategie vysokých zav</a:t>
            </a:r>
            <a:r>
              <a:rPr lang="cs-CZ" sz="3200" b="1" dirty="0">
                <a:latin typeface="Arial"/>
              </a:rPr>
              <a:t>á</a:t>
            </a:r>
            <a:r>
              <a:rPr lang="cs-CZ" sz="3200" b="1" dirty="0"/>
              <a:t>děc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 výrobky nově uváděné na trh jsou stanoveny záměrně vysoké ceny - cílem je maximalizace zisku (tzv. sbírání smetany, též cenové zužitkování)</a:t>
            </a:r>
          </a:p>
          <a:p>
            <a:r>
              <a:rPr lang="cs-CZ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19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200" b="1" dirty="0"/>
              <a:t>b) Strategie 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zkých zav</a:t>
            </a:r>
            <a:r>
              <a:rPr lang="cs-CZ" sz="3200" b="1" dirty="0">
                <a:latin typeface="Arial"/>
              </a:rPr>
              <a:t>á</a:t>
            </a:r>
            <a:r>
              <a:rPr lang="cs-CZ" sz="3200" b="1" dirty="0"/>
              <a:t>děc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nízké ceny motivují ke koupi značné množství kupujících</a:t>
            </a:r>
          </a:p>
          <a:p>
            <a:r>
              <a:rPr lang="cs-CZ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562271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cs-CZ" sz="2400" b="1" dirty="0" smtClean="0"/>
              <a:t>MARKETING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3F855E0B-AA68-49DD-A8CE-991330390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3700" dirty="0"/>
              <a:t>(35)	Podstata, úloha a cíle marketingu. Složky marketingového prostředí. Marketing management. Strategický marketing.</a:t>
            </a:r>
          </a:p>
          <a:p>
            <a:pPr marL="0" indent="0" algn="just">
              <a:buNone/>
            </a:pPr>
            <a:endParaRPr lang="cs-CZ" sz="3700" dirty="0">
              <a:highlight>
                <a:srgbClr val="00FFFF"/>
              </a:highlight>
            </a:endParaRPr>
          </a:p>
          <a:p>
            <a:pPr marL="0" indent="0" algn="just">
              <a:buNone/>
            </a:pPr>
            <a:r>
              <a:rPr lang="cs-CZ" sz="3700" dirty="0"/>
              <a:t>(36)	Trh. Spotřební trh a jeho analýza. Zákazník. Nákupní chování zákazníka. Nákupní rozhodovací proces. Chování a ovlivňování              spotřebitele. 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(37)	Marketingový výzkum, jeho podstata a formy. Proces, příprava a realizace marketingového výzkumu. Marketingový              informační systém. Složky MIS. Marketingové zpravodajské informace a databáze.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(38)	Produktová politika v rámci marketingového mixu. Charakteristika produktu. Životní cyklus výrobku. Politika (strategie)              značky – Brand Management, politika kvality, obalová politika.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>
                <a:highlight>
                  <a:srgbClr val="00FFFF"/>
                </a:highlight>
              </a:rPr>
              <a:t>(39)	Cenová politika v rámci marketingového mixu. Cena. Cíle stanovení ceny. Cenové strategie. Psychologické a etické aspekty tvorby ceny.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(40)	Distribuční politika v rámci marketingového mixu. Pojem distribuce. Distribuční cesta přímá a nepřímá. Role distribučních              firem. Výrobní logistika firmy. Velkoobchod a maloobchod.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(41)	Marketingová komunikace v rámci marketingového mixu. Komunikace a komunikační model. Součásti marketingové       komunikace – komunikační mix. Reklama, reklamní sdělení. Význam marketingové komunikace pro firmu.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/>
              <a:t>(42)	Marketing služeb. Kategorie služeb. Specifika služeb. Metody odlišení služeb od konkurence. Konkurenční výhoda    poskytovatelů služeb. Parametry vnímání kvality služeb. Nástroje marketingového mixu služeb (8P).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/>
              <a:t>(43)	Globální marketing 21. století. Filozofie mezinárodního marketingu. Mezinárodní obchod a jeho rizika. Etické aspekty           marketingu. Společenská kritika marketingu.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464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20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600075"/>
            <a:ext cx="7793037" cy="1200150"/>
          </a:xfrm>
          <a:noFill/>
        </p:spPr>
        <p:txBody>
          <a:bodyPr/>
          <a:lstStyle/>
          <a:p>
            <a:r>
              <a:rPr lang="cs-CZ" sz="3600" b="1" dirty="0"/>
              <a:t>3) Cenov</a:t>
            </a:r>
            <a:r>
              <a:rPr lang="cs-CZ" sz="3600" b="1" dirty="0">
                <a:latin typeface="Arial"/>
              </a:rPr>
              <a:t>é</a:t>
            </a:r>
            <a:r>
              <a:rPr lang="cs-CZ" sz="3600" b="1" dirty="0"/>
              <a:t> strategie pro cel</a:t>
            </a:r>
            <a:r>
              <a:rPr lang="cs-CZ" sz="3600" b="1" dirty="0">
                <a:latin typeface="Arial"/>
              </a:rPr>
              <a:t>é</a:t>
            </a:r>
            <a:r>
              <a:rPr lang="cs-CZ" sz="3600" b="1" dirty="0"/>
              <a:t> výrobkov</a:t>
            </a:r>
            <a:r>
              <a:rPr lang="cs-CZ" sz="3600" b="1" dirty="0">
                <a:latin typeface="Arial"/>
              </a:rPr>
              <a:t>é</a:t>
            </a:r>
            <a:r>
              <a:rPr lang="cs-CZ" sz="3600" b="1" dirty="0"/>
              <a:t>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880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a) Stanovení cenových hladin v rámci výrobkové řady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b) Stanovení cen doplňkových výrobků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c) Stanovení cen vázaných produktů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d) Stanovení cen vedlejších produktů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e) Stanovení cen pro sadu produktů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21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36104"/>
            <a:ext cx="7793037" cy="864096"/>
          </a:xfrm>
          <a:noFill/>
        </p:spPr>
        <p:txBody>
          <a:bodyPr/>
          <a:lstStyle/>
          <a:p>
            <a:r>
              <a:rPr lang="cs-CZ" sz="3600" b="1" dirty="0"/>
              <a:t>4) Strategie přizpůsobov</a:t>
            </a:r>
            <a:r>
              <a:rPr lang="cs-CZ" sz="3600" b="1" dirty="0">
                <a:latin typeface="Arial"/>
              </a:rPr>
              <a:t>á</a:t>
            </a:r>
            <a:r>
              <a:rPr lang="cs-CZ" sz="3600" b="1" dirty="0"/>
              <a:t>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a) Slevy a náhrady jako součást cenové politiky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b) Cenové strategie pro jednotlivé segmenty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c) Psychologické ceny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d) Ceny jako nástroj podpory prodeje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e) Cenové strategie založené na geografickém principu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f) Mezinárodní cenové strategie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22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5" y="688132"/>
            <a:ext cx="8487207" cy="1143000"/>
          </a:xfrm>
        </p:spPr>
        <p:txBody>
          <a:bodyPr>
            <a:normAutofit/>
          </a:bodyPr>
          <a:lstStyle/>
          <a:p>
            <a:r>
              <a:rPr lang="cs-CZ" sz="3600" b="1" dirty="0"/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NÍZKÁ</a:t>
            </a:r>
          </a:p>
          <a:p>
            <a:pPr algn="ctr"/>
            <a:r>
              <a:rPr lang="cs-CZ" b="1"/>
              <a:t>CENA</a:t>
            </a:r>
          </a:p>
          <a:p>
            <a:pPr algn="ctr"/>
            <a:endParaRPr lang="cs-CZ"/>
          </a:p>
          <a:p>
            <a:pPr algn="ctr"/>
            <a:r>
              <a:rPr lang="cs-CZ"/>
              <a:t>firma</a:t>
            </a:r>
          </a:p>
          <a:p>
            <a:pPr algn="ctr"/>
            <a:r>
              <a:rPr lang="cs-CZ"/>
              <a:t>nemůže</a:t>
            </a:r>
          </a:p>
          <a:p>
            <a:pPr algn="ctr"/>
            <a:r>
              <a:rPr lang="cs-CZ"/>
              <a:t>tvořit</a:t>
            </a:r>
          </a:p>
          <a:p>
            <a:pPr algn="ctr"/>
            <a:r>
              <a:rPr lang="cs-CZ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VYSOKÁ</a:t>
            </a:r>
          </a:p>
          <a:p>
            <a:pPr algn="ctr"/>
            <a:r>
              <a:rPr lang="cs-CZ" b="1"/>
              <a:t>CENA</a:t>
            </a:r>
          </a:p>
          <a:p>
            <a:pPr algn="ctr"/>
            <a:endParaRPr lang="cs-CZ" b="1"/>
          </a:p>
          <a:p>
            <a:pPr algn="ctr"/>
            <a:r>
              <a:rPr lang="cs-CZ"/>
              <a:t>po zboží</a:t>
            </a:r>
          </a:p>
          <a:p>
            <a:pPr algn="ctr"/>
            <a:r>
              <a:rPr lang="cs-CZ"/>
              <a:t>by nebyla</a:t>
            </a:r>
          </a:p>
          <a:p>
            <a:pPr algn="ctr"/>
            <a:r>
              <a:rPr lang="cs-CZ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23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2509" y="555626"/>
            <a:ext cx="7793037" cy="1462087"/>
          </a:xfrm>
        </p:spPr>
        <p:txBody>
          <a:bodyPr/>
          <a:lstStyle/>
          <a:p>
            <a:r>
              <a:rPr lang="cs-CZ" sz="4000" b="1" dirty="0">
                <a:latin typeface="Arial" charset="0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1)      snížení cen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      zvýšení cen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/>
              <a:t>2)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835498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835499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835498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835498" y="4076700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24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6124"/>
            <a:ext cx="7283450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r>
              <a:rPr lang="cs-CZ" dirty="0"/>
              <a:t>interní referenční cena</a:t>
            </a:r>
          </a:p>
          <a:p>
            <a:r>
              <a:rPr lang="cs-CZ" dirty="0"/>
              <a:t>cenová tvorba "lichá-sudá"</a:t>
            </a:r>
          </a:p>
          <a:p>
            <a:r>
              <a:rPr lang="cs-CZ" dirty="0"/>
              <a:t>dedukce kvality podle ceny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25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jak spotřebitel vnímá ceny produktu </a:t>
            </a:r>
          </a:p>
          <a:p>
            <a:r>
              <a:rPr lang="cs-CZ" sz="2400" dirty="0"/>
              <a:t>na základě zkušeností mají spotřebitelé v hlavě určitou cenu či cenové rozpětí, na jejichž základě spotřebitel hodnotí ceny produktů</a:t>
            </a:r>
          </a:p>
          <a:p>
            <a:r>
              <a:rPr lang="cs-CZ" sz="2400" dirty="0"/>
              <a:t>referenční cenou může být cena, kterou spotřebitel platil naposledy nebo průměr všech cen podobných produktů</a:t>
            </a:r>
          </a:p>
          <a:p>
            <a:r>
              <a:rPr lang="cs-CZ" sz="2400" dirty="0"/>
              <a:t>výrazně vyšší cena           spotřebitel nakoupí </a:t>
            </a:r>
            <a:br>
              <a:rPr lang="cs-CZ" sz="2400" dirty="0"/>
            </a:br>
            <a:r>
              <a:rPr lang="cs-CZ" sz="2400" dirty="0"/>
              <a:t>u konkurence</a:t>
            </a:r>
          </a:p>
          <a:p>
            <a:r>
              <a:rPr lang="cs-CZ" sz="24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168030" y="429309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26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133600"/>
            <a:ext cx="3270250" cy="4041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 </a:t>
            </a:r>
            <a:r>
              <a:rPr lang="cs-CZ" sz="3600" b="1" dirty="0"/>
              <a:t>199,- Kč</a:t>
            </a:r>
          </a:p>
          <a:p>
            <a:pPr>
              <a:buFont typeface="Wingdings" pitchFamily="2" charset="2"/>
              <a:buNone/>
            </a:pPr>
            <a:endParaRPr lang="cs-CZ" sz="3600" b="1" dirty="0"/>
          </a:p>
          <a:p>
            <a:pPr>
              <a:buFont typeface="Wingdings" pitchFamily="2" charset="2"/>
              <a:buNone/>
            </a:pPr>
            <a:r>
              <a:rPr lang="cs-CZ" sz="3600" b="1" dirty="0"/>
              <a:t>   200,- Kč</a:t>
            </a:r>
          </a:p>
        </p:txBody>
      </p:sp>
      <p:pic>
        <p:nvPicPr>
          <p:cNvPr id="59394" name="Picture 2" descr="http://images2.wikia.nocookie.net/__cb20081231103809/fallout/images/c/ce/Teddy_B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6222427" cy="4607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27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Cenová tvorba "lichá-sudá"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ceny v sudých číslech vidíme mnohem méně často. Důvod ?</a:t>
            </a:r>
          </a:p>
          <a:p>
            <a:r>
              <a:rPr lang="cs-CZ"/>
              <a:t>psychologická reakce na liché ceny se liší od rekce na ceny sudé</a:t>
            </a:r>
          </a:p>
          <a:p>
            <a:r>
              <a:rPr lang="cs-CZ"/>
              <a:t>ceny končící 99 vedou k vyššímu objemu prodeje než 100</a:t>
            </a:r>
          </a:p>
          <a:p>
            <a:r>
              <a:rPr lang="cs-CZ"/>
              <a:t>svou roli hraje i zvyk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28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57200"/>
            <a:ext cx="9108504" cy="1143000"/>
          </a:xfrm>
        </p:spPr>
        <p:txBody>
          <a:bodyPr/>
          <a:lstStyle/>
          <a:p>
            <a:r>
              <a:rPr lang="cs-CZ" sz="3100" b="1" dirty="0"/>
              <a:t>Existují případy, kdy jsou ceny normou:</a:t>
            </a:r>
            <a:r>
              <a:rPr lang="cs-CZ" sz="3100" dirty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ceny lístků do divadla, na koncerty, na sportovní akce - jsou většinou sudým číslem</a:t>
            </a:r>
          </a:p>
          <a:p>
            <a:r>
              <a:rPr lang="cs-CZ" sz="2800"/>
              <a:t>ceny vzdělávacích kurzů, školné - sudá čísla</a:t>
            </a:r>
          </a:p>
          <a:p>
            <a:r>
              <a:rPr lang="cs-CZ" sz="2800"/>
              <a:t>luxusní produkty (šperky), ubytování v hotelích atd. - oceněno sudými čísly, aby se řádně odlišily</a:t>
            </a:r>
          </a:p>
          <a:p>
            <a:r>
              <a:rPr lang="cs-CZ" sz="280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29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283450" cy="1143000"/>
          </a:xfrm>
        </p:spPr>
        <p:txBody>
          <a:bodyPr/>
          <a:lstStyle/>
          <a:p>
            <a:r>
              <a:rPr lang="cs-CZ" sz="4000" b="1" dirty="0"/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"dedukce" - "něco" považujeme za skutečnost, aniž bychom o tom měli přímé důkazy </a:t>
            </a:r>
          </a:p>
          <a:p>
            <a:r>
              <a:rPr lang="cs-CZ"/>
              <a:t>cena je pro zákazníka indikátorem kvality</a:t>
            </a:r>
          </a:p>
          <a:p>
            <a:r>
              <a:rPr lang="cs-CZ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7516"/>
            <a:ext cx="7283450" cy="71412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Produkt (</a:t>
            </a:r>
            <a:r>
              <a:rPr lang="cs-CZ" sz="2000" dirty="0" err="1"/>
              <a:t>Product</a:t>
            </a:r>
            <a:r>
              <a:rPr lang="cs-CZ" sz="2000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Cena (</a:t>
            </a:r>
            <a:r>
              <a:rPr lang="cs-CZ" sz="2000" b="1" dirty="0" err="1"/>
              <a:t>Price</a:t>
            </a:r>
            <a:r>
              <a:rPr lang="cs-CZ" sz="20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Distribuce (</a:t>
            </a:r>
            <a:r>
              <a:rPr lang="cs-CZ" sz="2000" dirty="0" smtClean="0"/>
              <a:t>Place)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Marketingová komunikace (</a:t>
            </a:r>
            <a:r>
              <a:rPr lang="cs-CZ" sz="2000" dirty="0" err="1"/>
              <a:t>Promotion</a:t>
            </a:r>
            <a:r>
              <a:rPr lang="cs-CZ" sz="2000" dirty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9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2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0B30-60F8-4A04-82BF-E526A9FFDC8A}" type="slidenum">
              <a:rPr lang="cs-CZ"/>
              <a:pPr/>
              <a:t>4</a:t>
            </a:fld>
            <a:endParaRPr 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016"/>
            <a:ext cx="8229600" cy="847622"/>
          </a:xfrm>
        </p:spPr>
        <p:txBody>
          <a:bodyPr/>
          <a:lstStyle/>
          <a:p>
            <a:r>
              <a:rPr lang="cs-CZ" b="1" dirty="0"/>
              <a:t>Co je to cena 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cena je částka, za kterou jsou výrobek nebo služby nabízeny na </a:t>
            </a:r>
            <a:r>
              <a:rPr lang="cs-CZ" sz="2400" dirty="0" smtClean="0"/>
              <a:t>trhu,</a:t>
            </a:r>
            <a:endParaRPr lang="cs-CZ" sz="2400" dirty="0"/>
          </a:p>
          <a:p>
            <a:pPr algn="just"/>
            <a:r>
              <a:rPr lang="cs-CZ" sz="2400" dirty="0"/>
              <a:t>je vyjádřením hodnoty pro spotřebitele, tj. sumy, kterou spotřebitel vynakládá, výměnou za užitek, který získá díky zakoupenému výrobku či </a:t>
            </a:r>
            <a:r>
              <a:rPr lang="cs-CZ" sz="2400" dirty="0" smtClean="0"/>
              <a:t>službě,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DE5F-3214-4A09-AC42-70A19ED2532D}" type="slidenum">
              <a:rPr lang="cs-CZ"/>
              <a:pPr/>
              <a:t>5</a:t>
            </a:fld>
            <a:endParaRPr lang="cs-CZ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4390"/>
            <a:ext cx="8229600" cy="883248"/>
          </a:xfrm>
        </p:spPr>
        <p:txBody>
          <a:bodyPr/>
          <a:lstStyle/>
          <a:p>
            <a:r>
              <a:rPr lang="cs-CZ" b="1" dirty="0"/>
              <a:t>Cena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je jedinou součástí marketingového mixu, která hmatatelně přináší příjmy. </a:t>
            </a:r>
            <a:r>
              <a:rPr lang="cs-CZ" sz="2400" b="1" dirty="0"/>
              <a:t>Všechny ostatní reprezentují náklady.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je současně nejpružnějším prvkem - lze ji velmi rychle </a:t>
            </a:r>
            <a:r>
              <a:rPr lang="cs-CZ" sz="2400" dirty="0" smtClean="0"/>
              <a:t>měnit,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tvorba cen a cenová konkurence je pro top management úkolem č</a:t>
            </a:r>
            <a:r>
              <a:rPr lang="cs-CZ" sz="2400" dirty="0" smtClean="0"/>
              <a:t>. 1.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6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</a:rPr>
              <a:t>Cíle </a:t>
            </a:r>
            <a:r>
              <a:rPr lang="cs-CZ" sz="2400"/>
              <a:t>vyžadují žádanou </a:t>
            </a:r>
            <a:r>
              <a:rPr lang="cs-CZ" sz="2400" b="1"/>
              <a:t>finální situaci</a:t>
            </a:r>
            <a:r>
              <a:rPr lang="cs-CZ" sz="2400"/>
              <a:t>, kterou chce společnost svou cenovou politikou dosáhnout. Lze rozlišit :</a:t>
            </a:r>
          </a:p>
          <a:p>
            <a:r>
              <a:rPr lang="cs-CZ" sz="2400"/>
              <a:t>hledisko zisku</a:t>
            </a:r>
          </a:p>
          <a:p>
            <a:r>
              <a:rPr lang="cs-CZ" sz="2400"/>
              <a:t>hledisko obratu</a:t>
            </a:r>
          </a:p>
          <a:p>
            <a:r>
              <a:rPr lang="cs-CZ" sz="2400"/>
              <a:t>hledisko další existence společnosti</a:t>
            </a:r>
          </a:p>
          <a:p>
            <a:r>
              <a:rPr lang="cs-CZ" sz="2400"/>
              <a:t>hledisko vnímané ceny</a:t>
            </a:r>
          </a:p>
          <a:p>
            <a:r>
              <a:rPr lang="cs-CZ" sz="2400"/>
              <a:t>hledisko konkurence</a:t>
            </a:r>
          </a:p>
          <a:p>
            <a:r>
              <a:rPr lang="cs-CZ" sz="2400"/>
              <a:t>hledisko image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7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600" b="1" dirty="0"/>
              <a:t>1) </a:t>
            </a:r>
            <a:r>
              <a:rPr lang="cs-CZ" sz="3600" b="1" dirty="0">
                <a:solidFill>
                  <a:schemeClr val="hlink"/>
                </a:solidFill>
              </a:rPr>
              <a:t>Zisk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snaha společnosti o dosažení určité velikosti zisku</a:t>
            </a:r>
          </a:p>
          <a:p>
            <a:r>
              <a:rPr lang="cs-CZ" dirty="0"/>
              <a:t>stanoví, že zisk bude určité procento </a:t>
            </a:r>
            <a:br>
              <a:rPr lang="cs-CZ" dirty="0"/>
            </a:br>
            <a:r>
              <a:rPr lang="cs-CZ" dirty="0"/>
              <a:t>z obratu nebo procento z investovaného kapitálu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8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7517"/>
            <a:ext cx="8229600" cy="1143000"/>
          </a:xfrm>
        </p:spPr>
        <p:txBody>
          <a:bodyPr/>
          <a:lstStyle/>
          <a:p>
            <a:r>
              <a:rPr lang="cs-CZ" sz="3600" b="1" dirty="0"/>
              <a:t>2) </a:t>
            </a:r>
            <a:r>
              <a:rPr lang="cs-CZ" sz="3600" b="1" dirty="0">
                <a:solidFill>
                  <a:schemeClr val="hlink"/>
                </a:solidFill>
              </a:rPr>
              <a:t>Obrat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firmy se snaží o dosažení určitého obratu nebo specifického podílu na trhu</a:t>
            </a:r>
          </a:p>
          <a:p>
            <a:r>
              <a:rPr lang="cs-CZ"/>
              <a:t>obvyklá je kombinace obratu a zisku</a:t>
            </a:r>
          </a:p>
          <a:p>
            <a:r>
              <a:rPr lang="cs-CZ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9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8769"/>
            <a:ext cx="8229600" cy="1143000"/>
          </a:xfrm>
        </p:spPr>
        <p:txBody>
          <a:bodyPr/>
          <a:lstStyle/>
          <a:p>
            <a:r>
              <a:rPr lang="cs-CZ" sz="3600" b="1" dirty="0"/>
              <a:t>3) </a:t>
            </a:r>
            <a:r>
              <a:rPr lang="cs-CZ" sz="3600" b="1" dirty="0">
                <a:solidFill>
                  <a:schemeClr val="hlink"/>
                </a:solidFill>
              </a:rPr>
              <a:t>Přežit</a:t>
            </a:r>
            <a:r>
              <a:rPr lang="cs-CZ" sz="3600" b="1" dirty="0">
                <a:solidFill>
                  <a:schemeClr val="hlink"/>
                </a:solidFill>
                <a:latin typeface="Arial"/>
              </a:rPr>
              <a:t>í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společnost se snaží získat zpátky co nejrychleji investovaný kapitál</a:t>
            </a:r>
          </a:p>
          <a:p>
            <a:r>
              <a:rPr lang="cs-CZ" sz="2800"/>
              <a:t>nízké ceny, které mohou být pod úrovní celkových nákladů</a:t>
            </a:r>
          </a:p>
          <a:p>
            <a:r>
              <a:rPr lang="cs-CZ" sz="280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1013</Words>
  <Application>Microsoft Office PowerPoint</Application>
  <PresentationFormat>Předvádění na obrazovce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Office Theme</vt:lpstr>
      <vt:lpstr>1_Office Theme</vt:lpstr>
      <vt:lpstr>2_Office Theme</vt:lpstr>
      <vt:lpstr>MARKETING  (XMAR)  8. přednáška Téma: Řízení ceny 2022/2023 </vt:lpstr>
      <vt:lpstr>MARKETING</vt:lpstr>
      <vt:lpstr>Marketingový mix</vt:lpstr>
      <vt:lpstr>Co je to cena ?</vt:lpstr>
      <vt:lpstr>Cena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a etické aspekty cenové tvorby</vt:lpstr>
      <vt:lpstr>Interní referenční cena</vt:lpstr>
      <vt:lpstr> </vt:lpstr>
      <vt:lpstr>Cenová tvorba "lichá-sudá"</vt:lpstr>
      <vt:lpstr>Existují případy, kdy jsou ceny normou: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83</cp:revision>
  <cp:lastPrinted>2022-04-05T10:39:19Z</cp:lastPrinted>
  <dcterms:created xsi:type="dcterms:W3CDTF">2012-07-19T22:32:54Z</dcterms:created>
  <dcterms:modified xsi:type="dcterms:W3CDTF">2022-11-15T20:13:01Z</dcterms:modified>
</cp:coreProperties>
</file>