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64"/>
  </p:notesMasterIdLst>
  <p:sldIdLst>
    <p:sldId id="309" r:id="rId6"/>
    <p:sldId id="301" r:id="rId7"/>
    <p:sldId id="302" r:id="rId8"/>
    <p:sldId id="30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304" r:id="rId18"/>
    <p:sldId id="310" r:id="rId19"/>
    <p:sldId id="311" r:id="rId20"/>
    <p:sldId id="312" r:id="rId21"/>
    <p:sldId id="308" r:id="rId22"/>
    <p:sldId id="307" r:id="rId23"/>
    <p:sldId id="265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17" r:id="rId59"/>
    <p:sldId id="318" r:id="rId60"/>
    <p:sldId id="319" r:id="rId61"/>
    <p:sldId id="316" r:id="rId62"/>
    <p:sldId id="320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6" autoAdjust="0"/>
    <p:restoredTop sz="93829" autoAdjust="0"/>
  </p:normalViewPr>
  <p:slideViewPr>
    <p:cSldViewPr snapToGrid="0">
      <p:cViewPr>
        <p:scale>
          <a:sx n="70" d="100"/>
          <a:sy n="70" d="100"/>
        </p:scale>
        <p:origin x="-1572" y="-186"/>
      </p:cViewPr>
      <p:guideLst>
        <p:guide orient="horz" pos="2236"/>
        <p:guide orient="horz" pos="3707"/>
        <p:guide orient="horz" pos="4150"/>
        <p:guide orient="horz" pos="399"/>
        <p:guide orient="horz" pos="1731"/>
        <p:guide orient="horz" pos="1015"/>
        <p:guide orient="horz" pos="943"/>
        <p:guide orient="horz" pos="1437"/>
        <p:guide pos="2812"/>
        <p:guide pos="438"/>
        <p:guide pos="1892"/>
        <p:guide pos="2940"/>
        <p:guide pos="5464"/>
        <p:guide pos="2881"/>
        <p:guide pos="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Mezinárodní MO sítě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slevové karty</c:v>
                </c:pt>
                <c:pt idx="1">
                  <c:v>nákup na splátky</c:v>
                </c:pt>
                <c:pt idx="2">
                  <c:v>dovoz zboží domů</c:v>
                </c:pt>
                <c:pt idx="3">
                  <c:v>montáž zboží</c:v>
                </c:pt>
                <c:pt idx="4">
                  <c:v>zapojení elektroniky v místě bydlište</c:v>
                </c:pt>
                <c:pt idx="5">
                  <c:v>žádnou z uvedených služeb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0.66666666666666663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  <c:pt idx="5">
                  <c:v>0.33333333333333331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Lokální MO sítě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List1!$A$2:$A$7</c:f>
              <c:strCache>
                <c:ptCount val="6"/>
                <c:pt idx="0">
                  <c:v>slevové karty</c:v>
                </c:pt>
                <c:pt idx="1">
                  <c:v>nákup na splátky</c:v>
                </c:pt>
                <c:pt idx="2">
                  <c:v>dovoz zboží domů</c:v>
                </c:pt>
                <c:pt idx="3">
                  <c:v>montáž zboží</c:v>
                </c:pt>
                <c:pt idx="4">
                  <c:v>zapojení elektroniky v místě bydlište</c:v>
                </c:pt>
                <c:pt idx="5">
                  <c:v>žádnou z uvedených služeb</c:v>
                </c:pt>
              </c:strCache>
            </c:strRef>
          </c:cat>
          <c:val>
            <c:numRef>
              <c:f>List1!$C$2:$C$7</c:f>
              <c:numCache>
                <c:formatCode>0%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0.33333333333333331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Electro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slevové karty</c:v>
                </c:pt>
                <c:pt idx="1">
                  <c:v>nákup na splátky</c:v>
                </c:pt>
                <c:pt idx="2">
                  <c:v>dovoz zboží domů</c:v>
                </c:pt>
                <c:pt idx="3">
                  <c:v>montáž zboží</c:v>
                </c:pt>
                <c:pt idx="4">
                  <c:v>zapojení elektroniky v místě bydlište</c:v>
                </c:pt>
                <c:pt idx="5">
                  <c:v>žádnou z uvedených služeb</c:v>
                </c:pt>
              </c:strCache>
            </c:strRef>
          </c:cat>
          <c:val>
            <c:numRef>
              <c:f>List1!$D$2:$D$7</c:f>
              <c:numCache>
                <c:formatCode>0%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42816"/>
        <c:axId val="108244352"/>
      </c:barChart>
      <c:catAx>
        <c:axId val="10824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08244352"/>
        <c:crosses val="autoZero"/>
        <c:auto val="1"/>
        <c:lblAlgn val="ctr"/>
        <c:lblOffset val="100"/>
        <c:noMultiLvlLbl val="0"/>
      </c:catAx>
      <c:valAx>
        <c:axId val="10824435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8242816"/>
        <c:crosses val="autoZero"/>
        <c:crossBetween val="between"/>
        <c:majorUnit val="0.2"/>
        <c:minorUnit val="2.0000000000000014E-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Mezinárodní MO sítě</c:v>
                </c:pt>
              </c:strCache>
            </c:strRef>
          </c:tx>
          <c:invertIfNegative val="0"/>
          <c:cat>
            <c:strRef>
              <c:f>List1!$A$2:$A$9</c:f>
              <c:strCache>
                <c:ptCount val="8"/>
                <c:pt idx="0">
                  <c:v>POS materiály</c:v>
                </c:pt>
                <c:pt idx="1">
                  <c:v>instore rádio</c:v>
                </c:pt>
                <c:pt idx="2">
                  <c:v>digitální média</c:v>
                </c:pt>
                <c:pt idx="3">
                  <c:v>slevové letáky</c:v>
                </c:pt>
                <c:pt idx="4">
                  <c:v>dárkové predmety</c:v>
                </c:pt>
                <c:pt idx="5">
                  <c:v>ochutnávky</c:v>
                </c:pt>
                <c:pt idx="6">
                  <c:v>hry a souteže</c:v>
                </c:pt>
                <c:pt idx="7">
                  <c:v>direct mail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1</c:v>
                </c:pt>
                <c:pt idx="1">
                  <c:v>0.83333333333333359</c:v>
                </c:pt>
                <c:pt idx="2">
                  <c:v>0.5</c:v>
                </c:pt>
                <c:pt idx="3">
                  <c:v>1</c:v>
                </c:pt>
                <c:pt idx="4">
                  <c:v>0.66666666666666663</c:v>
                </c:pt>
                <c:pt idx="5">
                  <c:v>1</c:v>
                </c:pt>
                <c:pt idx="6">
                  <c:v>0.83333333333333359</c:v>
                </c:pt>
                <c:pt idx="7">
                  <c:v>0.16666666666666666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Lokální MO sítě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List1!$A$2:$A$9</c:f>
              <c:strCache>
                <c:ptCount val="8"/>
                <c:pt idx="0">
                  <c:v>POS materiály</c:v>
                </c:pt>
                <c:pt idx="1">
                  <c:v>instore rádio</c:v>
                </c:pt>
                <c:pt idx="2">
                  <c:v>digitální média</c:v>
                </c:pt>
                <c:pt idx="3">
                  <c:v>slevové letáky</c:v>
                </c:pt>
                <c:pt idx="4">
                  <c:v>dárkové predmety</c:v>
                </c:pt>
                <c:pt idx="5">
                  <c:v>ochutnávky</c:v>
                </c:pt>
                <c:pt idx="6">
                  <c:v>hry a souteže</c:v>
                </c:pt>
                <c:pt idx="7">
                  <c:v>direct mail</c:v>
                </c:pt>
              </c:strCache>
            </c:strRef>
          </c:cat>
          <c:val>
            <c:numRef>
              <c:f>List1!$C$2:$C$9</c:f>
              <c:numCache>
                <c:formatCode>0%</c:formatCode>
                <c:ptCount val="8"/>
                <c:pt idx="0">
                  <c:v>1</c:v>
                </c:pt>
                <c:pt idx="1">
                  <c:v>0.66666666666666663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0.66666666666666663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Electro</c:v>
                </c:pt>
              </c:strCache>
            </c:strRef>
          </c:tx>
          <c:invertIfNegative val="0"/>
          <c:cat>
            <c:strRef>
              <c:f>List1!$A$2:$A$9</c:f>
              <c:strCache>
                <c:ptCount val="8"/>
                <c:pt idx="0">
                  <c:v>POS materiály</c:v>
                </c:pt>
                <c:pt idx="1">
                  <c:v>instore rádio</c:v>
                </c:pt>
                <c:pt idx="2">
                  <c:v>digitální média</c:v>
                </c:pt>
                <c:pt idx="3">
                  <c:v>slevové letáky</c:v>
                </c:pt>
                <c:pt idx="4">
                  <c:v>dárkové predmety</c:v>
                </c:pt>
                <c:pt idx="5">
                  <c:v>ochutnávky</c:v>
                </c:pt>
                <c:pt idx="6">
                  <c:v>hry a souteže</c:v>
                </c:pt>
                <c:pt idx="7">
                  <c:v>direct mail</c:v>
                </c:pt>
              </c:strCache>
            </c:strRef>
          </c:cat>
          <c:val>
            <c:numRef>
              <c:f>List1!$D$2:$D$9</c:f>
              <c:numCache>
                <c:formatCode>0%</c:formatCode>
                <c:ptCount val="8"/>
                <c:pt idx="0">
                  <c:v>1</c:v>
                </c:pt>
                <c:pt idx="1">
                  <c:v>0.66666666666666663</c:v>
                </c:pt>
                <c:pt idx="2">
                  <c:v>0.33333333333333331</c:v>
                </c:pt>
                <c:pt idx="3">
                  <c:v>1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69216"/>
        <c:axId val="109370752"/>
      </c:barChart>
      <c:catAx>
        <c:axId val="10936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09370752"/>
        <c:crosses val="autoZero"/>
        <c:auto val="1"/>
        <c:lblAlgn val="ctr"/>
        <c:lblOffset val="100"/>
        <c:noMultiLvlLbl val="0"/>
      </c:catAx>
      <c:valAx>
        <c:axId val="10937075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9369216"/>
        <c:crosses val="autoZero"/>
        <c:crossBetween val="between"/>
        <c:majorUnit val="0.2"/>
        <c:minorUnit val="2.0000000000000011E-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F685AD-F1EA-4C19-969C-C165420E837C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555528-FF06-4CA0-BD79-A5BC5EB92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Škála od 1 do 5, kde 5 je naprosto přijatelné a 1 naprosto nepřijetelné</a:t>
            </a:r>
          </a:p>
          <a:p>
            <a:r>
              <a:rPr lang="pl-PL" dirty="0" smtClean="0"/>
              <a:t>Nakolik je tento POP prostředek akceptovatelný pro Vaši prodejnu?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55528-FF06-4CA0-BD79-A5BC5EB92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rew.Lazzaro\AppData\Local\Microsoft\Windows\Temporary Internet Files\Content.IE5\4P0FT1MZ\1339783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b="17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>
                <a:solidFill>
                  <a:schemeClr val="bg1"/>
                </a:solidFill>
                <a:latin typeface="+mn-lt"/>
                <a:cs typeface="+mn-cs"/>
              </a:rPr>
              <a:t>INSIGHTS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bg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bg1"/>
                </a:solidFill>
                <a:latin typeface="+mn-lt"/>
                <a:cs typeface="+mn-cs"/>
              </a:rPr>
              <a:t>IDEAS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bg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bg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6" name="Picture 11" descr="OMD_Branding_Title Filter D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9438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045945"/>
            <a:ext cx="7772400" cy="2116706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9" y="3310666"/>
            <a:ext cx="2151227" cy="1690704"/>
          </a:xfrm>
        </p:spPr>
        <p:txBody>
          <a:bodyPr tIns="0" bIns="91440"/>
          <a:lstStyle>
            <a:lvl1pPr marL="0" indent="0" algn="l">
              <a:buNone/>
              <a:defRPr lang="en-US" sz="1400" kern="120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2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5" name="Picture 11" descr="OMD_Branding_Divider_Filter D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6263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087210"/>
            <a:ext cx="7772400" cy="2075341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6" y="676944"/>
            <a:ext cx="7986197" cy="839119"/>
          </a:xfrm>
        </p:spPr>
        <p:txBody>
          <a:bodyPr/>
          <a:lstStyle>
            <a:lvl1pPr>
              <a:defRPr sz="2650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3838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47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8CB9-A665-4CD1-87CA-025199FB606C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C550-CE83-46FB-A4CF-FE98E59A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6" y="676944"/>
            <a:ext cx="7986197" cy="839119"/>
          </a:xfrm>
        </p:spPr>
        <p:txBody>
          <a:bodyPr/>
          <a:lstStyle>
            <a:lvl1pPr>
              <a:defRPr sz="2650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42F1-F8A9-4E9F-914E-6A77BD4679C5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C550-CE83-46FB-A4CF-FE98E59A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675"/>
            <a:ext cx="15240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6" y="676945"/>
            <a:ext cx="7986203" cy="83911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50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8C7F-3801-4762-973F-7F1FD0FC495A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DA59-7B65-4F5F-87C7-2FD4300A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_ No Sec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6" y="676945"/>
            <a:ext cx="7986203" cy="83911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5DE5-ABDF-40B8-BB2E-2E3835B8B141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DA59-7B65-4F5F-87C7-2FD4300A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6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50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7388" y="1174998"/>
            <a:ext cx="7973951" cy="662191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50"/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500"/>
            </a:lvl2pPr>
            <a:lvl3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695325" y="1930400"/>
            <a:ext cx="7978775" cy="3946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CEA1-9C13-4252-A096-A9145B98DDE1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28CC-0ED5-4770-9F80-C5DE28A4B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7" y="676944"/>
            <a:ext cx="7973436" cy="83254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1638" y="413269"/>
            <a:ext cx="380091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7388" y="1601788"/>
            <a:ext cx="7973951" cy="655183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50"/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500"/>
            </a:lvl2pPr>
            <a:lvl3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695325" y="2358799"/>
            <a:ext cx="7978775" cy="35036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9A7D-E5A0-443F-9D83-9F7EB26564FC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A8335-8614-403A-BA59-617BA946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4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ith 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50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7388" y="1174998"/>
            <a:ext cx="7986711" cy="662191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50"/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500"/>
            </a:lvl2pPr>
            <a:lvl3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1A9B-1746-4F1A-886A-2924C83F9294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DF41-065A-4A7F-BF80-CCB8E069A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44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ith 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7" y="676944"/>
            <a:ext cx="7986196" cy="83254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1638" y="413269"/>
            <a:ext cx="380091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7388" y="1601788"/>
            <a:ext cx="7986711" cy="655183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50"/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500"/>
            </a:lvl2pPr>
            <a:lvl3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7D3C-04B5-41A4-ACBD-E4EDA66A8D6E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A78E-8C97-4444-B84E-74294DCD5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209676"/>
            <a:ext cx="3776662" cy="466724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209676"/>
            <a:ext cx="3874840" cy="466724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1638" y="413269"/>
            <a:ext cx="380091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AA25-1B7A-4B69-9AB3-FAB169FAF257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53CD5-7141-49FE-A31F-9ED12643E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OMD_Branding_Title Filter A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9438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045945"/>
            <a:ext cx="7772400" cy="2116706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9" y="3310666"/>
            <a:ext cx="2151227" cy="1690704"/>
          </a:xfrm>
        </p:spPr>
        <p:txBody>
          <a:bodyPr tIns="0" bIns="91440"/>
          <a:lstStyle>
            <a:lvl1pPr marL="0" indent="0" algn="l">
              <a:buNone/>
              <a:defRPr lang="en-US" sz="1400" kern="120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0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7" y="676945"/>
            <a:ext cx="7871904" cy="83911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611312"/>
            <a:ext cx="3767166" cy="426561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11312"/>
            <a:ext cx="3874840" cy="426561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1638" y="413269"/>
            <a:ext cx="380091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4ABC-0A88-42BC-9437-3F050FC4259B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EEA3-2925-46E8-B8AD-15B75390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7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9675"/>
            <a:ext cx="3778250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49437"/>
            <a:ext cx="3778250" cy="402748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0" y="1209675"/>
            <a:ext cx="3892549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250" y="1849437"/>
            <a:ext cx="3892549" cy="402748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50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98A6-FB6B-4201-87FA-A1EA6E2033C6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FE57-FDD3-4CE0-89ED-75EB404AB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7" y="676945"/>
            <a:ext cx="7871904" cy="83911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11313"/>
            <a:ext cx="3778250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251075"/>
            <a:ext cx="3778250" cy="36258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62" y="1611313"/>
            <a:ext cx="3843337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2" y="2251075"/>
            <a:ext cx="3843337" cy="36258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50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2F02-3B6B-4ECD-885D-9F0DC450FD68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948C-867A-4E1A-958C-0D6886C7B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8087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01638" y="413269"/>
            <a:ext cx="380091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BF89-5F5C-463D-A28A-3E48655013B1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9CCB-043B-4E2F-9331-B3B21704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3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5474-4767-47C7-8EFF-499A89098CE9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7BEE-51B9-4AC6-B140-7595F3D2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 dirty="0">
                <a:latin typeface="+mn-lt"/>
                <a:cs typeface="+mn-cs"/>
              </a:rPr>
              <a:t>INSIGHTS</a:t>
            </a:r>
            <a:r>
              <a:rPr lang="en-US" sz="750" spc="100" dirty="0">
                <a:latin typeface="+mn-lt"/>
                <a:cs typeface="+mn-cs"/>
              </a:rPr>
              <a:t> </a:t>
            </a:r>
            <a:r>
              <a:rPr lang="en-US" sz="700" spc="100" dirty="0">
                <a:latin typeface="+mn-lt"/>
                <a:cs typeface="+mn-cs"/>
              </a:rPr>
              <a:t>•</a:t>
            </a:r>
            <a:r>
              <a:rPr lang="en-US" sz="750" spc="100" dirty="0">
                <a:latin typeface="+mn-lt"/>
                <a:cs typeface="+mn-cs"/>
              </a:rPr>
              <a:t> </a:t>
            </a:r>
            <a:r>
              <a:rPr lang="en-US" sz="750" spc="140" dirty="0">
                <a:latin typeface="+mn-lt"/>
                <a:cs typeface="+mn-cs"/>
              </a:rPr>
              <a:t>IDEAS</a:t>
            </a:r>
            <a:r>
              <a:rPr lang="en-US" sz="750" spc="100" dirty="0">
                <a:latin typeface="+mn-lt"/>
                <a:cs typeface="+mn-cs"/>
              </a:rPr>
              <a:t> </a:t>
            </a:r>
            <a:r>
              <a:rPr lang="en-US" sz="700" spc="100" dirty="0">
                <a:latin typeface="+mn-lt"/>
                <a:cs typeface="+mn-cs"/>
              </a:rPr>
              <a:t>•</a:t>
            </a:r>
            <a:r>
              <a:rPr lang="en-US" sz="750" spc="100" dirty="0">
                <a:latin typeface="+mn-lt"/>
                <a:cs typeface="+mn-cs"/>
              </a:rPr>
              <a:t> </a:t>
            </a:r>
            <a:r>
              <a:rPr lang="en-US" sz="750" spc="140" dirty="0">
                <a:latin typeface="+mn-lt"/>
                <a:cs typeface="+mn-cs"/>
              </a:rPr>
              <a:t>RESULTS</a:t>
            </a:r>
          </a:p>
        </p:txBody>
      </p:sp>
      <p:pic>
        <p:nvPicPr>
          <p:cNvPr id="6" name="Picture 11" descr="OMD_Branding_Title Filter B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9438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664012"/>
            <a:ext cx="7772400" cy="2116706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9" y="3928733"/>
            <a:ext cx="2151227" cy="1690704"/>
          </a:xfrm>
        </p:spPr>
        <p:txBody>
          <a:bodyPr tIns="0" bIns="91440"/>
          <a:lstStyle>
            <a:lvl1pPr marL="0" indent="0" algn="l">
              <a:buNone/>
              <a:defRPr lang="en-US" sz="1400" kern="120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5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6" name="Picture 11" descr="OMD_Branding_Title Filter 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9438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664012"/>
            <a:ext cx="7772400" cy="2116706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9" y="3928733"/>
            <a:ext cx="2151227" cy="1690704"/>
          </a:xfrm>
        </p:spPr>
        <p:txBody>
          <a:bodyPr tIns="0" bIns="91440"/>
          <a:lstStyle>
            <a:lvl1pPr marL="0" indent="0" algn="l">
              <a:buNone/>
              <a:defRPr lang="en-US" sz="1400" kern="120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6" name="Picture 11" descr="OMD_Branding_Title Filter E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9438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045945"/>
            <a:ext cx="7772400" cy="2116706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9" y="3310666"/>
            <a:ext cx="2151227" cy="1690704"/>
          </a:xfrm>
        </p:spPr>
        <p:txBody>
          <a:bodyPr tIns="0" bIns="91440"/>
          <a:lstStyle>
            <a:lvl1pPr marL="0" indent="0" algn="l">
              <a:buNone/>
              <a:defRPr lang="en-US" sz="1400" kern="120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ustral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>
                <a:solidFill>
                  <a:schemeClr val="bg1"/>
                </a:solidFill>
                <a:latin typeface="+mn-lt"/>
                <a:cs typeface="+mn-cs"/>
              </a:rPr>
              <a:t>INSIGHTS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bg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bg1"/>
                </a:solidFill>
                <a:latin typeface="+mn-lt"/>
                <a:cs typeface="+mn-cs"/>
              </a:rPr>
              <a:t>IDEAS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00" spc="100">
                <a:solidFill>
                  <a:schemeClr val="bg1"/>
                </a:solidFill>
                <a:latin typeface="+mn-lt"/>
                <a:cs typeface="+mn-cs"/>
              </a:rPr>
              <a:t>•</a:t>
            </a:r>
            <a:r>
              <a:rPr lang="en-US" sz="750" spc="10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750" spc="140">
                <a:solidFill>
                  <a:schemeClr val="bg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5" name="Picture 11" descr="OMD_Branding_Divider_Filter C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6263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3847343"/>
            <a:ext cx="7772400" cy="2075341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Andrew.Lazzaro\AppData\Local\Microsoft\Windows\Temporary Internet Files\Content.IE5\Z8TUOJ3Z\95865315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1634"/>
          <a:stretch/>
        </p:blipFill>
        <p:spPr bwMode="auto">
          <a:xfrm flipH="1"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 dirty="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 dirty="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5" name="Picture 11" descr="OMD_Branding_Divider_Filter B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6263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3847343"/>
            <a:ext cx="7772400" cy="2075341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 dirty="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 dirty="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5" name="Picture 11" descr="OMD_Branding_Divider_Filter A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6263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1087210"/>
            <a:ext cx="7772400" cy="2075341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5613" y="280988"/>
            <a:ext cx="3419475" cy="21590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INSIGHTS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 dirty="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IDEAS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00" spc="100" dirty="0">
                <a:solidFill>
                  <a:schemeClr val="tx1"/>
                </a:solidFill>
                <a:latin typeface="+mn-lt"/>
                <a:cs typeface="+mn-cs"/>
              </a:rPr>
              <a:t>•</a:t>
            </a:r>
            <a:r>
              <a:rPr lang="en-US" sz="750" spc="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750" spc="140" dirty="0">
                <a:solidFill>
                  <a:schemeClr val="tx1"/>
                </a:solidFill>
                <a:latin typeface="+mn-lt"/>
                <a:cs typeface="+mn-cs"/>
              </a:rPr>
              <a:t>RESULTS</a:t>
            </a:r>
          </a:p>
        </p:txBody>
      </p:sp>
      <p:pic>
        <p:nvPicPr>
          <p:cNvPr id="5" name="Picture 11" descr="OMD_Branding_Divider_Filter E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6263"/>
            <a:ext cx="8193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7388" y="1087210"/>
            <a:ext cx="7772400" cy="2075341"/>
          </a:xfrm>
        </p:spPr>
        <p:txBody>
          <a:bodyPr tIns="0" bIns="0" anchor="b"/>
          <a:lstStyle>
            <a:lvl1pPr>
              <a:defRPr lang="en-US" sz="4000" b="0" kern="1200" spc="-8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388" y="676275"/>
            <a:ext cx="7972425" cy="43656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211263"/>
            <a:ext cx="7980362" cy="46656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3825" y="6357938"/>
            <a:ext cx="12668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565A4-EC15-41A4-BF52-505561669EBC}" type="datetime1">
              <a:rPr lang="en-US" smtClean="0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9825" y="6357938"/>
            <a:ext cx="3371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2012. Proprietary and confidential.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675"/>
            <a:ext cx="1524000" cy="5524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18975" r="11796" b="29826"/>
          <a:stretch/>
        </p:blipFill>
        <p:spPr bwMode="auto">
          <a:xfrm>
            <a:off x="2457450" y="19049"/>
            <a:ext cx="2219325" cy="51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6" descr="Omnicom-Media-Group_logo.C.tif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1450"/>
            <a:ext cx="3857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8" r:id="rId2"/>
    <p:sldLayoutId id="2147483699" r:id="rId3"/>
    <p:sldLayoutId id="2147483700" r:id="rId4"/>
    <p:sldLayoutId id="2147483702" r:id="rId5"/>
    <p:sldLayoutId id="2147483707" r:id="rId6"/>
    <p:sldLayoutId id="2147483706" r:id="rId7"/>
    <p:sldLayoutId id="2147483703" r:id="rId8"/>
    <p:sldLayoutId id="2147483704" r:id="rId9"/>
    <p:sldLayoutId id="2147483705" r:id="rId10"/>
    <p:sldLayoutId id="2147483708" r:id="rId11"/>
    <p:sldLayoutId id="2147483719" r:id="rId12"/>
    <p:sldLayoutId id="2147483709" r:id="rId13"/>
    <p:sldLayoutId id="2147483720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697" r:id="rId2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Tahoma" pitchFamily="34" charset="0"/>
          <a:cs typeface="Tahoma" pitchFamily="34" charset="0"/>
        </a:defRPr>
      </a:lvl9pPr>
    </p:titleStyle>
    <p:bodyStyle>
      <a:lvl1pPr marL="290513" indent="-290513" algn="l" rtl="0" eaLnBrk="1" fontAlgn="base" hangingPunct="1">
        <a:lnSpc>
          <a:spcPts val="1800"/>
        </a:lnSpc>
        <a:spcBef>
          <a:spcPts val="900"/>
        </a:spcBef>
        <a:spcAft>
          <a:spcPct val="0"/>
        </a:spcAft>
        <a:buClr>
          <a:srgbClr val="ED1C24"/>
        </a:buClr>
        <a:buFont typeface="Tahoma" pitchFamily="34" charset="0"/>
        <a:buAutoNum type="arabicPeriod"/>
        <a:defRPr sz="150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290513" algn="l" rtl="0" eaLnBrk="1" fontAlgn="base" hangingPunct="1">
        <a:lnSpc>
          <a:spcPts val="1700"/>
        </a:lnSpc>
        <a:spcBef>
          <a:spcPct val="0"/>
        </a:spcBef>
        <a:spcAft>
          <a:spcPts val="600"/>
        </a:spcAft>
        <a:buClr>
          <a:srgbClr val="ED1C24"/>
        </a:buClr>
        <a:buFont typeface="Arial" pitchFamily="34" charset="0"/>
        <a:defRPr sz="130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627063" indent="-234950" algn="l" rtl="0" eaLnBrk="1" fontAlgn="base" hangingPunct="1">
        <a:lnSpc>
          <a:spcPts val="1700"/>
        </a:lnSpc>
        <a:spcBef>
          <a:spcPct val="0"/>
        </a:spcBef>
        <a:spcAft>
          <a:spcPts val="600"/>
        </a:spcAft>
        <a:buClr>
          <a:srgbClr val="ED1C24"/>
        </a:buClr>
        <a:buFont typeface="Arial" pitchFamily="34" charset="0"/>
        <a:buChar char="•"/>
        <a:defRPr sz="130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879475" indent="-220663" algn="l" defTabSz="881063" rtl="0" eaLnBrk="1" fontAlgn="base" hangingPunct="1">
        <a:lnSpc>
          <a:spcPts val="1700"/>
        </a:lnSpc>
        <a:spcBef>
          <a:spcPct val="0"/>
        </a:spcBef>
        <a:spcAft>
          <a:spcPts val="600"/>
        </a:spcAft>
        <a:buClr>
          <a:srgbClr val="ED1C24"/>
        </a:buClr>
        <a:buFont typeface="Arial" pitchFamily="34" charset="0"/>
        <a:buChar char="–"/>
        <a:defRPr sz="130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98550" indent="-233363" algn="l" rtl="0" eaLnBrk="1" fontAlgn="base" hangingPunct="1">
        <a:lnSpc>
          <a:spcPts val="1700"/>
        </a:lnSpc>
        <a:spcBef>
          <a:spcPct val="0"/>
        </a:spcBef>
        <a:spcAft>
          <a:spcPts val="600"/>
        </a:spcAft>
        <a:buClr>
          <a:srgbClr val="ED1C24"/>
        </a:buClr>
        <a:buFont typeface="Arial" pitchFamily="34" charset="0"/>
        <a:buChar char="»"/>
        <a:defRPr sz="130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dkrofianova@popai.cz" TargetMode="External"/><Relationship Id="rId2" Type="http://schemas.openxmlformats.org/officeDocument/2006/relationships/hyperlink" Target="mailto:Daniel.Jesensky@dago.cz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8"/>
          <a:stretch/>
        </p:blipFill>
        <p:spPr>
          <a:xfrm>
            <a:off x="1924051" y="676275"/>
            <a:ext cx="7219950" cy="6172200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14326" y="2209799"/>
            <a:ext cx="4848224" cy="3343275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cs-CZ" sz="6600" dirty="0" smtClean="0">
                <a:solidFill>
                  <a:schemeClr val="tx1"/>
                </a:solidFill>
              </a:rPr>
              <a:t>RIMM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využitelnosti POP médií v maloobchodních formátech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ýstupy z výzkumu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26.10.2012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Poskytované možnosti propagace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5633134"/>
              </p:ext>
            </p:extLst>
          </p:nvPr>
        </p:nvGraphicFramePr>
        <p:xfrm>
          <a:off x="687388" y="1597025"/>
          <a:ext cx="7986712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14375" y="6051760"/>
            <a:ext cx="768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/>
                </a:solidFill>
              </a:rPr>
              <a:t>Označte </a:t>
            </a:r>
            <a:r>
              <a:rPr lang="cs-CZ" sz="1200" dirty="0">
                <a:solidFill>
                  <a:schemeClr val="accent1"/>
                </a:solidFill>
              </a:rPr>
              <a:t>prosím možnosti propagace, které nabízíte svým </a:t>
            </a:r>
            <a:r>
              <a:rPr lang="cs-CZ" sz="1200" dirty="0" smtClean="0">
                <a:solidFill>
                  <a:schemeClr val="accent1"/>
                </a:solidFill>
              </a:rPr>
              <a:t>dodavatelům </a:t>
            </a:r>
            <a:r>
              <a:rPr lang="cs-CZ" sz="1200" dirty="0">
                <a:solidFill>
                  <a:schemeClr val="accent1"/>
                </a:solidFill>
              </a:rPr>
              <a:t>v rámci Vašich prodejen: </a:t>
            </a:r>
            <a:endParaRPr lang="cs-CZ" sz="1200" dirty="0" smtClean="0">
              <a:solidFill>
                <a:schemeClr val="accent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 rot="2633545">
            <a:off x="4088315" y="4412135"/>
            <a:ext cx="336075" cy="1402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3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Vnímaná důležitost médií</a:t>
            </a:r>
            <a:endParaRPr lang="cs-CZ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817640911"/>
              </p:ext>
            </p:extLst>
          </p:nvPr>
        </p:nvGraphicFramePr>
        <p:xfrm>
          <a:off x="677863" y="1511300"/>
          <a:ext cx="7920000" cy="411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MEZINÁRODNÍ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 smtClean="0"/>
                        <a:t>LOKÁLNÍ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letáky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 media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instore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marketing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marketing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outdoor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propaga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í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ř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edm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ě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(dárky a prémie)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digital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signage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zážitkový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marketing (EVENTS)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5580712" y="3679751"/>
            <a:ext cx="781952" cy="174296"/>
            <a:chOff x="5724528" y="5084752"/>
            <a:chExt cx="1177931" cy="215904"/>
          </a:xfrm>
        </p:grpSpPr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5580730" y="2504528"/>
            <a:ext cx="781952" cy="174296"/>
            <a:chOff x="5724528" y="5084752"/>
            <a:chExt cx="1177931" cy="215904"/>
          </a:xfrm>
        </p:grpSpPr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5595363" y="2206683"/>
            <a:ext cx="781952" cy="174296"/>
            <a:chOff x="5724528" y="5084752"/>
            <a:chExt cx="1177931" cy="215904"/>
          </a:xfrm>
        </p:grpSpPr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5586766" y="2791927"/>
            <a:ext cx="781952" cy="174296"/>
            <a:chOff x="5724528" y="5084752"/>
            <a:chExt cx="1177931" cy="215904"/>
          </a:xfrm>
        </p:grpSpPr>
        <p:sp>
          <p:nvSpPr>
            <p:cNvPr id="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5595363" y="3089409"/>
            <a:ext cx="781952" cy="174296"/>
            <a:chOff x="5724528" y="5084752"/>
            <a:chExt cx="1177931" cy="215904"/>
          </a:xfrm>
        </p:grpSpPr>
        <p:sp>
          <p:nvSpPr>
            <p:cNvPr id="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5592559" y="3389423"/>
            <a:ext cx="781952" cy="174296"/>
            <a:chOff x="5724528" y="5084752"/>
            <a:chExt cx="1177931" cy="215904"/>
          </a:xfrm>
        </p:grpSpPr>
        <p:sp>
          <p:nvSpPr>
            <p:cNvPr id="1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5612141" y="4502746"/>
            <a:ext cx="781952" cy="174296"/>
            <a:chOff x="5724528" y="5084752"/>
            <a:chExt cx="1177931" cy="215904"/>
          </a:xfrm>
        </p:grpSpPr>
        <p:sp>
          <p:nvSpPr>
            <p:cNvPr id="1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5577523" y="3929422"/>
            <a:ext cx="781952" cy="174296"/>
            <a:chOff x="5724528" y="5084752"/>
            <a:chExt cx="1177931" cy="215904"/>
          </a:xfrm>
        </p:grpSpPr>
        <p:sp>
          <p:nvSpPr>
            <p:cNvPr id="1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714375" y="6289885"/>
            <a:ext cx="8515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/>
                </a:solidFill>
              </a:rPr>
              <a:t>Ohodnoťte </a:t>
            </a:r>
            <a:r>
              <a:rPr lang="cs-CZ" sz="1200" dirty="0">
                <a:solidFill>
                  <a:schemeClr val="accent1"/>
                </a:solidFill>
              </a:rPr>
              <a:t>prosím </a:t>
            </a:r>
            <a:r>
              <a:rPr lang="cs-CZ" sz="1200" dirty="0" smtClean="0">
                <a:solidFill>
                  <a:schemeClr val="accent1"/>
                </a:solidFill>
              </a:rPr>
              <a:t>důležitost </a:t>
            </a:r>
            <a:r>
              <a:rPr lang="cs-CZ" sz="1200" dirty="0">
                <a:solidFill>
                  <a:schemeClr val="accent1"/>
                </a:solidFill>
              </a:rPr>
              <a:t>následujících forem komunikace pro propagaci produktu Vašich </a:t>
            </a:r>
            <a:r>
              <a:rPr lang="cs-CZ" sz="1200" dirty="0" smtClean="0">
                <a:solidFill>
                  <a:schemeClr val="accent1"/>
                </a:solidFill>
              </a:rPr>
              <a:t>dodavatelů.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8073" y="6590310"/>
            <a:ext cx="46057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kde </a:t>
            </a:r>
            <a:r>
              <a:rPr lang="cs-CZ" sz="1050" b="1" dirty="0">
                <a:solidFill>
                  <a:schemeClr val="accent1"/>
                </a:solidFill>
              </a:rPr>
              <a:t>5</a:t>
            </a:r>
            <a:r>
              <a:rPr lang="cs-CZ" sz="1050" dirty="0">
                <a:solidFill>
                  <a:schemeClr val="accent1"/>
                </a:solidFill>
              </a:rPr>
              <a:t> je hodně důležitý a </a:t>
            </a:r>
            <a:r>
              <a:rPr lang="cs-CZ" sz="1050" b="1" dirty="0" smtClean="0">
                <a:solidFill>
                  <a:schemeClr val="accent1"/>
                </a:solidFill>
              </a:rPr>
              <a:t>1</a:t>
            </a:r>
            <a:r>
              <a:rPr lang="cs-CZ" sz="1050" dirty="0" smtClean="0">
                <a:solidFill>
                  <a:schemeClr val="accent1"/>
                </a:solidFill>
              </a:rPr>
              <a:t> </a:t>
            </a:r>
            <a:r>
              <a:rPr lang="cs-CZ" sz="1050" dirty="0">
                <a:solidFill>
                  <a:schemeClr val="accent1"/>
                </a:solidFill>
              </a:rPr>
              <a:t>naprosto </a:t>
            </a:r>
            <a:r>
              <a:rPr lang="cs-CZ" sz="1050" dirty="0" smtClean="0">
                <a:solidFill>
                  <a:schemeClr val="accent1"/>
                </a:solidFill>
              </a:rPr>
              <a:t>nedůležitý aspekt.</a:t>
            </a:r>
            <a:endParaRPr lang="cs-CZ" sz="1050" dirty="0">
              <a:solidFill>
                <a:schemeClr val="accent1"/>
              </a:solidFill>
            </a:endParaRPr>
          </a:p>
        </p:txBody>
      </p:sp>
      <p:grpSp>
        <p:nvGrpSpPr>
          <p:cNvPr id="91" name="Group 31"/>
          <p:cNvGrpSpPr>
            <a:grpSpLocks/>
          </p:cNvGrpSpPr>
          <p:nvPr/>
        </p:nvGrpSpPr>
        <p:grpSpPr bwMode="auto">
          <a:xfrm>
            <a:off x="5586766" y="4811389"/>
            <a:ext cx="781952" cy="174296"/>
            <a:chOff x="5724528" y="5084752"/>
            <a:chExt cx="1177931" cy="215904"/>
          </a:xfrm>
        </p:grpSpPr>
        <p:sp>
          <p:nvSpPr>
            <p:cNvPr id="9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9" name="Group 31"/>
          <p:cNvGrpSpPr>
            <a:grpSpLocks/>
          </p:cNvGrpSpPr>
          <p:nvPr/>
        </p:nvGrpSpPr>
        <p:grpSpPr bwMode="auto">
          <a:xfrm>
            <a:off x="5595363" y="5105244"/>
            <a:ext cx="781952" cy="174296"/>
            <a:chOff x="5724528" y="5084752"/>
            <a:chExt cx="1177931" cy="215904"/>
          </a:xfrm>
        </p:grpSpPr>
        <p:sp>
          <p:nvSpPr>
            <p:cNvPr id="11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52" name="Group 31"/>
          <p:cNvGrpSpPr>
            <a:grpSpLocks/>
          </p:cNvGrpSpPr>
          <p:nvPr/>
        </p:nvGrpSpPr>
        <p:grpSpPr bwMode="auto">
          <a:xfrm>
            <a:off x="5580712" y="1920330"/>
            <a:ext cx="781952" cy="174296"/>
            <a:chOff x="5724528" y="5084752"/>
            <a:chExt cx="1177931" cy="215904"/>
          </a:xfrm>
        </p:grpSpPr>
        <p:sp>
          <p:nvSpPr>
            <p:cNvPr id="15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64" name="Group 31"/>
          <p:cNvGrpSpPr>
            <a:grpSpLocks/>
          </p:cNvGrpSpPr>
          <p:nvPr/>
        </p:nvGrpSpPr>
        <p:grpSpPr bwMode="auto">
          <a:xfrm>
            <a:off x="5601156" y="4216415"/>
            <a:ext cx="781952" cy="174296"/>
            <a:chOff x="5724528" y="5084752"/>
            <a:chExt cx="1177931" cy="215904"/>
          </a:xfrm>
        </p:grpSpPr>
        <p:sp>
          <p:nvSpPr>
            <p:cNvPr id="16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70" name="Group 31"/>
          <p:cNvGrpSpPr>
            <a:grpSpLocks/>
          </p:cNvGrpSpPr>
          <p:nvPr/>
        </p:nvGrpSpPr>
        <p:grpSpPr bwMode="auto">
          <a:xfrm>
            <a:off x="5594449" y="5388999"/>
            <a:ext cx="781952" cy="174296"/>
            <a:chOff x="5724528" y="5084752"/>
            <a:chExt cx="1177931" cy="215904"/>
          </a:xfrm>
        </p:grpSpPr>
        <p:sp>
          <p:nvSpPr>
            <p:cNvPr id="17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76" name="Group 31"/>
          <p:cNvGrpSpPr>
            <a:grpSpLocks/>
          </p:cNvGrpSpPr>
          <p:nvPr/>
        </p:nvGrpSpPr>
        <p:grpSpPr bwMode="auto">
          <a:xfrm>
            <a:off x="7285705" y="2504528"/>
            <a:ext cx="781952" cy="174296"/>
            <a:chOff x="5724528" y="5084752"/>
            <a:chExt cx="1177931" cy="215904"/>
          </a:xfrm>
        </p:grpSpPr>
        <p:sp>
          <p:nvSpPr>
            <p:cNvPr id="17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82" name="Group 31"/>
          <p:cNvGrpSpPr>
            <a:grpSpLocks/>
          </p:cNvGrpSpPr>
          <p:nvPr/>
        </p:nvGrpSpPr>
        <p:grpSpPr bwMode="auto">
          <a:xfrm>
            <a:off x="7300338" y="2206683"/>
            <a:ext cx="781952" cy="174296"/>
            <a:chOff x="5724528" y="5084752"/>
            <a:chExt cx="1177931" cy="215904"/>
          </a:xfrm>
        </p:grpSpPr>
        <p:sp>
          <p:nvSpPr>
            <p:cNvPr id="18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88" name="Group 31"/>
          <p:cNvGrpSpPr>
            <a:grpSpLocks/>
          </p:cNvGrpSpPr>
          <p:nvPr/>
        </p:nvGrpSpPr>
        <p:grpSpPr bwMode="auto">
          <a:xfrm>
            <a:off x="7285687" y="1920330"/>
            <a:ext cx="781952" cy="174296"/>
            <a:chOff x="5724528" y="5084752"/>
            <a:chExt cx="1177931" cy="215904"/>
          </a:xfrm>
        </p:grpSpPr>
        <p:sp>
          <p:nvSpPr>
            <p:cNvPr id="18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94" name="Group 31"/>
          <p:cNvGrpSpPr>
            <a:grpSpLocks/>
          </p:cNvGrpSpPr>
          <p:nvPr/>
        </p:nvGrpSpPr>
        <p:grpSpPr bwMode="auto">
          <a:xfrm>
            <a:off x="7276180" y="3390353"/>
            <a:ext cx="781952" cy="174296"/>
            <a:chOff x="5724528" y="5084752"/>
            <a:chExt cx="1177931" cy="215904"/>
          </a:xfrm>
        </p:grpSpPr>
        <p:sp>
          <p:nvSpPr>
            <p:cNvPr id="19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00" name="Group 31"/>
          <p:cNvGrpSpPr>
            <a:grpSpLocks/>
          </p:cNvGrpSpPr>
          <p:nvPr/>
        </p:nvGrpSpPr>
        <p:grpSpPr bwMode="auto">
          <a:xfrm>
            <a:off x="7290813" y="3092508"/>
            <a:ext cx="781952" cy="174296"/>
            <a:chOff x="5724528" y="5084752"/>
            <a:chExt cx="1177931" cy="215904"/>
          </a:xfrm>
        </p:grpSpPr>
        <p:sp>
          <p:nvSpPr>
            <p:cNvPr id="20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06" name="Group 31"/>
          <p:cNvGrpSpPr>
            <a:grpSpLocks/>
          </p:cNvGrpSpPr>
          <p:nvPr/>
        </p:nvGrpSpPr>
        <p:grpSpPr bwMode="auto">
          <a:xfrm>
            <a:off x="7276162" y="2806155"/>
            <a:ext cx="781952" cy="174296"/>
            <a:chOff x="5724528" y="5084752"/>
            <a:chExt cx="1177931" cy="215904"/>
          </a:xfrm>
        </p:grpSpPr>
        <p:sp>
          <p:nvSpPr>
            <p:cNvPr id="20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12" name="Group 31"/>
          <p:cNvGrpSpPr>
            <a:grpSpLocks/>
          </p:cNvGrpSpPr>
          <p:nvPr/>
        </p:nvGrpSpPr>
        <p:grpSpPr bwMode="auto">
          <a:xfrm>
            <a:off x="7285705" y="4247603"/>
            <a:ext cx="781952" cy="174296"/>
            <a:chOff x="5724528" y="5084752"/>
            <a:chExt cx="1177931" cy="215904"/>
          </a:xfrm>
        </p:grpSpPr>
        <p:sp>
          <p:nvSpPr>
            <p:cNvPr id="21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18" name="Group 31"/>
          <p:cNvGrpSpPr>
            <a:grpSpLocks/>
          </p:cNvGrpSpPr>
          <p:nvPr/>
        </p:nvGrpSpPr>
        <p:grpSpPr bwMode="auto">
          <a:xfrm>
            <a:off x="7300338" y="3949758"/>
            <a:ext cx="781952" cy="174296"/>
            <a:chOff x="5724528" y="5084752"/>
            <a:chExt cx="1177931" cy="215904"/>
          </a:xfrm>
        </p:grpSpPr>
        <p:sp>
          <p:nvSpPr>
            <p:cNvPr id="21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24" name="Group 31"/>
          <p:cNvGrpSpPr>
            <a:grpSpLocks/>
          </p:cNvGrpSpPr>
          <p:nvPr/>
        </p:nvGrpSpPr>
        <p:grpSpPr bwMode="auto">
          <a:xfrm>
            <a:off x="7285687" y="3663405"/>
            <a:ext cx="781952" cy="174296"/>
            <a:chOff x="5724528" y="5084752"/>
            <a:chExt cx="1177931" cy="215904"/>
          </a:xfrm>
        </p:grpSpPr>
        <p:sp>
          <p:nvSpPr>
            <p:cNvPr id="22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30" name="Group 31"/>
          <p:cNvGrpSpPr>
            <a:grpSpLocks/>
          </p:cNvGrpSpPr>
          <p:nvPr/>
        </p:nvGrpSpPr>
        <p:grpSpPr bwMode="auto">
          <a:xfrm>
            <a:off x="7276162" y="4502751"/>
            <a:ext cx="781952" cy="174296"/>
            <a:chOff x="5724528" y="5084752"/>
            <a:chExt cx="1177931" cy="215904"/>
          </a:xfrm>
        </p:grpSpPr>
        <p:sp>
          <p:nvSpPr>
            <p:cNvPr id="23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36" name="Group 31"/>
          <p:cNvGrpSpPr>
            <a:grpSpLocks/>
          </p:cNvGrpSpPr>
          <p:nvPr/>
        </p:nvGrpSpPr>
        <p:grpSpPr bwMode="auto">
          <a:xfrm>
            <a:off x="7267322" y="4810235"/>
            <a:ext cx="781952" cy="174296"/>
            <a:chOff x="5724528" y="5084752"/>
            <a:chExt cx="1177931" cy="215904"/>
          </a:xfrm>
        </p:grpSpPr>
        <p:sp>
          <p:nvSpPr>
            <p:cNvPr id="23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42" name="Group 31"/>
          <p:cNvGrpSpPr>
            <a:grpSpLocks/>
          </p:cNvGrpSpPr>
          <p:nvPr/>
        </p:nvGrpSpPr>
        <p:grpSpPr bwMode="auto">
          <a:xfrm>
            <a:off x="7258482" y="5105239"/>
            <a:ext cx="781952" cy="174296"/>
            <a:chOff x="5724528" y="5084752"/>
            <a:chExt cx="1177931" cy="215904"/>
          </a:xfrm>
        </p:grpSpPr>
        <p:sp>
          <p:nvSpPr>
            <p:cNvPr id="2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48" name="Group 31"/>
          <p:cNvGrpSpPr>
            <a:grpSpLocks/>
          </p:cNvGrpSpPr>
          <p:nvPr/>
        </p:nvGrpSpPr>
        <p:grpSpPr bwMode="auto">
          <a:xfrm>
            <a:off x="7258482" y="5392414"/>
            <a:ext cx="781952" cy="174296"/>
            <a:chOff x="5724528" y="5084752"/>
            <a:chExt cx="1177931" cy="215904"/>
          </a:xfrm>
        </p:grpSpPr>
        <p:sp>
          <p:nvSpPr>
            <p:cNvPr id="24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19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Důležitost jednotlivých POP prostředků</a:t>
            </a:r>
            <a:endParaRPr lang="cs-CZ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110692100"/>
              </p:ext>
            </p:extLst>
          </p:nvPr>
        </p:nvGraphicFramePr>
        <p:xfrm>
          <a:off x="677863" y="1339850"/>
          <a:ext cx="7920000" cy="48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MEZINÁRODNÍ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 smtClean="0"/>
                        <a:t>LOKÁLNÍ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Reklama v letácích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Paletové ostrovy a dekorace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Ochutnávky a </a:t>
                      </a:r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předváděcí </a:t>
                      </a:r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Hry a </a:t>
                      </a:r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soutěže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In-store </a:t>
                      </a:r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Podlahové stojany a vitríny  </a:t>
                      </a:r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DOČASNÉ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Poster rámy, plakáty, bannery a vlajky na zeď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Příbalové </a:t>
                      </a:r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prémiové dárky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Stojany na letáky a stojánky na vizuály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Regálové </a:t>
                      </a:r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prostředky </a:t>
                      </a:r>
                      <a:r>
                        <a:rPr lang="cs-CZ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dekorace, děliče</a:t>
                      </a:r>
                      <a:r>
                        <a:rPr lang="cs-CZ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stopery atd.)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Digitální média v místě prodeje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Dekorace </a:t>
                      </a:r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bezpečnostních </a:t>
                      </a:r>
                      <a:r>
                        <a:rPr lang="cs-CZ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 a </a:t>
                      </a:r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turniketů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Podlahové stojany a vitríny  TRVALÉ (permanentní)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Podlahová grafika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Výlohové POP </a:t>
                      </a:r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prostředky</a:t>
                      </a:r>
                      <a:endParaRPr lang="cs-CZ" sz="13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Shop in shop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Pokladní a pultové stojánky, displaye, mincovníky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Reklamy na nákupních vozících a košících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Polepy pokladních pásu a </a:t>
                      </a:r>
                      <a:r>
                        <a:rPr lang="cs-C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děliče </a:t>
                      </a:r>
                      <a:r>
                        <a:rPr lang="cs-CZ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nákupu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zvuků </a:t>
                      </a:r>
                      <a:r>
                        <a:rPr lang="cs-CZ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cs-C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vůní</a:t>
                      </a:r>
                      <a:endParaRPr lang="cs-C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5580712" y="2610313"/>
            <a:ext cx="781952" cy="174296"/>
            <a:chOff x="5724528" y="5084752"/>
            <a:chExt cx="1177931" cy="215904"/>
          </a:xfrm>
        </p:grpSpPr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5580730" y="2161628"/>
            <a:ext cx="781952" cy="174296"/>
            <a:chOff x="5724528" y="5084752"/>
            <a:chExt cx="1177931" cy="215904"/>
          </a:xfrm>
        </p:grpSpPr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5585838" y="1939983"/>
            <a:ext cx="781952" cy="174296"/>
            <a:chOff x="5724528" y="5084752"/>
            <a:chExt cx="1177931" cy="215904"/>
          </a:xfrm>
        </p:grpSpPr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5586766" y="2382352"/>
            <a:ext cx="781952" cy="174296"/>
            <a:chOff x="5724528" y="5084752"/>
            <a:chExt cx="1177931" cy="215904"/>
          </a:xfrm>
        </p:grpSpPr>
        <p:sp>
          <p:nvSpPr>
            <p:cNvPr id="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5595363" y="2841759"/>
            <a:ext cx="781952" cy="174296"/>
            <a:chOff x="5724528" y="5084752"/>
            <a:chExt cx="1177931" cy="215904"/>
          </a:xfrm>
        </p:grpSpPr>
        <p:sp>
          <p:nvSpPr>
            <p:cNvPr id="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5592559" y="3065573"/>
            <a:ext cx="781952" cy="174296"/>
            <a:chOff x="5724528" y="5084752"/>
            <a:chExt cx="1177931" cy="215904"/>
          </a:xfrm>
        </p:grpSpPr>
        <p:sp>
          <p:nvSpPr>
            <p:cNvPr id="1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5593091" y="3731221"/>
            <a:ext cx="781952" cy="174296"/>
            <a:chOff x="5724528" y="5084752"/>
            <a:chExt cx="1177931" cy="215904"/>
          </a:xfrm>
        </p:grpSpPr>
        <p:sp>
          <p:nvSpPr>
            <p:cNvPr id="1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5577523" y="3281722"/>
            <a:ext cx="781952" cy="174296"/>
            <a:chOff x="5724528" y="5084752"/>
            <a:chExt cx="1177931" cy="215904"/>
          </a:xfrm>
        </p:grpSpPr>
        <p:sp>
          <p:nvSpPr>
            <p:cNvPr id="1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714375" y="6289885"/>
            <a:ext cx="8515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/>
                </a:solidFill>
              </a:rPr>
              <a:t>Ohodnoťte </a:t>
            </a:r>
            <a:r>
              <a:rPr lang="cs-CZ" sz="1200" dirty="0">
                <a:solidFill>
                  <a:schemeClr val="accent1"/>
                </a:solidFill>
              </a:rPr>
              <a:t>prosím </a:t>
            </a:r>
            <a:r>
              <a:rPr lang="cs-CZ" sz="1200" dirty="0" smtClean="0">
                <a:solidFill>
                  <a:schemeClr val="accent1"/>
                </a:solidFill>
              </a:rPr>
              <a:t>důležitost </a:t>
            </a:r>
            <a:r>
              <a:rPr lang="cs-CZ" sz="1200" dirty="0">
                <a:solidFill>
                  <a:schemeClr val="accent1"/>
                </a:solidFill>
              </a:rPr>
              <a:t>následujících forem komunikace pro propagaci produktu Vašich </a:t>
            </a:r>
            <a:r>
              <a:rPr lang="cs-CZ" sz="1200" dirty="0" smtClean="0">
                <a:solidFill>
                  <a:schemeClr val="accent1"/>
                </a:solidFill>
              </a:rPr>
              <a:t>dodavatelů.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8073" y="6590310"/>
            <a:ext cx="45528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kde </a:t>
            </a:r>
            <a:r>
              <a:rPr lang="cs-CZ" sz="1050" b="1" dirty="0">
                <a:solidFill>
                  <a:schemeClr val="accent1"/>
                </a:solidFill>
              </a:rPr>
              <a:t>5</a:t>
            </a:r>
            <a:r>
              <a:rPr lang="cs-CZ" sz="1050" dirty="0">
                <a:solidFill>
                  <a:schemeClr val="accent1"/>
                </a:solidFill>
              </a:rPr>
              <a:t> je hodně důležitý a </a:t>
            </a:r>
            <a:r>
              <a:rPr lang="cs-CZ" sz="1050" b="1" dirty="0" smtClean="0">
                <a:solidFill>
                  <a:schemeClr val="accent1"/>
                </a:solidFill>
              </a:rPr>
              <a:t>1</a:t>
            </a:r>
            <a:r>
              <a:rPr lang="cs-CZ" sz="1050" dirty="0" smtClean="0">
                <a:solidFill>
                  <a:schemeClr val="accent1"/>
                </a:solidFill>
              </a:rPr>
              <a:t> </a:t>
            </a:r>
            <a:r>
              <a:rPr lang="cs-CZ" sz="1050" dirty="0">
                <a:solidFill>
                  <a:schemeClr val="accent1"/>
                </a:solidFill>
              </a:rPr>
              <a:t>naprosto </a:t>
            </a:r>
            <a:r>
              <a:rPr lang="cs-CZ" sz="1050" dirty="0" smtClean="0">
                <a:solidFill>
                  <a:schemeClr val="accent1"/>
                </a:solidFill>
              </a:rPr>
              <a:t>nedůležitý aspekt</a:t>
            </a:r>
            <a:endParaRPr lang="cs-CZ" sz="1050" dirty="0">
              <a:solidFill>
                <a:schemeClr val="accent1"/>
              </a:solidFill>
            </a:endParaRPr>
          </a:p>
        </p:txBody>
      </p:sp>
      <p:grpSp>
        <p:nvGrpSpPr>
          <p:cNvPr id="91" name="Group 31"/>
          <p:cNvGrpSpPr>
            <a:grpSpLocks/>
          </p:cNvGrpSpPr>
          <p:nvPr/>
        </p:nvGrpSpPr>
        <p:grpSpPr bwMode="auto">
          <a:xfrm>
            <a:off x="5586766" y="3963664"/>
            <a:ext cx="781952" cy="174296"/>
            <a:chOff x="5724528" y="5084752"/>
            <a:chExt cx="1177931" cy="215904"/>
          </a:xfrm>
        </p:grpSpPr>
        <p:sp>
          <p:nvSpPr>
            <p:cNvPr id="9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9" name="Group 31"/>
          <p:cNvGrpSpPr>
            <a:grpSpLocks/>
          </p:cNvGrpSpPr>
          <p:nvPr/>
        </p:nvGrpSpPr>
        <p:grpSpPr bwMode="auto">
          <a:xfrm>
            <a:off x="5595363" y="4181319"/>
            <a:ext cx="781952" cy="174296"/>
            <a:chOff x="5724528" y="5084752"/>
            <a:chExt cx="1177931" cy="215904"/>
          </a:xfrm>
        </p:grpSpPr>
        <p:sp>
          <p:nvSpPr>
            <p:cNvPr id="11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52" name="Group 31"/>
          <p:cNvGrpSpPr>
            <a:grpSpLocks/>
          </p:cNvGrpSpPr>
          <p:nvPr/>
        </p:nvGrpSpPr>
        <p:grpSpPr bwMode="auto">
          <a:xfrm>
            <a:off x="5580712" y="1729830"/>
            <a:ext cx="781952" cy="174296"/>
            <a:chOff x="5724528" y="5084752"/>
            <a:chExt cx="1177931" cy="215904"/>
          </a:xfrm>
        </p:grpSpPr>
        <p:sp>
          <p:nvSpPr>
            <p:cNvPr id="15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64" name="Group 31"/>
          <p:cNvGrpSpPr>
            <a:grpSpLocks/>
          </p:cNvGrpSpPr>
          <p:nvPr/>
        </p:nvGrpSpPr>
        <p:grpSpPr bwMode="auto">
          <a:xfrm>
            <a:off x="5591631" y="3511565"/>
            <a:ext cx="781952" cy="174296"/>
            <a:chOff x="5724528" y="5084752"/>
            <a:chExt cx="1177931" cy="215904"/>
          </a:xfrm>
        </p:grpSpPr>
        <p:sp>
          <p:nvSpPr>
            <p:cNvPr id="16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70" name="Group 31"/>
          <p:cNvGrpSpPr>
            <a:grpSpLocks/>
          </p:cNvGrpSpPr>
          <p:nvPr/>
        </p:nvGrpSpPr>
        <p:grpSpPr bwMode="auto">
          <a:xfrm>
            <a:off x="5594449" y="4407924"/>
            <a:ext cx="781952" cy="174296"/>
            <a:chOff x="5724528" y="5084752"/>
            <a:chExt cx="1177931" cy="215904"/>
          </a:xfrm>
        </p:grpSpPr>
        <p:sp>
          <p:nvSpPr>
            <p:cNvPr id="17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76" name="Group 31"/>
          <p:cNvGrpSpPr>
            <a:grpSpLocks/>
          </p:cNvGrpSpPr>
          <p:nvPr/>
        </p:nvGrpSpPr>
        <p:grpSpPr bwMode="auto">
          <a:xfrm>
            <a:off x="7199980" y="2161628"/>
            <a:ext cx="781952" cy="174296"/>
            <a:chOff x="5724528" y="5084752"/>
            <a:chExt cx="1177931" cy="215904"/>
          </a:xfrm>
        </p:grpSpPr>
        <p:sp>
          <p:nvSpPr>
            <p:cNvPr id="17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82" name="Group 31"/>
          <p:cNvGrpSpPr>
            <a:grpSpLocks/>
          </p:cNvGrpSpPr>
          <p:nvPr/>
        </p:nvGrpSpPr>
        <p:grpSpPr bwMode="auto">
          <a:xfrm>
            <a:off x="7214613" y="1949508"/>
            <a:ext cx="781952" cy="174296"/>
            <a:chOff x="5724528" y="5084752"/>
            <a:chExt cx="1177931" cy="215904"/>
          </a:xfrm>
        </p:grpSpPr>
        <p:sp>
          <p:nvSpPr>
            <p:cNvPr id="18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88" name="Group 31"/>
          <p:cNvGrpSpPr>
            <a:grpSpLocks/>
          </p:cNvGrpSpPr>
          <p:nvPr/>
        </p:nvGrpSpPr>
        <p:grpSpPr bwMode="auto">
          <a:xfrm>
            <a:off x="7219012" y="1729830"/>
            <a:ext cx="781952" cy="174296"/>
            <a:chOff x="5724528" y="5084752"/>
            <a:chExt cx="1177931" cy="215904"/>
          </a:xfrm>
        </p:grpSpPr>
        <p:sp>
          <p:nvSpPr>
            <p:cNvPr id="18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94" name="Group 31"/>
          <p:cNvGrpSpPr>
            <a:grpSpLocks/>
          </p:cNvGrpSpPr>
          <p:nvPr/>
        </p:nvGrpSpPr>
        <p:grpSpPr bwMode="auto">
          <a:xfrm>
            <a:off x="7210860" y="2848296"/>
            <a:ext cx="781952" cy="174296"/>
            <a:chOff x="5724528" y="5084752"/>
            <a:chExt cx="1177931" cy="215904"/>
          </a:xfrm>
        </p:grpSpPr>
        <p:sp>
          <p:nvSpPr>
            <p:cNvPr id="19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dirty="0"/>
            </a:p>
          </p:txBody>
        </p:sp>
      </p:grpSp>
      <p:grpSp>
        <p:nvGrpSpPr>
          <p:cNvPr id="200" name="Group 31"/>
          <p:cNvGrpSpPr>
            <a:grpSpLocks/>
          </p:cNvGrpSpPr>
          <p:nvPr/>
        </p:nvGrpSpPr>
        <p:grpSpPr bwMode="auto">
          <a:xfrm>
            <a:off x="7214613" y="2630524"/>
            <a:ext cx="781952" cy="174296"/>
            <a:chOff x="5724528" y="5084752"/>
            <a:chExt cx="1177931" cy="215904"/>
          </a:xfrm>
        </p:grpSpPr>
        <p:sp>
          <p:nvSpPr>
            <p:cNvPr id="20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06" name="Group 31"/>
          <p:cNvGrpSpPr>
            <a:grpSpLocks/>
          </p:cNvGrpSpPr>
          <p:nvPr/>
        </p:nvGrpSpPr>
        <p:grpSpPr bwMode="auto">
          <a:xfrm>
            <a:off x="7219012" y="2396575"/>
            <a:ext cx="781952" cy="174296"/>
            <a:chOff x="5724528" y="5084752"/>
            <a:chExt cx="1177931" cy="215904"/>
          </a:xfrm>
        </p:grpSpPr>
        <p:sp>
          <p:nvSpPr>
            <p:cNvPr id="20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12" name="Group 31"/>
          <p:cNvGrpSpPr>
            <a:grpSpLocks/>
          </p:cNvGrpSpPr>
          <p:nvPr/>
        </p:nvGrpSpPr>
        <p:grpSpPr bwMode="auto">
          <a:xfrm>
            <a:off x="7199980" y="3511570"/>
            <a:ext cx="781952" cy="174296"/>
            <a:chOff x="5724528" y="5084752"/>
            <a:chExt cx="1177931" cy="215904"/>
          </a:xfrm>
        </p:grpSpPr>
        <p:sp>
          <p:nvSpPr>
            <p:cNvPr id="21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18" name="Group 31"/>
          <p:cNvGrpSpPr>
            <a:grpSpLocks/>
          </p:cNvGrpSpPr>
          <p:nvPr/>
        </p:nvGrpSpPr>
        <p:grpSpPr bwMode="auto">
          <a:xfrm>
            <a:off x="7214613" y="3281727"/>
            <a:ext cx="781952" cy="174296"/>
            <a:chOff x="5724528" y="5084752"/>
            <a:chExt cx="1177931" cy="215904"/>
          </a:xfrm>
        </p:grpSpPr>
        <p:sp>
          <p:nvSpPr>
            <p:cNvPr id="21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24" name="Group 31"/>
          <p:cNvGrpSpPr>
            <a:grpSpLocks/>
          </p:cNvGrpSpPr>
          <p:nvPr/>
        </p:nvGrpSpPr>
        <p:grpSpPr bwMode="auto">
          <a:xfrm>
            <a:off x="7199980" y="3075093"/>
            <a:ext cx="781952" cy="174296"/>
            <a:chOff x="5724528" y="5084752"/>
            <a:chExt cx="1177931" cy="215904"/>
          </a:xfrm>
        </p:grpSpPr>
        <p:sp>
          <p:nvSpPr>
            <p:cNvPr id="22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30" name="Group 31"/>
          <p:cNvGrpSpPr>
            <a:grpSpLocks/>
          </p:cNvGrpSpPr>
          <p:nvPr/>
        </p:nvGrpSpPr>
        <p:grpSpPr bwMode="auto">
          <a:xfrm>
            <a:off x="7210860" y="3740741"/>
            <a:ext cx="781952" cy="174296"/>
            <a:chOff x="5724528" y="5084752"/>
            <a:chExt cx="1177931" cy="215904"/>
          </a:xfrm>
        </p:grpSpPr>
        <p:sp>
          <p:nvSpPr>
            <p:cNvPr id="23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36" name="Group 31"/>
          <p:cNvGrpSpPr>
            <a:grpSpLocks/>
          </p:cNvGrpSpPr>
          <p:nvPr/>
        </p:nvGrpSpPr>
        <p:grpSpPr bwMode="auto">
          <a:xfrm>
            <a:off x="7210860" y="3970041"/>
            <a:ext cx="781952" cy="174296"/>
            <a:chOff x="5724528" y="5084752"/>
            <a:chExt cx="1177931" cy="215904"/>
          </a:xfrm>
        </p:grpSpPr>
        <p:sp>
          <p:nvSpPr>
            <p:cNvPr id="23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42" name="Group 31"/>
          <p:cNvGrpSpPr>
            <a:grpSpLocks/>
          </p:cNvGrpSpPr>
          <p:nvPr/>
        </p:nvGrpSpPr>
        <p:grpSpPr bwMode="auto">
          <a:xfrm>
            <a:off x="7219012" y="5978818"/>
            <a:ext cx="781952" cy="174296"/>
            <a:chOff x="5724528" y="5084752"/>
            <a:chExt cx="1177931" cy="215904"/>
          </a:xfrm>
        </p:grpSpPr>
        <p:sp>
          <p:nvSpPr>
            <p:cNvPr id="2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48" name="Group 31"/>
          <p:cNvGrpSpPr>
            <a:grpSpLocks/>
          </p:cNvGrpSpPr>
          <p:nvPr/>
        </p:nvGrpSpPr>
        <p:grpSpPr bwMode="auto">
          <a:xfrm>
            <a:off x="7210860" y="4865129"/>
            <a:ext cx="781952" cy="174296"/>
            <a:chOff x="5724528" y="5084752"/>
            <a:chExt cx="1177931" cy="215904"/>
          </a:xfrm>
        </p:grpSpPr>
        <p:sp>
          <p:nvSpPr>
            <p:cNvPr id="24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63" name="Group 31"/>
          <p:cNvGrpSpPr>
            <a:grpSpLocks/>
          </p:cNvGrpSpPr>
          <p:nvPr/>
        </p:nvGrpSpPr>
        <p:grpSpPr bwMode="auto">
          <a:xfrm>
            <a:off x="5594449" y="4636524"/>
            <a:ext cx="781952" cy="174296"/>
            <a:chOff x="5724528" y="5084752"/>
            <a:chExt cx="1177931" cy="215904"/>
          </a:xfrm>
        </p:grpSpPr>
        <p:sp>
          <p:nvSpPr>
            <p:cNvPr id="25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59" name="Group 31"/>
          <p:cNvGrpSpPr>
            <a:grpSpLocks/>
          </p:cNvGrpSpPr>
          <p:nvPr/>
        </p:nvGrpSpPr>
        <p:grpSpPr bwMode="auto">
          <a:xfrm>
            <a:off x="5603974" y="5074674"/>
            <a:ext cx="781952" cy="174296"/>
            <a:chOff x="5724528" y="5084752"/>
            <a:chExt cx="1177931" cy="215904"/>
          </a:xfrm>
        </p:grpSpPr>
        <p:sp>
          <p:nvSpPr>
            <p:cNvPr id="26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65" name="Group 31"/>
          <p:cNvGrpSpPr>
            <a:grpSpLocks/>
          </p:cNvGrpSpPr>
          <p:nvPr/>
        </p:nvGrpSpPr>
        <p:grpSpPr bwMode="auto">
          <a:xfrm>
            <a:off x="5602838" y="5315483"/>
            <a:ext cx="781952" cy="174296"/>
            <a:chOff x="5724528" y="5084752"/>
            <a:chExt cx="1177931" cy="215904"/>
          </a:xfrm>
        </p:grpSpPr>
        <p:sp>
          <p:nvSpPr>
            <p:cNvPr id="26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7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71" name="Group 31"/>
          <p:cNvGrpSpPr>
            <a:grpSpLocks/>
          </p:cNvGrpSpPr>
          <p:nvPr/>
        </p:nvGrpSpPr>
        <p:grpSpPr bwMode="auto">
          <a:xfrm>
            <a:off x="5596585" y="5519085"/>
            <a:ext cx="781952" cy="174296"/>
            <a:chOff x="5724528" y="5084752"/>
            <a:chExt cx="1177931" cy="215904"/>
          </a:xfrm>
        </p:grpSpPr>
        <p:sp>
          <p:nvSpPr>
            <p:cNvPr id="2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77" name="Group 31"/>
          <p:cNvGrpSpPr>
            <a:grpSpLocks/>
          </p:cNvGrpSpPr>
          <p:nvPr/>
        </p:nvGrpSpPr>
        <p:grpSpPr bwMode="auto">
          <a:xfrm>
            <a:off x="5597276" y="5747377"/>
            <a:ext cx="781952" cy="174296"/>
            <a:chOff x="5724528" y="5084752"/>
            <a:chExt cx="1177931" cy="215904"/>
          </a:xfrm>
        </p:grpSpPr>
        <p:sp>
          <p:nvSpPr>
            <p:cNvPr id="2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83" name="Group 31"/>
          <p:cNvGrpSpPr>
            <a:grpSpLocks/>
          </p:cNvGrpSpPr>
          <p:nvPr/>
        </p:nvGrpSpPr>
        <p:grpSpPr bwMode="auto">
          <a:xfrm>
            <a:off x="5613707" y="5970024"/>
            <a:ext cx="781952" cy="174296"/>
            <a:chOff x="5724528" y="5084752"/>
            <a:chExt cx="1177931" cy="215904"/>
          </a:xfrm>
        </p:grpSpPr>
        <p:sp>
          <p:nvSpPr>
            <p:cNvPr id="28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89" name="Group 31"/>
          <p:cNvGrpSpPr>
            <a:grpSpLocks/>
          </p:cNvGrpSpPr>
          <p:nvPr/>
        </p:nvGrpSpPr>
        <p:grpSpPr bwMode="auto">
          <a:xfrm>
            <a:off x="5594449" y="4846074"/>
            <a:ext cx="781952" cy="174296"/>
            <a:chOff x="5724528" y="5084752"/>
            <a:chExt cx="1177931" cy="215904"/>
          </a:xfrm>
        </p:grpSpPr>
        <p:sp>
          <p:nvSpPr>
            <p:cNvPr id="29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95" name="Group 31"/>
          <p:cNvGrpSpPr>
            <a:grpSpLocks/>
          </p:cNvGrpSpPr>
          <p:nvPr/>
        </p:nvGrpSpPr>
        <p:grpSpPr bwMode="auto">
          <a:xfrm>
            <a:off x="7219012" y="4196656"/>
            <a:ext cx="781952" cy="174296"/>
            <a:chOff x="5724528" y="5084752"/>
            <a:chExt cx="1177931" cy="215904"/>
          </a:xfrm>
        </p:grpSpPr>
        <p:sp>
          <p:nvSpPr>
            <p:cNvPr id="29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01" name="Group 31"/>
          <p:cNvGrpSpPr>
            <a:grpSpLocks/>
          </p:cNvGrpSpPr>
          <p:nvPr/>
        </p:nvGrpSpPr>
        <p:grpSpPr bwMode="auto">
          <a:xfrm>
            <a:off x="7210860" y="4405350"/>
            <a:ext cx="781952" cy="174296"/>
            <a:chOff x="5724528" y="5084752"/>
            <a:chExt cx="1177931" cy="215904"/>
          </a:xfrm>
        </p:grpSpPr>
        <p:sp>
          <p:nvSpPr>
            <p:cNvPr id="30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07" name="Group 31"/>
          <p:cNvGrpSpPr>
            <a:grpSpLocks/>
          </p:cNvGrpSpPr>
          <p:nvPr/>
        </p:nvGrpSpPr>
        <p:grpSpPr bwMode="auto">
          <a:xfrm>
            <a:off x="7210864" y="4642477"/>
            <a:ext cx="781952" cy="174296"/>
            <a:chOff x="5724528" y="5084752"/>
            <a:chExt cx="1177931" cy="215904"/>
          </a:xfrm>
        </p:grpSpPr>
        <p:sp>
          <p:nvSpPr>
            <p:cNvPr id="30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13" name="Group 31"/>
          <p:cNvGrpSpPr>
            <a:grpSpLocks/>
          </p:cNvGrpSpPr>
          <p:nvPr/>
        </p:nvGrpSpPr>
        <p:grpSpPr bwMode="auto">
          <a:xfrm>
            <a:off x="7210860" y="5073948"/>
            <a:ext cx="781952" cy="174296"/>
            <a:chOff x="5724528" y="5084752"/>
            <a:chExt cx="1177931" cy="215904"/>
          </a:xfrm>
        </p:grpSpPr>
        <p:sp>
          <p:nvSpPr>
            <p:cNvPr id="3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19" name="Group 31"/>
          <p:cNvGrpSpPr>
            <a:grpSpLocks/>
          </p:cNvGrpSpPr>
          <p:nvPr/>
        </p:nvGrpSpPr>
        <p:grpSpPr bwMode="auto">
          <a:xfrm>
            <a:off x="7210860" y="5305953"/>
            <a:ext cx="781952" cy="174296"/>
            <a:chOff x="5724528" y="5084752"/>
            <a:chExt cx="1177931" cy="215904"/>
          </a:xfrm>
        </p:grpSpPr>
        <p:sp>
          <p:nvSpPr>
            <p:cNvPr id="3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25" name="Group 31"/>
          <p:cNvGrpSpPr>
            <a:grpSpLocks/>
          </p:cNvGrpSpPr>
          <p:nvPr/>
        </p:nvGrpSpPr>
        <p:grpSpPr bwMode="auto">
          <a:xfrm>
            <a:off x="7211083" y="5536678"/>
            <a:ext cx="781952" cy="174296"/>
            <a:chOff x="5724528" y="5084752"/>
            <a:chExt cx="1177931" cy="215904"/>
          </a:xfrm>
        </p:grpSpPr>
        <p:sp>
          <p:nvSpPr>
            <p:cNvPr id="32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2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3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31" name="Group 31"/>
          <p:cNvGrpSpPr>
            <a:grpSpLocks/>
          </p:cNvGrpSpPr>
          <p:nvPr/>
        </p:nvGrpSpPr>
        <p:grpSpPr bwMode="auto">
          <a:xfrm>
            <a:off x="7215251" y="5747372"/>
            <a:ext cx="781952" cy="174296"/>
            <a:chOff x="5724528" y="5084752"/>
            <a:chExt cx="1177931" cy="215904"/>
          </a:xfrm>
        </p:grpSpPr>
        <p:sp>
          <p:nvSpPr>
            <p:cNvPr id="33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3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3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3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3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22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Shrnutí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6"/>
          </p:nvPr>
        </p:nvSpPr>
        <p:spPr>
          <a:xfrm>
            <a:off x="687388" y="1377949"/>
            <a:ext cx="7986712" cy="4803775"/>
          </a:xfrm>
          <a:solidFill>
            <a:schemeClr val="accent4"/>
          </a:solidFill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Hlavní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motivační faktory </a:t>
            </a:r>
            <a:r>
              <a:rPr lang="cs-CZ" sz="1400" dirty="0" smtClean="0">
                <a:solidFill>
                  <a:schemeClr val="tx1"/>
                </a:solidFill>
              </a:rPr>
              <a:t>ke spolupráci </a:t>
            </a:r>
            <a:r>
              <a:rPr lang="cs-CZ" sz="1400" dirty="0">
                <a:solidFill>
                  <a:schemeClr val="tx1"/>
                </a:solidFill>
              </a:rPr>
              <a:t>s dodavateli v oblasti in-</a:t>
            </a:r>
            <a:r>
              <a:rPr lang="cs-CZ" sz="1400" dirty="0" err="1">
                <a:solidFill>
                  <a:schemeClr val="tx1"/>
                </a:solidFill>
              </a:rPr>
              <a:t>store</a:t>
            </a:r>
            <a:r>
              <a:rPr lang="cs-CZ" sz="1400" dirty="0">
                <a:solidFill>
                  <a:schemeClr val="tx1"/>
                </a:solidFill>
              </a:rPr>
              <a:t> komunikace se mezi mezinárodními a lokálními maloobchodními sítěmi zásadně liší. Hlavním motivačním faktorem pro spolupráci s dodavateli v in-</a:t>
            </a:r>
            <a:r>
              <a:rPr lang="cs-CZ" sz="1400" dirty="0" err="1">
                <a:solidFill>
                  <a:schemeClr val="tx1"/>
                </a:solidFill>
              </a:rPr>
              <a:t>store</a:t>
            </a:r>
            <a:r>
              <a:rPr lang="cs-CZ" sz="1400" dirty="0">
                <a:solidFill>
                  <a:schemeClr val="tx1"/>
                </a:solidFill>
              </a:rPr>
              <a:t> komunikaci pro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mezinárodní MO sítě </a:t>
            </a:r>
            <a:r>
              <a:rPr lang="cs-CZ" sz="1400" dirty="0">
                <a:solidFill>
                  <a:schemeClr val="tx1"/>
                </a:solidFill>
              </a:rPr>
              <a:t>je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zvýšení prodeje podporovaných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produktů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.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okální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MO sítě </a:t>
            </a:r>
            <a:r>
              <a:rPr lang="cs-CZ" sz="1400" dirty="0">
                <a:solidFill>
                  <a:schemeClr val="tx1"/>
                </a:solidFill>
              </a:rPr>
              <a:t>chtějí hlavně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přilákat nové zákazníky</a:t>
            </a:r>
            <a:r>
              <a:rPr lang="cs-CZ" sz="1400" dirty="0" smtClean="0">
                <a:solidFill>
                  <a:schemeClr val="tx1"/>
                </a:solidFill>
              </a:rPr>
              <a:t>. Pro kategorii </a:t>
            </a:r>
            <a:r>
              <a:rPr lang="cs-CZ" sz="1400" dirty="0" err="1" smtClean="0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400" dirty="0" smtClean="0">
                <a:solidFill>
                  <a:schemeClr val="tx1"/>
                </a:solidFill>
              </a:rPr>
              <a:t> je stejně jako pro MMOS nejdůležitějším motivátorem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zvýšení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prodeje podporovaných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produktů</a:t>
            </a:r>
            <a:r>
              <a:rPr lang="cs-CZ" sz="1400" dirty="0" smtClean="0">
                <a:solidFill>
                  <a:schemeClr val="tx1"/>
                </a:solidFill>
              </a:rPr>
              <a:t>. Pro prodejní kanály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Hobby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Drogerie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je hlavním motivačním faktorem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zvýšení obratu dané kategorie</a:t>
            </a:r>
            <a:r>
              <a:rPr lang="cs-CZ" sz="1400" dirty="0" smtClean="0">
                <a:solidFill>
                  <a:schemeClr val="tx1"/>
                </a:solidFill>
              </a:rPr>
              <a:t>. Je zajímavé, že zástupci kategorií Hobby a Drogerie vnímají </a:t>
            </a:r>
            <a:r>
              <a:rPr lang="cs-CZ" sz="1400" dirty="0">
                <a:solidFill>
                  <a:schemeClr val="tx1"/>
                </a:solidFill>
              </a:rPr>
              <a:t>POP prostředky </a:t>
            </a:r>
            <a:r>
              <a:rPr lang="cs-CZ" sz="1400" dirty="0" smtClean="0">
                <a:solidFill>
                  <a:schemeClr val="tx1"/>
                </a:solidFill>
              </a:rPr>
              <a:t>jako vhodný prostředek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 informování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edukaci zákazníků</a:t>
            </a:r>
            <a:r>
              <a:rPr lang="cs-CZ" sz="1400" dirty="0" smtClean="0">
                <a:solidFill>
                  <a:schemeClr val="tx1"/>
                </a:solidFill>
              </a:rPr>
              <a:t>. </a:t>
            </a:r>
            <a:endParaRPr lang="cs-CZ" sz="14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Také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aspekty, které chybí </a:t>
            </a:r>
            <a:r>
              <a:rPr lang="cs-CZ" sz="1400" dirty="0" smtClean="0">
                <a:solidFill>
                  <a:schemeClr val="tx1"/>
                </a:solidFill>
              </a:rPr>
              <a:t>maloobchodním </a:t>
            </a:r>
            <a:r>
              <a:rPr lang="cs-CZ" sz="1400" dirty="0">
                <a:solidFill>
                  <a:schemeClr val="tx1"/>
                </a:solidFill>
              </a:rPr>
              <a:t>sítím ve spolupráci s dodavateli v oblasti in-</a:t>
            </a:r>
            <a:r>
              <a:rPr lang="cs-CZ" sz="1400" dirty="0" err="1">
                <a:solidFill>
                  <a:schemeClr val="tx1"/>
                </a:solidFill>
              </a:rPr>
              <a:t>store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komunikace </a:t>
            </a:r>
            <a:r>
              <a:rPr lang="cs-CZ" sz="1400" dirty="0">
                <a:solidFill>
                  <a:schemeClr val="tx1"/>
                </a:solidFill>
              </a:rPr>
              <a:t>se zásadně liší mezi lokálními a mezinárodními sítěmi. U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mezinárodních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MO sítí </a:t>
            </a:r>
            <a:r>
              <a:rPr lang="cs-CZ" sz="1400" dirty="0">
                <a:solidFill>
                  <a:schemeClr val="tx1"/>
                </a:solidFill>
              </a:rPr>
              <a:t>je hlavním chybějícím faktorem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prokazování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účinnosti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 efektivity POP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prostředků</a:t>
            </a:r>
            <a:r>
              <a:rPr lang="cs-CZ" sz="1400" dirty="0">
                <a:solidFill>
                  <a:schemeClr val="tx1"/>
                </a:solidFill>
              </a:rPr>
              <a:t> ze strany </a:t>
            </a:r>
            <a:r>
              <a:rPr lang="cs-CZ" sz="1400" dirty="0" smtClean="0">
                <a:solidFill>
                  <a:schemeClr val="tx1"/>
                </a:solidFill>
              </a:rPr>
              <a:t>dodavatelů.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Lokální sítě</a:t>
            </a:r>
            <a:r>
              <a:rPr lang="cs-CZ" sz="1400" dirty="0" smtClean="0">
                <a:solidFill>
                  <a:schemeClr val="tx1"/>
                </a:solidFill>
              </a:rPr>
              <a:t> postrádají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kreativní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nápady </a:t>
            </a:r>
            <a:r>
              <a:rPr lang="cs-CZ" sz="1400" dirty="0" smtClean="0">
                <a:solidFill>
                  <a:schemeClr val="tx1"/>
                </a:solidFill>
              </a:rPr>
              <a:t>dodavatelů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 smtClean="0">
                <a:solidFill>
                  <a:schemeClr val="tx1"/>
                </a:solidFill>
              </a:rPr>
              <a:t>Lidem rozhodujícím o </a:t>
            </a:r>
            <a:r>
              <a:rPr lang="cs-CZ" sz="1400" dirty="0">
                <a:solidFill>
                  <a:schemeClr val="tx1"/>
                </a:solidFill>
              </a:rPr>
              <a:t>u</a:t>
            </a:r>
            <a:r>
              <a:rPr lang="cs-CZ" sz="1400" dirty="0" smtClean="0">
                <a:solidFill>
                  <a:schemeClr val="tx1"/>
                </a:solidFill>
              </a:rPr>
              <a:t>místění POP prostředků v kategorii </a:t>
            </a:r>
            <a:r>
              <a:rPr lang="cs-CZ" sz="1400" dirty="0" err="1" smtClean="0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400" dirty="0" smtClean="0">
                <a:solidFill>
                  <a:schemeClr val="tx1"/>
                </a:solidFill>
              </a:rPr>
              <a:t> chybí především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respektování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pravidel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řetězce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pro jejich umisťování 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respektování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vizuálního stylu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řetězce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 vzhledu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prodejen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Smysluplné zapojování </a:t>
            </a:r>
            <a:r>
              <a:rPr lang="cs-CZ" sz="1400" dirty="0" err="1">
                <a:solidFill>
                  <a:schemeClr val="accent6">
                    <a:lumMod val="75000"/>
                  </a:schemeClr>
                </a:solidFill>
              </a:rPr>
              <a:t>shopper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 marketingových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znalostí </a:t>
            </a:r>
            <a:r>
              <a:rPr lang="cs-CZ" sz="1400" dirty="0" smtClean="0">
                <a:solidFill>
                  <a:schemeClr val="tx1"/>
                </a:solidFill>
              </a:rPr>
              <a:t>je faktor, který nejvíce chybí zástupci z </a:t>
            </a:r>
            <a:r>
              <a:rPr lang="cs-CZ" sz="1400" dirty="0">
                <a:solidFill>
                  <a:schemeClr val="tx1"/>
                </a:solidFill>
              </a:rPr>
              <a:t>kategorie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Drogerie. </a:t>
            </a:r>
            <a:r>
              <a:rPr lang="cs-CZ" sz="1400" dirty="0" smtClean="0">
                <a:solidFill>
                  <a:schemeClr val="tx1"/>
                </a:solidFill>
              </a:rPr>
              <a:t>U kategorie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Hobby</a:t>
            </a:r>
            <a:r>
              <a:rPr lang="cs-CZ" sz="1400" dirty="0" smtClean="0">
                <a:solidFill>
                  <a:schemeClr val="tx1"/>
                </a:solidFill>
              </a:rPr>
              <a:t> je hlavním chybějícím faktorem stejně jako u MMOS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prokazování účinnosti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efektivity POP prostředků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  <a:endParaRPr lang="cs-CZ" sz="14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525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Shrnutí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6"/>
          </p:nvPr>
        </p:nvSpPr>
        <p:spPr>
          <a:xfrm>
            <a:off x="687388" y="1377949"/>
            <a:ext cx="7986712" cy="4803775"/>
          </a:xfrm>
          <a:solidFill>
            <a:schemeClr val="accent4"/>
          </a:solidFill>
        </p:spPr>
        <p:txBody>
          <a:bodyPr/>
          <a:lstStyle/>
          <a:p>
            <a:pPr marL="285750" indent="-285750">
              <a:buFont typeface="Courier New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ezinárodní </a:t>
            </a:r>
            <a:r>
              <a:rPr lang="cs-CZ" sz="1400" dirty="0">
                <a:solidFill>
                  <a:schemeClr val="tx1"/>
                </a:solidFill>
              </a:rPr>
              <a:t>a</a:t>
            </a:r>
            <a:r>
              <a:rPr lang="cs-CZ" sz="1400" dirty="0" smtClean="0">
                <a:solidFill>
                  <a:schemeClr val="tx1"/>
                </a:solidFill>
              </a:rPr>
              <a:t> lokální </a:t>
            </a:r>
            <a:r>
              <a:rPr lang="cs-CZ" sz="1400" dirty="0">
                <a:solidFill>
                  <a:schemeClr val="tx1"/>
                </a:solidFill>
              </a:rPr>
              <a:t>MO </a:t>
            </a:r>
            <a:r>
              <a:rPr lang="cs-CZ" sz="1400" dirty="0" smtClean="0">
                <a:solidFill>
                  <a:schemeClr val="tx1"/>
                </a:solidFill>
              </a:rPr>
              <a:t>sítě, ale i </a:t>
            </a:r>
            <a:r>
              <a:rPr lang="cs-CZ" sz="1400" dirty="0" err="1" smtClean="0">
                <a:solidFill>
                  <a:schemeClr val="tx1"/>
                </a:solidFill>
              </a:rPr>
              <a:t>Electro</a:t>
            </a:r>
            <a:r>
              <a:rPr lang="cs-CZ" sz="1400" dirty="0" smtClean="0">
                <a:solidFill>
                  <a:schemeClr val="tx1"/>
                </a:solidFill>
              </a:rPr>
              <a:t> vnímají za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hlavní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přínos POP prostředků </a:t>
            </a:r>
            <a:r>
              <a:rPr lang="cs-CZ" sz="1400" dirty="0">
                <a:solidFill>
                  <a:schemeClr val="tx1"/>
                </a:solidFill>
              </a:rPr>
              <a:t>to, že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zvyšují prodeje vystaveného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zboží</a:t>
            </a:r>
            <a:r>
              <a:rPr lang="cs-CZ" sz="1400" dirty="0" smtClean="0">
                <a:solidFill>
                  <a:schemeClr val="tx1"/>
                </a:solidFill>
              </a:rPr>
              <a:t>. V kategorii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Drogerie</a:t>
            </a:r>
            <a:r>
              <a:rPr lang="cs-CZ" sz="1400" dirty="0" smtClean="0">
                <a:solidFill>
                  <a:schemeClr val="tx1"/>
                </a:solidFill>
              </a:rPr>
              <a:t> je považováno za nejpřínosnější to, že </a:t>
            </a:r>
            <a:r>
              <a:rPr lang="cs-CZ" sz="1400" dirty="0">
                <a:solidFill>
                  <a:schemeClr val="tx1"/>
                </a:solidFill>
              </a:rPr>
              <a:t>in-</a:t>
            </a:r>
            <a:r>
              <a:rPr lang="cs-CZ" sz="1400" dirty="0" err="1">
                <a:solidFill>
                  <a:schemeClr val="tx1"/>
                </a:solidFill>
              </a:rPr>
              <a:t>store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komunikační prostředky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podporují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ostatní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propagační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aktivity</a:t>
            </a:r>
            <a:r>
              <a:rPr lang="cs-CZ" sz="1400" dirty="0">
                <a:solidFill>
                  <a:schemeClr val="tx1"/>
                </a:solidFill>
              </a:rPr>
              <a:t> v </a:t>
            </a:r>
            <a:r>
              <a:rPr lang="cs-CZ" sz="1400" dirty="0" smtClean="0">
                <a:solidFill>
                  <a:schemeClr val="tx1"/>
                </a:solidFill>
              </a:rPr>
              <a:t>místě </a:t>
            </a:r>
            <a:r>
              <a:rPr lang="cs-CZ" sz="1400" dirty="0">
                <a:solidFill>
                  <a:schemeClr val="tx1"/>
                </a:solidFill>
              </a:rPr>
              <a:t>prodeje (</a:t>
            </a:r>
            <a:r>
              <a:rPr lang="cs-CZ" sz="1400" dirty="0" smtClean="0">
                <a:solidFill>
                  <a:schemeClr val="tx1"/>
                </a:solidFill>
              </a:rPr>
              <a:t>např. </a:t>
            </a:r>
            <a:r>
              <a:rPr lang="cs-CZ" sz="1400" dirty="0">
                <a:solidFill>
                  <a:schemeClr val="tx1"/>
                </a:solidFill>
              </a:rPr>
              <a:t>reklama v letáku atp</a:t>
            </a:r>
            <a:r>
              <a:rPr lang="cs-CZ" sz="1400" dirty="0" smtClean="0">
                <a:solidFill>
                  <a:schemeClr val="tx1"/>
                </a:solidFill>
              </a:rPr>
              <a:t>.). Zástupce kategorie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Hobby</a:t>
            </a:r>
            <a:r>
              <a:rPr lang="cs-CZ" sz="1400" dirty="0" smtClean="0">
                <a:solidFill>
                  <a:schemeClr val="tx1"/>
                </a:solidFill>
              </a:rPr>
              <a:t> vnímá jako hlavní plus to, že </a:t>
            </a:r>
            <a:r>
              <a:rPr lang="cs-CZ" sz="1400" dirty="0">
                <a:solidFill>
                  <a:schemeClr val="tx1"/>
                </a:solidFill>
              </a:rPr>
              <a:t>POP prostředky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generují 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koupi neplánovaných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položek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  <a:endParaRPr lang="cs-CZ" sz="14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Jako hlavní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negativum</a:t>
            </a:r>
            <a:r>
              <a:rPr lang="cs-CZ" sz="1400" dirty="0">
                <a:solidFill>
                  <a:schemeClr val="tx1"/>
                </a:solidFill>
              </a:rPr>
              <a:t> vnímají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mezinárodní MO sítě </a:t>
            </a:r>
            <a:r>
              <a:rPr lang="cs-CZ" sz="1400" dirty="0" smtClean="0">
                <a:solidFill>
                  <a:schemeClr val="tx1"/>
                </a:solidFill>
              </a:rPr>
              <a:t>nesoulad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POP prostředků s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interními pravidly pro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umístění</a:t>
            </a:r>
            <a:r>
              <a:rPr lang="cs-CZ" sz="1400" dirty="0" smtClean="0">
                <a:solidFill>
                  <a:schemeClr val="tx1"/>
                </a:solidFill>
              </a:rPr>
              <a:t>. Lokální </a:t>
            </a:r>
            <a:r>
              <a:rPr lang="cs-CZ" sz="1400" dirty="0">
                <a:solidFill>
                  <a:schemeClr val="tx1"/>
                </a:solidFill>
              </a:rPr>
              <a:t>MO sítě toto </a:t>
            </a:r>
            <a:r>
              <a:rPr lang="cs-CZ" sz="1400" dirty="0" smtClean="0">
                <a:solidFill>
                  <a:schemeClr val="tx1"/>
                </a:solidFill>
              </a:rPr>
              <a:t>naopak vnímají </a:t>
            </a:r>
            <a:r>
              <a:rPr lang="cs-CZ" sz="1400" dirty="0">
                <a:solidFill>
                  <a:schemeClr val="tx1"/>
                </a:solidFill>
              </a:rPr>
              <a:t>jako </a:t>
            </a:r>
            <a:r>
              <a:rPr lang="cs-CZ" sz="1400" dirty="0" smtClean="0">
                <a:solidFill>
                  <a:schemeClr val="tx1"/>
                </a:solidFill>
              </a:rPr>
              <a:t>marginální </a:t>
            </a:r>
            <a:r>
              <a:rPr lang="cs-CZ" sz="1400" dirty="0">
                <a:solidFill>
                  <a:schemeClr val="tx1"/>
                </a:solidFill>
              </a:rPr>
              <a:t>problém.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Všechny </a:t>
            </a:r>
            <a:r>
              <a:rPr lang="cs-CZ" sz="1400" dirty="0" smtClean="0">
                <a:solidFill>
                  <a:schemeClr val="tx1"/>
                </a:solidFill>
              </a:rPr>
              <a:t>maloobchodní </a:t>
            </a:r>
            <a:r>
              <a:rPr lang="cs-CZ" sz="1400" dirty="0">
                <a:solidFill>
                  <a:schemeClr val="tx1"/>
                </a:solidFill>
              </a:rPr>
              <a:t>sítě vnímají jako negativum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přesycenost prodejen </a:t>
            </a:r>
            <a:r>
              <a:rPr lang="cs-CZ" sz="1400" dirty="0">
                <a:solidFill>
                  <a:schemeClr val="tx1"/>
                </a:solidFill>
              </a:rPr>
              <a:t>a to že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POP prostředky překáží zákazníkům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 smtClean="0">
                <a:solidFill>
                  <a:schemeClr val="tx1"/>
                </a:solidFill>
              </a:rPr>
              <a:t>V kategorii </a:t>
            </a:r>
            <a:r>
              <a:rPr lang="cs-CZ" sz="1400" dirty="0" err="1" smtClean="0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400" dirty="0" smtClean="0">
                <a:solidFill>
                  <a:schemeClr val="tx1"/>
                </a:solidFill>
              </a:rPr>
              <a:t> vnímají jako hlavní negativní faktory to, že POP prostředky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neladí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interními pravidly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pro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umisťování </a:t>
            </a:r>
            <a:r>
              <a:rPr lang="cs-CZ" sz="1400" dirty="0" smtClean="0">
                <a:solidFill>
                  <a:schemeClr val="tx1"/>
                </a:solidFill>
              </a:rPr>
              <a:t>a také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 dlouhá fáze jejich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příprav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Přesycenost prodejen </a:t>
            </a:r>
            <a:r>
              <a:rPr lang="cs-CZ" sz="1400" dirty="0" smtClean="0">
                <a:solidFill>
                  <a:schemeClr val="tx1"/>
                </a:solidFill>
              </a:rPr>
              <a:t>je vnímané negativum ze strany zástupce kategorie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Drogerie</a:t>
            </a:r>
            <a:r>
              <a:rPr lang="cs-CZ" sz="1400" dirty="0" smtClean="0">
                <a:solidFill>
                  <a:schemeClr val="tx1"/>
                </a:solidFill>
              </a:rPr>
              <a:t>.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hybející prostor na uvedení prodejní ceny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presycenost prodejen</a:t>
            </a:r>
            <a:r>
              <a:rPr lang="pl-PL" sz="1400" dirty="0">
                <a:solidFill>
                  <a:schemeClr val="tx1"/>
                </a:solidFill>
              </a:rPr>
              <a:t> a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>náročná logistika </a:t>
            </a:r>
            <a:r>
              <a:rPr lang="pl-PL" sz="1400" dirty="0" smtClean="0">
                <a:solidFill>
                  <a:schemeClr val="tx1"/>
                </a:solidFill>
              </a:rPr>
              <a:t>jsou vnímaná negativa ze strany zastupce kategorie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>Hobby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474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Shrnutí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6"/>
          </p:nvPr>
        </p:nvSpPr>
        <p:spPr>
          <a:xfrm>
            <a:off x="687388" y="1377949"/>
            <a:ext cx="7986712" cy="5213351"/>
          </a:xfrm>
          <a:solidFill>
            <a:schemeClr val="accent4"/>
          </a:solidFill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Letáky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jsou hlavním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využívaným propagačním prostředkem </a:t>
            </a:r>
            <a:r>
              <a:rPr lang="cs-CZ" sz="1400" dirty="0" smtClean="0">
                <a:solidFill>
                  <a:schemeClr val="tx1"/>
                </a:solidFill>
              </a:rPr>
              <a:t>. Jsou vnímané </a:t>
            </a:r>
            <a:r>
              <a:rPr lang="cs-CZ" sz="1400" dirty="0">
                <a:solidFill>
                  <a:schemeClr val="tx1"/>
                </a:solidFill>
              </a:rPr>
              <a:t>jako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nejdůležitější médium 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nejdůležitější POP prostředek </a:t>
            </a:r>
            <a:r>
              <a:rPr lang="cs-CZ" sz="1400" dirty="0">
                <a:solidFill>
                  <a:schemeClr val="tx1"/>
                </a:solidFill>
              </a:rPr>
              <a:t>a to jak od </a:t>
            </a:r>
            <a:r>
              <a:rPr lang="cs-CZ" sz="1400" dirty="0" smtClean="0">
                <a:solidFill>
                  <a:schemeClr val="tx1"/>
                </a:solidFill>
              </a:rPr>
              <a:t>maloobchodních sítích, tak i od všech ostatních sledovaných prodejných kanálů. Pro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mezinárodní MO sítě </a:t>
            </a:r>
            <a:r>
              <a:rPr lang="cs-CZ" sz="1400" dirty="0" smtClean="0">
                <a:solidFill>
                  <a:schemeClr val="tx1"/>
                </a:solidFill>
              </a:rPr>
              <a:t>jsou dalším stejně silně vnímaným POP prostředkem </a:t>
            </a:r>
            <a:r>
              <a:rPr lang="cs-CZ" sz="1400" dirty="0" smtClean="0">
                <a:solidFill>
                  <a:srgbClr val="0070C0"/>
                </a:solidFill>
              </a:rPr>
              <a:t>paletové ostrovy a dekorace</a:t>
            </a:r>
            <a:r>
              <a:rPr lang="cs-CZ" sz="1400" dirty="0" smtClean="0">
                <a:solidFill>
                  <a:schemeClr val="tx1"/>
                </a:solidFill>
              </a:rPr>
              <a:t>. Pro </a:t>
            </a:r>
            <a:r>
              <a:rPr lang="cs-CZ" sz="1400" dirty="0" smtClean="0">
                <a:solidFill>
                  <a:srgbClr val="C00000"/>
                </a:solidFill>
              </a:rPr>
              <a:t>lokální MO sítě </a:t>
            </a:r>
            <a:r>
              <a:rPr lang="cs-CZ" sz="1400" dirty="0" smtClean="0">
                <a:solidFill>
                  <a:schemeClr val="tx1"/>
                </a:solidFill>
              </a:rPr>
              <a:t>jsou to překvapivě </a:t>
            </a:r>
            <a:r>
              <a:rPr lang="cs-CZ" sz="1400" dirty="0" smtClean="0">
                <a:solidFill>
                  <a:srgbClr val="0070C0"/>
                </a:solidFill>
              </a:rPr>
              <a:t>d</a:t>
            </a:r>
            <a:r>
              <a:rPr lang="es-ES" sz="1400" dirty="0" smtClean="0">
                <a:solidFill>
                  <a:srgbClr val="0070C0"/>
                </a:solidFill>
              </a:rPr>
              <a:t>igitální m</a:t>
            </a:r>
            <a:r>
              <a:rPr lang="cs-CZ" sz="1400" dirty="0" smtClean="0">
                <a:solidFill>
                  <a:srgbClr val="0070C0"/>
                </a:solidFill>
              </a:rPr>
              <a:t>é</a:t>
            </a:r>
            <a:r>
              <a:rPr lang="es-ES" sz="1400" dirty="0" smtClean="0">
                <a:solidFill>
                  <a:srgbClr val="0070C0"/>
                </a:solidFill>
              </a:rPr>
              <a:t>dia </a:t>
            </a:r>
            <a:r>
              <a:rPr lang="es-ES" sz="1400" dirty="0">
                <a:solidFill>
                  <a:schemeClr val="tx1"/>
                </a:solidFill>
              </a:rPr>
              <a:t>v </a:t>
            </a:r>
            <a:r>
              <a:rPr lang="es-ES" sz="1400" dirty="0" smtClean="0">
                <a:solidFill>
                  <a:schemeClr val="tx1"/>
                </a:solidFill>
              </a:rPr>
              <a:t>míst</a:t>
            </a:r>
            <a:r>
              <a:rPr lang="cs-CZ" sz="1400" dirty="0" smtClean="0">
                <a:solidFill>
                  <a:schemeClr val="tx1"/>
                </a:solidFill>
              </a:rPr>
              <a:t>ě</a:t>
            </a:r>
            <a:r>
              <a:rPr lang="es-ES" sz="1400" dirty="0" smtClean="0">
                <a:solidFill>
                  <a:schemeClr val="tx1"/>
                </a:solidFill>
              </a:rPr>
              <a:t> prodeje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dirty="0">
                <a:solidFill>
                  <a:srgbClr val="0070C0"/>
                </a:solidFill>
              </a:rPr>
              <a:t>i</a:t>
            </a:r>
            <a:r>
              <a:rPr lang="cs-CZ" sz="1400" dirty="0" smtClean="0">
                <a:solidFill>
                  <a:srgbClr val="0070C0"/>
                </a:solidFill>
              </a:rPr>
              <a:t>n-</a:t>
            </a:r>
            <a:r>
              <a:rPr lang="cs-CZ" sz="1400" dirty="0" err="1" smtClean="0">
                <a:solidFill>
                  <a:srgbClr val="0070C0"/>
                </a:solidFill>
              </a:rPr>
              <a:t>store</a:t>
            </a:r>
            <a:r>
              <a:rPr lang="cs-CZ" sz="1400" dirty="0" smtClean="0">
                <a:solidFill>
                  <a:srgbClr val="0070C0"/>
                </a:solidFill>
              </a:rPr>
              <a:t> rádio</a:t>
            </a:r>
            <a:r>
              <a:rPr lang="cs-CZ" sz="1400" dirty="0" smtClean="0">
                <a:solidFill>
                  <a:schemeClr val="tx1"/>
                </a:solidFill>
              </a:rPr>
              <a:t>. A pro kategorii </a:t>
            </a:r>
            <a:r>
              <a:rPr lang="cs-CZ" sz="1400" dirty="0" err="1" smtClean="0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400" dirty="0" smtClean="0">
                <a:solidFill>
                  <a:schemeClr val="tx1"/>
                </a:solidFill>
              </a:rPr>
              <a:t> jsou to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>tojany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na letáky a stojánky na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>vizuály.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dirty="0">
                <a:solidFill>
                  <a:schemeClr val="accent6">
                    <a:lumMod val="75000"/>
                  </a:schemeClr>
                </a:solidFill>
              </a:rPr>
              <a:t>Mezinárodní MO sítě </a:t>
            </a:r>
            <a:r>
              <a:rPr lang="cs-CZ" sz="1300" dirty="0">
                <a:solidFill>
                  <a:schemeClr val="tx1"/>
                </a:solidFill>
              </a:rPr>
              <a:t>- </a:t>
            </a:r>
            <a:r>
              <a:rPr lang="cs-CZ" sz="1300" dirty="0">
                <a:solidFill>
                  <a:srgbClr val="0070C0"/>
                </a:solidFill>
              </a:rPr>
              <a:t>paletové ostrovy a dekorace </a:t>
            </a:r>
            <a:r>
              <a:rPr lang="cs-CZ" sz="1300" dirty="0">
                <a:solidFill>
                  <a:schemeClr val="tx1"/>
                </a:solidFill>
              </a:rPr>
              <a:t>– Pop prostředek, který je často </a:t>
            </a:r>
            <a:r>
              <a:rPr lang="cs-CZ" sz="1300" dirty="0" smtClean="0">
                <a:solidFill>
                  <a:schemeClr val="tx1"/>
                </a:solidFill>
              </a:rPr>
              <a:t>využívaný a </a:t>
            </a:r>
            <a:r>
              <a:rPr lang="cs-CZ" sz="1300" dirty="0">
                <a:solidFill>
                  <a:schemeClr val="tx1"/>
                </a:solidFill>
              </a:rPr>
              <a:t>generuje zisk, i když je ve většině prodejen výškové omezení této in-</a:t>
            </a:r>
            <a:r>
              <a:rPr lang="cs-CZ" sz="1300" dirty="0" err="1">
                <a:solidFill>
                  <a:schemeClr val="tx1"/>
                </a:solidFill>
              </a:rPr>
              <a:t>store</a:t>
            </a:r>
            <a:r>
              <a:rPr lang="cs-CZ" sz="1300" dirty="0">
                <a:solidFill>
                  <a:schemeClr val="tx1"/>
                </a:solidFill>
              </a:rPr>
              <a:t> </a:t>
            </a:r>
            <a:r>
              <a:rPr lang="cs-CZ" sz="1300" dirty="0" smtClean="0">
                <a:solidFill>
                  <a:schemeClr val="tx1"/>
                </a:solidFill>
              </a:rPr>
              <a:t>komunikace.</a:t>
            </a:r>
            <a:endParaRPr lang="cs-CZ" sz="13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dirty="0">
                <a:solidFill>
                  <a:schemeClr val="accent6">
                    <a:lumMod val="75000"/>
                  </a:schemeClr>
                </a:solidFill>
              </a:rPr>
              <a:t>Lokální MO sítě </a:t>
            </a:r>
            <a:r>
              <a:rPr lang="cs-CZ" sz="1300" dirty="0">
                <a:solidFill>
                  <a:schemeClr val="tx1"/>
                </a:solidFill>
              </a:rPr>
              <a:t>- </a:t>
            </a:r>
            <a:r>
              <a:rPr lang="cs-CZ" sz="1300" dirty="0">
                <a:solidFill>
                  <a:srgbClr val="0070C0"/>
                </a:solidFill>
              </a:rPr>
              <a:t>digitální </a:t>
            </a:r>
            <a:r>
              <a:rPr lang="cs-CZ" sz="1300" dirty="0" smtClean="0">
                <a:solidFill>
                  <a:srgbClr val="0070C0"/>
                </a:solidFill>
              </a:rPr>
              <a:t>média </a:t>
            </a:r>
            <a:r>
              <a:rPr lang="cs-CZ" sz="1300" dirty="0" smtClean="0">
                <a:solidFill>
                  <a:schemeClr val="tx1"/>
                </a:solidFill>
              </a:rPr>
              <a:t>– vnímaná velká důležitost je pravděpodobně ovlivněna tím, </a:t>
            </a:r>
            <a:r>
              <a:rPr lang="cs-CZ" sz="1300" dirty="0">
                <a:solidFill>
                  <a:schemeClr val="tx1"/>
                </a:solidFill>
              </a:rPr>
              <a:t>že </a:t>
            </a:r>
            <a:r>
              <a:rPr lang="cs-CZ" sz="1300" dirty="0" smtClean="0">
                <a:solidFill>
                  <a:schemeClr val="tx1"/>
                </a:solidFill>
              </a:rPr>
              <a:t>zde ještě obchodníci nemají </a:t>
            </a:r>
            <a:r>
              <a:rPr lang="cs-CZ" sz="1300" dirty="0">
                <a:solidFill>
                  <a:schemeClr val="tx1"/>
                </a:solidFill>
              </a:rPr>
              <a:t>reálné </a:t>
            </a:r>
            <a:r>
              <a:rPr lang="cs-CZ" sz="1300" dirty="0" smtClean="0">
                <a:solidFill>
                  <a:schemeClr val="tx1"/>
                </a:solidFill>
              </a:rPr>
              <a:t>zkušenosti. Nespálili </a:t>
            </a:r>
            <a:r>
              <a:rPr lang="cs-CZ" sz="1300" dirty="0">
                <a:solidFill>
                  <a:schemeClr val="tx1"/>
                </a:solidFill>
              </a:rPr>
              <a:t>se zatím jako </a:t>
            </a:r>
            <a:r>
              <a:rPr lang="cs-CZ" sz="1300" dirty="0" smtClean="0">
                <a:solidFill>
                  <a:schemeClr val="tx1"/>
                </a:solidFill>
              </a:rPr>
              <a:t>mnoho mezinárodních </a:t>
            </a:r>
            <a:r>
              <a:rPr lang="cs-CZ" sz="1300" dirty="0">
                <a:solidFill>
                  <a:schemeClr val="tx1"/>
                </a:solidFill>
              </a:rPr>
              <a:t>maloobchodníků. Vzhledem k vývoji za poslední </a:t>
            </a:r>
            <a:r>
              <a:rPr lang="cs-CZ" sz="1300" dirty="0" smtClean="0">
                <a:solidFill>
                  <a:schemeClr val="tx1"/>
                </a:solidFill>
              </a:rPr>
              <a:t>dva </a:t>
            </a:r>
            <a:r>
              <a:rPr lang="cs-CZ" sz="1300" dirty="0">
                <a:solidFill>
                  <a:schemeClr val="tx1"/>
                </a:solidFill>
              </a:rPr>
              <a:t>roky mají šanci nasadit lepší </a:t>
            </a:r>
            <a:r>
              <a:rPr lang="cs-CZ" sz="1300" dirty="0" smtClean="0">
                <a:solidFill>
                  <a:schemeClr val="tx1"/>
                </a:solidFill>
              </a:rPr>
              <a:t>digitální </a:t>
            </a:r>
            <a:r>
              <a:rPr lang="cs-CZ" sz="1300" dirty="0">
                <a:solidFill>
                  <a:schemeClr val="tx1"/>
                </a:solidFill>
              </a:rPr>
              <a:t>systémy, </a:t>
            </a:r>
            <a:r>
              <a:rPr lang="cs-CZ" sz="1300" dirty="0" smtClean="0">
                <a:solidFill>
                  <a:schemeClr val="tx1"/>
                </a:solidFill>
              </a:rPr>
              <a:t>než některé nezdařilé </a:t>
            </a:r>
            <a:r>
              <a:rPr lang="cs-CZ" sz="1300" dirty="0">
                <a:solidFill>
                  <a:schemeClr val="tx1"/>
                </a:solidFill>
              </a:rPr>
              <a:t>na plochách prodejen </a:t>
            </a:r>
            <a:r>
              <a:rPr lang="cs-CZ" sz="1300" dirty="0" smtClean="0">
                <a:solidFill>
                  <a:schemeClr val="tx1"/>
                </a:solidFill>
              </a:rPr>
              <a:t>globálních </a:t>
            </a:r>
            <a:r>
              <a:rPr lang="cs-CZ" sz="1300" dirty="0">
                <a:solidFill>
                  <a:schemeClr val="tx1"/>
                </a:solidFill>
              </a:rPr>
              <a:t>obchodníků. </a:t>
            </a:r>
            <a:r>
              <a:rPr lang="cs-CZ" sz="1300" dirty="0" smtClean="0">
                <a:solidFill>
                  <a:schemeClr val="tx1"/>
                </a:solidFill>
              </a:rPr>
              <a:t>Jejich </a:t>
            </a:r>
            <a:r>
              <a:rPr lang="cs-CZ" sz="1300" dirty="0">
                <a:solidFill>
                  <a:schemeClr val="tx1"/>
                </a:solidFill>
              </a:rPr>
              <a:t>hodnoceni tedy může byt ovlivněno pouze obecnou </a:t>
            </a:r>
            <a:r>
              <a:rPr lang="cs-CZ" sz="1300" dirty="0" smtClean="0">
                <a:solidFill>
                  <a:schemeClr val="tx1"/>
                </a:solidFill>
              </a:rPr>
              <a:t>znalostí média</a:t>
            </a:r>
            <a:r>
              <a:rPr lang="cs-CZ" sz="1300" dirty="0">
                <a:solidFill>
                  <a:schemeClr val="tx1"/>
                </a:solidFill>
              </a:rPr>
              <a:t>, nikoli konkrétními zkušenostmi. Právě zkušenosti </a:t>
            </a:r>
            <a:r>
              <a:rPr lang="cs-CZ" sz="1300" dirty="0" smtClean="0">
                <a:solidFill>
                  <a:schemeClr val="tx1"/>
                </a:solidFill>
              </a:rPr>
              <a:t>mezinárodní </a:t>
            </a:r>
            <a:r>
              <a:rPr lang="cs-CZ" sz="1300" dirty="0">
                <a:solidFill>
                  <a:schemeClr val="tx1"/>
                </a:solidFill>
              </a:rPr>
              <a:t>obchodníky pravděpodobně motivují k </a:t>
            </a:r>
            <a:r>
              <a:rPr lang="cs-CZ" sz="1300" dirty="0" smtClean="0">
                <a:solidFill>
                  <a:schemeClr val="tx1"/>
                </a:solidFill>
              </a:rPr>
              <a:t>méně </a:t>
            </a:r>
            <a:r>
              <a:rPr lang="cs-CZ" sz="1300" dirty="0">
                <a:solidFill>
                  <a:schemeClr val="tx1"/>
                </a:solidFill>
              </a:rPr>
              <a:t>pozitivnímu </a:t>
            </a:r>
            <a:r>
              <a:rPr lang="cs-CZ" sz="1300" dirty="0" smtClean="0">
                <a:solidFill>
                  <a:schemeClr val="tx1"/>
                </a:solidFill>
              </a:rPr>
              <a:t>hodnocení </a:t>
            </a:r>
            <a:r>
              <a:rPr lang="cs-CZ" sz="1300" dirty="0" err="1">
                <a:solidFill>
                  <a:schemeClr val="tx1"/>
                </a:solidFill>
              </a:rPr>
              <a:t>digital</a:t>
            </a:r>
            <a:r>
              <a:rPr lang="cs-CZ" sz="1300" dirty="0">
                <a:solidFill>
                  <a:schemeClr val="tx1"/>
                </a:solidFill>
              </a:rPr>
              <a:t> </a:t>
            </a:r>
            <a:r>
              <a:rPr lang="cs-CZ" sz="1300" dirty="0" err="1">
                <a:solidFill>
                  <a:schemeClr val="tx1"/>
                </a:solidFill>
              </a:rPr>
              <a:t>signage</a:t>
            </a:r>
            <a:r>
              <a:rPr lang="cs-CZ" sz="1300" dirty="0">
                <a:solidFill>
                  <a:schemeClr val="tx1"/>
                </a:solidFill>
              </a:rPr>
              <a:t> v </a:t>
            </a:r>
            <a:r>
              <a:rPr lang="cs-CZ" sz="1300" dirty="0" smtClean="0">
                <a:solidFill>
                  <a:schemeClr val="tx1"/>
                </a:solidFill>
              </a:rPr>
              <a:t>místě </a:t>
            </a:r>
            <a:r>
              <a:rPr lang="cs-CZ" sz="1300" dirty="0">
                <a:solidFill>
                  <a:schemeClr val="tx1"/>
                </a:solidFill>
              </a:rPr>
              <a:t>prodeje oproti </a:t>
            </a:r>
            <a:r>
              <a:rPr lang="cs-CZ" sz="1300" dirty="0" smtClean="0">
                <a:solidFill>
                  <a:schemeClr val="tx1"/>
                </a:solidFill>
              </a:rPr>
              <a:t>lokálním maloobchodníkům. Je </a:t>
            </a:r>
            <a:r>
              <a:rPr lang="cs-CZ" sz="1300" dirty="0">
                <a:solidFill>
                  <a:schemeClr val="tx1"/>
                </a:solidFill>
              </a:rPr>
              <a:t>pravda, že </a:t>
            </a:r>
            <a:r>
              <a:rPr lang="cs-CZ" sz="1300" dirty="0" smtClean="0">
                <a:solidFill>
                  <a:schemeClr val="tx1"/>
                </a:solidFill>
              </a:rPr>
              <a:t>digitální </a:t>
            </a:r>
            <a:r>
              <a:rPr lang="cs-CZ" sz="1300" dirty="0">
                <a:solidFill>
                  <a:schemeClr val="tx1"/>
                </a:solidFill>
              </a:rPr>
              <a:t>obrazovky v </a:t>
            </a:r>
            <a:r>
              <a:rPr lang="cs-CZ" sz="1300" dirty="0" smtClean="0">
                <a:solidFill>
                  <a:schemeClr val="tx1"/>
                </a:solidFill>
              </a:rPr>
              <a:t>regálu i </a:t>
            </a:r>
            <a:r>
              <a:rPr lang="cs-CZ" sz="1300" dirty="0">
                <a:solidFill>
                  <a:schemeClr val="tx1"/>
                </a:solidFill>
              </a:rPr>
              <a:t>in-</a:t>
            </a:r>
            <a:r>
              <a:rPr lang="cs-CZ" sz="1300" dirty="0" err="1">
                <a:solidFill>
                  <a:schemeClr val="tx1"/>
                </a:solidFill>
              </a:rPr>
              <a:t>store</a:t>
            </a:r>
            <a:r>
              <a:rPr lang="cs-CZ" sz="1300" dirty="0">
                <a:solidFill>
                  <a:schemeClr val="tx1"/>
                </a:solidFill>
              </a:rPr>
              <a:t> TV jsou více akceptované ze strany lokálních maloobchodníků než od zástupců globálních obchodních sítí. Je možné, že i </a:t>
            </a:r>
            <a:r>
              <a:rPr lang="cs-CZ" sz="1300" dirty="0" smtClean="0">
                <a:solidFill>
                  <a:schemeClr val="tx1"/>
                </a:solidFill>
              </a:rPr>
              <a:t>tato akceptovatelnost </a:t>
            </a:r>
            <a:r>
              <a:rPr lang="cs-CZ" sz="1300" dirty="0">
                <a:solidFill>
                  <a:schemeClr val="tx1"/>
                </a:solidFill>
              </a:rPr>
              <a:t>se u lokálních MO </a:t>
            </a:r>
            <a:r>
              <a:rPr lang="cs-CZ" sz="1300" dirty="0" smtClean="0">
                <a:solidFill>
                  <a:schemeClr val="tx1"/>
                </a:solidFill>
              </a:rPr>
              <a:t>sítích </a:t>
            </a:r>
            <a:r>
              <a:rPr lang="cs-CZ" sz="1300" dirty="0">
                <a:solidFill>
                  <a:schemeClr val="tx1"/>
                </a:solidFill>
              </a:rPr>
              <a:t>zakládá na obecně daných </a:t>
            </a:r>
            <a:r>
              <a:rPr lang="cs-CZ" sz="1300" dirty="0" smtClean="0">
                <a:solidFill>
                  <a:schemeClr val="tx1"/>
                </a:solidFill>
              </a:rPr>
              <a:t>pravidlech a ne </a:t>
            </a:r>
            <a:r>
              <a:rPr lang="cs-CZ" sz="1300" dirty="0">
                <a:solidFill>
                  <a:schemeClr val="tx1"/>
                </a:solidFill>
              </a:rPr>
              <a:t>na zkušenosti s </a:t>
            </a:r>
            <a:r>
              <a:rPr lang="cs-CZ" sz="1300" dirty="0" smtClean="0">
                <a:solidFill>
                  <a:schemeClr val="tx1"/>
                </a:solidFill>
              </a:rPr>
              <a:t>jejich </a:t>
            </a:r>
            <a:r>
              <a:rPr lang="cs-CZ" sz="1300" dirty="0">
                <a:solidFill>
                  <a:schemeClr val="tx1"/>
                </a:solidFill>
              </a:rPr>
              <a:t>využitím.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300" dirty="0" smtClean="0">
                <a:solidFill>
                  <a:schemeClr val="tx1"/>
                </a:solidFill>
              </a:rPr>
              <a:t>	- </a:t>
            </a:r>
            <a:r>
              <a:rPr lang="cs-CZ" sz="1300" dirty="0" smtClean="0">
                <a:solidFill>
                  <a:srgbClr val="0070C0"/>
                </a:solidFill>
              </a:rPr>
              <a:t>in-</a:t>
            </a:r>
            <a:r>
              <a:rPr lang="cs-CZ" sz="1300" dirty="0" err="1" smtClean="0">
                <a:solidFill>
                  <a:srgbClr val="0070C0"/>
                </a:solidFill>
              </a:rPr>
              <a:t>store</a:t>
            </a:r>
            <a:r>
              <a:rPr lang="cs-CZ" sz="1300" dirty="0" smtClean="0">
                <a:solidFill>
                  <a:srgbClr val="0070C0"/>
                </a:solidFill>
              </a:rPr>
              <a:t> </a:t>
            </a:r>
            <a:r>
              <a:rPr lang="cs-CZ" sz="1300" dirty="0">
                <a:solidFill>
                  <a:srgbClr val="0070C0"/>
                </a:solidFill>
              </a:rPr>
              <a:t>rádio- </a:t>
            </a:r>
            <a:r>
              <a:rPr lang="cs-CZ" sz="1300" dirty="0" smtClean="0">
                <a:solidFill>
                  <a:schemeClr val="tx1"/>
                </a:solidFill>
              </a:rPr>
              <a:t>široce </a:t>
            </a:r>
            <a:r>
              <a:rPr lang="cs-CZ" sz="1300" dirty="0">
                <a:solidFill>
                  <a:schemeClr val="tx1"/>
                </a:solidFill>
              </a:rPr>
              <a:t>rozšířené POP médium, které funguje v lokálních prodejnách, </a:t>
            </a:r>
            <a:r>
              <a:rPr lang="cs-CZ" sz="1300" dirty="0" smtClean="0">
                <a:solidFill>
                  <a:schemeClr val="tx1"/>
                </a:solidFill>
              </a:rPr>
              <a:t>je dobře 	vnímané a silně </a:t>
            </a:r>
            <a:r>
              <a:rPr lang="cs-CZ" sz="1300" dirty="0">
                <a:solidFill>
                  <a:schemeClr val="tx1"/>
                </a:solidFill>
              </a:rPr>
              <a:t>akceptovatelné </a:t>
            </a:r>
            <a:r>
              <a:rPr lang="cs-CZ" sz="1300" dirty="0" smtClean="0">
                <a:solidFill>
                  <a:schemeClr val="tx1"/>
                </a:solidFill>
              </a:rPr>
              <a:t>médium.</a:t>
            </a:r>
            <a:endParaRPr lang="cs-CZ" sz="13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dirty="0" err="1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300" dirty="0">
                <a:solidFill>
                  <a:schemeClr val="tx1"/>
                </a:solidFill>
              </a:rPr>
              <a:t> - </a:t>
            </a:r>
            <a:r>
              <a:rPr lang="cs-CZ" sz="1300" dirty="0">
                <a:solidFill>
                  <a:srgbClr val="0070C0"/>
                </a:solidFill>
              </a:rPr>
              <a:t>stojany na letáky a stojánky na vizuály </a:t>
            </a:r>
            <a:r>
              <a:rPr lang="cs-CZ" sz="1300" dirty="0">
                <a:solidFill>
                  <a:schemeClr val="tx1"/>
                </a:solidFill>
              </a:rPr>
              <a:t>– pomocný prostředek podporující a zvyšující účinek toho nejlépe hodnoceného POP </a:t>
            </a:r>
            <a:r>
              <a:rPr lang="cs-CZ" sz="1300" dirty="0" smtClean="0">
                <a:solidFill>
                  <a:schemeClr val="tx1"/>
                </a:solidFill>
              </a:rPr>
              <a:t>prostředku – letáků.</a:t>
            </a:r>
            <a:endParaRPr lang="cs-CZ" sz="13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2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616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Shrnutí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6"/>
          </p:nvPr>
        </p:nvSpPr>
        <p:spPr>
          <a:xfrm>
            <a:off x="687387" y="1377949"/>
            <a:ext cx="7999413" cy="5213351"/>
          </a:xfrm>
          <a:solidFill>
            <a:schemeClr val="accent4"/>
          </a:solidFill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Letáky </a:t>
            </a:r>
            <a:r>
              <a:rPr lang="cs-CZ" sz="1400" dirty="0">
                <a:solidFill>
                  <a:schemeClr val="tx1"/>
                </a:solidFill>
              </a:rPr>
              <a:t>jsou </a:t>
            </a:r>
            <a:r>
              <a:rPr lang="cs-CZ" sz="1400" dirty="0" smtClean="0">
                <a:solidFill>
                  <a:schemeClr val="tx1"/>
                </a:solidFill>
              </a:rPr>
              <a:t>hodnocené </a:t>
            </a:r>
            <a:r>
              <a:rPr lang="cs-CZ" sz="1400" dirty="0">
                <a:solidFill>
                  <a:schemeClr val="tx1"/>
                </a:solidFill>
              </a:rPr>
              <a:t>jako nejdůležitější forma komunikace pro propagaci </a:t>
            </a:r>
            <a:r>
              <a:rPr lang="cs-CZ" sz="1400" dirty="0" smtClean="0">
                <a:solidFill>
                  <a:schemeClr val="tx1"/>
                </a:solidFill>
              </a:rPr>
              <a:t>produktů </a:t>
            </a:r>
            <a:r>
              <a:rPr lang="cs-CZ" sz="1400" dirty="0">
                <a:solidFill>
                  <a:schemeClr val="tx1"/>
                </a:solidFill>
              </a:rPr>
              <a:t>dodavatelů </a:t>
            </a:r>
            <a:r>
              <a:rPr lang="cs-CZ" sz="1400" dirty="0" smtClean="0">
                <a:solidFill>
                  <a:schemeClr val="tx1"/>
                </a:solidFill>
              </a:rPr>
              <a:t>od zástupců </a:t>
            </a:r>
            <a:r>
              <a:rPr lang="cs-CZ" sz="1400" dirty="0">
                <a:solidFill>
                  <a:schemeClr val="tx1"/>
                </a:solidFill>
              </a:rPr>
              <a:t>všech </a:t>
            </a:r>
            <a:r>
              <a:rPr lang="cs-CZ" sz="1400" dirty="0" smtClean="0">
                <a:solidFill>
                  <a:schemeClr val="tx1"/>
                </a:solidFill>
              </a:rPr>
              <a:t>kategorií. Je zajímavé, že ve vnímaní důležitosti ostatních propagačních médií, se jednotlivé kategorie poměrně zásadně liší.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dirty="0">
                <a:solidFill>
                  <a:schemeClr val="accent6">
                    <a:lumMod val="75000"/>
                  </a:schemeClr>
                </a:solidFill>
              </a:rPr>
              <a:t>Mezinárodní MO sítě </a:t>
            </a:r>
            <a:r>
              <a:rPr lang="cs-CZ" sz="1300" dirty="0" smtClean="0">
                <a:solidFill>
                  <a:schemeClr val="tx1"/>
                </a:solidFill>
              </a:rPr>
              <a:t>- </a:t>
            </a:r>
            <a:r>
              <a:rPr lang="cs-CZ" sz="1300" dirty="0">
                <a:solidFill>
                  <a:srgbClr val="0070C0"/>
                </a:solidFill>
              </a:rPr>
              <a:t>POP </a:t>
            </a:r>
            <a:r>
              <a:rPr lang="cs-CZ" sz="1300" dirty="0" smtClean="0">
                <a:solidFill>
                  <a:srgbClr val="0070C0"/>
                </a:solidFill>
              </a:rPr>
              <a:t>média </a:t>
            </a:r>
            <a:r>
              <a:rPr lang="cs-CZ" sz="1300" dirty="0">
                <a:solidFill>
                  <a:srgbClr val="0070C0"/>
                </a:solidFill>
              </a:rPr>
              <a:t>a </a:t>
            </a:r>
            <a:r>
              <a:rPr lang="cs-CZ" sz="1300" dirty="0" err="1">
                <a:solidFill>
                  <a:srgbClr val="0070C0"/>
                </a:solidFill>
              </a:rPr>
              <a:t>instore</a:t>
            </a:r>
            <a:r>
              <a:rPr lang="cs-CZ" sz="1300" dirty="0">
                <a:solidFill>
                  <a:srgbClr val="0070C0"/>
                </a:solidFill>
              </a:rPr>
              <a:t> </a:t>
            </a:r>
            <a:r>
              <a:rPr lang="cs-CZ" sz="1300" dirty="0" smtClean="0">
                <a:solidFill>
                  <a:srgbClr val="0070C0"/>
                </a:solidFill>
              </a:rPr>
              <a:t>marketing </a:t>
            </a:r>
            <a:r>
              <a:rPr lang="cs-CZ" sz="1300" dirty="0" smtClean="0">
                <a:solidFill>
                  <a:schemeClr val="tx1"/>
                </a:solidFill>
              </a:rPr>
              <a:t>– dlouholeté zkušenosti; oblast, kde se POP prostředky používají nejvíce; efektivní médium    </a:t>
            </a:r>
            <a:endParaRPr lang="cs-CZ" sz="13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dirty="0">
                <a:solidFill>
                  <a:schemeClr val="accent6">
                    <a:lumMod val="75000"/>
                  </a:schemeClr>
                </a:solidFill>
              </a:rPr>
              <a:t>Lokální MO sítě </a:t>
            </a:r>
            <a:r>
              <a:rPr lang="cs-CZ" sz="1300" dirty="0" smtClean="0">
                <a:solidFill>
                  <a:schemeClr val="tx1"/>
                </a:solidFill>
              </a:rPr>
              <a:t>– </a:t>
            </a:r>
            <a:r>
              <a:rPr lang="cs-CZ" sz="1300" dirty="0" smtClean="0">
                <a:solidFill>
                  <a:srgbClr val="0070C0"/>
                </a:solidFill>
              </a:rPr>
              <a:t>internet, televize, rádio, tisk a PR a direct marketing </a:t>
            </a:r>
            <a:r>
              <a:rPr lang="cs-CZ" sz="1300" dirty="0" smtClean="0">
                <a:solidFill>
                  <a:schemeClr val="tx1"/>
                </a:solidFill>
              </a:rPr>
              <a:t>– je zde velká pravděpodobnost, že jsou tyto propagační média hodnocené spíše na </a:t>
            </a:r>
            <a:r>
              <a:rPr lang="cs-CZ" sz="1300" b="1" dirty="0" smtClean="0">
                <a:solidFill>
                  <a:schemeClr val="tx1"/>
                </a:solidFill>
              </a:rPr>
              <a:t>obecné rovině </a:t>
            </a:r>
            <a:r>
              <a:rPr lang="cs-CZ" sz="1300" dirty="0" smtClean="0">
                <a:solidFill>
                  <a:schemeClr val="tx1"/>
                </a:solidFill>
              </a:rPr>
              <a:t>a ne na základě užití a zkušenosti s nimi: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b="1" dirty="0" smtClean="0">
                <a:solidFill>
                  <a:schemeClr val="tx1"/>
                </a:solidFill>
              </a:rPr>
              <a:t>Internet</a:t>
            </a:r>
            <a:r>
              <a:rPr lang="cs-CZ" sz="1300" b="1" dirty="0">
                <a:solidFill>
                  <a:schemeClr val="tx1"/>
                </a:solidFill>
              </a:rPr>
              <a:t>:</a:t>
            </a:r>
            <a:r>
              <a:rPr lang="cs-CZ" sz="1300" dirty="0">
                <a:solidFill>
                  <a:schemeClr val="tx1"/>
                </a:solidFill>
              </a:rPr>
              <a:t> </a:t>
            </a:r>
            <a:r>
              <a:rPr lang="cs-CZ" sz="1300" dirty="0" smtClean="0">
                <a:solidFill>
                  <a:schemeClr val="tx1"/>
                </a:solidFill>
              </a:rPr>
              <a:t>Interaktivní médium; dává </a:t>
            </a:r>
            <a:r>
              <a:rPr lang="cs-CZ" sz="1300" dirty="0">
                <a:solidFill>
                  <a:schemeClr val="tx1"/>
                </a:solidFill>
              </a:rPr>
              <a:t>značce „moderní” </a:t>
            </a:r>
            <a:r>
              <a:rPr lang="cs-CZ" sz="1300" dirty="0" smtClean="0">
                <a:solidFill>
                  <a:schemeClr val="tx1"/>
                </a:solidFill>
              </a:rPr>
              <a:t>image; flexibilní </a:t>
            </a:r>
            <a:r>
              <a:rPr lang="cs-CZ" sz="1300" dirty="0">
                <a:solidFill>
                  <a:schemeClr val="tx1"/>
                </a:solidFill>
              </a:rPr>
              <a:t>(časově, </a:t>
            </a:r>
            <a:r>
              <a:rPr lang="cs-CZ" sz="1300" dirty="0" smtClean="0">
                <a:solidFill>
                  <a:schemeClr val="tx1"/>
                </a:solidFill>
              </a:rPr>
              <a:t>kreativně); informace </a:t>
            </a:r>
            <a:r>
              <a:rPr lang="cs-CZ" sz="1300" dirty="0">
                <a:solidFill>
                  <a:schemeClr val="tx1"/>
                </a:solidFill>
              </a:rPr>
              <a:t>“</a:t>
            </a:r>
            <a:r>
              <a:rPr lang="cs-CZ" sz="1300" dirty="0" smtClean="0">
                <a:solidFill>
                  <a:schemeClr val="tx1"/>
                </a:solidFill>
              </a:rPr>
              <a:t>šité </a:t>
            </a:r>
            <a:r>
              <a:rPr lang="cs-CZ" sz="1300" dirty="0">
                <a:solidFill>
                  <a:schemeClr val="tx1"/>
                </a:solidFill>
              </a:rPr>
              <a:t>na </a:t>
            </a:r>
            <a:r>
              <a:rPr lang="cs-CZ" sz="1300" dirty="0" smtClean="0">
                <a:solidFill>
                  <a:schemeClr val="tx1"/>
                </a:solidFill>
              </a:rPr>
              <a:t>míru”; může </a:t>
            </a:r>
            <a:r>
              <a:rPr lang="cs-CZ" sz="1300" dirty="0">
                <a:solidFill>
                  <a:schemeClr val="tx1"/>
                </a:solidFill>
              </a:rPr>
              <a:t>komunikovat neomezené množství informací </a:t>
            </a:r>
            <a:endParaRPr lang="cs-CZ" sz="13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b="1" dirty="0">
                <a:solidFill>
                  <a:schemeClr val="tx1"/>
                </a:solidFill>
              </a:rPr>
              <a:t>Televize:</a:t>
            </a:r>
            <a:r>
              <a:rPr lang="cs-CZ" sz="1300" dirty="0">
                <a:solidFill>
                  <a:schemeClr val="tx1"/>
                </a:solidFill>
              </a:rPr>
              <a:t> Velmi přesvědčivé médium (obraz, zvuk, </a:t>
            </a:r>
            <a:r>
              <a:rPr lang="cs-CZ" sz="1300" dirty="0" smtClean="0">
                <a:solidFill>
                  <a:schemeClr val="tx1"/>
                </a:solidFill>
              </a:rPr>
              <a:t>pohyb); rychle </a:t>
            </a:r>
            <a:r>
              <a:rPr lang="cs-CZ" sz="1300" dirty="0">
                <a:solidFill>
                  <a:schemeClr val="tx1"/>
                </a:solidFill>
              </a:rPr>
              <a:t>buduje </a:t>
            </a:r>
            <a:r>
              <a:rPr lang="cs-CZ" sz="1300" dirty="0" smtClean="0">
                <a:solidFill>
                  <a:schemeClr val="tx1"/>
                </a:solidFill>
              </a:rPr>
              <a:t>zásah; buduje </a:t>
            </a:r>
            <a:r>
              <a:rPr lang="cs-CZ" sz="1300" dirty="0">
                <a:solidFill>
                  <a:schemeClr val="tx1"/>
                </a:solidFill>
              </a:rPr>
              <a:t>povědomí o </a:t>
            </a:r>
            <a:r>
              <a:rPr lang="cs-CZ" sz="1300" dirty="0" smtClean="0">
                <a:solidFill>
                  <a:schemeClr val="tx1"/>
                </a:solidFill>
              </a:rPr>
              <a:t>značce; má celostátní pokrytí; vhodné </a:t>
            </a:r>
            <a:r>
              <a:rPr lang="cs-CZ" sz="1300" dirty="0">
                <a:solidFill>
                  <a:schemeClr val="tx1"/>
                </a:solidFill>
              </a:rPr>
              <a:t>médium pro ukázku </a:t>
            </a:r>
            <a:r>
              <a:rPr lang="cs-CZ" sz="1300" dirty="0" smtClean="0">
                <a:solidFill>
                  <a:schemeClr val="tx1"/>
                </a:solidFill>
              </a:rPr>
              <a:t>produktu; vhodné </a:t>
            </a:r>
            <a:r>
              <a:rPr lang="cs-CZ" sz="1300" dirty="0">
                <a:solidFill>
                  <a:schemeClr val="tx1"/>
                </a:solidFill>
              </a:rPr>
              <a:t>pro komunikaci emotivních </a:t>
            </a:r>
            <a:r>
              <a:rPr lang="cs-CZ" sz="1300" dirty="0" smtClean="0">
                <a:solidFill>
                  <a:schemeClr val="tx1"/>
                </a:solidFill>
              </a:rPr>
              <a:t>vzkazů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b="1" dirty="0">
                <a:solidFill>
                  <a:schemeClr val="tx1"/>
                </a:solidFill>
              </a:rPr>
              <a:t>Rádio</a:t>
            </a:r>
            <a:r>
              <a:rPr lang="cs-CZ" sz="1300" b="1" dirty="0" smtClean="0">
                <a:solidFill>
                  <a:schemeClr val="tx1"/>
                </a:solidFill>
              </a:rPr>
              <a:t>:</a:t>
            </a:r>
            <a:r>
              <a:rPr lang="cs-CZ" sz="1300" dirty="0" smtClean="0">
                <a:solidFill>
                  <a:schemeClr val="tx1"/>
                </a:solidFill>
              </a:rPr>
              <a:t> </a:t>
            </a:r>
            <a:r>
              <a:rPr lang="cs-CZ" sz="1300" dirty="0">
                <a:solidFill>
                  <a:schemeClr val="tx1"/>
                </a:solidFill>
              </a:rPr>
              <a:t>Vhodné pro podporu </a:t>
            </a:r>
            <a:r>
              <a:rPr lang="cs-CZ" sz="1300" dirty="0" smtClean="0">
                <a:solidFill>
                  <a:schemeClr val="tx1"/>
                </a:solidFill>
              </a:rPr>
              <a:t>prodeje; regionální/místní pokrytí; nízké </a:t>
            </a:r>
            <a:r>
              <a:rPr lang="cs-CZ" sz="1300" dirty="0">
                <a:solidFill>
                  <a:schemeClr val="tx1"/>
                </a:solidFill>
              </a:rPr>
              <a:t>produkční náklady; </a:t>
            </a:r>
            <a:r>
              <a:rPr lang="cs-CZ" sz="1300" dirty="0" smtClean="0">
                <a:solidFill>
                  <a:schemeClr val="tx1"/>
                </a:solidFill>
              </a:rPr>
              <a:t>rychlá produkce; zprávy </a:t>
            </a:r>
            <a:r>
              <a:rPr lang="cs-CZ" sz="1300" dirty="0">
                <a:solidFill>
                  <a:schemeClr val="tx1"/>
                </a:solidFill>
              </a:rPr>
              <a:t>přizpůsobené denní době či dni v </a:t>
            </a:r>
            <a:r>
              <a:rPr lang="cs-CZ" sz="1300" dirty="0" smtClean="0">
                <a:solidFill>
                  <a:schemeClr val="tx1"/>
                </a:solidFill>
              </a:rPr>
              <a:t>týdnu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b="1" dirty="0">
                <a:solidFill>
                  <a:schemeClr val="tx1"/>
                </a:solidFill>
              </a:rPr>
              <a:t>Tisk:</a:t>
            </a:r>
            <a:r>
              <a:rPr lang="cs-CZ" sz="1300" dirty="0">
                <a:solidFill>
                  <a:schemeClr val="tx1"/>
                </a:solidFill>
              </a:rPr>
              <a:t> Umístění inzerce na vhodné redakční </a:t>
            </a:r>
            <a:r>
              <a:rPr lang="cs-CZ" sz="1300" dirty="0" smtClean="0">
                <a:solidFill>
                  <a:schemeClr val="tx1"/>
                </a:solidFill>
              </a:rPr>
              <a:t>strany; regionální komunikace; vzkazy </a:t>
            </a:r>
            <a:r>
              <a:rPr lang="cs-CZ" sz="1300" dirty="0">
                <a:solidFill>
                  <a:schemeClr val="tx1"/>
                </a:solidFill>
              </a:rPr>
              <a:t>podle dnů v </a:t>
            </a:r>
            <a:r>
              <a:rPr lang="cs-CZ" sz="1300" dirty="0" smtClean="0">
                <a:solidFill>
                  <a:schemeClr val="tx1"/>
                </a:solidFill>
              </a:rPr>
              <a:t>týdnu; časově flexibilní; komunikace produktové nabídky (inzeráty ve formě letáků)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dirty="0" err="1" smtClean="0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300" dirty="0" smtClean="0">
                <a:solidFill>
                  <a:schemeClr val="tx1"/>
                </a:solidFill>
              </a:rPr>
              <a:t> – </a:t>
            </a:r>
            <a:r>
              <a:rPr lang="cs-CZ" sz="1300" dirty="0" smtClean="0">
                <a:solidFill>
                  <a:srgbClr val="0070C0"/>
                </a:solidFill>
              </a:rPr>
              <a:t>internet </a:t>
            </a:r>
            <a:r>
              <a:rPr lang="cs-CZ" sz="1300" dirty="0">
                <a:solidFill>
                  <a:srgbClr val="0070C0"/>
                </a:solidFill>
              </a:rPr>
              <a:t>a </a:t>
            </a:r>
            <a:r>
              <a:rPr lang="cs-CZ" sz="1300" dirty="0" err="1" smtClean="0">
                <a:solidFill>
                  <a:srgbClr val="0070C0"/>
                </a:solidFill>
              </a:rPr>
              <a:t>outdoor</a:t>
            </a:r>
            <a:endParaRPr lang="cs-CZ" sz="13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300" b="1" dirty="0" err="1" smtClean="0">
                <a:solidFill>
                  <a:schemeClr val="tx1"/>
                </a:solidFill>
              </a:rPr>
              <a:t>Outdoor</a:t>
            </a:r>
            <a:r>
              <a:rPr lang="cs-CZ" sz="1300" b="1" dirty="0">
                <a:solidFill>
                  <a:schemeClr val="tx1"/>
                </a:solidFill>
              </a:rPr>
              <a:t>:</a:t>
            </a:r>
            <a:r>
              <a:rPr lang="cs-CZ" sz="1300" dirty="0">
                <a:solidFill>
                  <a:schemeClr val="tx1"/>
                </a:solidFill>
              </a:rPr>
              <a:t> Umístění v blízkosti místa </a:t>
            </a:r>
            <a:r>
              <a:rPr lang="cs-CZ" sz="1300" dirty="0" smtClean="0">
                <a:solidFill>
                  <a:schemeClr val="tx1"/>
                </a:solidFill>
              </a:rPr>
              <a:t>prodeje; regionální flexibilita</a:t>
            </a:r>
            <a:endParaRPr lang="cs-CZ" sz="13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endParaRPr lang="cs-CZ" sz="140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cs-CZ" sz="12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246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25971" y="762669"/>
            <a:ext cx="6970204" cy="2390106"/>
          </a:xfrm>
        </p:spPr>
        <p:txBody>
          <a:bodyPr/>
          <a:lstStyle/>
          <a:p>
            <a:r>
              <a:rPr lang="cs-CZ" sz="6600" dirty="0" smtClean="0">
                <a:solidFill>
                  <a:schemeClr val="tx1"/>
                </a:solidFill>
              </a:rPr>
              <a:t>Akceptovatelnost </a:t>
            </a:r>
            <a:r>
              <a:rPr lang="cs-CZ" sz="6600" dirty="0">
                <a:solidFill>
                  <a:schemeClr val="tx1"/>
                </a:solidFill>
              </a:rPr>
              <a:t>POP prostředků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7"/>
          <a:stretch/>
        </p:blipFill>
        <p:spPr>
          <a:xfrm>
            <a:off x="1390650" y="2857500"/>
            <a:ext cx="6858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47530543"/>
              </p:ext>
            </p:extLst>
          </p:nvPr>
        </p:nvGraphicFramePr>
        <p:xfrm>
          <a:off x="752475" y="746760"/>
          <a:ext cx="7920000" cy="602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025"/>
                <a:gridCol w="1908975"/>
                <a:gridCol w="16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AKCEPTOVATELNOST JEDNOTLIVÝCH POP</a:t>
                      </a:r>
                      <a:r>
                        <a:rPr lang="cs-CZ" sz="1100" b="1" baseline="0" dirty="0" smtClean="0"/>
                        <a:t> PROSTŘEDKŮ</a:t>
                      </a:r>
                      <a:endParaRPr lang="cs-CZ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/>
                        <a:t>MEZINÁRODNÍ MO</a:t>
                      </a:r>
                      <a:r>
                        <a:rPr lang="cs-CZ" sz="1050" baseline="0" dirty="0" smtClean="0"/>
                        <a:t> SÍTĚ</a:t>
                      </a:r>
                      <a:endParaRPr lang="cs-CZ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/>
                        <a:t>LOKÁLNÍ MO</a:t>
                      </a:r>
                      <a:r>
                        <a:rPr lang="cs-CZ" sz="1050" baseline="0" dirty="0" smtClean="0"/>
                        <a:t> SÍTĚ</a:t>
                      </a:r>
                      <a:endParaRPr lang="cs-CZ" sz="1050" dirty="0"/>
                    </a:p>
                  </a:txBody>
                  <a:tcPr anchor="ctr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Děliče nákupu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Promostolky, promostánky a reklamní pulty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Reklama na nákupním vozíku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Regálové děliče a vymezovače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Regálové držáky letáků a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kupónů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Dekorace vstupní brány a turniketů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Dekorace výstupní brány a turnikety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Regálové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stoppery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Polepy pokladních pásů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Dočasné prodejní stojany /kartonové/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Podlahová grafika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Dekorace regálových čel (Gondola end)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Držáky vzorků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Wobblery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 marketing (šíření vůní)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Permanentní prodejní stojany, displeje / kov, plast atp. 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Parazitní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displaye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Paletové ostrovy a dekorace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Pokladní a pultové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displaye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parazity s výrobky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Závěsné poutače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- stojany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Karta-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Nadregálová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dekorace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Cenovkové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dekorační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lišty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Informační terminály a kiosky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Digitální obrazovky v regálu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Samolepky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Polep vstupních dveří - grafika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Regálové zvukové zařízení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Shop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shop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displaye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Komplexní regálové dekorace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Směrový zvukový systém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Komplexní dekorace sekcí produktových kategorií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Reklamní věž na regále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343" name="Group 31"/>
          <p:cNvGrpSpPr>
            <a:grpSpLocks/>
          </p:cNvGrpSpPr>
          <p:nvPr/>
        </p:nvGrpSpPr>
        <p:grpSpPr bwMode="auto">
          <a:xfrm>
            <a:off x="5733777" y="1117216"/>
            <a:ext cx="725388" cy="137587"/>
            <a:chOff x="5724528" y="5084752"/>
            <a:chExt cx="1177931" cy="215904"/>
          </a:xfrm>
        </p:grpSpPr>
        <p:sp>
          <p:nvSpPr>
            <p:cNvPr id="3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49" name="Group 31"/>
          <p:cNvGrpSpPr>
            <a:grpSpLocks/>
          </p:cNvGrpSpPr>
          <p:nvPr/>
        </p:nvGrpSpPr>
        <p:grpSpPr bwMode="auto">
          <a:xfrm>
            <a:off x="5733777" y="1279141"/>
            <a:ext cx="725388" cy="137587"/>
            <a:chOff x="5724528" y="5084752"/>
            <a:chExt cx="1177931" cy="215904"/>
          </a:xfrm>
        </p:grpSpPr>
        <p:sp>
          <p:nvSpPr>
            <p:cNvPr id="35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5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5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5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55" name="Group 31"/>
          <p:cNvGrpSpPr>
            <a:grpSpLocks/>
          </p:cNvGrpSpPr>
          <p:nvPr/>
        </p:nvGrpSpPr>
        <p:grpSpPr bwMode="auto">
          <a:xfrm>
            <a:off x="5733777" y="1431541"/>
            <a:ext cx="725388" cy="137587"/>
            <a:chOff x="5724528" y="5084752"/>
            <a:chExt cx="1177931" cy="215904"/>
          </a:xfrm>
        </p:grpSpPr>
        <p:sp>
          <p:nvSpPr>
            <p:cNvPr id="35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5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5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61" name="Group 31"/>
          <p:cNvGrpSpPr>
            <a:grpSpLocks/>
          </p:cNvGrpSpPr>
          <p:nvPr/>
        </p:nvGrpSpPr>
        <p:grpSpPr bwMode="auto">
          <a:xfrm>
            <a:off x="5733777" y="1593466"/>
            <a:ext cx="725388" cy="137587"/>
            <a:chOff x="5724528" y="5084752"/>
            <a:chExt cx="1177931" cy="215904"/>
          </a:xfrm>
        </p:grpSpPr>
        <p:sp>
          <p:nvSpPr>
            <p:cNvPr id="36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6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67" name="Group 31"/>
          <p:cNvGrpSpPr>
            <a:grpSpLocks/>
          </p:cNvGrpSpPr>
          <p:nvPr/>
        </p:nvGrpSpPr>
        <p:grpSpPr bwMode="auto">
          <a:xfrm>
            <a:off x="5743302" y="1745866"/>
            <a:ext cx="725388" cy="137587"/>
            <a:chOff x="5724528" y="5084752"/>
            <a:chExt cx="1177931" cy="215904"/>
          </a:xfrm>
        </p:grpSpPr>
        <p:sp>
          <p:nvSpPr>
            <p:cNvPr id="36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7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73" name="Group 31"/>
          <p:cNvGrpSpPr>
            <a:grpSpLocks/>
          </p:cNvGrpSpPr>
          <p:nvPr/>
        </p:nvGrpSpPr>
        <p:grpSpPr bwMode="auto">
          <a:xfrm>
            <a:off x="5743302" y="1917316"/>
            <a:ext cx="725388" cy="137587"/>
            <a:chOff x="5724528" y="5084752"/>
            <a:chExt cx="1177931" cy="215904"/>
          </a:xfrm>
        </p:grpSpPr>
        <p:sp>
          <p:nvSpPr>
            <p:cNvPr id="37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7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79" name="Group 31"/>
          <p:cNvGrpSpPr>
            <a:grpSpLocks/>
          </p:cNvGrpSpPr>
          <p:nvPr/>
        </p:nvGrpSpPr>
        <p:grpSpPr bwMode="auto">
          <a:xfrm>
            <a:off x="5743302" y="2079241"/>
            <a:ext cx="725388" cy="137587"/>
            <a:chOff x="5724528" y="5084752"/>
            <a:chExt cx="1177931" cy="215904"/>
          </a:xfrm>
        </p:grpSpPr>
        <p:sp>
          <p:nvSpPr>
            <p:cNvPr id="38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5" name="Group 31"/>
          <p:cNvGrpSpPr>
            <a:grpSpLocks/>
          </p:cNvGrpSpPr>
          <p:nvPr/>
        </p:nvGrpSpPr>
        <p:grpSpPr bwMode="auto">
          <a:xfrm>
            <a:off x="5743302" y="2241166"/>
            <a:ext cx="725388" cy="137587"/>
            <a:chOff x="5724528" y="5084752"/>
            <a:chExt cx="1177931" cy="215904"/>
          </a:xfrm>
        </p:grpSpPr>
        <p:sp>
          <p:nvSpPr>
            <p:cNvPr id="38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91" name="Group 31"/>
          <p:cNvGrpSpPr>
            <a:grpSpLocks/>
          </p:cNvGrpSpPr>
          <p:nvPr/>
        </p:nvGrpSpPr>
        <p:grpSpPr bwMode="auto">
          <a:xfrm>
            <a:off x="5743302" y="2403091"/>
            <a:ext cx="725388" cy="137587"/>
            <a:chOff x="5724528" y="5084752"/>
            <a:chExt cx="1177931" cy="215904"/>
          </a:xfrm>
        </p:grpSpPr>
        <p:sp>
          <p:nvSpPr>
            <p:cNvPr id="39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97" name="Group 31"/>
          <p:cNvGrpSpPr>
            <a:grpSpLocks/>
          </p:cNvGrpSpPr>
          <p:nvPr/>
        </p:nvGrpSpPr>
        <p:grpSpPr bwMode="auto">
          <a:xfrm>
            <a:off x="5743302" y="2565016"/>
            <a:ext cx="725388" cy="137587"/>
            <a:chOff x="5724528" y="5084752"/>
            <a:chExt cx="1177931" cy="215904"/>
          </a:xfrm>
        </p:grpSpPr>
        <p:sp>
          <p:nvSpPr>
            <p:cNvPr id="39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0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03" name="Group 31"/>
          <p:cNvGrpSpPr>
            <a:grpSpLocks/>
          </p:cNvGrpSpPr>
          <p:nvPr/>
        </p:nvGrpSpPr>
        <p:grpSpPr bwMode="auto">
          <a:xfrm>
            <a:off x="5743302" y="2726941"/>
            <a:ext cx="725388" cy="137587"/>
            <a:chOff x="5724528" y="5084752"/>
            <a:chExt cx="1177931" cy="215904"/>
          </a:xfrm>
        </p:grpSpPr>
        <p:sp>
          <p:nvSpPr>
            <p:cNvPr id="40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0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09" name="Group 31"/>
          <p:cNvGrpSpPr>
            <a:grpSpLocks/>
          </p:cNvGrpSpPr>
          <p:nvPr/>
        </p:nvGrpSpPr>
        <p:grpSpPr bwMode="auto">
          <a:xfrm>
            <a:off x="5743302" y="2888866"/>
            <a:ext cx="725388" cy="137587"/>
            <a:chOff x="5724528" y="5084752"/>
            <a:chExt cx="1177931" cy="215904"/>
          </a:xfrm>
        </p:grpSpPr>
        <p:sp>
          <p:nvSpPr>
            <p:cNvPr id="41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1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15" name="Group 31"/>
          <p:cNvGrpSpPr>
            <a:grpSpLocks/>
          </p:cNvGrpSpPr>
          <p:nvPr/>
        </p:nvGrpSpPr>
        <p:grpSpPr bwMode="auto">
          <a:xfrm>
            <a:off x="5743302" y="3050791"/>
            <a:ext cx="725388" cy="137587"/>
            <a:chOff x="5724528" y="5084752"/>
            <a:chExt cx="1177931" cy="215904"/>
          </a:xfrm>
        </p:grpSpPr>
        <p:sp>
          <p:nvSpPr>
            <p:cNvPr id="41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1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21" name="Group 31"/>
          <p:cNvGrpSpPr>
            <a:grpSpLocks/>
          </p:cNvGrpSpPr>
          <p:nvPr/>
        </p:nvGrpSpPr>
        <p:grpSpPr bwMode="auto">
          <a:xfrm>
            <a:off x="5743302" y="3216953"/>
            <a:ext cx="725388" cy="137587"/>
            <a:chOff x="5724528" y="5084752"/>
            <a:chExt cx="1177931" cy="215904"/>
          </a:xfrm>
        </p:grpSpPr>
        <p:sp>
          <p:nvSpPr>
            <p:cNvPr id="42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2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27" name="Group 31"/>
          <p:cNvGrpSpPr>
            <a:grpSpLocks/>
          </p:cNvGrpSpPr>
          <p:nvPr/>
        </p:nvGrpSpPr>
        <p:grpSpPr bwMode="auto">
          <a:xfrm>
            <a:off x="5743302" y="3378878"/>
            <a:ext cx="725388" cy="137587"/>
            <a:chOff x="5724528" y="5084752"/>
            <a:chExt cx="1177931" cy="215904"/>
          </a:xfrm>
        </p:grpSpPr>
        <p:sp>
          <p:nvSpPr>
            <p:cNvPr id="42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3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33" name="Group 31"/>
          <p:cNvGrpSpPr>
            <a:grpSpLocks/>
          </p:cNvGrpSpPr>
          <p:nvPr/>
        </p:nvGrpSpPr>
        <p:grpSpPr bwMode="auto">
          <a:xfrm>
            <a:off x="5743302" y="3540803"/>
            <a:ext cx="725388" cy="137587"/>
            <a:chOff x="5724528" y="5084752"/>
            <a:chExt cx="1177931" cy="215904"/>
          </a:xfrm>
        </p:grpSpPr>
        <p:sp>
          <p:nvSpPr>
            <p:cNvPr id="43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3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39" name="Group 31"/>
          <p:cNvGrpSpPr>
            <a:grpSpLocks/>
          </p:cNvGrpSpPr>
          <p:nvPr/>
        </p:nvGrpSpPr>
        <p:grpSpPr bwMode="auto">
          <a:xfrm>
            <a:off x="5743302" y="3693203"/>
            <a:ext cx="725388" cy="137587"/>
            <a:chOff x="5724528" y="5084752"/>
            <a:chExt cx="1177931" cy="215904"/>
          </a:xfrm>
        </p:grpSpPr>
        <p:sp>
          <p:nvSpPr>
            <p:cNvPr id="44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4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45" name="Group 31"/>
          <p:cNvGrpSpPr>
            <a:grpSpLocks/>
          </p:cNvGrpSpPr>
          <p:nvPr/>
        </p:nvGrpSpPr>
        <p:grpSpPr bwMode="auto">
          <a:xfrm>
            <a:off x="5743302" y="4026578"/>
            <a:ext cx="725388" cy="137587"/>
            <a:chOff x="5724528" y="5084752"/>
            <a:chExt cx="1177931" cy="215904"/>
          </a:xfrm>
        </p:grpSpPr>
        <p:sp>
          <p:nvSpPr>
            <p:cNvPr id="44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4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51" name="Group 31"/>
          <p:cNvGrpSpPr>
            <a:grpSpLocks/>
          </p:cNvGrpSpPr>
          <p:nvPr/>
        </p:nvGrpSpPr>
        <p:grpSpPr bwMode="auto">
          <a:xfrm>
            <a:off x="5743302" y="3854747"/>
            <a:ext cx="725388" cy="137587"/>
            <a:chOff x="5724528" y="5084752"/>
            <a:chExt cx="1177931" cy="215904"/>
          </a:xfrm>
        </p:grpSpPr>
        <p:sp>
          <p:nvSpPr>
            <p:cNvPr id="45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5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57" name="Group 31"/>
          <p:cNvGrpSpPr>
            <a:grpSpLocks/>
          </p:cNvGrpSpPr>
          <p:nvPr/>
        </p:nvGrpSpPr>
        <p:grpSpPr bwMode="auto">
          <a:xfrm>
            <a:off x="5743302" y="4197647"/>
            <a:ext cx="725388" cy="137587"/>
            <a:chOff x="5724528" y="5084752"/>
            <a:chExt cx="1177931" cy="215904"/>
          </a:xfrm>
        </p:grpSpPr>
        <p:sp>
          <p:nvSpPr>
            <p:cNvPr id="45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63" name="Group 31"/>
          <p:cNvGrpSpPr>
            <a:grpSpLocks/>
          </p:cNvGrpSpPr>
          <p:nvPr/>
        </p:nvGrpSpPr>
        <p:grpSpPr bwMode="auto">
          <a:xfrm>
            <a:off x="5752827" y="4350428"/>
            <a:ext cx="725388" cy="137587"/>
            <a:chOff x="5724528" y="5084752"/>
            <a:chExt cx="1177931" cy="215904"/>
          </a:xfrm>
        </p:grpSpPr>
        <p:sp>
          <p:nvSpPr>
            <p:cNvPr id="46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69" name="Group 31"/>
          <p:cNvGrpSpPr>
            <a:grpSpLocks/>
          </p:cNvGrpSpPr>
          <p:nvPr/>
        </p:nvGrpSpPr>
        <p:grpSpPr bwMode="auto">
          <a:xfrm>
            <a:off x="5755453" y="4511972"/>
            <a:ext cx="725388" cy="137587"/>
            <a:chOff x="5724528" y="5084752"/>
            <a:chExt cx="1177931" cy="215904"/>
          </a:xfrm>
        </p:grpSpPr>
        <p:sp>
          <p:nvSpPr>
            <p:cNvPr id="47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5" name="Group 31"/>
          <p:cNvGrpSpPr>
            <a:grpSpLocks/>
          </p:cNvGrpSpPr>
          <p:nvPr/>
        </p:nvGrpSpPr>
        <p:grpSpPr bwMode="auto">
          <a:xfrm>
            <a:off x="5752827" y="4668609"/>
            <a:ext cx="725388" cy="137587"/>
            <a:chOff x="5724528" y="5084752"/>
            <a:chExt cx="1177931" cy="215904"/>
          </a:xfrm>
        </p:grpSpPr>
        <p:sp>
          <p:nvSpPr>
            <p:cNvPr id="47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81" name="Group 31"/>
          <p:cNvGrpSpPr>
            <a:grpSpLocks/>
          </p:cNvGrpSpPr>
          <p:nvPr/>
        </p:nvGrpSpPr>
        <p:grpSpPr bwMode="auto">
          <a:xfrm>
            <a:off x="5752827" y="4830534"/>
            <a:ext cx="725388" cy="137587"/>
            <a:chOff x="5724528" y="5084752"/>
            <a:chExt cx="1177931" cy="215904"/>
          </a:xfrm>
        </p:grpSpPr>
        <p:sp>
          <p:nvSpPr>
            <p:cNvPr id="48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8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87" name="Group 31"/>
          <p:cNvGrpSpPr>
            <a:grpSpLocks/>
          </p:cNvGrpSpPr>
          <p:nvPr/>
        </p:nvGrpSpPr>
        <p:grpSpPr bwMode="auto">
          <a:xfrm>
            <a:off x="5752827" y="5001984"/>
            <a:ext cx="725388" cy="137587"/>
            <a:chOff x="5724528" y="5084752"/>
            <a:chExt cx="1177931" cy="215904"/>
          </a:xfrm>
        </p:grpSpPr>
        <p:sp>
          <p:nvSpPr>
            <p:cNvPr id="48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9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93" name="Group 31"/>
          <p:cNvGrpSpPr>
            <a:grpSpLocks/>
          </p:cNvGrpSpPr>
          <p:nvPr/>
        </p:nvGrpSpPr>
        <p:grpSpPr bwMode="auto">
          <a:xfrm>
            <a:off x="5752827" y="5154384"/>
            <a:ext cx="725388" cy="137587"/>
            <a:chOff x="5724528" y="5084752"/>
            <a:chExt cx="1177931" cy="215904"/>
          </a:xfrm>
        </p:grpSpPr>
        <p:sp>
          <p:nvSpPr>
            <p:cNvPr id="49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9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99" name="Group 31"/>
          <p:cNvGrpSpPr>
            <a:grpSpLocks/>
          </p:cNvGrpSpPr>
          <p:nvPr/>
        </p:nvGrpSpPr>
        <p:grpSpPr bwMode="auto">
          <a:xfrm>
            <a:off x="5762352" y="5316309"/>
            <a:ext cx="725388" cy="137587"/>
            <a:chOff x="5724528" y="5084752"/>
            <a:chExt cx="1177931" cy="215904"/>
          </a:xfrm>
        </p:grpSpPr>
        <p:sp>
          <p:nvSpPr>
            <p:cNvPr id="50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0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05" name="Group 31"/>
          <p:cNvGrpSpPr>
            <a:grpSpLocks/>
          </p:cNvGrpSpPr>
          <p:nvPr/>
        </p:nvGrpSpPr>
        <p:grpSpPr bwMode="auto">
          <a:xfrm>
            <a:off x="5771877" y="5478234"/>
            <a:ext cx="725388" cy="137587"/>
            <a:chOff x="5724528" y="5084752"/>
            <a:chExt cx="1177931" cy="215904"/>
          </a:xfrm>
        </p:grpSpPr>
        <p:sp>
          <p:nvSpPr>
            <p:cNvPr id="50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0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11" name="Group 31"/>
          <p:cNvGrpSpPr>
            <a:grpSpLocks/>
          </p:cNvGrpSpPr>
          <p:nvPr/>
        </p:nvGrpSpPr>
        <p:grpSpPr bwMode="auto">
          <a:xfrm>
            <a:off x="5762352" y="5634871"/>
            <a:ext cx="725388" cy="137587"/>
            <a:chOff x="5724528" y="5084752"/>
            <a:chExt cx="1177931" cy="215904"/>
          </a:xfrm>
        </p:grpSpPr>
        <p:sp>
          <p:nvSpPr>
            <p:cNvPr id="5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17" name="Group 31"/>
          <p:cNvGrpSpPr>
            <a:grpSpLocks/>
          </p:cNvGrpSpPr>
          <p:nvPr/>
        </p:nvGrpSpPr>
        <p:grpSpPr bwMode="auto">
          <a:xfrm>
            <a:off x="5762352" y="5814033"/>
            <a:ext cx="725388" cy="137587"/>
            <a:chOff x="5724528" y="5084752"/>
            <a:chExt cx="1177931" cy="215904"/>
          </a:xfrm>
        </p:grpSpPr>
        <p:sp>
          <p:nvSpPr>
            <p:cNvPr id="51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2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23" name="Group 31"/>
          <p:cNvGrpSpPr>
            <a:grpSpLocks/>
          </p:cNvGrpSpPr>
          <p:nvPr/>
        </p:nvGrpSpPr>
        <p:grpSpPr bwMode="auto">
          <a:xfrm>
            <a:off x="5762352" y="5975958"/>
            <a:ext cx="725388" cy="137587"/>
            <a:chOff x="5724528" y="5084752"/>
            <a:chExt cx="1177931" cy="215904"/>
          </a:xfrm>
        </p:grpSpPr>
        <p:sp>
          <p:nvSpPr>
            <p:cNvPr id="52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2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29" name="Group 31"/>
          <p:cNvGrpSpPr>
            <a:grpSpLocks/>
          </p:cNvGrpSpPr>
          <p:nvPr/>
        </p:nvGrpSpPr>
        <p:grpSpPr bwMode="auto">
          <a:xfrm>
            <a:off x="5762352" y="6128358"/>
            <a:ext cx="725388" cy="137587"/>
            <a:chOff x="5724528" y="5084752"/>
            <a:chExt cx="1177931" cy="215904"/>
          </a:xfrm>
        </p:grpSpPr>
        <p:sp>
          <p:nvSpPr>
            <p:cNvPr id="53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3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3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3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3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35" name="Group 31"/>
          <p:cNvGrpSpPr>
            <a:grpSpLocks/>
          </p:cNvGrpSpPr>
          <p:nvPr/>
        </p:nvGrpSpPr>
        <p:grpSpPr bwMode="auto">
          <a:xfrm>
            <a:off x="5762352" y="6299808"/>
            <a:ext cx="725388" cy="137587"/>
            <a:chOff x="5724528" y="5084752"/>
            <a:chExt cx="1177931" cy="215904"/>
          </a:xfrm>
        </p:grpSpPr>
        <p:sp>
          <p:nvSpPr>
            <p:cNvPr id="5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41" name="Group 31"/>
          <p:cNvGrpSpPr>
            <a:grpSpLocks/>
          </p:cNvGrpSpPr>
          <p:nvPr/>
        </p:nvGrpSpPr>
        <p:grpSpPr bwMode="auto">
          <a:xfrm>
            <a:off x="5771877" y="6452208"/>
            <a:ext cx="725388" cy="137587"/>
            <a:chOff x="5724528" y="5084752"/>
            <a:chExt cx="1177931" cy="215904"/>
          </a:xfrm>
        </p:grpSpPr>
        <p:sp>
          <p:nvSpPr>
            <p:cNvPr id="54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4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47" name="Group 31"/>
          <p:cNvGrpSpPr>
            <a:grpSpLocks/>
          </p:cNvGrpSpPr>
          <p:nvPr/>
        </p:nvGrpSpPr>
        <p:grpSpPr bwMode="auto">
          <a:xfrm>
            <a:off x="5762352" y="6610507"/>
            <a:ext cx="725388" cy="137587"/>
            <a:chOff x="5724528" y="5084752"/>
            <a:chExt cx="1177931" cy="215904"/>
          </a:xfrm>
        </p:grpSpPr>
        <p:sp>
          <p:nvSpPr>
            <p:cNvPr id="5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53" name="Group 31"/>
          <p:cNvGrpSpPr>
            <a:grpSpLocks/>
          </p:cNvGrpSpPr>
          <p:nvPr/>
        </p:nvGrpSpPr>
        <p:grpSpPr bwMode="auto">
          <a:xfrm>
            <a:off x="7372077" y="1117216"/>
            <a:ext cx="725388" cy="137587"/>
            <a:chOff x="5724528" y="5084752"/>
            <a:chExt cx="1177931" cy="215904"/>
          </a:xfrm>
        </p:grpSpPr>
        <p:sp>
          <p:nvSpPr>
            <p:cNvPr id="55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5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5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5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5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59" name="Group 31"/>
          <p:cNvGrpSpPr>
            <a:grpSpLocks/>
          </p:cNvGrpSpPr>
          <p:nvPr/>
        </p:nvGrpSpPr>
        <p:grpSpPr bwMode="auto">
          <a:xfrm>
            <a:off x="7372077" y="1279141"/>
            <a:ext cx="725388" cy="137587"/>
            <a:chOff x="5724528" y="5084752"/>
            <a:chExt cx="1177931" cy="215904"/>
          </a:xfrm>
        </p:grpSpPr>
        <p:sp>
          <p:nvSpPr>
            <p:cNvPr id="56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6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6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6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6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65" name="Group 31"/>
          <p:cNvGrpSpPr>
            <a:grpSpLocks/>
          </p:cNvGrpSpPr>
          <p:nvPr/>
        </p:nvGrpSpPr>
        <p:grpSpPr bwMode="auto">
          <a:xfrm>
            <a:off x="7372077" y="1431541"/>
            <a:ext cx="725388" cy="137587"/>
            <a:chOff x="5724528" y="5084752"/>
            <a:chExt cx="1177931" cy="215904"/>
          </a:xfrm>
        </p:grpSpPr>
        <p:sp>
          <p:nvSpPr>
            <p:cNvPr id="56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6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6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6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7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71" name="Group 31"/>
          <p:cNvGrpSpPr>
            <a:grpSpLocks/>
          </p:cNvGrpSpPr>
          <p:nvPr/>
        </p:nvGrpSpPr>
        <p:grpSpPr bwMode="auto">
          <a:xfrm>
            <a:off x="7372077" y="1593466"/>
            <a:ext cx="725388" cy="137587"/>
            <a:chOff x="5724528" y="5084752"/>
            <a:chExt cx="1177931" cy="215904"/>
          </a:xfrm>
        </p:grpSpPr>
        <p:sp>
          <p:nvSpPr>
            <p:cNvPr id="5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77" name="Group 31"/>
          <p:cNvGrpSpPr>
            <a:grpSpLocks/>
          </p:cNvGrpSpPr>
          <p:nvPr/>
        </p:nvGrpSpPr>
        <p:grpSpPr bwMode="auto">
          <a:xfrm>
            <a:off x="7381602" y="1745866"/>
            <a:ext cx="725388" cy="137587"/>
            <a:chOff x="5724528" y="5084752"/>
            <a:chExt cx="1177931" cy="215904"/>
          </a:xfrm>
        </p:grpSpPr>
        <p:sp>
          <p:nvSpPr>
            <p:cNvPr id="5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83" name="Group 31"/>
          <p:cNvGrpSpPr>
            <a:grpSpLocks/>
          </p:cNvGrpSpPr>
          <p:nvPr/>
        </p:nvGrpSpPr>
        <p:grpSpPr bwMode="auto">
          <a:xfrm>
            <a:off x="7381602" y="1917316"/>
            <a:ext cx="725388" cy="137587"/>
            <a:chOff x="5724528" y="5084752"/>
            <a:chExt cx="1177931" cy="215904"/>
          </a:xfrm>
        </p:grpSpPr>
        <p:sp>
          <p:nvSpPr>
            <p:cNvPr id="58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8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8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8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8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89" name="Group 31"/>
          <p:cNvGrpSpPr>
            <a:grpSpLocks/>
          </p:cNvGrpSpPr>
          <p:nvPr/>
        </p:nvGrpSpPr>
        <p:grpSpPr bwMode="auto">
          <a:xfrm>
            <a:off x="7381602" y="2079241"/>
            <a:ext cx="725388" cy="137587"/>
            <a:chOff x="5724528" y="5084752"/>
            <a:chExt cx="1177931" cy="215904"/>
          </a:xfrm>
        </p:grpSpPr>
        <p:sp>
          <p:nvSpPr>
            <p:cNvPr id="59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9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9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9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9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595" name="Group 31"/>
          <p:cNvGrpSpPr>
            <a:grpSpLocks/>
          </p:cNvGrpSpPr>
          <p:nvPr/>
        </p:nvGrpSpPr>
        <p:grpSpPr bwMode="auto">
          <a:xfrm>
            <a:off x="7381602" y="2241166"/>
            <a:ext cx="725388" cy="137587"/>
            <a:chOff x="5724528" y="5084752"/>
            <a:chExt cx="1177931" cy="215904"/>
          </a:xfrm>
        </p:grpSpPr>
        <p:sp>
          <p:nvSpPr>
            <p:cNvPr id="59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9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9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9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0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01" name="Group 31"/>
          <p:cNvGrpSpPr>
            <a:grpSpLocks/>
          </p:cNvGrpSpPr>
          <p:nvPr/>
        </p:nvGrpSpPr>
        <p:grpSpPr bwMode="auto">
          <a:xfrm>
            <a:off x="7381602" y="2403091"/>
            <a:ext cx="725388" cy="137587"/>
            <a:chOff x="5724528" y="5084752"/>
            <a:chExt cx="1177931" cy="215904"/>
          </a:xfrm>
        </p:grpSpPr>
        <p:sp>
          <p:nvSpPr>
            <p:cNvPr id="60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0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0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0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0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07" name="Group 31"/>
          <p:cNvGrpSpPr>
            <a:grpSpLocks/>
          </p:cNvGrpSpPr>
          <p:nvPr/>
        </p:nvGrpSpPr>
        <p:grpSpPr bwMode="auto">
          <a:xfrm>
            <a:off x="7381602" y="2565016"/>
            <a:ext cx="725388" cy="137587"/>
            <a:chOff x="5724528" y="5084752"/>
            <a:chExt cx="1177931" cy="215904"/>
          </a:xfrm>
        </p:grpSpPr>
        <p:sp>
          <p:nvSpPr>
            <p:cNvPr id="60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0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1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1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1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13" name="Group 31"/>
          <p:cNvGrpSpPr>
            <a:grpSpLocks/>
          </p:cNvGrpSpPr>
          <p:nvPr/>
        </p:nvGrpSpPr>
        <p:grpSpPr bwMode="auto">
          <a:xfrm>
            <a:off x="7381602" y="2726941"/>
            <a:ext cx="725388" cy="137587"/>
            <a:chOff x="5724528" y="5084752"/>
            <a:chExt cx="1177931" cy="215904"/>
          </a:xfrm>
        </p:grpSpPr>
        <p:sp>
          <p:nvSpPr>
            <p:cNvPr id="6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19" name="Group 31"/>
          <p:cNvGrpSpPr>
            <a:grpSpLocks/>
          </p:cNvGrpSpPr>
          <p:nvPr/>
        </p:nvGrpSpPr>
        <p:grpSpPr bwMode="auto">
          <a:xfrm>
            <a:off x="7381602" y="2888866"/>
            <a:ext cx="725388" cy="137587"/>
            <a:chOff x="5724528" y="5084752"/>
            <a:chExt cx="1177931" cy="215904"/>
          </a:xfrm>
        </p:grpSpPr>
        <p:sp>
          <p:nvSpPr>
            <p:cNvPr id="6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25" name="Group 31"/>
          <p:cNvGrpSpPr>
            <a:grpSpLocks/>
          </p:cNvGrpSpPr>
          <p:nvPr/>
        </p:nvGrpSpPr>
        <p:grpSpPr bwMode="auto">
          <a:xfrm>
            <a:off x="7381602" y="3050791"/>
            <a:ext cx="725388" cy="137587"/>
            <a:chOff x="5724528" y="5084752"/>
            <a:chExt cx="1177931" cy="215904"/>
          </a:xfrm>
        </p:grpSpPr>
        <p:sp>
          <p:nvSpPr>
            <p:cNvPr id="62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2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2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2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3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31" name="Group 31"/>
          <p:cNvGrpSpPr>
            <a:grpSpLocks/>
          </p:cNvGrpSpPr>
          <p:nvPr/>
        </p:nvGrpSpPr>
        <p:grpSpPr bwMode="auto">
          <a:xfrm>
            <a:off x="7381602" y="3216953"/>
            <a:ext cx="725388" cy="137587"/>
            <a:chOff x="5724528" y="5084752"/>
            <a:chExt cx="1177931" cy="215904"/>
          </a:xfrm>
        </p:grpSpPr>
        <p:sp>
          <p:nvSpPr>
            <p:cNvPr id="63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3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3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3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3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37" name="Group 31"/>
          <p:cNvGrpSpPr>
            <a:grpSpLocks/>
          </p:cNvGrpSpPr>
          <p:nvPr/>
        </p:nvGrpSpPr>
        <p:grpSpPr bwMode="auto">
          <a:xfrm>
            <a:off x="7381602" y="3378878"/>
            <a:ext cx="725388" cy="137587"/>
            <a:chOff x="5724528" y="5084752"/>
            <a:chExt cx="1177931" cy="215904"/>
          </a:xfrm>
        </p:grpSpPr>
        <p:sp>
          <p:nvSpPr>
            <p:cNvPr id="6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43" name="Group 31"/>
          <p:cNvGrpSpPr>
            <a:grpSpLocks/>
          </p:cNvGrpSpPr>
          <p:nvPr/>
        </p:nvGrpSpPr>
        <p:grpSpPr bwMode="auto">
          <a:xfrm>
            <a:off x="7381602" y="3540803"/>
            <a:ext cx="725388" cy="137587"/>
            <a:chOff x="5724528" y="5084752"/>
            <a:chExt cx="1177931" cy="215904"/>
          </a:xfrm>
        </p:grpSpPr>
        <p:sp>
          <p:nvSpPr>
            <p:cNvPr id="6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49" name="Group 31"/>
          <p:cNvGrpSpPr>
            <a:grpSpLocks/>
          </p:cNvGrpSpPr>
          <p:nvPr/>
        </p:nvGrpSpPr>
        <p:grpSpPr bwMode="auto">
          <a:xfrm>
            <a:off x="7381602" y="3693203"/>
            <a:ext cx="725388" cy="137587"/>
            <a:chOff x="5724528" y="5084752"/>
            <a:chExt cx="1177931" cy="215904"/>
          </a:xfrm>
        </p:grpSpPr>
        <p:sp>
          <p:nvSpPr>
            <p:cNvPr id="65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5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5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5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5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55" name="Group 31"/>
          <p:cNvGrpSpPr>
            <a:grpSpLocks/>
          </p:cNvGrpSpPr>
          <p:nvPr/>
        </p:nvGrpSpPr>
        <p:grpSpPr bwMode="auto">
          <a:xfrm>
            <a:off x="7381602" y="4026578"/>
            <a:ext cx="725388" cy="137587"/>
            <a:chOff x="5724528" y="5084752"/>
            <a:chExt cx="1177931" cy="215904"/>
          </a:xfrm>
        </p:grpSpPr>
        <p:sp>
          <p:nvSpPr>
            <p:cNvPr id="65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5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5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5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6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61" name="Group 31"/>
          <p:cNvGrpSpPr>
            <a:grpSpLocks/>
          </p:cNvGrpSpPr>
          <p:nvPr/>
        </p:nvGrpSpPr>
        <p:grpSpPr bwMode="auto">
          <a:xfrm>
            <a:off x="7381602" y="3854747"/>
            <a:ext cx="725388" cy="137587"/>
            <a:chOff x="5724528" y="5084752"/>
            <a:chExt cx="1177931" cy="215904"/>
          </a:xfrm>
        </p:grpSpPr>
        <p:sp>
          <p:nvSpPr>
            <p:cNvPr id="66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6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6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6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67" name="Group 31"/>
          <p:cNvGrpSpPr>
            <a:grpSpLocks/>
          </p:cNvGrpSpPr>
          <p:nvPr/>
        </p:nvGrpSpPr>
        <p:grpSpPr bwMode="auto">
          <a:xfrm>
            <a:off x="7381602" y="4197647"/>
            <a:ext cx="725388" cy="137587"/>
            <a:chOff x="5724528" y="5084752"/>
            <a:chExt cx="1177931" cy="215904"/>
          </a:xfrm>
        </p:grpSpPr>
        <p:sp>
          <p:nvSpPr>
            <p:cNvPr id="66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6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73" name="Group 31"/>
          <p:cNvGrpSpPr>
            <a:grpSpLocks/>
          </p:cNvGrpSpPr>
          <p:nvPr/>
        </p:nvGrpSpPr>
        <p:grpSpPr bwMode="auto">
          <a:xfrm>
            <a:off x="7391127" y="4350428"/>
            <a:ext cx="725388" cy="137587"/>
            <a:chOff x="5724528" y="5084752"/>
            <a:chExt cx="1177931" cy="215904"/>
          </a:xfrm>
        </p:grpSpPr>
        <p:sp>
          <p:nvSpPr>
            <p:cNvPr id="67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79" name="Group 31"/>
          <p:cNvGrpSpPr>
            <a:grpSpLocks/>
          </p:cNvGrpSpPr>
          <p:nvPr/>
        </p:nvGrpSpPr>
        <p:grpSpPr bwMode="auto">
          <a:xfrm>
            <a:off x="7393753" y="4511972"/>
            <a:ext cx="725388" cy="137587"/>
            <a:chOff x="5724528" y="5084752"/>
            <a:chExt cx="1177931" cy="215904"/>
          </a:xfrm>
        </p:grpSpPr>
        <p:sp>
          <p:nvSpPr>
            <p:cNvPr id="68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85" name="Group 31"/>
          <p:cNvGrpSpPr>
            <a:grpSpLocks/>
          </p:cNvGrpSpPr>
          <p:nvPr/>
        </p:nvGrpSpPr>
        <p:grpSpPr bwMode="auto">
          <a:xfrm>
            <a:off x="7391127" y="4668609"/>
            <a:ext cx="725388" cy="137587"/>
            <a:chOff x="5724528" y="5084752"/>
            <a:chExt cx="1177931" cy="215904"/>
          </a:xfrm>
        </p:grpSpPr>
        <p:sp>
          <p:nvSpPr>
            <p:cNvPr id="68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91" name="Group 31"/>
          <p:cNvGrpSpPr>
            <a:grpSpLocks/>
          </p:cNvGrpSpPr>
          <p:nvPr/>
        </p:nvGrpSpPr>
        <p:grpSpPr bwMode="auto">
          <a:xfrm>
            <a:off x="7391127" y="4830534"/>
            <a:ext cx="725388" cy="137587"/>
            <a:chOff x="5724528" y="5084752"/>
            <a:chExt cx="1177931" cy="215904"/>
          </a:xfrm>
        </p:grpSpPr>
        <p:sp>
          <p:nvSpPr>
            <p:cNvPr id="69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9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97" name="Group 31"/>
          <p:cNvGrpSpPr>
            <a:grpSpLocks/>
          </p:cNvGrpSpPr>
          <p:nvPr/>
        </p:nvGrpSpPr>
        <p:grpSpPr bwMode="auto">
          <a:xfrm>
            <a:off x="7391127" y="5001984"/>
            <a:ext cx="725388" cy="137587"/>
            <a:chOff x="5724528" y="5084752"/>
            <a:chExt cx="1177931" cy="215904"/>
          </a:xfrm>
        </p:grpSpPr>
        <p:sp>
          <p:nvSpPr>
            <p:cNvPr id="69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0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03" name="Group 31"/>
          <p:cNvGrpSpPr>
            <a:grpSpLocks/>
          </p:cNvGrpSpPr>
          <p:nvPr/>
        </p:nvGrpSpPr>
        <p:grpSpPr bwMode="auto">
          <a:xfrm>
            <a:off x="7391127" y="5154384"/>
            <a:ext cx="725388" cy="137587"/>
            <a:chOff x="5724528" y="5084752"/>
            <a:chExt cx="1177931" cy="215904"/>
          </a:xfrm>
        </p:grpSpPr>
        <p:sp>
          <p:nvSpPr>
            <p:cNvPr id="70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0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09" name="Group 31"/>
          <p:cNvGrpSpPr>
            <a:grpSpLocks/>
          </p:cNvGrpSpPr>
          <p:nvPr/>
        </p:nvGrpSpPr>
        <p:grpSpPr bwMode="auto">
          <a:xfrm>
            <a:off x="7400652" y="5316309"/>
            <a:ext cx="725388" cy="137587"/>
            <a:chOff x="5724528" y="5084752"/>
            <a:chExt cx="1177931" cy="215904"/>
          </a:xfrm>
        </p:grpSpPr>
        <p:sp>
          <p:nvSpPr>
            <p:cNvPr id="71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1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1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1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1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5" name="Group 31"/>
          <p:cNvGrpSpPr>
            <a:grpSpLocks/>
          </p:cNvGrpSpPr>
          <p:nvPr/>
        </p:nvGrpSpPr>
        <p:grpSpPr bwMode="auto">
          <a:xfrm>
            <a:off x="7410177" y="5478234"/>
            <a:ext cx="725388" cy="137587"/>
            <a:chOff x="5724528" y="5084752"/>
            <a:chExt cx="1177931" cy="215904"/>
          </a:xfrm>
        </p:grpSpPr>
        <p:sp>
          <p:nvSpPr>
            <p:cNvPr id="71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1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1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1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2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21" name="Group 31"/>
          <p:cNvGrpSpPr>
            <a:grpSpLocks/>
          </p:cNvGrpSpPr>
          <p:nvPr/>
        </p:nvGrpSpPr>
        <p:grpSpPr bwMode="auto">
          <a:xfrm>
            <a:off x="7400652" y="5634871"/>
            <a:ext cx="725388" cy="137587"/>
            <a:chOff x="5724528" y="5084752"/>
            <a:chExt cx="1177931" cy="215904"/>
          </a:xfrm>
        </p:grpSpPr>
        <p:sp>
          <p:nvSpPr>
            <p:cNvPr id="72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2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2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2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2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27" name="Group 31"/>
          <p:cNvGrpSpPr>
            <a:grpSpLocks/>
          </p:cNvGrpSpPr>
          <p:nvPr/>
        </p:nvGrpSpPr>
        <p:grpSpPr bwMode="auto">
          <a:xfrm>
            <a:off x="7400652" y="5814033"/>
            <a:ext cx="725388" cy="137587"/>
            <a:chOff x="5724528" y="5084752"/>
            <a:chExt cx="1177931" cy="215904"/>
          </a:xfrm>
        </p:grpSpPr>
        <p:sp>
          <p:nvSpPr>
            <p:cNvPr id="72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2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3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33" name="Group 31"/>
          <p:cNvGrpSpPr>
            <a:grpSpLocks/>
          </p:cNvGrpSpPr>
          <p:nvPr/>
        </p:nvGrpSpPr>
        <p:grpSpPr bwMode="auto">
          <a:xfrm>
            <a:off x="7400652" y="5975958"/>
            <a:ext cx="725388" cy="137587"/>
            <a:chOff x="5724528" y="5084752"/>
            <a:chExt cx="1177931" cy="215904"/>
          </a:xfrm>
        </p:grpSpPr>
        <p:sp>
          <p:nvSpPr>
            <p:cNvPr id="73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3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39" name="Group 31"/>
          <p:cNvGrpSpPr>
            <a:grpSpLocks/>
          </p:cNvGrpSpPr>
          <p:nvPr/>
        </p:nvGrpSpPr>
        <p:grpSpPr bwMode="auto">
          <a:xfrm>
            <a:off x="7410177" y="6128358"/>
            <a:ext cx="725388" cy="137587"/>
            <a:chOff x="5724528" y="5084752"/>
            <a:chExt cx="1177931" cy="215904"/>
          </a:xfrm>
        </p:grpSpPr>
        <p:sp>
          <p:nvSpPr>
            <p:cNvPr id="74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4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45" name="Group 31"/>
          <p:cNvGrpSpPr>
            <a:grpSpLocks/>
          </p:cNvGrpSpPr>
          <p:nvPr/>
        </p:nvGrpSpPr>
        <p:grpSpPr bwMode="auto">
          <a:xfrm>
            <a:off x="7410177" y="6280758"/>
            <a:ext cx="725388" cy="137587"/>
            <a:chOff x="5724528" y="5084752"/>
            <a:chExt cx="1177931" cy="215904"/>
          </a:xfrm>
        </p:grpSpPr>
        <p:sp>
          <p:nvSpPr>
            <p:cNvPr id="74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4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51" name="Group 31"/>
          <p:cNvGrpSpPr>
            <a:grpSpLocks/>
          </p:cNvGrpSpPr>
          <p:nvPr/>
        </p:nvGrpSpPr>
        <p:grpSpPr bwMode="auto">
          <a:xfrm>
            <a:off x="7410177" y="6461733"/>
            <a:ext cx="725388" cy="137587"/>
            <a:chOff x="5724528" y="5084752"/>
            <a:chExt cx="1177931" cy="215904"/>
          </a:xfrm>
        </p:grpSpPr>
        <p:sp>
          <p:nvSpPr>
            <p:cNvPr id="75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5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57" name="Group 31"/>
          <p:cNvGrpSpPr>
            <a:grpSpLocks/>
          </p:cNvGrpSpPr>
          <p:nvPr/>
        </p:nvGrpSpPr>
        <p:grpSpPr bwMode="auto">
          <a:xfrm>
            <a:off x="7419702" y="6623658"/>
            <a:ext cx="725388" cy="137587"/>
            <a:chOff x="5724528" y="5084752"/>
            <a:chExt cx="1177931" cy="215904"/>
          </a:xfrm>
        </p:grpSpPr>
        <p:sp>
          <p:nvSpPr>
            <p:cNvPr id="75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6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826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Permanentní  prodejní </a:t>
            </a:r>
            <a:r>
              <a:rPr lang="cs-CZ" dirty="0" smtClean="0">
                <a:solidFill>
                  <a:schemeClr val="tx1"/>
                </a:solidFill>
              </a:rPr>
              <a:t>stojany 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displaye</a:t>
            </a:r>
            <a:r>
              <a:rPr lang="cs-CZ" dirty="0">
                <a:solidFill>
                  <a:schemeClr val="tx1"/>
                </a:solidFill>
              </a:rPr>
              <a:t>) a vitríny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37" y="1600199"/>
            <a:ext cx="2788781" cy="26104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588657"/>
            <a:ext cx="1750695" cy="262197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00199"/>
            <a:ext cx="2305051" cy="2612134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Škála od 1 do 5, </a:t>
            </a:r>
            <a:r>
              <a:rPr lang="pl-P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kde </a:t>
            </a:r>
            <a:r>
              <a:rPr lang="pl-PL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pl-P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l-P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naprosto nepřijetelné</a:t>
            </a:r>
            <a:endParaRPr lang="cs-CZ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715139" y="4976349"/>
            <a:ext cx="7267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AHOLD: na dohodě </a:t>
            </a:r>
            <a:r>
              <a:rPr lang="cs-CZ" sz="1600" dirty="0"/>
              <a:t>s </a:t>
            </a:r>
            <a:r>
              <a:rPr lang="cs-CZ" sz="1600" dirty="0" err="1"/>
              <a:t>category</a:t>
            </a:r>
            <a:r>
              <a:rPr lang="cs-CZ" sz="1600" dirty="0"/>
              <a:t> </a:t>
            </a:r>
            <a:r>
              <a:rPr lang="cs-CZ" sz="1600" dirty="0" err="1" smtClean="0"/>
              <a:t>managerem</a:t>
            </a:r>
            <a:endParaRPr lang="cs-CZ" sz="1600" dirty="0" smtClean="0"/>
          </a:p>
          <a:p>
            <a:r>
              <a:rPr lang="cs-CZ" sz="1600" dirty="0" smtClean="0"/>
              <a:t>MAKRO: souvisí </a:t>
            </a:r>
            <a:r>
              <a:rPr lang="cs-CZ" sz="1600" dirty="0"/>
              <a:t>s podmínkami, které jsou uzavírány s jednotlivými dodavateli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2554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Metodika výzkumu a vzorek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687387" y="1358900"/>
            <a:ext cx="8294687" cy="559435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Cílová skupina: </a:t>
            </a:r>
            <a:r>
              <a:rPr lang="cs-CZ" sz="1600" dirty="0" smtClean="0">
                <a:solidFill>
                  <a:schemeClr val="tx1"/>
                </a:solidFill>
              </a:rPr>
              <a:t>Lide </a:t>
            </a:r>
            <a:r>
              <a:rPr lang="cs-CZ" sz="1600" dirty="0">
                <a:solidFill>
                  <a:schemeClr val="tx1"/>
                </a:solidFill>
              </a:rPr>
              <a:t>zodpovědní za </a:t>
            </a:r>
            <a:r>
              <a:rPr lang="cs-CZ" sz="1600" dirty="0" smtClean="0">
                <a:solidFill>
                  <a:schemeClr val="tx1"/>
                </a:solidFill>
              </a:rPr>
              <a:t>umístění  </a:t>
            </a:r>
            <a:r>
              <a:rPr lang="cs-CZ" sz="1600" dirty="0">
                <a:solidFill>
                  <a:schemeClr val="tx1"/>
                </a:solidFill>
              </a:rPr>
              <a:t>POP prostředků v jednotlivých prodejních kanálech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Metodika: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 Oslovení </a:t>
            </a:r>
            <a:r>
              <a:rPr lang="cs-CZ" sz="1600" dirty="0">
                <a:solidFill>
                  <a:schemeClr val="tx1"/>
                </a:solidFill>
              </a:rPr>
              <a:t>vybraných </a:t>
            </a:r>
            <a:r>
              <a:rPr lang="cs-CZ" sz="1600" dirty="0" smtClean="0">
                <a:solidFill>
                  <a:schemeClr val="tx1"/>
                </a:solidFill>
              </a:rPr>
              <a:t>prodejných kanálů </a:t>
            </a:r>
            <a:r>
              <a:rPr lang="cs-CZ" sz="1600" dirty="0">
                <a:solidFill>
                  <a:schemeClr val="tx1"/>
                </a:solidFill>
              </a:rPr>
              <a:t>– databáze kontaktů POPAI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</a:rPr>
              <a:t>FMCG</a:t>
            </a:r>
            <a:r>
              <a:rPr lang="cs-CZ" sz="1200" dirty="0" smtClean="0">
                <a:solidFill>
                  <a:schemeClr val="tx1"/>
                </a:solidFill>
              </a:rPr>
              <a:t> (mezinárodní MO sítě; lokální MO sítě) - 9 respondentů</a:t>
            </a: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</a:rPr>
              <a:t>Mezinárodní MO sítě:</a:t>
            </a:r>
            <a:r>
              <a:rPr lang="cs-CZ" sz="1200" dirty="0" smtClean="0">
                <a:solidFill>
                  <a:schemeClr val="tx1"/>
                </a:solidFill>
              </a:rPr>
              <a:t> AHOLD</a:t>
            </a:r>
            <a:r>
              <a:rPr lang="cs-CZ" sz="1200" dirty="0">
                <a:solidFill>
                  <a:schemeClr val="tx1"/>
                </a:solidFill>
              </a:rPr>
              <a:t>, TESCO, SPAR, GLOBUS, MAKRO, REWE PENY </a:t>
            </a:r>
            <a:r>
              <a:rPr lang="cs-CZ" sz="1200" dirty="0" smtClean="0">
                <a:solidFill>
                  <a:schemeClr val="tx1"/>
                </a:solidFill>
              </a:rPr>
              <a:t>MARKET</a:t>
            </a: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</a:rPr>
              <a:t>Lokální MO sítě: </a:t>
            </a:r>
            <a:r>
              <a:rPr lang="cs-CZ" sz="1200" dirty="0" smtClean="0">
                <a:solidFill>
                  <a:schemeClr val="tx1"/>
                </a:solidFill>
              </a:rPr>
              <a:t>JEDNOTA</a:t>
            </a:r>
            <a:r>
              <a:rPr lang="cs-CZ" sz="1200" dirty="0">
                <a:solidFill>
                  <a:schemeClr val="tx1"/>
                </a:solidFill>
              </a:rPr>
              <a:t>, </a:t>
            </a:r>
            <a:r>
              <a:rPr lang="cs-CZ" sz="1200" dirty="0" smtClean="0">
                <a:solidFill>
                  <a:schemeClr val="tx1"/>
                </a:solidFill>
              </a:rPr>
              <a:t>QANTO</a:t>
            </a:r>
            <a:r>
              <a:rPr lang="cs-CZ" sz="1200" dirty="0">
                <a:solidFill>
                  <a:schemeClr val="tx1"/>
                </a:solidFill>
              </a:rPr>
              <a:t>, </a:t>
            </a:r>
            <a:r>
              <a:rPr lang="cs-CZ" sz="1200" dirty="0" smtClean="0">
                <a:solidFill>
                  <a:schemeClr val="tx1"/>
                </a:solidFill>
              </a:rPr>
              <a:t>BRNENKA</a:t>
            </a: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b="1" dirty="0" err="1" smtClean="0">
                <a:solidFill>
                  <a:schemeClr val="accent6">
                    <a:lumMod val="75000"/>
                  </a:schemeClr>
                </a:solidFill>
              </a:rPr>
              <a:t>Electro</a:t>
            </a:r>
            <a:r>
              <a:rPr lang="cs-CZ" sz="1200" dirty="0" smtClean="0">
                <a:solidFill>
                  <a:schemeClr val="tx1"/>
                </a:solidFill>
              </a:rPr>
              <a:t> - 3 respondenti</a:t>
            </a: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dirty="0">
                <a:solidFill>
                  <a:schemeClr val="tx1"/>
                </a:solidFill>
              </a:rPr>
              <a:t>OKAY, ELECTROWORLD, EURONICS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</a:rPr>
              <a:t>Hobby</a:t>
            </a:r>
            <a:r>
              <a:rPr lang="cs-CZ" sz="1200" dirty="0" smtClean="0">
                <a:solidFill>
                  <a:schemeClr val="tx1"/>
                </a:solidFill>
              </a:rPr>
              <a:t> – 1 respondent</a:t>
            </a: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dirty="0">
                <a:solidFill>
                  <a:schemeClr val="tx1"/>
                </a:solidFill>
              </a:rPr>
              <a:t>OBI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</a:rPr>
              <a:t>Drogerie</a:t>
            </a:r>
            <a:r>
              <a:rPr lang="cs-CZ" sz="1200" dirty="0" smtClean="0">
                <a:solidFill>
                  <a:schemeClr val="tx1"/>
                </a:solidFill>
              </a:rPr>
              <a:t> – 1 respondent</a:t>
            </a:r>
          </a:p>
          <a:p>
            <a:pPr marL="392113" lvl="2" indent="0">
              <a:spcAft>
                <a:spcPts val="300"/>
              </a:spcAft>
              <a:buNone/>
            </a:pPr>
            <a:r>
              <a:rPr lang="cs-CZ" sz="1200" dirty="0">
                <a:solidFill>
                  <a:schemeClr val="tx1"/>
                </a:solidFill>
              </a:rPr>
              <a:t>PK </a:t>
            </a:r>
            <a:r>
              <a:rPr lang="cs-CZ" sz="1200" dirty="0" smtClean="0">
                <a:solidFill>
                  <a:schemeClr val="tx1"/>
                </a:solidFill>
              </a:rPr>
              <a:t>SOLVENT </a:t>
            </a:r>
            <a:r>
              <a:rPr lang="cs-CZ" sz="1200" dirty="0">
                <a:solidFill>
                  <a:schemeClr val="tx1"/>
                </a:solidFill>
              </a:rPr>
              <a:t>- TETA </a:t>
            </a:r>
            <a:endParaRPr lang="cs-CZ" sz="1200" dirty="0" smtClean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</a:rPr>
              <a:t>Forma</a:t>
            </a:r>
            <a:r>
              <a:rPr lang="cs-CZ" sz="1400" b="1" dirty="0">
                <a:solidFill>
                  <a:schemeClr val="tx1"/>
                </a:solidFill>
              </a:rPr>
              <a:t>: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on-line dotazování - CAWI (</a:t>
            </a:r>
            <a:r>
              <a:rPr lang="cs-CZ" sz="1600" dirty="0" err="1">
                <a:solidFill>
                  <a:schemeClr val="tx1"/>
                </a:solidFill>
              </a:rPr>
              <a:t>Computer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Assisted</a:t>
            </a:r>
            <a:r>
              <a:rPr lang="cs-CZ" sz="1600" dirty="0">
                <a:solidFill>
                  <a:schemeClr val="tx1"/>
                </a:solidFill>
              </a:rPr>
              <a:t> Web </a:t>
            </a:r>
            <a:r>
              <a:rPr lang="cs-CZ" sz="1600" dirty="0" err="1">
                <a:solidFill>
                  <a:schemeClr val="tx1"/>
                </a:solidFill>
              </a:rPr>
              <a:t>Interviewing</a:t>
            </a:r>
            <a:r>
              <a:rPr lang="cs-CZ" sz="1600" dirty="0">
                <a:solidFill>
                  <a:schemeClr val="tx1"/>
                </a:solidFill>
              </a:rPr>
              <a:t>),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lvl="1"/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nástroj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Motivace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sz="1600" dirty="0" smtClean="0">
                <a:solidFill>
                  <a:schemeClr val="tx1"/>
                </a:solidFill>
              </a:rPr>
              <a:t>VIP </a:t>
            </a:r>
            <a:r>
              <a:rPr lang="cs-CZ" sz="1600" dirty="0">
                <a:solidFill>
                  <a:schemeClr val="tx1"/>
                </a:solidFill>
              </a:rPr>
              <a:t>vstupenku na mezinárodní konferenci „Marketing </a:t>
            </a:r>
            <a:r>
              <a:rPr lang="cs-CZ" sz="1600" dirty="0" err="1">
                <a:solidFill>
                  <a:schemeClr val="tx1"/>
                </a:solidFill>
              </a:rPr>
              <a:t>at</a:t>
            </a:r>
            <a:r>
              <a:rPr lang="cs-CZ" sz="1600" dirty="0">
                <a:solidFill>
                  <a:schemeClr val="tx1"/>
                </a:solidFill>
              </a:rPr>
              <a:t>-retail POPAI </a:t>
            </a:r>
            <a:r>
              <a:rPr lang="cs-CZ" sz="1600" dirty="0" err="1">
                <a:solidFill>
                  <a:schemeClr val="tx1"/>
                </a:solidFill>
              </a:rPr>
              <a:t>forum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2012“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Sběr </a:t>
            </a:r>
            <a:r>
              <a:rPr lang="cs-CZ" b="1" dirty="0">
                <a:solidFill>
                  <a:schemeClr val="tx1"/>
                </a:solidFill>
              </a:rPr>
              <a:t>dat:  </a:t>
            </a:r>
            <a:r>
              <a:rPr lang="cs-CZ" dirty="0" smtClean="0">
                <a:solidFill>
                  <a:schemeClr val="tx1"/>
                </a:solidFill>
              </a:rPr>
              <a:t>3.8. - 19.10.2012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Velikost </a:t>
            </a:r>
            <a:r>
              <a:rPr lang="cs-CZ" b="1" dirty="0">
                <a:solidFill>
                  <a:schemeClr val="tx1"/>
                </a:solidFill>
              </a:rPr>
              <a:t>vzorku: </a:t>
            </a:r>
            <a:r>
              <a:rPr lang="cs-CZ" dirty="0" smtClean="0">
                <a:solidFill>
                  <a:schemeClr val="tx1"/>
                </a:solidFill>
              </a:rPr>
              <a:t>celý trh - 14 </a:t>
            </a:r>
            <a:r>
              <a:rPr lang="cs-CZ" dirty="0">
                <a:solidFill>
                  <a:schemeClr val="tx1"/>
                </a:solidFill>
              </a:rPr>
              <a:t>respondentů </a:t>
            </a:r>
          </a:p>
        </p:txBody>
      </p:sp>
      <p:pic>
        <p:nvPicPr>
          <p:cNvPr id="7" name="Obrázek 4" descr="snapsho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5522" y="5006511"/>
            <a:ext cx="1800151" cy="35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4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Dočasné prodejní stojany (</a:t>
            </a:r>
            <a:r>
              <a:rPr lang="cs-CZ" dirty="0" err="1">
                <a:solidFill>
                  <a:schemeClr val="tx1"/>
                </a:solidFill>
              </a:rPr>
              <a:t>displaye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8" y="1588657"/>
            <a:ext cx="1967913" cy="26219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64" y="1588657"/>
            <a:ext cx="1577486" cy="26202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19" y="1588657"/>
            <a:ext cx="3304189" cy="2620231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3,8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715139" y="4976349"/>
            <a:ext cx="5232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MAKRO: </a:t>
            </a:r>
            <a:r>
              <a:rPr lang="cs-CZ" sz="1600" dirty="0"/>
              <a:t>menší životnost </a:t>
            </a:r>
            <a:r>
              <a:rPr lang="cs-CZ" sz="1600" dirty="0" smtClean="0"/>
              <a:t>těchto </a:t>
            </a:r>
            <a:r>
              <a:rPr lang="cs-CZ" sz="1600" dirty="0"/>
              <a:t>stojanu v provozovnách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1392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 stojany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78" y="1547224"/>
            <a:ext cx="2759242" cy="27030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547224"/>
            <a:ext cx="1821561" cy="2721368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3,3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3,3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715139" y="4976349"/>
            <a:ext cx="3984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MAKRO: </a:t>
            </a:r>
            <a:r>
              <a:rPr lang="pl-PL" sz="1600" dirty="0" smtClean="0"/>
              <a:t>počet </a:t>
            </a:r>
            <a:r>
              <a:rPr lang="pl-PL" sz="1600" dirty="0"/>
              <a:t>na provozovnu je omezený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165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Paletové ostrovy a dekorace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4" y="1482720"/>
            <a:ext cx="2084832" cy="27858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46" y="1482720"/>
            <a:ext cx="3482340" cy="27858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r="16336"/>
          <a:stretch/>
        </p:blipFill>
        <p:spPr>
          <a:xfrm>
            <a:off x="6296025" y="1482720"/>
            <a:ext cx="2305050" cy="2785872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3,3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715139" y="4976349"/>
            <a:ext cx="655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AHOLD</a:t>
            </a:r>
            <a:r>
              <a:rPr lang="cs-CZ" sz="1600" dirty="0" smtClean="0"/>
              <a:t>: maximální </a:t>
            </a:r>
            <a:r>
              <a:rPr lang="cs-CZ" sz="1600" dirty="0"/>
              <a:t>povolená výška je </a:t>
            </a:r>
            <a:r>
              <a:rPr lang="cs-CZ" sz="1600" dirty="0" smtClean="0"/>
              <a:t>170 cm</a:t>
            </a:r>
            <a:endParaRPr lang="cs-CZ" sz="1600" dirty="0"/>
          </a:p>
          <a:p>
            <a:r>
              <a:rPr lang="cs-CZ" sz="1600" dirty="0"/>
              <a:t>MAKRO: dekorace jsou </a:t>
            </a:r>
            <a:r>
              <a:rPr lang="cs-CZ" sz="1600" dirty="0" smtClean="0"/>
              <a:t>výškově </a:t>
            </a:r>
            <a:r>
              <a:rPr lang="cs-CZ" sz="1600" dirty="0"/>
              <a:t>omezené, není možné použít nástavby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5696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Podlahová </a:t>
            </a:r>
            <a:r>
              <a:rPr lang="cs-CZ" dirty="0">
                <a:solidFill>
                  <a:schemeClr val="tx1"/>
                </a:solidFill>
              </a:rPr>
              <a:t>grafika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" y="1482720"/>
            <a:ext cx="3714496" cy="27858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r="13475"/>
          <a:stretch/>
        </p:blipFill>
        <p:spPr>
          <a:xfrm>
            <a:off x="5086350" y="1482720"/>
            <a:ext cx="3524250" cy="2785872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53418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3,8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48976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523399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715139" y="4976349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MAKRO: </a:t>
            </a:r>
            <a:r>
              <a:rPr lang="cs-CZ" sz="1600" dirty="0"/>
              <a:t>minimální životnost</a:t>
            </a:r>
            <a:endParaRPr lang="cs-CZ" sz="1600" dirty="0" smtClean="0"/>
          </a:p>
        </p:txBody>
      </p:sp>
      <p:sp>
        <p:nvSpPr>
          <p:cNvPr id="50" name="TextovéPole 49"/>
          <p:cNvSpPr txBox="1"/>
          <p:nvPr/>
        </p:nvSpPr>
        <p:spPr>
          <a:xfrm>
            <a:off x="715139" y="5900274"/>
            <a:ext cx="3795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QANTO</a:t>
            </a:r>
            <a:r>
              <a:rPr lang="cs-CZ" sz="1600" dirty="0"/>
              <a:t>: v </a:t>
            </a:r>
            <a:r>
              <a:rPr lang="cs-CZ" sz="1600" dirty="0" smtClean="0"/>
              <a:t>případě </a:t>
            </a:r>
            <a:r>
              <a:rPr lang="cs-CZ" sz="1600" dirty="0"/>
              <a:t>kvalitního materiálu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1800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Shop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shop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displaye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33" y="1482721"/>
            <a:ext cx="3886838" cy="278587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1,7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890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Promostolky</a:t>
            </a:r>
            <a:r>
              <a:rPr lang="es-ES" dirty="0">
                <a:solidFill>
                  <a:schemeClr val="tx1"/>
                </a:solidFill>
              </a:rPr>
              <a:t>, promostánky a </a:t>
            </a:r>
            <a:r>
              <a:rPr lang="es-ES" dirty="0" smtClean="0">
                <a:solidFill>
                  <a:schemeClr val="tx1"/>
                </a:solidFill>
              </a:rPr>
              <a:t>reklamní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pulty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99" y="1482721"/>
            <a:ext cx="3540378" cy="278587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4,8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715139" y="4976349"/>
            <a:ext cx="5299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AHOLD</a:t>
            </a:r>
            <a:r>
              <a:rPr lang="cs-CZ" sz="1600" dirty="0" smtClean="0"/>
              <a:t>: </a:t>
            </a:r>
            <a:r>
              <a:rPr lang="pl-PL" sz="1600" dirty="0"/>
              <a:t>max. 5 </a:t>
            </a:r>
            <a:r>
              <a:rPr lang="pl-PL" sz="1600" dirty="0" smtClean="0"/>
              <a:t>promostánků </a:t>
            </a:r>
            <a:r>
              <a:rPr lang="pl-PL" sz="1600" dirty="0"/>
              <a:t>v daný den na 1 prodejnu</a:t>
            </a:r>
            <a:r>
              <a:rPr lang="cs-CZ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2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Regálové děliče a vymezovače</a:t>
            </a:r>
            <a:r>
              <a:rPr lang="es-ES" dirty="0"/>
              <a:t/>
            </a:r>
            <a:br>
              <a:rPr lang="es-ES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5" y="1482721"/>
            <a:ext cx="3065555" cy="27858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23" y="1482720"/>
            <a:ext cx="3709448" cy="278587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4,7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715139" y="4976349"/>
            <a:ext cx="655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AHOLD</a:t>
            </a:r>
            <a:r>
              <a:rPr lang="cs-CZ" sz="1600" dirty="0" smtClean="0"/>
              <a:t>: maximální </a:t>
            </a:r>
            <a:r>
              <a:rPr lang="cs-CZ" sz="1600" dirty="0"/>
              <a:t>povolená výška je </a:t>
            </a:r>
            <a:r>
              <a:rPr lang="cs-CZ" sz="1600" dirty="0" smtClean="0"/>
              <a:t>170 cm</a:t>
            </a:r>
            <a:endParaRPr lang="cs-CZ" sz="1600" dirty="0"/>
          </a:p>
          <a:p>
            <a:r>
              <a:rPr lang="cs-CZ" sz="1600" dirty="0"/>
              <a:t>MAKRO: dekorace jsou </a:t>
            </a:r>
            <a:r>
              <a:rPr lang="cs-CZ" sz="1600" dirty="0" smtClean="0"/>
              <a:t>výškově </a:t>
            </a:r>
            <a:r>
              <a:rPr lang="cs-CZ" sz="1600" dirty="0"/>
              <a:t>omezené, není možné použít nástavby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9251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Cenovkové a dekorační info lišty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6" y="1482719"/>
            <a:ext cx="3709683" cy="27858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87" y="1482718"/>
            <a:ext cx="3716828" cy="2785871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715139" y="4976349"/>
            <a:ext cx="6305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MAKRO: jsou </a:t>
            </a:r>
            <a:r>
              <a:rPr lang="cs-CZ" sz="1600" dirty="0" smtClean="0"/>
              <a:t>umísťovány zásadně </a:t>
            </a:r>
            <a:r>
              <a:rPr lang="cs-CZ" sz="1600" dirty="0"/>
              <a:t>vlastní </a:t>
            </a:r>
            <a:r>
              <a:rPr lang="cs-CZ" sz="1600" dirty="0" err="1"/>
              <a:t>cenovkové</a:t>
            </a:r>
            <a:r>
              <a:rPr lang="cs-CZ" sz="1600" dirty="0"/>
              <a:t> lišty a cenovky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74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Parazitní displaye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62" y="1482718"/>
            <a:ext cx="1867452" cy="27858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93" y="1482718"/>
            <a:ext cx="2094078" cy="2785871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39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Držáky vzorků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73" y="1482719"/>
            <a:ext cx="4163697" cy="2785870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715139" y="4976349"/>
            <a:ext cx="5553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MAKRO: s ohledem na provoz </a:t>
            </a:r>
            <a:r>
              <a:rPr lang="cs-CZ" sz="1600" dirty="0" smtClean="0"/>
              <a:t>umisťováno </a:t>
            </a:r>
            <a:r>
              <a:rPr lang="cs-CZ" sz="1600" dirty="0"/>
              <a:t>pouze </a:t>
            </a:r>
            <a:r>
              <a:rPr lang="cs-CZ" sz="1600" dirty="0" smtClean="0"/>
              <a:t>výjimečně</a:t>
            </a:r>
          </a:p>
        </p:txBody>
      </p:sp>
    </p:spTree>
    <p:extLst>
      <p:ext uri="{BB962C8B-B14F-4D97-AF65-F5344CB8AC3E}">
        <p14:creationId xmlns:p14="http://schemas.microsoft.com/office/powerpoint/2010/main" val="24319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Charakteristika nástroje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72375" y="1523219"/>
            <a:ext cx="4834639" cy="47205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90513" indent="-290513" algn="l" rtl="0" eaLnBrk="1" fontAlgn="base" hangingPunct="1">
              <a:lnSpc>
                <a:spcPts val="1800"/>
              </a:lnSpc>
              <a:spcBef>
                <a:spcPts val="900"/>
              </a:spcBef>
              <a:spcAft>
                <a:spcPct val="0"/>
              </a:spcAft>
              <a:buClr>
                <a:srgbClr val="ED1C24"/>
              </a:buClr>
              <a:buFont typeface="Tahoma" pitchFamily="34" charset="0"/>
              <a:buAutoNum type="arabicPeriod"/>
              <a:defRPr sz="15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290513" algn="l" rtl="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defRPr sz="13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27063" indent="-234950" algn="l" rtl="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879475" indent="-220663" algn="l" defTabSz="881063" rtl="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–"/>
              <a:defRPr sz="13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098550" indent="-233363" algn="l" rtl="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»"/>
              <a:defRPr sz="13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ct val="125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Tahoma" pitchFamily="34" charset="0"/>
              <a:buNone/>
              <a:defRPr/>
            </a:pP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Exkluzivní systém </a:t>
            </a:r>
            <a:r>
              <a:rPr lang="cs-CZ" sz="2100" b="1" dirty="0" err="1" smtClean="0">
                <a:solidFill>
                  <a:schemeClr val="tx1"/>
                </a:solidFill>
                <a:latin typeface="Calibri" pitchFamily="34" charset="0"/>
              </a:rPr>
              <a:t>OmnicomMediaGroup</a:t>
            </a:r>
            <a: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k rychlému pochopení aktuálního stavu  na trhu </a:t>
            </a:r>
          </a:p>
          <a:p>
            <a:pPr marL="360000">
              <a:lnSpc>
                <a:spcPct val="125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Tahoma" pitchFamily="34" charset="0"/>
              <a:buNone/>
              <a:defRPr/>
            </a:pP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On-line / internetový výzkum (CAWI) </a:t>
            </a:r>
          </a:p>
          <a:p>
            <a:pPr marL="360000">
              <a:lnSpc>
                <a:spcPct val="125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Tahoma" pitchFamily="34" charset="0"/>
              <a:buNone/>
              <a:defRPr/>
            </a:pPr>
            <a: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  <a:t>Flexibilní a interaktivní                                          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(interaktivní grafické prostředí - </a:t>
            </a:r>
            <a:r>
              <a:rPr lang="cs-CZ" sz="2100" dirty="0" err="1" smtClean="0">
                <a:solidFill>
                  <a:schemeClr val="tx1"/>
                </a:solidFill>
                <a:latin typeface="Calibri" pitchFamily="34" charset="0"/>
              </a:rPr>
              <a:t>Flash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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udržuje pozornost a zaujetí respondenta</a:t>
            </a:r>
          </a:p>
          <a:p>
            <a:pPr marL="360000" indent="0">
              <a:lnSpc>
                <a:spcPct val="105000"/>
              </a:lnSpc>
              <a:spcBef>
                <a:spcPts val="1800"/>
              </a:spcBef>
              <a:buClr>
                <a:schemeClr val="accent3"/>
              </a:buClr>
              <a:buSzPct val="170000"/>
              <a:buFont typeface="Tahoma" pitchFamily="34" charset="0"/>
              <a:buNone/>
              <a:defRPr/>
            </a:pPr>
            <a:r>
              <a:rPr lang="cs-CZ" sz="16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přehrává TV a rozhlasové spoty, umožňuje manipulaci s grafickými objekty na obrazovce, netradiční a unikátní metoda výzkumu </a:t>
            </a:r>
          </a:p>
          <a:p>
            <a:pPr marL="360000">
              <a:lnSpc>
                <a:spcPct val="125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Tahoma" pitchFamily="34" charset="0"/>
              <a:buNone/>
              <a:defRPr/>
            </a:pP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Velmi dobře přijímán respondenty</a:t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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kvalitní výpověď o chování a názorech</a:t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      cílové skupiny</a:t>
            </a:r>
          </a:p>
        </p:txBody>
      </p:sp>
      <p:pic>
        <p:nvPicPr>
          <p:cNvPr id="9" name="Obrázek 4" descr="snapshot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8401" y="726852"/>
            <a:ext cx="217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158652"/>
            <a:ext cx="2605087" cy="19497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26" y="1933743"/>
            <a:ext cx="2606177" cy="194975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3372018"/>
            <a:ext cx="2606177" cy="19562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26" y="4796967"/>
            <a:ext cx="2619230" cy="19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Wobblery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3" y="1482719"/>
            <a:ext cx="4158500" cy="27858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44" y="1482719"/>
            <a:ext cx="2627268" cy="2785870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715139" y="4976349"/>
            <a:ext cx="7628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MAKRO: malá živostnost, máme </a:t>
            </a:r>
            <a:r>
              <a:rPr lang="cs-CZ" sz="1600" dirty="0" smtClean="0"/>
              <a:t>zpracovaný </a:t>
            </a:r>
            <a:r>
              <a:rPr lang="cs-CZ" sz="1600" dirty="0"/>
              <a:t>vlastní materiál nahrazující </a:t>
            </a:r>
            <a:r>
              <a:rPr lang="cs-CZ" sz="1600" dirty="0" err="1"/>
              <a:t>wobblery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1767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Regálový stopper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" y="1482719"/>
            <a:ext cx="4109341" cy="27858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0"/>
          <a:stretch/>
        </p:blipFill>
        <p:spPr>
          <a:xfrm>
            <a:off x="4980013" y="1482719"/>
            <a:ext cx="3478187" cy="2785870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968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Komplexní regálové dekorace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3" y="1482719"/>
            <a:ext cx="3717193" cy="27858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7" y="1482719"/>
            <a:ext cx="3714493" cy="2785870"/>
          </a:xfrm>
          <a:prstGeom prst="rect">
            <a:avLst/>
          </a:prstGeom>
        </p:spPr>
      </p:pic>
      <p:sp>
        <p:nvSpPr>
          <p:cNvPr id="50" name="TextovéPole 49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15139" y="553418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5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58" name="TextovéPole 57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2,7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964454" y="548976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1,7</a:t>
            </a:r>
          </a:p>
        </p:txBody>
      </p:sp>
      <p:grpSp>
        <p:nvGrpSpPr>
          <p:cNvPr id="60" name="Group 31"/>
          <p:cNvGrpSpPr>
            <a:grpSpLocks/>
          </p:cNvGrpSpPr>
          <p:nvPr/>
        </p:nvGrpSpPr>
        <p:grpSpPr bwMode="auto">
          <a:xfrm>
            <a:off x="4801637" y="5523399"/>
            <a:ext cx="1234484" cy="275166"/>
            <a:chOff x="5724528" y="5084752"/>
            <a:chExt cx="1177931" cy="215904"/>
          </a:xfrm>
        </p:grpSpPr>
        <p:sp>
          <p:nvSpPr>
            <p:cNvPr id="6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67" name="TextovéPole 66"/>
          <p:cNvSpPr txBox="1"/>
          <p:nvPr/>
        </p:nvSpPr>
        <p:spPr>
          <a:xfrm>
            <a:off x="715139" y="5900274"/>
            <a:ext cx="832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QANTO: V případě </a:t>
            </a:r>
            <a:r>
              <a:rPr lang="cs-CZ" sz="1600" dirty="0"/>
              <a:t>komplexních </a:t>
            </a:r>
            <a:r>
              <a:rPr lang="cs-CZ" sz="1600" dirty="0" smtClean="0"/>
              <a:t>regálových </a:t>
            </a:r>
            <a:r>
              <a:rPr lang="cs-CZ" sz="1600" dirty="0"/>
              <a:t>dekorací preferujeme unifikovaný vzhled interiéru našich prodejen.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679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Komplexní dekorace sekcí </a:t>
            </a:r>
            <a:r>
              <a:rPr lang="es-ES" dirty="0" smtClean="0">
                <a:solidFill>
                  <a:schemeClr val="tx1"/>
                </a:solidFill>
              </a:rPr>
              <a:t>produktových </a:t>
            </a:r>
            <a:r>
              <a:rPr lang="es-ES" dirty="0">
                <a:solidFill>
                  <a:schemeClr val="tx1"/>
                </a:solidFill>
              </a:rPr>
              <a:t>kategorií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09" y="1482720"/>
            <a:ext cx="4203118" cy="2785869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1,7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715139" y="4976349"/>
            <a:ext cx="6055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AHOLD: nemám zatím zkušenost, ale </a:t>
            </a:r>
            <a:r>
              <a:rPr lang="cs-CZ" sz="1600" dirty="0" smtClean="0"/>
              <a:t>předpokládám</a:t>
            </a:r>
            <a:r>
              <a:rPr lang="cs-CZ" sz="1600" dirty="0"/>
              <a:t>, že by to šlo</a:t>
            </a:r>
          </a:p>
        </p:txBody>
      </p:sp>
    </p:spTree>
    <p:extLst>
      <p:ext uri="{BB962C8B-B14F-4D97-AF65-F5344CB8AC3E}">
        <p14:creationId xmlns:p14="http://schemas.microsoft.com/office/powerpoint/2010/main" val="9020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TOP Karta </a:t>
            </a:r>
            <a:r>
              <a:rPr lang="es-ES" dirty="0" smtClean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Nadregálová </a:t>
            </a:r>
            <a:r>
              <a:rPr lang="es-ES" dirty="0">
                <a:solidFill>
                  <a:schemeClr val="tx1"/>
                </a:solidFill>
              </a:rPr>
              <a:t>dekorace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37" y="1482719"/>
            <a:ext cx="2058891" cy="2746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1" y="1482719"/>
            <a:ext cx="4083843" cy="2746980"/>
          </a:xfrm>
          <a:prstGeom prst="rect">
            <a:avLst/>
          </a:prstGeom>
        </p:spPr>
      </p:pic>
      <p:sp>
        <p:nvSpPr>
          <p:cNvPr id="49" name="TextovéPole 4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5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57" name="TextovéPole 5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3,3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15139" y="553418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3964454" y="548976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3,3</a:t>
            </a:r>
          </a:p>
        </p:txBody>
      </p:sp>
      <p:grpSp>
        <p:nvGrpSpPr>
          <p:cNvPr id="68" name="Group 31"/>
          <p:cNvGrpSpPr>
            <a:grpSpLocks/>
          </p:cNvGrpSpPr>
          <p:nvPr/>
        </p:nvGrpSpPr>
        <p:grpSpPr bwMode="auto">
          <a:xfrm>
            <a:off x="4801637" y="5523399"/>
            <a:ext cx="1234484" cy="275166"/>
            <a:chOff x="5724528" y="5084752"/>
            <a:chExt cx="1177931" cy="215904"/>
          </a:xfrm>
        </p:grpSpPr>
        <p:sp>
          <p:nvSpPr>
            <p:cNvPr id="6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74" name="TextovéPole 73"/>
          <p:cNvSpPr txBox="1"/>
          <p:nvPr/>
        </p:nvSpPr>
        <p:spPr>
          <a:xfrm>
            <a:off x="715139" y="5900274"/>
            <a:ext cx="832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QANTO</a:t>
            </a:r>
            <a:r>
              <a:rPr lang="cs-CZ" sz="1600" dirty="0"/>
              <a:t>: využíváme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641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Reklamní věž na regále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10" y="1482719"/>
            <a:ext cx="4108290" cy="2749592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1,3</a:t>
            </a:r>
          </a:p>
        </p:txBody>
      </p: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317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Dekorace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es-ES" dirty="0" smtClean="0">
                <a:solidFill>
                  <a:schemeClr val="tx1"/>
                </a:solidFill>
              </a:rPr>
              <a:t>egálových </a:t>
            </a:r>
            <a:r>
              <a:rPr lang="es-ES" dirty="0">
                <a:solidFill>
                  <a:schemeClr val="tx1"/>
                </a:solidFill>
              </a:rPr>
              <a:t>čel (Gondola end)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2" y="1482719"/>
            <a:ext cx="2067922" cy="27495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0" r="27945"/>
          <a:stretch/>
        </p:blipFill>
        <p:spPr>
          <a:xfrm>
            <a:off x="3114675" y="1482719"/>
            <a:ext cx="1362076" cy="27495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6"/>
          <a:stretch/>
        </p:blipFill>
        <p:spPr>
          <a:xfrm>
            <a:off x="4888230" y="1482719"/>
            <a:ext cx="3169920" cy="274959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4,5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197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Regálové držáky letáků a </a:t>
            </a:r>
            <a:r>
              <a:rPr lang="es-ES" dirty="0" smtClean="0">
                <a:solidFill>
                  <a:schemeClr val="tx1"/>
                </a:solidFill>
              </a:rPr>
              <a:t>kup</a:t>
            </a:r>
            <a:r>
              <a:rPr lang="cs-CZ" dirty="0" smtClean="0">
                <a:solidFill>
                  <a:schemeClr val="tx1"/>
                </a:solidFill>
              </a:rPr>
              <a:t>ó</a:t>
            </a:r>
            <a:r>
              <a:rPr lang="es-ES" dirty="0" smtClean="0">
                <a:solidFill>
                  <a:schemeClr val="tx1"/>
                </a:solidFill>
              </a:rPr>
              <a:t>nů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2" y="1482719"/>
            <a:ext cx="3444077" cy="27495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80" y="1482720"/>
            <a:ext cx="1831720" cy="274117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15139" y="4976349"/>
            <a:ext cx="6197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MAKRO: povolováno v </a:t>
            </a:r>
            <a:r>
              <a:rPr lang="cs-CZ" sz="1600" dirty="0" smtClean="0"/>
              <a:t>případech </a:t>
            </a:r>
            <a:r>
              <a:rPr lang="cs-CZ" sz="1600" dirty="0"/>
              <a:t>spojení s </a:t>
            </a:r>
            <a:r>
              <a:rPr lang="cs-CZ" sz="1600" dirty="0" err="1"/>
              <a:t>promo</a:t>
            </a:r>
            <a:r>
              <a:rPr lang="cs-CZ" sz="1600" dirty="0"/>
              <a:t> </a:t>
            </a:r>
            <a:r>
              <a:rPr lang="cs-CZ" sz="1600" dirty="0" smtClean="0"/>
              <a:t>aktivitou/soutěží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76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Pokladní a pultové displaye, </a:t>
            </a:r>
            <a:r>
              <a:rPr lang="es-ES" dirty="0" smtClean="0">
                <a:solidFill>
                  <a:schemeClr val="tx1"/>
                </a:solidFill>
              </a:rPr>
              <a:t>parazity</a:t>
            </a:r>
            <a:r>
              <a:rPr lang="es-ES" dirty="0">
                <a:solidFill>
                  <a:schemeClr val="tx1"/>
                </a:solidFill>
              </a:rPr>
              <a:t> s výrobky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3" y="1482720"/>
            <a:ext cx="1545688" cy="27495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r="16465"/>
          <a:stretch/>
        </p:blipFill>
        <p:spPr>
          <a:xfrm>
            <a:off x="2867025" y="1482720"/>
            <a:ext cx="2781300" cy="27411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62" y="1482720"/>
            <a:ext cx="2057450" cy="274117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2,8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15139" y="4976349"/>
            <a:ext cx="452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AHOLD: </a:t>
            </a:r>
            <a:r>
              <a:rPr lang="pt-BR" sz="1600" dirty="0"/>
              <a:t>máme vlastní a na další už není prostor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51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Polep pokladního pásu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37" y="1482719"/>
            <a:ext cx="4099390" cy="274959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5260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7896" y="981744"/>
            <a:ext cx="4255579" cy="1161381"/>
          </a:xfrm>
        </p:spPr>
        <p:txBody>
          <a:bodyPr/>
          <a:lstStyle/>
          <a:p>
            <a:r>
              <a:rPr lang="cs-CZ" sz="6600" dirty="0" smtClean="0">
                <a:solidFill>
                  <a:schemeClr val="tx1"/>
                </a:solidFill>
              </a:rPr>
              <a:t>Výsledky</a:t>
            </a:r>
            <a:endParaRPr lang="cs-CZ" sz="66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4" b="16064"/>
          <a:stretch/>
        </p:blipFill>
        <p:spPr>
          <a:xfrm>
            <a:off x="457200" y="2228850"/>
            <a:ext cx="82296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Dělič nákupů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57" y="1482719"/>
            <a:ext cx="2058543" cy="27447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r>
              <a:rPr lang="cs-CZ" b="1" dirty="0" smtClean="0"/>
              <a:t>,0</a:t>
            </a:r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1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8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Samolepky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" y="1482732"/>
            <a:ext cx="3663986" cy="27495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15" y="1482732"/>
            <a:ext cx="3677047" cy="274957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2,8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89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Reklama na nákupním vozíku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" y="1482732"/>
            <a:ext cx="3662276" cy="27495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81" y="1482731"/>
            <a:ext cx="4101064" cy="274957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4,8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4,0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14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Dekorace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výstupní </a:t>
            </a:r>
            <a:r>
              <a:rPr lang="es-ES" dirty="0">
                <a:solidFill>
                  <a:schemeClr val="tx1"/>
                </a:solidFill>
              </a:rPr>
              <a:t>brány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00" y="1482732"/>
            <a:ext cx="3986884" cy="27495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808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Dekorace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vstupní </a:t>
            </a:r>
            <a:r>
              <a:rPr lang="es-ES" dirty="0">
                <a:solidFill>
                  <a:schemeClr val="tx1"/>
                </a:solidFill>
              </a:rPr>
              <a:t>brány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5" y="1482732"/>
            <a:ext cx="3650642" cy="27495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482732"/>
            <a:ext cx="3436970" cy="27495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4,5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90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Polep vstupních </a:t>
            </a:r>
            <a:r>
              <a:rPr lang="es-ES" dirty="0" smtClean="0">
                <a:solidFill>
                  <a:schemeClr val="tx1"/>
                </a:solidFill>
              </a:rPr>
              <a:t>dveří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grafika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00" y="1482731"/>
            <a:ext cx="4216200" cy="276482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53418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48976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1,7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523399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715139" y="4976349"/>
            <a:ext cx="530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</a:t>
            </a:r>
            <a:r>
              <a:rPr lang="cs-CZ" sz="1600" dirty="0" smtClean="0"/>
              <a:t>: používáno </a:t>
            </a:r>
            <a:r>
              <a:rPr lang="cs-CZ" sz="1600" dirty="0"/>
              <a:t>pouze pro vlastní komunikaci </a:t>
            </a:r>
            <a:r>
              <a:rPr lang="cs-CZ" sz="1600" dirty="0" smtClean="0"/>
              <a:t>řetězce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15139" y="5900274"/>
            <a:ext cx="799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QANTO</a:t>
            </a:r>
            <a:r>
              <a:rPr lang="cs-CZ" sz="1600" dirty="0"/>
              <a:t>: preferujeme vlastní unifikovaný vzhled interiéru a exteriéru našich prodejen.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99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Závěsné poutače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41" y="1482732"/>
            <a:ext cx="4125299" cy="276482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3,8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1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715139" y="4976349"/>
            <a:ext cx="770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MAKRO: musí být vyrobeno ze schválených </a:t>
            </a:r>
            <a:r>
              <a:rPr lang="cs-CZ" sz="1600" dirty="0" smtClean="0"/>
              <a:t>materiálů, </a:t>
            </a:r>
            <a:r>
              <a:rPr lang="cs-CZ" sz="1600" dirty="0"/>
              <a:t>povolováno </a:t>
            </a:r>
            <a:r>
              <a:rPr lang="cs-CZ" sz="1600" dirty="0" smtClean="0"/>
              <a:t>výjimečně, </a:t>
            </a:r>
            <a:r>
              <a:rPr lang="cs-CZ" sz="1600" dirty="0"/>
              <a:t>ve </a:t>
            </a:r>
            <a:r>
              <a:rPr lang="cs-CZ" sz="1600" dirty="0" smtClean="0"/>
              <a:t>větším měřítku </a:t>
            </a:r>
            <a:r>
              <a:rPr lang="cs-CZ" sz="1600" dirty="0"/>
              <a:t>používáno pouze pro interní komunikaci</a:t>
            </a:r>
          </a:p>
        </p:txBody>
      </p:sp>
    </p:spTree>
    <p:extLst>
      <p:ext uri="{BB962C8B-B14F-4D97-AF65-F5344CB8AC3E}">
        <p14:creationId xmlns:p14="http://schemas.microsoft.com/office/powerpoint/2010/main" val="42578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Digitální obrazovky v regálu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0" y="1482732"/>
            <a:ext cx="3396121" cy="27648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78" y="1482732"/>
            <a:ext cx="3870759" cy="27648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2,5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3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Informační terminály a kiosky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71" y="1482732"/>
            <a:ext cx="2070910" cy="27648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742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Nástroje olfaktorického </a:t>
            </a:r>
            <a:r>
              <a:rPr lang="es-ES" dirty="0" smtClean="0">
                <a:solidFill>
                  <a:schemeClr val="tx1"/>
                </a:solidFill>
              </a:rPr>
              <a:t>marketingu  </a:t>
            </a:r>
            <a:r>
              <a:rPr lang="es-ES" dirty="0">
                <a:solidFill>
                  <a:schemeClr val="tx1"/>
                </a:solidFill>
              </a:rPr>
              <a:t>(šíření </a:t>
            </a:r>
            <a:r>
              <a:rPr lang="es-ES" dirty="0" smtClean="0">
                <a:solidFill>
                  <a:schemeClr val="tx1"/>
                </a:solidFill>
              </a:rPr>
              <a:t>vůní</a:t>
            </a:r>
            <a:r>
              <a:rPr lang="es-ES" dirty="0">
                <a:solidFill>
                  <a:schemeClr val="tx1"/>
                </a:solidFill>
              </a:rPr>
              <a:t>)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</a:t>
            </a:r>
            <a:br>
              <a:rPr lang="es-ES" dirty="0" smtClean="0"/>
            </a:br>
            <a:r>
              <a:rPr lang="es-ES" dirty="0" smtClean="0"/>
              <a:t>            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" y="1482732"/>
            <a:ext cx="4600732" cy="27648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99" y="1482732"/>
            <a:ext cx="3683628" cy="27648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715139" y="4976349"/>
            <a:ext cx="5990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SPAR</a:t>
            </a:r>
            <a:r>
              <a:rPr lang="cs-CZ" sz="1600" dirty="0"/>
              <a:t>: </a:t>
            </a:r>
            <a:r>
              <a:rPr lang="cs-CZ" sz="1600" dirty="0" smtClean="0"/>
              <a:t>bohužel</a:t>
            </a:r>
            <a:r>
              <a:rPr lang="cs-CZ" sz="1600" dirty="0"/>
              <a:t>, ale zkušenosti </a:t>
            </a:r>
            <a:r>
              <a:rPr lang="cs-CZ" sz="1600" dirty="0" smtClean="0"/>
              <a:t>ještě nemáme </a:t>
            </a:r>
          </a:p>
          <a:p>
            <a:r>
              <a:rPr lang="cs-CZ" sz="1600" dirty="0"/>
              <a:t>MAKRO: nemáme vyzkoušeno </a:t>
            </a:r>
            <a:endParaRPr lang="cs-CZ" sz="1600" dirty="0" smtClean="0"/>
          </a:p>
          <a:p>
            <a:r>
              <a:rPr lang="cs-CZ" sz="1600" dirty="0"/>
              <a:t>anonymně: nevím, nemám informace, že bychom </a:t>
            </a:r>
            <a:r>
              <a:rPr lang="cs-CZ" sz="1600" dirty="0" smtClean="0"/>
              <a:t>řešili/zkoušeli </a:t>
            </a:r>
          </a:p>
        </p:txBody>
      </p:sp>
    </p:spTree>
    <p:extLst>
      <p:ext uri="{BB962C8B-B14F-4D97-AF65-F5344CB8AC3E}">
        <p14:creationId xmlns:p14="http://schemas.microsoft.com/office/powerpoint/2010/main" val="8482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Motivační faktory ke spolupráci s dodavateli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v oblasti in-</a:t>
            </a:r>
            <a:r>
              <a:rPr lang="cs-CZ" sz="1400" dirty="0" err="1" smtClean="0">
                <a:solidFill>
                  <a:schemeClr val="tx1"/>
                </a:solidFill>
              </a:rPr>
              <a:t>store</a:t>
            </a:r>
            <a:r>
              <a:rPr lang="cs-CZ" sz="1400" dirty="0" smtClean="0">
                <a:solidFill>
                  <a:schemeClr val="tx1"/>
                </a:solidFill>
              </a:rPr>
              <a:t> komunikace</a:t>
            </a:r>
            <a:endParaRPr lang="cs-CZ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37564056"/>
              </p:ext>
            </p:extLst>
          </p:nvPr>
        </p:nvGraphicFramePr>
        <p:xfrm>
          <a:off x="677863" y="1511300"/>
          <a:ext cx="7920000" cy="36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/>
                <a:gridCol w="1440000"/>
                <a:gridCol w="1440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MEZINÁRODNÍ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 smtClean="0"/>
                        <a:t>LOKÁLNÍ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Zvýšení prodeje podporovaných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produktů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Přilákání 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nových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zákazníků 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 podporovaným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produktům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Další zdroj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příjmu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Zvýšení obratu  dané kategorie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Zvýšení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návštěvnosti 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dané produktové kategorie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Informování a edukace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zákazníků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Zlepšení atmosféry nákupního 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prostředí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6043038" y="2383747"/>
            <a:ext cx="781952" cy="174296"/>
            <a:chOff x="5724528" y="5084752"/>
            <a:chExt cx="1177931" cy="215904"/>
          </a:xfrm>
        </p:grpSpPr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7487413" y="1908623"/>
            <a:ext cx="781952" cy="174296"/>
            <a:chOff x="5724528" y="5084752"/>
            <a:chExt cx="1177931" cy="215904"/>
          </a:xfrm>
        </p:grpSpPr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6037245" y="1918138"/>
            <a:ext cx="781952" cy="174296"/>
            <a:chOff x="5724528" y="5084752"/>
            <a:chExt cx="1177931" cy="215904"/>
          </a:xfrm>
        </p:grpSpPr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7519460" y="2393267"/>
            <a:ext cx="781952" cy="174296"/>
            <a:chOff x="5724528" y="5084752"/>
            <a:chExt cx="1177931" cy="215904"/>
          </a:xfrm>
        </p:grpSpPr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5" name="Group 31"/>
          <p:cNvGrpSpPr>
            <a:grpSpLocks/>
          </p:cNvGrpSpPr>
          <p:nvPr/>
        </p:nvGrpSpPr>
        <p:grpSpPr bwMode="auto">
          <a:xfrm>
            <a:off x="7567085" y="2837576"/>
            <a:ext cx="781952" cy="174296"/>
            <a:chOff x="5724528" y="5084752"/>
            <a:chExt cx="1177931" cy="215904"/>
          </a:xfrm>
        </p:grpSpPr>
        <p:sp>
          <p:nvSpPr>
            <p:cNvPr id="6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6100194" y="2856631"/>
            <a:ext cx="781952" cy="174296"/>
            <a:chOff x="5724528" y="5084752"/>
            <a:chExt cx="1177931" cy="215904"/>
          </a:xfrm>
        </p:grpSpPr>
        <p:sp>
          <p:nvSpPr>
            <p:cNvPr id="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6100194" y="3361456"/>
            <a:ext cx="781952" cy="174296"/>
            <a:chOff x="5724528" y="5084752"/>
            <a:chExt cx="1177931" cy="215904"/>
          </a:xfrm>
        </p:grpSpPr>
        <p:sp>
          <p:nvSpPr>
            <p:cNvPr id="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83" name="Group 31"/>
          <p:cNvGrpSpPr>
            <a:grpSpLocks/>
          </p:cNvGrpSpPr>
          <p:nvPr/>
        </p:nvGrpSpPr>
        <p:grpSpPr bwMode="auto">
          <a:xfrm>
            <a:off x="7550356" y="3337929"/>
            <a:ext cx="781952" cy="174296"/>
            <a:chOff x="5724528" y="5084752"/>
            <a:chExt cx="1177931" cy="215904"/>
          </a:xfrm>
        </p:grpSpPr>
        <p:sp>
          <p:nvSpPr>
            <p:cNvPr id="8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1" name="Group 31"/>
          <p:cNvGrpSpPr>
            <a:grpSpLocks/>
          </p:cNvGrpSpPr>
          <p:nvPr/>
        </p:nvGrpSpPr>
        <p:grpSpPr bwMode="auto">
          <a:xfrm>
            <a:off x="7581467" y="3786162"/>
            <a:ext cx="781952" cy="174296"/>
            <a:chOff x="5724528" y="5084752"/>
            <a:chExt cx="1177931" cy="215904"/>
          </a:xfrm>
        </p:grpSpPr>
        <p:sp>
          <p:nvSpPr>
            <p:cNvPr id="10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6078699" y="3786157"/>
            <a:ext cx="781952" cy="174296"/>
            <a:chOff x="5724528" y="5084752"/>
            <a:chExt cx="1177931" cy="215904"/>
          </a:xfrm>
        </p:grpSpPr>
        <p:sp>
          <p:nvSpPr>
            <p:cNvPr id="1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6088224" y="4281457"/>
            <a:ext cx="781952" cy="174296"/>
            <a:chOff x="5724528" y="5084752"/>
            <a:chExt cx="1177931" cy="215904"/>
          </a:xfrm>
        </p:grpSpPr>
        <p:sp>
          <p:nvSpPr>
            <p:cNvPr id="1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25" name="Group 31"/>
          <p:cNvGrpSpPr>
            <a:grpSpLocks/>
          </p:cNvGrpSpPr>
          <p:nvPr/>
        </p:nvGrpSpPr>
        <p:grpSpPr bwMode="auto">
          <a:xfrm>
            <a:off x="7553131" y="4270506"/>
            <a:ext cx="781952" cy="174296"/>
            <a:chOff x="5724528" y="5084752"/>
            <a:chExt cx="1177931" cy="215904"/>
          </a:xfrm>
        </p:grpSpPr>
        <p:sp>
          <p:nvSpPr>
            <p:cNvPr id="12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6122970" y="4748187"/>
            <a:ext cx="781952" cy="174296"/>
            <a:chOff x="5724528" y="5084752"/>
            <a:chExt cx="1177931" cy="215904"/>
          </a:xfrm>
        </p:grpSpPr>
        <p:sp>
          <p:nvSpPr>
            <p:cNvPr id="1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43" name="Group 31"/>
          <p:cNvGrpSpPr>
            <a:grpSpLocks/>
          </p:cNvGrpSpPr>
          <p:nvPr/>
        </p:nvGrpSpPr>
        <p:grpSpPr bwMode="auto">
          <a:xfrm>
            <a:off x="7560570" y="4730505"/>
            <a:ext cx="781952" cy="174296"/>
            <a:chOff x="5724528" y="5084752"/>
            <a:chExt cx="1177931" cy="215904"/>
          </a:xfrm>
        </p:grpSpPr>
        <p:sp>
          <p:nvSpPr>
            <p:cNvPr id="1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779645" y="6243250"/>
            <a:ext cx="7650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accent1"/>
                </a:solidFill>
              </a:rPr>
              <a:t>Vyberte </a:t>
            </a:r>
            <a:r>
              <a:rPr lang="cs-CZ" sz="1200" dirty="0" smtClean="0">
                <a:solidFill>
                  <a:schemeClr val="accent1"/>
                </a:solidFill>
              </a:rPr>
              <a:t>tři </a:t>
            </a:r>
            <a:r>
              <a:rPr lang="cs-CZ" sz="1200" dirty="0">
                <a:solidFill>
                  <a:schemeClr val="accent1"/>
                </a:solidFill>
              </a:rPr>
              <a:t>aspekty, které Vás nejvíce motivují ke spolupráci s Vašimi dodavateli v oblasti in-</a:t>
            </a:r>
            <a:r>
              <a:rPr lang="cs-CZ" sz="1200" dirty="0" err="1">
                <a:solidFill>
                  <a:schemeClr val="accent1"/>
                </a:solidFill>
              </a:rPr>
              <a:t>store</a:t>
            </a:r>
            <a:r>
              <a:rPr lang="cs-CZ" sz="1200" dirty="0">
                <a:solidFill>
                  <a:schemeClr val="accent1"/>
                </a:solidFill>
              </a:rPr>
              <a:t> komunikace.</a:t>
            </a:r>
            <a:endParaRPr lang="cs-CZ" sz="1200" dirty="0" smtClean="0">
              <a:solidFill>
                <a:schemeClr val="accent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8073" y="6561735"/>
            <a:ext cx="45528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5 -</a:t>
            </a:r>
            <a:r>
              <a:rPr lang="cs-CZ" sz="1050" dirty="0">
                <a:solidFill>
                  <a:schemeClr val="accent1"/>
                </a:solidFill>
              </a:rPr>
              <a:t>kde </a:t>
            </a:r>
            <a:r>
              <a:rPr lang="cs-CZ" sz="1050" b="1" dirty="0">
                <a:solidFill>
                  <a:schemeClr val="accent1"/>
                </a:solidFill>
              </a:rPr>
              <a:t>5</a:t>
            </a:r>
            <a:r>
              <a:rPr lang="cs-CZ" sz="1050" dirty="0">
                <a:solidFill>
                  <a:schemeClr val="accent1"/>
                </a:solidFill>
              </a:rPr>
              <a:t> je hodně důležitý a </a:t>
            </a:r>
            <a:r>
              <a:rPr lang="cs-CZ" sz="1050" b="1" dirty="0" smtClean="0">
                <a:solidFill>
                  <a:schemeClr val="accent1"/>
                </a:solidFill>
              </a:rPr>
              <a:t>1</a:t>
            </a:r>
            <a:r>
              <a:rPr lang="cs-CZ" sz="1050" dirty="0" smtClean="0">
                <a:solidFill>
                  <a:schemeClr val="accent1"/>
                </a:solidFill>
              </a:rPr>
              <a:t> </a:t>
            </a:r>
            <a:r>
              <a:rPr lang="cs-CZ" sz="1050" dirty="0">
                <a:solidFill>
                  <a:schemeClr val="accent1"/>
                </a:solidFill>
              </a:rPr>
              <a:t>naprosto </a:t>
            </a:r>
            <a:r>
              <a:rPr lang="cs-CZ" sz="1050" dirty="0" smtClean="0">
                <a:solidFill>
                  <a:schemeClr val="accent1"/>
                </a:solidFill>
              </a:rPr>
              <a:t>nedůležitý aspekt</a:t>
            </a:r>
            <a:endParaRPr lang="cs-CZ" sz="1050" dirty="0">
              <a:solidFill>
                <a:schemeClr val="accent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5325" y="5353049"/>
            <a:ext cx="7905750" cy="84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Hlavním motivačním faktorem pro spolupráci s dodavateli v in-</a:t>
            </a:r>
            <a:r>
              <a:rPr lang="cs-CZ" sz="1600" dirty="0" err="1" smtClean="0">
                <a:solidFill>
                  <a:schemeClr val="tx1"/>
                </a:solidFill>
              </a:rPr>
              <a:t>store</a:t>
            </a:r>
            <a:r>
              <a:rPr lang="cs-CZ" sz="1600" dirty="0" smtClean="0">
                <a:solidFill>
                  <a:schemeClr val="tx1"/>
                </a:solidFill>
              </a:rPr>
              <a:t> komunikaci pro mezinárodní MO sítě je zvýšení prodeje podporovaných produktů, zatímco lokální MO sítě chtějí hlavně přilákat nové zákazníky.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Směrový zvukový systém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</a:t>
            </a:r>
            <a:br>
              <a:rPr lang="es-ES" dirty="0" smtClean="0"/>
            </a:br>
            <a:r>
              <a:rPr lang="es-ES" dirty="0" smtClean="0"/>
              <a:t>            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95" y="1482732"/>
            <a:ext cx="1827955" cy="274758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1,8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2,3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715139" y="4976349"/>
            <a:ext cx="289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MAKRO: nemáme vyzkoušeno</a:t>
            </a:r>
          </a:p>
        </p:txBody>
      </p:sp>
    </p:spTree>
    <p:extLst>
      <p:ext uri="{BB962C8B-B14F-4D97-AF65-F5344CB8AC3E}">
        <p14:creationId xmlns:p14="http://schemas.microsoft.com/office/powerpoint/2010/main" val="3124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Regálové zvukové zařízení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2,5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2,3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9" y="1482732"/>
            <a:ext cx="5060473" cy="27648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8" y="1489729"/>
            <a:ext cx="2848117" cy="2757831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715139" y="4976349"/>
            <a:ext cx="3240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MAKRO: nemáme </a:t>
            </a:r>
            <a:r>
              <a:rPr lang="cs-CZ" sz="1600" dirty="0" smtClean="0"/>
              <a:t>vyzkoušeno</a:t>
            </a:r>
          </a:p>
          <a:p>
            <a:r>
              <a:rPr lang="cs-CZ" sz="1600" dirty="0" smtClean="0"/>
              <a:t>anonymně</a:t>
            </a:r>
            <a:r>
              <a:rPr lang="cs-CZ" sz="1600" dirty="0"/>
              <a:t>: doposud jsme </a:t>
            </a:r>
            <a:r>
              <a:rPr lang="cs-CZ" sz="1600" dirty="0" smtClean="0"/>
              <a:t>neřešili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36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In-store rádio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4,7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19" y="1489728"/>
            <a:ext cx="5566733" cy="27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In-store </a:t>
            </a:r>
            <a:r>
              <a:rPr lang="cs-CZ" dirty="0" smtClean="0">
                <a:solidFill>
                  <a:schemeClr val="tx1"/>
                </a:solidFill>
              </a:rPr>
              <a:t>TV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8073" y="6590310"/>
            <a:ext cx="4479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</a:t>
            </a:r>
            <a:r>
              <a:rPr lang="pl-PL" sz="1050" dirty="0" smtClean="0">
                <a:solidFill>
                  <a:schemeClr val="accent1"/>
                </a:solidFill>
              </a:rPr>
              <a:t>kde </a:t>
            </a:r>
            <a:r>
              <a:rPr lang="pl-PL" sz="1050" b="1" dirty="0" smtClean="0">
                <a:solidFill>
                  <a:schemeClr val="accent1"/>
                </a:solidFill>
              </a:rPr>
              <a:t>5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je naprosto přijatelné a </a:t>
            </a:r>
            <a:r>
              <a:rPr lang="pl-PL" sz="1050" b="1" dirty="0" smtClean="0">
                <a:solidFill>
                  <a:schemeClr val="accent1"/>
                </a:solidFill>
              </a:rPr>
              <a:t>1</a:t>
            </a:r>
            <a:r>
              <a:rPr lang="pl-PL" sz="1050" dirty="0" smtClean="0">
                <a:solidFill>
                  <a:schemeClr val="accent1"/>
                </a:solidFill>
              </a:rPr>
              <a:t> </a:t>
            </a:r>
            <a:r>
              <a:rPr lang="pl-PL" sz="1050" dirty="0">
                <a:solidFill>
                  <a:schemeClr val="accent1"/>
                </a:solidFill>
              </a:rPr>
              <a:t>naprosto nepřijetelné</a:t>
            </a:r>
            <a:endParaRPr lang="cs-CZ" sz="1050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5139" y="461174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MEZINÁRODNÍ MO SÍTĚ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5139" y="590566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MO SÍTĚ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82507" y="4611742"/>
            <a:ext cx="1234484" cy="275166"/>
            <a:chOff x="5724528" y="5084752"/>
            <a:chExt cx="1177931" cy="215904"/>
          </a:xfrm>
        </p:grpSpPr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959054" y="461174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3,7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64454" y="586123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4,3</a:t>
            </a: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01637" y="5894874"/>
            <a:ext cx="1234484" cy="275166"/>
            <a:chOff x="5724528" y="5084752"/>
            <a:chExt cx="1177931" cy="215904"/>
          </a:xfrm>
        </p:grpSpPr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08" y="1489728"/>
            <a:ext cx="4582664" cy="27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Nejvíce akceptované POP prostředky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53021" y="1771178"/>
            <a:ext cx="3979670" cy="394814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685715" y="1771178"/>
            <a:ext cx="3979670" cy="394814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3806" y="2315954"/>
            <a:ext cx="37122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Promostolky</a:t>
            </a:r>
            <a:r>
              <a:rPr lang="cs-CZ" sz="1400" dirty="0" smtClean="0"/>
              <a:t>; </a:t>
            </a:r>
          </a:p>
          <a:p>
            <a:pPr algn="ctr"/>
            <a:r>
              <a:rPr lang="cs-CZ" sz="1400" dirty="0" smtClean="0"/>
              <a:t>Reklama </a:t>
            </a:r>
            <a:r>
              <a:rPr lang="cs-CZ" sz="1400" dirty="0"/>
              <a:t>na nákupním </a:t>
            </a:r>
            <a:r>
              <a:rPr lang="cs-CZ" sz="1400" dirty="0" smtClean="0"/>
              <a:t>vozíku; Dekorace </a:t>
            </a:r>
            <a:r>
              <a:rPr lang="cs-CZ" sz="1400" dirty="0"/>
              <a:t>vstupní </a:t>
            </a:r>
            <a:r>
              <a:rPr lang="cs-CZ" sz="1400" dirty="0" smtClean="0"/>
              <a:t>brány; Dekorace </a:t>
            </a:r>
            <a:r>
              <a:rPr lang="cs-CZ" sz="1400" dirty="0"/>
              <a:t>regálových </a:t>
            </a:r>
            <a:r>
              <a:rPr lang="cs-CZ" sz="1400" dirty="0" smtClean="0"/>
              <a:t>čel; In-</a:t>
            </a:r>
            <a:r>
              <a:rPr lang="cs-CZ" sz="1400" dirty="0" err="1" smtClean="0"/>
              <a:t>store</a:t>
            </a:r>
            <a:r>
              <a:rPr lang="cs-CZ" sz="1400" dirty="0" smtClean="0"/>
              <a:t> </a:t>
            </a:r>
            <a:r>
              <a:rPr lang="cs-CZ" sz="1400" dirty="0" err="1" smtClean="0"/>
              <a:t>radio</a:t>
            </a:r>
            <a:r>
              <a:rPr lang="cs-CZ" sz="1400" dirty="0" smtClean="0"/>
              <a:t>; Regálové </a:t>
            </a:r>
            <a:r>
              <a:rPr lang="cs-CZ" sz="1400" dirty="0"/>
              <a:t>držáky </a:t>
            </a:r>
            <a:r>
              <a:rPr lang="cs-CZ" sz="1400" dirty="0" smtClean="0"/>
              <a:t>letáků; Dekorace </a:t>
            </a:r>
            <a:r>
              <a:rPr lang="cs-CZ" sz="1400" dirty="0"/>
              <a:t>výstupní </a:t>
            </a:r>
            <a:r>
              <a:rPr lang="cs-CZ" sz="1400" dirty="0" smtClean="0"/>
              <a:t>brány; Děliče nákupu;</a:t>
            </a:r>
            <a:endParaRPr lang="cs-CZ" sz="1400" dirty="0"/>
          </a:p>
          <a:p>
            <a:pPr algn="ctr"/>
            <a:r>
              <a:rPr lang="cs-CZ" sz="1400" dirty="0"/>
              <a:t>Regálové </a:t>
            </a:r>
            <a:r>
              <a:rPr lang="cs-CZ" sz="1400" dirty="0" smtClean="0"/>
              <a:t>děliče; Polepy </a:t>
            </a:r>
            <a:r>
              <a:rPr lang="cs-CZ" sz="1400" dirty="0"/>
              <a:t>pokladních </a:t>
            </a:r>
            <a:r>
              <a:rPr lang="cs-CZ" sz="1400" dirty="0" smtClean="0"/>
              <a:t>pásů;</a:t>
            </a:r>
            <a:endParaRPr lang="cs-CZ" sz="1400" dirty="0"/>
          </a:p>
          <a:p>
            <a:pPr algn="ctr"/>
            <a:r>
              <a:rPr lang="cs-CZ" sz="1400" dirty="0"/>
              <a:t>Dočasné prodejní </a:t>
            </a:r>
            <a:r>
              <a:rPr lang="cs-CZ" sz="1400" dirty="0" smtClean="0"/>
              <a:t>stojany; Podlahová grafika; Závěsné poutače; In-</a:t>
            </a:r>
            <a:r>
              <a:rPr lang="cs-CZ" sz="1400" dirty="0" err="1" smtClean="0"/>
              <a:t>store</a:t>
            </a:r>
            <a:r>
              <a:rPr lang="cs-CZ" sz="1400" dirty="0" smtClean="0"/>
              <a:t> TV;</a:t>
            </a:r>
            <a:endParaRPr lang="cs-CZ" sz="1400" dirty="0"/>
          </a:p>
          <a:p>
            <a:pPr algn="ctr"/>
            <a:r>
              <a:rPr lang="cs-CZ" sz="1400" dirty="0"/>
              <a:t>Regálové </a:t>
            </a:r>
            <a:r>
              <a:rPr lang="cs-CZ" sz="1400" dirty="0" err="1" smtClean="0"/>
              <a:t>stoppery</a:t>
            </a:r>
            <a:r>
              <a:rPr lang="cs-CZ" sz="1400" dirty="0" smtClean="0"/>
              <a:t>; Polep </a:t>
            </a:r>
            <a:r>
              <a:rPr lang="cs-CZ" sz="1400" dirty="0"/>
              <a:t>vstupních </a:t>
            </a:r>
            <a:r>
              <a:rPr lang="cs-CZ" sz="1400" dirty="0" smtClean="0"/>
              <a:t>dveří;</a:t>
            </a:r>
            <a:r>
              <a:rPr lang="cs-CZ" sz="1400" dirty="0"/>
              <a:t> </a:t>
            </a:r>
            <a:r>
              <a:rPr lang="cs-CZ" sz="1400" dirty="0" smtClean="0"/>
              <a:t>Permanentní </a:t>
            </a:r>
            <a:r>
              <a:rPr lang="cs-CZ" sz="1400" dirty="0"/>
              <a:t>prodejní </a:t>
            </a:r>
            <a:r>
              <a:rPr lang="cs-CZ" sz="1400" dirty="0" smtClean="0"/>
              <a:t>stojany; Paletové </a:t>
            </a:r>
            <a:r>
              <a:rPr lang="cs-CZ" sz="1400" dirty="0"/>
              <a:t>ostrovy a </a:t>
            </a:r>
            <a:r>
              <a:rPr lang="cs-CZ" sz="1400" dirty="0" smtClean="0"/>
              <a:t>dekorace; </a:t>
            </a:r>
            <a:r>
              <a:rPr lang="cs-CZ" sz="1400" dirty="0" err="1" smtClean="0"/>
              <a:t>Cenovkové</a:t>
            </a:r>
            <a:r>
              <a:rPr lang="cs-CZ" sz="1400" dirty="0" smtClean="0"/>
              <a:t> </a:t>
            </a:r>
            <a:r>
              <a:rPr lang="cs-CZ" sz="1400" dirty="0"/>
              <a:t>a dekorační </a:t>
            </a:r>
            <a:r>
              <a:rPr lang="cs-CZ" sz="1400" dirty="0" err="1"/>
              <a:t>info</a:t>
            </a:r>
            <a:r>
              <a:rPr lang="cs-CZ" sz="1400" dirty="0"/>
              <a:t> lišty</a:t>
            </a:r>
          </a:p>
          <a:p>
            <a:pPr algn="ctr"/>
            <a:endParaRPr lang="cs-CZ" sz="14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4987656" y="2298341"/>
            <a:ext cx="35052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Děliče nákupu; </a:t>
            </a:r>
          </a:p>
          <a:p>
            <a:pPr algn="ctr"/>
            <a:r>
              <a:rPr lang="cs-CZ" sz="1400" dirty="0" smtClean="0"/>
              <a:t>In-</a:t>
            </a:r>
            <a:r>
              <a:rPr lang="cs-CZ" sz="1400" dirty="0" err="1" smtClean="0"/>
              <a:t>store</a:t>
            </a:r>
            <a:r>
              <a:rPr lang="cs-CZ" sz="1400" dirty="0" smtClean="0"/>
              <a:t> </a:t>
            </a:r>
            <a:r>
              <a:rPr lang="cs-CZ" sz="1400" dirty="0" err="1" smtClean="0"/>
              <a:t>radio</a:t>
            </a:r>
            <a:r>
              <a:rPr lang="cs-CZ" sz="1400" dirty="0" smtClean="0"/>
              <a:t>; Regálové děliče; </a:t>
            </a:r>
          </a:p>
          <a:p>
            <a:pPr algn="ctr"/>
            <a:r>
              <a:rPr lang="cs-CZ" sz="1400" b="1" dirty="0" smtClean="0"/>
              <a:t>In-</a:t>
            </a:r>
            <a:r>
              <a:rPr lang="cs-CZ" sz="1400" b="1" dirty="0" err="1" smtClean="0"/>
              <a:t>store</a:t>
            </a:r>
            <a:r>
              <a:rPr lang="cs-CZ" sz="1400" b="1" dirty="0" smtClean="0"/>
              <a:t> TV</a:t>
            </a:r>
            <a:r>
              <a:rPr lang="cs-CZ" sz="1400" dirty="0" smtClean="0"/>
              <a:t>; Držáky vzorků; </a:t>
            </a:r>
            <a:r>
              <a:rPr lang="cs-CZ" sz="1400" dirty="0" err="1" smtClean="0"/>
              <a:t>Wobblery</a:t>
            </a:r>
            <a:r>
              <a:rPr lang="cs-CZ" sz="1400" dirty="0" smtClean="0"/>
              <a:t>; </a:t>
            </a:r>
            <a:r>
              <a:rPr lang="cs-CZ" sz="1400" b="1" dirty="0" smtClean="0"/>
              <a:t>Aroma marketing</a:t>
            </a:r>
            <a:r>
              <a:rPr lang="cs-CZ" sz="1400" dirty="0" smtClean="0"/>
              <a:t>; </a:t>
            </a:r>
            <a:r>
              <a:rPr lang="cs-CZ" sz="1400" dirty="0" err="1" smtClean="0"/>
              <a:t>Promostolky</a:t>
            </a:r>
            <a:r>
              <a:rPr lang="cs-CZ" sz="1400" dirty="0" smtClean="0"/>
              <a:t>; Reklama </a:t>
            </a:r>
            <a:r>
              <a:rPr lang="cs-CZ" sz="1400" dirty="0"/>
              <a:t>na nákupním </a:t>
            </a:r>
            <a:r>
              <a:rPr lang="cs-CZ" sz="1400" dirty="0" smtClean="0"/>
              <a:t>vozíku; Regálové </a:t>
            </a:r>
            <a:r>
              <a:rPr lang="cs-CZ" sz="1400" dirty="0"/>
              <a:t>držáky letáků a </a:t>
            </a:r>
            <a:r>
              <a:rPr lang="cs-CZ" sz="1400" dirty="0" smtClean="0"/>
              <a:t>kuponů; Regálové </a:t>
            </a:r>
            <a:r>
              <a:rPr lang="cs-CZ" sz="1400" dirty="0" err="1" smtClean="0"/>
              <a:t>stoppery</a:t>
            </a:r>
            <a:r>
              <a:rPr lang="cs-CZ" sz="1400" dirty="0" smtClean="0"/>
              <a:t>; Parazitní </a:t>
            </a:r>
            <a:r>
              <a:rPr lang="cs-CZ" sz="1400" dirty="0" err="1" smtClean="0"/>
              <a:t>displaye</a:t>
            </a:r>
            <a:r>
              <a:rPr lang="cs-CZ" sz="1400" dirty="0" smtClean="0"/>
              <a:t>; Pokladní </a:t>
            </a:r>
            <a:r>
              <a:rPr lang="cs-CZ" sz="1400" dirty="0"/>
              <a:t>a pultové </a:t>
            </a:r>
            <a:r>
              <a:rPr lang="cs-CZ" sz="1400" dirty="0" err="1" smtClean="0"/>
              <a:t>displaye</a:t>
            </a:r>
            <a:r>
              <a:rPr lang="cs-CZ" sz="1400" dirty="0" smtClean="0"/>
              <a:t>; Dekorace </a:t>
            </a:r>
            <a:r>
              <a:rPr lang="cs-CZ" sz="1400" dirty="0"/>
              <a:t>vstupní brány a </a:t>
            </a:r>
            <a:r>
              <a:rPr lang="cs-CZ" sz="1400" dirty="0" smtClean="0"/>
              <a:t>turniketů; Dekorace </a:t>
            </a:r>
            <a:r>
              <a:rPr lang="cs-CZ" sz="1400" dirty="0"/>
              <a:t>výstupní brány a </a:t>
            </a:r>
            <a:r>
              <a:rPr lang="cs-CZ" sz="1400" dirty="0" smtClean="0"/>
              <a:t>turnikety; Polepy </a:t>
            </a:r>
            <a:r>
              <a:rPr lang="cs-CZ" sz="1400" dirty="0"/>
              <a:t>pokladních </a:t>
            </a:r>
            <a:r>
              <a:rPr lang="cs-CZ" sz="1400" dirty="0" smtClean="0"/>
              <a:t>pásů; Dočasné </a:t>
            </a:r>
            <a:r>
              <a:rPr lang="cs-CZ" sz="1400" dirty="0"/>
              <a:t>prodejní </a:t>
            </a:r>
            <a:r>
              <a:rPr lang="cs-CZ" sz="1400" dirty="0" smtClean="0"/>
              <a:t>stojany; Podlahová grafika; Permanentní </a:t>
            </a:r>
            <a:r>
              <a:rPr lang="cs-CZ" sz="1400" dirty="0"/>
              <a:t>prodejní </a:t>
            </a:r>
            <a:r>
              <a:rPr lang="cs-CZ" sz="1400" dirty="0" smtClean="0"/>
              <a:t>stojany; </a:t>
            </a:r>
            <a:r>
              <a:rPr lang="cs-CZ" sz="1400" b="1" dirty="0" smtClean="0"/>
              <a:t>Digitální obrazovky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89784" y="1302599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Mezinárodní MO sítě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94351" y="130259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</a:t>
            </a:r>
            <a:r>
              <a:rPr lang="cs-CZ" b="1" dirty="0"/>
              <a:t>MO sítě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7409" y="5814193"/>
            <a:ext cx="8428024" cy="74187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Je zajímavé, že in-</a:t>
            </a:r>
            <a:r>
              <a:rPr lang="cs-CZ" sz="1400" dirty="0" err="1" smtClean="0">
                <a:solidFill>
                  <a:schemeClr val="tx1"/>
                </a:solidFill>
              </a:rPr>
              <a:t>store</a:t>
            </a:r>
            <a:r>
              <a:rPr lang="cs-CZ" sz="1400" dirty="0" smtClean="0">
                <a:solidFill>
                  <a:schemeClr val="tx1"/>
                </a:solidFill>
              </a:rPr>
              <a:t> TV, aroma marketing a digitální obrazovky patří mezi nejvíce akceptované POP prostředky u lokálních MO sítích. Je pravděpodobné, </a:t>
            </a:r>
            <a:r>
              <a:rPr lang="cs-CZ" sz="1400" dirty="0">
                <a:solidFill>
                  <a:schemeClr val="tx1"/>
                </a:solidFill>
              </a:rPr>
              <a:t>že </a:t>
            </a:r>
            <a:r>
              <a:rPr lang="cs-CZ" sz="1400" dirty="0" smtClean="0">
                <a:solidFill>
                  <a:schemeClr val="tx1"/>
                </a:solidFill>
              </a:rPr>
              <a:t>tato </a:t>
            </a:r>
            <a:r>
              <a:rPr lang="cs-CZ" sz="1400" dirty="0">
                <a:solidFill>
                  <a:schemeClr val="tx1"/>
                </a:solidFill>
              </a:rPr>
              <a:t>akceptovatelnost se </a:t>
            </a:r>
            <a:r>
              <a:rPr lang="cs-CZ" sz="1400" dirty="0" smtClean="0">
                <a:solidFill>
                  <a:schemeClr val="tx1"/>
                </a:solidFill>
              </a:rPr>
              <a:t>zakládá </a:t>
            </a:r>
            <a:r>
              <a:rPr lang="cs-CZ" sz="1400" dirty="0">
                <a:solidFill>
                  <a:schemeClr val="tx1"/>
                </a:solidFill>
              </a:rPr>
              <a:t>na obecně daných pravidlech a ne na zkušenosti s </a:t>
            </a:r>
            <a:r>
              <a:rPr lang="cs-CZ" sz="1400" dirty="0" smtClean="0">
                <a:solidFill>
                  <a:schemeClr val="tx1"/>
                </a:solidFill>
              </a:rPr>
              <a:t>jejich </a:t>
            </a:r>
            <a:r>
              <a:rPr lang="cs-CZ" sz="1400" dirty="0">
                <a:solidFill>
                  <a:schemeClr val="tx1"/>
                </a:solidFill>
              </a:rPr>
              <a:t>využitím.</a:t>
            </a:r>
          </a:p>
        </p:txBody>
      </p:sp>
    </p:spTree>
    <p:extLst>
      <p:ext uri="{BB962C8B-B14F-4D97-AF65-F5344CB8AC3E}">
        <p14:creationId xmlns:p14="http://schemas.microsoft.com/office/powerpoint/2010/main" val="3432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Středně akceptované POP prostředky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53021" y="1771178"/>
            <a:ext cx="3979670" cy="39481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685715" y="1771178"/>
            <a:ext cx="3979670" cy="39481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89784" y="1302599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Mezinárodní MO sítě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94351" y="130259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</a:t>
            </a:r>
            <a:r>
              <a:rPr lang="cs-CZ" b="1" dirty="0"/>
              <a:t>MO sítě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15299" y="2311493"/>
            <a:ext cx="32408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/>
              <a:t>A - stojany</a:t>
            </a:r>
          </a:p>
          <a:p>
            <a:pPr algn="ctr"/>
            <a:r>
              <a:rPr lang="cs-CZ" sz="1600" dirty="0"/>
              <a:t>TOP Karta- </a:t>
            </a:r>
            <a:r>
              <a:rPr lang="cs-CZ" sz="1600" dirty="0" err="1"/>
              <a:t>Nadregálová</a:t>
            </a:r>
            <a:r>
              <a:rPr lang="cs-CZ" sz="1600" dirty="0"/>
              <a:t> dekorace</a:t>
            </a:r>
          </a:p>
          <a:p>
            <a:pPr algn="ctr"/>
            <a:r>
              <a:rPr lang="cs-CZ" sz="1600" dirty="0"/>
              <a:t>Informační terminály a kiosky</a:t>
            </a:r>
          </a:p>
          <a:p>
            <a:pPr algn="ctr"/>
            <a:r>
              <a:rPr lang="cs-CZ" sz="1600" dirty="0" err="1"/>
              <a:t>Shop</a:t>
            </a:r>
            <a:r>
              <a:rPr lang="cs-CZ" sz="1600" dirty="0"/>
              <a:t> in </a:t>
            </a:r>
            <a:r>
              <a:rPr lang="cs-CZ" sz="1600" dirty="0" err="1"/>
              <a:t>shop</a:t>
            </a:r>
            <a:r>
              <a:rPr lang="cs-CZ" sz="1600" dirty="0"/>
              <a:t> </a:t>
            </a:r>
            <a:r>
              <a:rPr lang="cs-CZ" sz="1600" dirty="0" err="1"/>
              <a:t>displaye</a:t>
            </a:r>
            <a:endParaRPr lang="cs-CZ" sz="1600" dirty="0"/>
          </a:p>
          <a:p>
            <a:pPr algn="ctr"/>
            <a:r>
              <a:rPr lang="cs-CZ" sz="1600" dirty="0"/>
              <a:t>Držáky vzorků</a:t>
            </a:r>
          </a:p>
          <a:p>
            <a:pPr algn="ctr"/>
            <a:r>
              <a:rPr lang="cs-CZ" sz="1600" dirty="0" err="1"/>
              <a:t>Wobblery</a:t>
            </a:r>
            <a:endParaRPr lang="cs-CZ" sz="1600" dirty="0"/>
          </a:p>
          <a:p>
            <a:pPr algn="ctr"/>
            <a:r>
              <a:rPr lang="cs-CZ" sz="1600" dirty="0"/>
              <a:t>Aroma marketing (šíření vůní)</a:t>
            </a:r>
          </a:p>
          <a:p>
            <a:pPr algn="ctr"/>
            <a:r>
              <a:rPr lang="cs-CZ" sz="1600" dirty="0"/>
              <a:t>Parazitní </a:t>
            </a:r>
            <a:r>
              <a:rPr lang="cs-CZ" sz="1600" dirty="0" err="1"/>
              <a:t>displaye</a:t>
            </a:r>
            <a:endParaRPr lang="cs-CZ" sz="1600" dirty="0"/>
          </a:p>
          <a:p>
            <a:pPr algn="ctr"/>
            <a:r>
              <a:rPr lang="cs-CZ" sz="1600" dirty="0"/>
              <a:t>Pokladní a pultové </a:t>
            </a:r>
            <a:r>
              <a:rPr lang="cs-CZ" sz="1600" dirty="0" err="1" smtClean="0"/>
              <a:t>displaye</a:t>
            </a:r>
            <a:r>
              <a:rPr lang="cs-CZ" sz="1600" dirty="0" smtClean="0"/>
              <a:t>,</a:t>
            </a:r>
          </a:p>
          <a:p>
            <a:pPr algn="ctr"/>
            <a:r>
              <a:rPr lang="cs-CZ" sz="1600" dirty="0" smtClean="0"/>
              <a:t>Samolepky</a:t>
            </a:r>
            <a:endParaRPr lang="cs-CZ" sz="1600" dirty="0"/>
          </a:p>
          <a:p>
            <a:pPr algn="ctr"/>
            <a:r>
              <a:rPr lang="cs-CZ" sz="1600" dirty="0"/>
              <a:t>Komplexní regálové dekorace</a:t>
            </a:r>
          </a:p>
          <a:p>
            <a:pPr algn="ctr"/>
            <a:endParaRPr lang="cs-CZ" sz="1600" dirty="0" smtClean="0">
              <a:solidFill>
                <a:schemeClr val="accent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989307" y="2449708"/>
            <a:ext cx="33050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smtClean="0"/>
              <a:t>Paletové </a:t>
            </a:r>
            <a:r>
              <a:rPr lang="cs-CZ" sz="1600" dirty="0"/>
              <a:t>ostrovy a dekorace</a:t>
            </a:r>
          </a:p>
          <a:p>
            <a:pPr algn="ctr"/>
            <a:r>
              <a:rPr lang="cs-CZ" sz="1600" dirty="0"/>
              <a:t>A - stojany</a:t>
            </a:r>
          </a:p>
          <a:p>
            <a:pPr algn="ctr"/>
            <a:r>
              <a:rPr lang="cs-CZ" sz="1600" dirty="0"/>
              <a:t>TOP </a:t>
            </a:r>
            <a:r>
              <a:rPr lang="cs-CZ" sz="1600" dirty="0" smtClean="0"/>
              <a:t>Karta - </a:t>
            </a:r>
            <a:r>
              <a:rPr lang="cs-CZ" sz="1600" dirty="0" err="1"/>
              <a:t>Nadregálová</a:t>
            </a:r>
            <a:r>
              <a:rPr lang="cs-CZ" sz="1600" dirty="0"/>
              <a:t> dekorace</a:t>
            </a:r>
          </a:p>
          <a:p>
            <a:pPr algn="ctr"/>
            <a:r>
              <a:rPr lang="cs-CZ" sz="1600" dirty="0"/>
              <a:t>Dekorace regálových </a:t>
            </a:r>
            <a:r>
              <a:rPr lang="cs-CZ" sz="1600" dirty="0" smtClean="0"/>
              <a:t>čel</a:t>
            </a:r>
            <a:endParaRPr lang="cs-CZ" sz="1600" dirty="0"/>
          </a:p>
          <a:p>
            <a:pPr algn="ctr"/>
            <a:r>
              <a:rPr lang="cs-CZ" sz="1600" dirty="0"/>
              <a:t>Závěsné poutače</a:t>
            </a:r>
          </a:p>
          <a:p>
            <a:pPr algn="ctr"/>
            <a:r>
              <a:rPr lang="cs-CZ" sz="1600" dirty="0" err="1"/>
              <a:t>Cenovkové</a:t>
            </a:r>
            <a:r>
              <a:rPr lang="cs-CZ" sz="1600" dirty="0"/>
              <a:t> a dekorační </a:t>
            </a:r>
            <a:r>
              <a:rPr lang="cs-CZ" sz="1600" dirty="0" err="1"/>
              <a:t>info</a:t>
            </a:r>
            <a:r>
              <a:rPr lang="cs-CZ" sz="1600" dirty="0"/>
              <a:t> lišty</a:t>
            </a:r>
          </a:p>
          <a:p>
            <a:pPr algn="ctr"/>
            <a:r>
              <a:rPr lang="cs-CZ" sz="1600" dirty="0"/>
              <a:t>Informační terminály a kiosky</a:t>
            </a:r>
          </a:p>
          <a:p>
            <a:pPr algn="ctr"/>
            <a:r>
              <a:rPr lang="cs-CZ" sz="1600" dirty="0"/>
              <a:t>Samolepky</a:t>
            </a:r>
          </a:p>
          <a:p>
            <a:pPr algn="ctr"/>
            <a:r>
              <a:rPr lang="cs-CZ" sz="1600" dirty="0"/>
              <a:t>Regálové zvukové zařízení</a:t>
            </a:r>
          </a:p>
          <a:p>
            <a:pPr algn="ctr"/>
            <a:r>
              <a:rPr lang="cs-CZ" sz="1600" dirty="0"/>
              <a:t>Směrový zvukový systém</a:t>
            </a:r>
          </a:p>
          <a:p>
            <a:pPr algn="ctr"/>
            <a:endParaRPr lang="cs-CZ" sz="1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Neakceptované POP prostředky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53021" y="1771178"/>
            <a:ext cx="3979670" cy="39481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685715" y="1771178"/>
            <a:ext cx="3979670" cy="39481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89784" y="1302599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Mezinárodní MO sítě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94351" y="130259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Lokální </a:t>
            </a:r>
            <a:r>
              <a:rPr lang="cs-CZ" b="1" dirty="0"/>
              <a:t>MO sítě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15331" y="2426060"/>
            <a:ext cx="3278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dirty="0"/>
              <a:t>Digitální obrazovky v regálu</a:t>
            </a:r>
          </a:p>
          <a:p>
            <a:pPr algn="ctr">
              <a:spcBef>
                <a:spcPts val="1200"/>
              </a:spcBef>
            </a:pPr>
            <a:r>
              <a:rPr lang="cs-CZ" dirty="0"/>
              <a:t>Regálové zvukové zařízení</a:t>
            </a:r>
          </a:p>
          <a:p>
            <a:pPr algn="ctr">
              <a:spcBef>
                <a:spcPts val="1200"/>
              </a:spcBef>
            </a:pPr>
            <a:r>
              <a:rPr lang="cs-CZ" dirty="0"/>
              <a:t>Reklamní věž na regále</a:t>
            </a:r>
          </a:p>
          <a:p>
            <a:pPr algn="ctr">
              <a:spcBef>
                <a:spcPts val="1200"/>
              </a:spcBef>
            </a:pPr>
            <a:r>
              <a:rPr lang="cs-CZ" dirty="0"/>
              <a:t>Komplexní dekorace sekcí produktových kategorií</a:t>
            </a:r>
          </a:p>
          <a:p>
            <a:pPr algn="ctr">
              <a:spcBef>
                <a:spcPts val="1200"/>
              </a:spcBef>
            </a:pPr>
            <a:r>
              <a:rPr lang="cs-CZ" dirty="0"/>
              <a:t>Směrový zvukový systém</a:t>
            </a:r>
          </a:p>
          <a:p>
            <a:pPr algn="ctr">
              <a:spcBef>
                <a:spcPts val="1200"/>
              </a:spcBef>
            </a:pPr>
            <a:endParaRPr lang="cs-CZ" dirty="0" smtClean="0">
              <a:solidFill>
                <a:schemeClr val="accent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025701" y="2361261"/>
            <a:ext cx="33204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dirty="0" smtClean="0"/>
              <a:t>Polep </a:t>
            </a:r>
            <a:r>
              <a:rPr lang="cs-CZ" dirty="0"/>
              <a:t>vstupních dveří </a:t>
            </a:r>
            <a:endParaRPr lang="cs-CZ" dirty="0" smtClean="0"/>
          </a:p>
          <a:p>
            <a:pPr algn="ctr">
              <a:spcBef>
                <a:spcPts val="1200"/>
              </a:spcBef>
            </a:pPr>
            <a:r>
              <a:rPr lang="cs-CZ" dirty="0" err="1" smtClean="0"/>
              <a:t>Shop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shop</a:t>
            </a:r>
            <a:r>
              <a:rPr lang="cs-CZ" dirty="0"/>
              <a:t> </a:t>
            </a:r>
            <a:r>
              <a:rPr lang="cs-CZ" dirty="0" err="1"/>
              <a:t>displaye</a:t>
            </a:r>
            <a:endParaRPr lang="cs-CZ" dirty="0"/>
          </a:p>
          <a:p>
            <a:pPr algn="ctr">
              <a:spcBef>
                <a:spcPts val="1200"/>
              </a:spcBef>
            </a:pPr>
            <a:r>
              <a:rPr lang="cs-CZ" dirty="0"/>
              <a:t>Komplexní regálové dekorace</a:t>
            </a:r>
          </a:p>
          <a:p>
            <a:pPr algn="ctr">
              <a:spcBef>
                <a:spcPts val="1200"/>
              </a:spcBef>
            </a:pPr>
            <a:r>
              <a:rPr lang="cs-CZ" dirty="0"/>
              <a:t>Komplexní dekorace sekcí produktových kategorií</a:t>
            </a:r>
          </a:p>
          <a:p>
            <a:pPr algn="ctr">
              <a:spcBef>
                <a:spcPts val="1200"/>
              </a:spcBef>
            </a:pPr>
            <a:r>
              <a:rPr lang="cs-CZ" dirty="0"/>
              <a:t>Reklamní věž na regále</a:t>
            </a:r>
          </a:p>
          <a:p>
            <a:pPr algn="ctr">
              <a:spcBef>
                <a:spcPts val="1200"/>
              </a:spcBef>
            </a:pPr>
            <a:endParaRPr lang="cs-CZ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4" y="1499054"/>
            <a:ext cx="8229600" cy="44481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96883" y="3091724"/>
            <a:ext cx="278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DĚKUJEME ZA VAŠI POZORNOST</a:t>
            </a:r>
          </a:p>
        </p:txBody>
      </p:sp>
    </p:spTree>
    <p:extLst>
      <p:ext uri="{BB962C8B-B14F-4D97-AF65-F5344CB8AC3E}">
        <p14:creationId xmlns:p14="http://schemas.microsoft.com/office/powerpoint/2010/main" val="12869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582058" y="1611085"/>
            <a:ext cx="6052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Kontakty</a:t>
            </a:r>
            <a:r>
              <a:rPr lang="cs-CZ" sz="2800" dirty="0" smtClean="0"/>
              <a:t>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POPAI CE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Daniel Jesenský </a:t>
            </a:r>
          </a:p>
          <a:p>
            <a:pPr algn="ctr"/>
            <a:r>
              <a:rPr lang="cs-CZ" sz="2800" dirty="0" err="1" smtClean="0">
                <a:hlinkClick r:id="rId2"/>
              </a:rPr>
              <a:t>Daniel.Jesensky</a:t>
            </a:r>
            <a:r>
              <a:rPr lang="cs-CZ" sz="2800" dirty="0" smtClean="0">
                <a:hlinkClick r:id="rId2"/>
              </a:rPr>
              <a:t>@</a:t>
            </a:r>
            <a:r>
              <a:rPr lang="cs-CZ" sz="2800" dirty="0" err="1" smtClean="0">
                <a:hlinkClick r:id="rId2"/>
              </a:rPr>
              <a:t>dago.cz</a:t>
            </a:r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Daniela </a:t>
            </a:r>
            <a:r>
              <a:rPr lang="cs-CZ" sz="2800" dirty="0" err="1" smtClean="0"/>
              <a:t>Krofiánová</a:t>
            </a:r>
            <a:endParaRPr lang="cs-CZ" sz="2800" dirty="0" smtClean="0"/>
          </a:p>
          <a:p>
            <a:pPr algn="ctr"/>
            <a:r>
              <a:rPr lang="cs-CZ" sz="2800" dirty="0" err="1" smtClean="0">
                <a:hlinkClick r:id="rId3"/>
              </a:rPr>
              <a:t>dkrofianova</a:t>
            </a:r>
            <a:r>
              <a:rPr lang="cs-CZ" sz="2800" dirty="0" smtClean="0">
                <a:hlinkClick r:id="rId3"/>
              </a:rPr>
              <a:t>@</a:t>
            </a:r>
            <a:r>
              <a:rPr lang="cs-CZ" sz="2800" dirty="0" err="1" smtClean="0">
                <a:hlinkClick r:id="rId3"/>
              </a:rPr>
              <a:t>popai.cz</a:t>
            </a:r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869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Chybějící aspekty ve spolupráci s dodavateli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v oblasti in-</a:t>
            </a:r>
            <a:r>
              <a:rPr lang="cs-CZ" sz="1400" dirty="0" err="1" smtClean="0">
                <a:solidFill>
                  <a:schemeClr val="tx1"/>
                </a:solidFill>
              </a:rPr>
              <a:t>store</a:t>
            </a:r>
            <a:r>
              <a:rPr lang="cs-CZ" sz="1400" dirty="0" smtClean="0">
                <a:solidFill>
                  <a:schemeClr val="tx1"/>
                </a:solidFill>
              </a:rPr>
              <a:t> komunikace</a:t>
            </a:r>
            <a:endParaRPr lang="cs-CZ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93236323"/>
              </p:ext>
            </p:extLst>
          </p:nvPr>
        </p:nvGraphicFramePr>
        <p:xfrm>
          <a:off x="677863" y="1511300"/>
          <a:ext cx="7920000" cy="36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/>
                <a:gridCol w="1440000"/>
                <a:gridCol w="1440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MEZINÁRODNÍ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 smtClean="0"/>
                        <a:t>LOKÁLNÍ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Prokazování účinnosti a efektivity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Kreativnější nápady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Argumentace funkčnosti a přínosu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Včasnější jednání ohledně umísťování</a:t>
                      </a:r>
                      <a:endParaRPr lang="cs-CZ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Smysluplné zapojování shopper marketingových znalostí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Respektování pravidel řetězce pro jejich umisťování</a:t>
                      </a:r>
                      <a:endParaRPr lang="cs-CZ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Respektování vizuálního stylu řetězce a vzhledu prodejen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cs-CZ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cs-CZ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6043038" y="2383747"/>
            <a:ext cx="781952" cy="174296"/>
            <a:chOff x="5724528" y="5084752"/>
            <a:chExt cx="1177931" cy="215904"/>
          </a:xfrm>
        </p:grpSpPr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7487413" y="1908623"/>
            <a:ext cx="781952" cy="174296"/>
            <a:chOff x="5724528" y="5084752"/>
            <a:chExt cx="1177931" cy="215904"/>
          </a:xfrm>
        </p:grpSpPr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6037245" y="1918138"/>
            <a:ext cx="781952" cy="174296"/>
            <a:chOff x="5724528" y="5084752"/>
            <a:chExt cx="1177931" cy="215904"/>
          </a:xfrm>
        </p:grpSpPr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7519460" y="2393267"/>
            <a:ext cx="781952" cy="174296"/>
            <a:chOff x="5724528" y="5084752"/>
            <a:chExt cx="1177931" cy="215904"/>
          </a:xfrm>
        </p:grpSpPr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5" name="Group 31"/>
          <p:cNvGrpSpPr>
            <a:grpSpLocks/>
          </p:cNvGrpSpPr>
          <p:nvPr/>
        </p:nvGrpSpPr>
        <p:grpSpPr bwMode="auto">
          <a:xfrm>
            <a:off x="7567085" y="2837576"/>
            <a:ext cx="781952" cy="174296"/>
            <a:chOff x="5724528" y="5084752"/>
            <a:chExt cx="1177931" cy="215904"/>
          </a:xfrm>
        </p:grpSpPr>
        <p:sp>
          <p:nvSpPr>
            <p:cNvPr id="6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6100194" y="2856631"/>
            <a:ext cx="781952" cy="174296"/>
            <a:chOff x="5724528" y="5084752"/>
            <a:chExt cx="1177931" cy="215904"/>
          </a:xfrm>
        </p:grpSpPr>
        <p:sp>
          <p:nvSpPr>
            <p:cNvPr id="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6100194" y="3361456"/>
            <a:ext cx="781952" cy="174296"/>
            <a:chOff x="5724528" y="5084752"/>
            <a:chExt cx="1177931" cy="215904"/>
          </a:xfrm>
        </p:grpSpPr>
        <p:sp>
          <p:nvSpPr>
            <p:cNvPr id="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83" name="Group 31"/>
          <p:cNvGrpSpPr>
            <a:grpSpLocks/>
          </p:cNvGrpSpPr>
          <p:nvPr/>
        </p:nvGrpSpPr>
        <p:grpSpPr bwMode="auto">
          <a:xfrm>
            <a:off x="7550356" y="3337929"/>
            <a:ext cx="781952" cy="174296"/>
            <a:chOff x="5724528" y="5084752"/>
            <a:chExt cx="1177931" cy="215904"/>
          </a:xfrm>
        </p:grpSpPr>
        <p:sp>
          <p:nvSpPr>
            <p:cNvPr id="8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1" name="Group 31"/>
          <p:cNvGrpSpPr>
            <a:grpSpLocks/>
          </p:cNvGrpSpPr>
          <p:nvPr/>
        </p:nvGrpSpPr>
        <p:grpSpPr bwMode="auto">
          <a:xfrm>
            <a:off x="7581467" y="3786162"/>
            <a:ext cx="781952" cy="174296"/>
            <a:chOff x="5724528" y="5084752"/>
            <a:chExt cx="1177931" cy="215904"/>
          </a:xfrm>
        </p:grpSpPr>
        <p:sp>
          <p:nvSpPr>
            <p:cNvPr id="10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6078699" y="3786157"/>
            <a:ext cx="781952" cy="174296"/>
            <a:chOff x="5724528" y="5084752"/>
            <a:chExt cx="1177931" cy="215904"/>
          </a:xfrm>
        </p:grpSpPr>
        <p:sp>
          <p:nvSpPr>
            <p:cNvPr id="1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6100194" y="4730500"/>
            <a:ext cx="781952" cy="174296"/>
            <a:chOff x="5724528" y="5084752"/>
            <a:chExt cx="1177931" cy="215904"/>
          </a:xfrm>
        </p:grpSpPr>
        <p:sp>
          <p:nvSpPr>
            <p:cNvPr id="1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25" name="Group 31"/>
          <p:cNvGrpSpPr>
            <a:grpSpLocks/>
          </p:cNvGrpSpPr>
          <p:nvPr/>
        </p:nvGrpSpPr>
        <p:grpSpPr bwMode="auto">
          <a:xfrm>
            <a:off x="7553131" y="4270506"/>
            <a:ext cx="781952" cy="174296"/>
            <a:chOff x="5724528" y="5084752"/>
            <a:chExt cx="1177931" cy="215904"/>
          </a:xfrm>
        </p:grpSpPr>
        <p:sp>
          <p:nvSpPr>
            <p:cNvPr id="12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6123658" y="4270511"/>
            <a:ext cx="781952" cy="174296"/>
            <a:chOff x="5724528" y="5084752"/>
            <a:chExt cx="1177931" cy="215904"/>
          </a:xfrm>
        </p:grpSpPr>
        <p:sp>
          <p:nvSpPr>
            <p:cNvPr id="1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43" name="Group 31"/>
          <p:cNvGrpSpPr>
            <a:grpSpLocks/>
          </p:cNvGrpSpPr>
          <p:nvPr/>
        </p:nvGrpSpPr>
        <p:grpSpPr bwMode="auto">
          <a:xfrm>
            <a:off x="7560570" y="4730505"/>
            <a:ext cx="781952" cy="174296"/>
            <a:chOff x="5724528" y="5084752"/>
            <a:chExt cx="1177931" cy="215904"/>
          </a:xfrm>
        </p:grpSpPr>
        <p:sp>
          <p:nvSpPr>
            <p:cNvPr id="1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-1" y="6289885"/>
            <a:ext cx="922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/>
                </a:solidFill>
              </a:rPr>
              <a:t>Vyberte tři </a:t>
            </a:r>
            <a:r>
              <a:rPr lang="cs-CZ" sz="1200" dirty="0">
                <a:solidFill>
                  <a:schemeClr val="accent1"/>
                </a:solidFill>
              </a:rPr>
              <a:t>aspekty které Vám nejvíce chybí </a:t>
            </a:r>
            <a:r>
              <a:rPr lang="cs-CZ" sz="1200" dirty="0" smtClean="0">
                <a:solidFill>
                  <a:schemeClr val="accent1"/>
                </a:solidFill>
              </a:rPr>
              <a:t>při </a:t>
            </a:r>
            <a:r>
              <a:rPr lang="cs-CZ" sz="1200" dirty="0">
                <a:solidFill>
                  <a:schemeClr val="accent1"/>
                </a:solidFill>
              </a:rPr>
              <a:t>spolupráci s </a:t>
            </a:r>
            <a:r>
              <a:rPr lang="cs-CZ" sz="1200" dirty="0" smtClean="0">
                <a:solidFill>
                  <a:schemeClr val="accent1"/>
                </a:solidFill>
              </a:rPr>
              <a:t>dodavateli </a:t>
            </a:r>
            <a:r>
              <a:rPr lang="cs-CZ" sz="1200" dirty="0">
                <a:solidFill>
                  <a:schemeClr val="accent1"/>
                </a:solidFill>
              </a:rPr>
              <a:t>v oblasti nasazování in-</a:t>
            </a:r>
            <a:r>
              <a:rPr lang="cs-CZ" sz="1200" dirty="0" err="1">
                <a:solidFill>
                  <a:schemeClr val="accent1"/>
                </a:solidFill>
              </a:rPr>
              <a:t>store</a:t>
            </a:r>
            <a:r>
              <a:rPr lang="cs-CZ" sz="1200" dirty="0">
                <a:solidFill>
                  <a:schemeClr val="accent1"/>
                </a:solidFill>
              </a:rPr>
              <a:t> komunikace ve Vašich </a:t>
            </a:r>
            <a:r>
              <a:rPr lang="cs-CZ" sz="1200" dirty="0" smtClean="0">
                <a:solidFill>
                  <a:schemeClr val="accent1"/>
                </a:solidFill>
              </a:rPr>
              <a:t>prodejnách.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8073" y="6590310"/>
            <a:ext cx="46057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kde </a:t>
            </a:r>
            <a:r>
              <a:rPr lang="cs-CZ" sz="1050" b="1" dirty="0">
                <a:solidFill>
                  <a:schemeClr val="accent1"/>
                </a:solidFill>
              </a:rPr>
              <a:t>5</a:t>
            </a:r>
            <a:r>
              <a:rPr lang="cs-CZ" sz="1050" dirty="0">
                <a:solidFill>
                  <a:schemeClr val="accent1"/>
                </a:solidFill>
              </a:rPr>
              <a:t> je hodně důležitý a </a:t>
            </a:r>
            <a:r>
              <a:rPr lang="cs-CZ" sz="1050" b="1" dirty="0" smtClean="0">
                <a:solidFill>
                  <a:schemeClr val="accent1"/>
                </a:solidFill>
              </a:rPr>
              <a:t>1</a:t>
            </a:r>
            <a:r>
              <a:rPr lang="cs-CZ" sz="1050" dirty="0" smtClean="0">
                <a:solidFill>
                  <a:schemeClr val="accent1"/>
                </a:solidFill>
              </a:rPr>
              <a:t> </a:t>
            </a:r>
            <a:r>
              <a:rPr lang="cs-CZ" sz="1050" dirty="0">
                <a:solidFill>
                  <a:schemeClr val="accent1"/>
                </a:solidFill>
              </a:rPr>
              <a:t>naprosto </a:t>
            </a:r>
            <a:r>
              <a:rPr lang="cs-CZ" sz="1050" dirty="0" smtClean="0">
                <a:solidFill>
                  <a:schemeClr val="accent1"/>
                </a:solidFill>
              </a:rPr>
              <a:t>nedůležitý aspekt.</a:t>
            </a:r>
            <a:endParaRPr lang="cs-CZ" sz="1050" dirty="0">
              <a:solidFill>
                <a:schemeClr val="accent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5325" y="5353049"/>
            <a:ext cx="7905750" cy="842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H</a:t>
            </a:r>
            <a:r>
              <a:rPr lang="cs-CZ" sz="1600" dirty="0" smtClean="0">
                <a:solidFill>
                  <a:schemeClr val="tx1"/>
                </a:solidFill>
              </a:rPr>
              <a:t>lavním faktorem, který chybí mezinárodním </a:t>
            </a:r>
            <a:r>
              <a:rPr lang="cs-CZ" sz="1600" dirty="0">
                <a:solidFill>
                  <a:schemeClr val="tx1"/>
                </a:solidFill>
              </a:rPr>
              <a:t>MO </a:t>
            </a:r>
            <a:r>
              <a:rPr lang="cs-CZ" sz="1600" dirty="0" smtClean="0">
                <a:solidFill>
                  <a:schemeClr val="tx1"/>
                </a:solidFill>
              </a:rPr>
              <a:t>sítím je prokazování </a:t>
            </a:r>
            <a:r>
              <a:rPr lang="cs-CZ" sz="1600" dirty="0">
                <a:solidFill>
                  <a:schemeClr val="tx1"/>
                </a:solidFill>
              </a:rPr>
              <a:t>účinností a efektivity POP </a:t>
            </a:r>
            <a:r>
              <a:rPr lang="cs-CZ" sz="1600" dirty="0" smtClean="0">
                <a:solidFill>
                  <a:schemeClr val="tx1"/>
                </a:solidFill>
              </a:rPr>
              <a:t>prostředků ze strany dodavatelů in-</a:t>
            </a:r>
            <a:r>
              <a:rPr lang="cs-CZ" sz="1600" dirty="0" err="1" smtClean="0">
                <a:solidFill>
                  <a:schemeClr val="tx1"/>
                </a:solidFill>
              </a:rPr>
              <a:t>store</a:t>
            </a:r>
            <a:r>
              <a:rPr lang="cs-CZ" sz="1600" dirty="0" smtClean="0">
                <a:solidFill>
                  <a:schemeClr val="tx1"/>
                </a:solidFill>
              </a:rPr>
              <a:t> komunikace, </a:t>
            </a:r>
            <a:r>
              <a:rPr lang="cs-CZ" sz="1600" dirty="0">
                <a:solidFill>
                  <a:schemeClr val="tx1"/>
                </a:solidFill>
              </a:rPr>
              <a:t>zatímco </a:t>
            </a:r>
            <a:r>
              <a:rPr lang="cs-CZ" sz="1600" dirty="0" smtClean="0">
                <a:solidFill>
                  <a:schemeClr val="tx1"/>
                </a:solidFill>
              </a:rPr>
              <a:t>lokálním MO </a:t>
            </a:r>
            <a:r>
              <a:rPr lang="cs-CZ" sz="1600" dirty="0">
                <a:solidFill>
                  <a:schemeClr val="tx1"/>
                </a:solidFill>
              </a:rPr>
              <a:t>sítím chybí hlavně kreativní nápady.</a:t>
            </a:r>
          </a:p>
        </p:txBody>
      </p:sp>
    </p:spTree>
    <p:extLst>
      <p:ext uri="{BB962C8B-B14F-4D97-AF65-F5344CB8AC3E}">
        <p14:creationId xmlns:p14="http://schemas.microsoft.com/office/powerpoint/2010/main" val="31884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Přínos POP prostředků</a:t>
            </a:r>
            <a:endParaRPr lang="cs-CZ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10366600"/>
              </p:ext>
            </p:extLst>
          </p:nvPr>
        </p:nvGraphicFramePr>
        <p:xfrm>
          <a:off x="677863" y="1349375"/>
          <a:ext cx="7920000" cy="411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/>
                <a:gridCol w="1440000"/>
                <a:gridCol w="1440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MEZINÁRODNÍ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 smtClean="0"/>
                        <a:t>LOKÁLNÍ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Zvyšují prodej vystaveného zboží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Generují  koupi neplánovaných položek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Zlepšují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návštěvnost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produktové kategorie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Podporují ostatní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propagační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aktivity v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místě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prodeje 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(např.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reklama v letáku atp.)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Zvyšují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příjmy řetězce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díky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poplatkům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 jejich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umisťování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Zlepšují atmosféru a atraktivitu prodejny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Usnadňují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orientaci nakupujících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Zlepšují komfort nakupujících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41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Umožnují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umisťovat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zboží v souvisejících sekcích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489953" y="2168312"/>
            <a:ext cx="781952" cy="174296"/>
            <a:chOff x="5724528" y="5084752"/>
            <a:chExt cx="1177931" cy="215904"/>
          </a:xfrm>
        </p:grpSpPr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7487413" y="1746698"/>
            <a:ext cx="781952" cy="174296"/>
            <a:chOff x="5724528" y="5084752"/>
            <a:chExt cx="1177931" cy="215904"/>
          </a:xfrm>
        </p:grpSpPr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6037245" y="1756213"/>
            <a:ext cx="781952" cy="174296"/>
            <a:chOff x="5724528" y="5084752"/>
            <a:chExt cx="1177931" cy="215904"/>
          </a:xfrm>
        </p:grpSpPr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6033513" y="2149533"/>
            <a:ext cx="781952" cy="174296"/>
            <a:chOff x="5724528" y="5084752"/>
            <a:chExt cx="1177931" cy="215904"/>
          </a:xfrm>
        </p:grpSpPr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5" name="Group 31"/>
          <p:cNvGrpSpPr>
            <a:grpSpLocks/>
          </p:cNvGrpSpPr>
          <p:nvPr/>
        </p:nvGrpSpPr>
        <p:grpSpPr bwMode="auto">
          <a:xfrm>
            <a:off x="7538510" y="2570876"/>
            <a:ext cx="781952" cy="174296"/>
            <a:chOff x="5724528" y="5084752"/>
            <a:chExt cx="1177931" cy="215904"/>
          </a:xfrm>
        </p:grpSpPr>
        <p:sp>
          <p:nvSpPr>
            <p:cNvPr id="6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6052569" y="2561356"/>
            <a:ext cx="781952" cy="174296"/>
            <a:chOff x="5724528" y="5084752"/>
            <a:chExt cx="1177931" cy="215904"/>
          </a:xfrm>
        </p:grpSpPr>
        <p:sp>
          <p:nvSpPr>
            <p:cNvPr id="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6071619" y="2970931"/>
            <a:ext cx="781952" cy="174296"/>
            <a:chOff x="5724528" y="5084752"/>
            <a:chExt cx="1177931" cy="215904"/>
          </a:xfrm>
        </p:grpSpPr>
        <p:sp>
          <p:nvSpPr>
            <p:cNvPr id="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83" name="Group 31"/>
          <p:cNvGrpSpPr>
            <a:grpSpLocks/>
          </p:cNvGrpSpPr>
          <p:nvPr/>
        </p:nvGrpSpPr>
        <p:grpSpPr bwMode="auto">
          <a:xfrm>
            <a:off x="7550356" y="2985504"/>
            <a:ext cx="781952" cy="174296"/>
            <a:chOff x="5724528" y="5084752"/>
            <a:chExt cx="1177931" cy="215904"/>
          </a:xfrm>
        </p:grpSpPr>
        <p:sp>
          <p:nvSpPr>
            <p:cNvPr id="8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1" name="Group 31"/>
          <p:cNvGrpSpPr>
            <a:grpSpLocks/>
          </p:cNvGrpSpPr>
          <p:nvPr/>
        </p:nvGrpSpPr>
        <p:grpSpPr bwMode="auto">
          <a:xfrm>
            <a:off x="7581467" y="3433737"/>
            <a:ext cx="781952" cy="174296"/>
            <a:chOff x="5724528" y="5084752"/>
            <a:chExt cx="1177931" cy="215904"/>
          </a:xfrm>
        </p:grpSpPr>
        <p:sp>
          <p:nvSpPr>
            <p:cNvPr id="10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6078699" y="3433732"/>
            <a:ext cx="781952" cy="174296"/>
            <a:chOff x="5724528" y="5084752"/>
            <a:chExt cx="1177931" cy="215904"/>
          </a:xfrm>
        </p:grpSpPr>
        <p:sp>
          <p:nvSpPr>
            <p:cNvPr id="1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6100194" y="4225675"/>
            <a:ext cx="781952" cy="174296"/>
            <a:chOff x="5724528" y="5084752"/>
            <a:chExt cx="1177931" cy="215904"/>
          </a:xfrm>
        </p:grpSpPr>
        <p:sp>
          <p:nvSpPr>
            <p:cNvPr id="1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25" name="Group 31"/>
          <p:cNvGrpSpPr>
            <a:grpSpLocks/>
          </p:cNvGrpSpPr>
          <p:nvPr/>
        </p:nvGrpSpPr>
        <p:grpSpPr bwMode="auto">
          <a:xfrm>
            <a:off x="7553131" y="3832356"/>
            <a:ext cx="781952" cy="174296"/>
            <a:chOff x="5724528" y="5084752"/>
            <a:chExt cx="1177931" cy="215904"/>
          </a:xfrm>
        </p:grpSpPr>
        <p:sp>
          <p:nvSpPr>
            <p:cNvPr id="12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6114133" y="3813311"/>
            <a:ext cx="781952" cy="174296"/>
            <a:chOff x="5724528" y="5084752"/>
            <a:chExt cx="1177931" cy="215904"/>
          </a:xfrm>
        </p:grpSpPr>
        <p:sp>
          <p:nvSpPr>
            <p:cNvPr id="1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43" name="Group 31"/>
          <p:cNvGrpSpPr>
            <a:grpSpLocks/>
          </p:cNvGrpSpPr>
          <p:nvPr/>
        </p:nvGrpSpPr>
        <p:grpSpPr bwMode="auto">
          <a:xfrm>
            <a:off x="7560570" y="4235205"/>
            <a:ext cx="781952" cy="174296"/>
            <a:chOff x="5724528" y="5084752"/>
            <a:chExt cx="1177931" cy="215904"/>
          </a:xfrm>
        </p:grpSpPr>
        <p:sp>
          <p:nvSpPr>
            <p:cNvPr id="1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714375" y="6289885"/>
            <a:ext cx="8515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/>
                </a:solidFill>
              </a:rPr>
              <a:t>Vyberte tři </a:t>
            </a:r>
            <a:r>
              <a:rPr lang="cs-CZ" sz="1200" dirty="0">
                <a:solidFill>
                  <a:schemeClr val="accent1"/>
                </a:solidFill>
              </a:rPr>
              <a:t>aspekty, které považujete u in-</a:t>
            </a:r>
            <a:r>
              <a:rPr lang="cs-CZ" sz="1200" dirty="0" err="1">
                <a:solidFill>
                  <a:schemeClr val="accent1"/>
                </a:solidFill>
              </a:rPr>
              <a:t>store</a:t>
            </a:r>
            <a:r>
              <a:rPr lang="cs-CZ" sz="1200" dirty="0">
                <a:solidFill>
                  <a:schemeClr val="accent1"/>
                </a:solidFill>
              </a:rPr>
              <a:t> </a:t>
            </a:r>
            <a:r>
              <a:rPr lang="cs-CZ" sz="1200" dirty="0" smtClean="0">
                <a:solidFill>
                  <a:schemeClr val="accent1"/>
                </a:solidFill>
              </a:rPr>
              <a:t>komunikačních prostředků </a:t>
            </a:r>
            <a:r>
              <a:rPr lang="cs-CZ" sz="1200" dirty="0">
                <a:solidFill>
                  <a:schemeClr val="accent1"/>
                </a:solidFill>
              </a:rPr>
              <a:t>za nejvíce </a:t>
            </a:r>
            <a:r>
              <a:rPr lang="cs-CZ" sz="1200" dirty="0" smtClean="0">
                <a:solidFill>
                  <a:schemeClr val="accent1"/>
                </a:solidFill>
              </a:rPr>
              <a:t>přínosné</a:t>
            </a:r>
            <a:r>
              <a:rPr lang="cs-CZ" sz="1200" dirty="0">
                <a:solidFill>
                  <a:schemeClr val="accent1"/>
                </a:solidFill>
              </a:rPr>
              <a:t>.</a:t>
            </a:r>
            <a:endParaRPr lang="cs-CZ" sz="1200" dirty="0" smtClean="0">
              <a:solidFill>
                <a:schemeClr val="accent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8073" y="6590310"/>
            <a:ext cx="46057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kde </a:t>
            </a:r>
            <a:r>
              <a:rPr lang="cs-CZ" sz="1050" b="1" dirty="0">
                <a:solidFill>
                  <a:schemeClr val="accent1"/>
                </a:solidFill>
              </a:rPr>
              <a:t>5</a:t>
            </a:r>
            <a:r>
              <a:rPr lang="cs-CZ" sz="1050" dirty="0">
                <a:solidFill>
                  <a:schemeClr val="accent1"/>
                </a:solidFill>
              </a:rPr>
              <a:t> je hodně důležitý a </a:t>
            </a:r>
            <a:r>
              <a:rPr lang="cs-CZ" sz="1050" b="1" dirty="0" smtClean="0">
                <a:solidFill>
                  <a:schemeClr val="accent1"/>
                </a:solidFill>
              </a:rPr>
              <a:t>1</a:t>
            </a:r>
            <a:r>
              <a:rPr lang="cs-CZ" sz="1050" dirty="0" smtClean="0">
                <a:solidFill>
                  <a:schemeClr val="accent1"/>
                </a:solidFill>
              </a:rPr>
              <a:t> </a:t>
            </a:r>
            <a:r>
              <a:rPr lang="cs-CZ" sz="1050" dirty="0">
                <a:solidFill>
                  <a:schemeClr val="accent1"/>
                </a:solidFill>
              </a:rPr>
              <a:t>naprosto </a:t>
            </a:r>
            <a:r>
              <a:rPr lang="cs-CZ" sz="1050" dirty="0" smtClean="0">
                <a:solidFill>
                  <a:schemeClr val="accent1"/>
                </a:solidFill>
              </a:rPr>
              <a:t>nedůležitý aspekt.</a:t>
            </a:r>
            <a:endParaRPr lang="cs-CZ" sz="1050" dirty="0">
              <a:solidFill>
                <a:schemeClr val="accent1"/>
              </a:solidFill>
            </a:endParaRPr>
          </a:p>
        </p:txBody>
      </p:sp>
      <p:grpSp>
        <p:nvGrpSpPr>
          <p:cNvPr id="91" name="Group 31"/>
          <p:cNvGrpSpPr>
            <a:grpSpLocks/>
          </p:cNvGrpSpPr>
          <p:nvPr/>
        </p:nvGrpSpPr>
        <p:grpSpPr bwMode="auto">
          <a:xfrm>
            <a:off x="6071619" y="4673355"/>
            <a:ext cx="781952" cy="174296"/>
            <a:chOff x="5724528" y="5084752"/>
            <a:chExt cx="1177931" cy="215904"/>
          </a:xfrm>
        </p:grpSpPr>
        <p:sp>
          <p:nvSpPr>
            <p:cNvPr id="9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97" name="Group 31"/>
          <p:cNvGrpSpPr>
            <a:grpSpLocks/>
          </p:cNvGrpSpPr>
          <p:nvPr/>
        </p:nvGrpSpPr>
        <p:grpSpPr bwMode="auto">
          <a:xfrm>
            <a:off x="7538510" y="4651464"/>
            <a:ext cx="781952" cy="174296"/>
            <a:chOff x="5724528" y="5084752"/>
            <a:chExt cx="1177931" cy="215904"/>
          </a:xfrm>
        </p:grpSpPr>
        <p:sp>
          <p:nvSpPr>
            <p:cNvPr id="9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9" name="Group 31"/>
          <p:cNvGrpSpPr>
            <a:grpSpLocks/>
          </p:cNvGrpSpPr>
          <p:nvPr/>
        </p:nvGrpSpPr>
        <p:grpSpPr bwMode="auto">
          <a:xfrm>
            <a:off x="6062094" y="5101980"/>
            <a:ext cx="781952" cy="174296"/>
            <a:chOff x="5724528" y="5084752"/>
            <a:chExt cx="1177931" cy="215904"/>
          </a:xfrm>
        </p:grpSpPr>
        <p:sp>
          <p:nvSpPr>
            <p:cNvPr id="11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3" name="Group 31"/>
          <p:cNvGrpSpPr>
            <a:grpSpLocks/>
          </p:cNvGrpSpPr>
          <p:nvPr/>
        </p:nvGrpSpPr>
        <p:grpSpPr bwMode="auto">
          <a:xfrm>
            <a:off x="7528985" y="5080089"/>
            <a:ext cx="781952" cy="174296"/>
            <a:chOff x="5724528" y="5084752"/>
            <a:chExt cx="1177931" cy="215904"/>
          </a:xfrm>
        </p:grpSpPr>
        <p:sp>
          <p:nvSpPr>
            <p:cNvPr id="13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151" name="Obdélník 150"/>
          <p:cNvSpPr/>
          <p:nvPr/>
        </p:nvSpPr>
        <p:spPr>
          <a:xfrm>
            <a:off x="695325" y="5705476"/>
            <a:ext cx="7905750" cy="490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Jak mezinárodní tak i lokální MO sítě vnímají jako hlavní přínos POP prostředků to, že zvyšují prodeje vystaveného zboží.</a:t>
            </a:r>
          </a:p>
        </p:txBody>
      </p:sp>
    </p:spTree>
    <p:extLst>
      <p:ext uri="{BB962C8B-B14F-4D97-AF65-F5344CB8AC3E}">
        <p14:creationId xmlns:p14="http://schemas.microsoft.com/office/powerpoint/2010/main" val="33427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Negativa POP prostředků</a:t>
            </a:r>
            <a:endParaRPr lang="cs-CZ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870880451"/>
              </p:ext>
            </p:extLst>
          </p:nvPr>
        </p:nvGraphicFramePr>
        <p:xfrm>
          <a:off x="677863" y="1196975"/>
          <a:ext cx="7704000" cy="50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/>
                <a:gridCol w="1800000"/>
                <a:gridCol w="1800000"/>
              </a:tblGrid>
              <a:tr h="370840">
                <a:tc>
                  <a:txBody>
                    <a:bodyPr/>
                    <a:lstStyle/>
                    <a:p>
                      <a:endParaRPr lang="cs-CZ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MEZINÁRODNÍ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 smtClean="0"/>
                        <a:t>LOKÁLNÍ MO</a:t>
                      </a:r>
                      <a:r>
                        <a:rPr lang="cs-CZ" sz="800" baseline="0" dirty="0" smtClean="0"/>
                        <a:t> SÍTĚ</a:t>
                      </a:r>
                      <a:endParaRPr lang="cs-CZ" sz="800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Neladí s </a:t>
                      </a:r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interními </a:t>
                      </a: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pravidly pro </a:t>
                      </a:r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umisťování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Přesycenost </a:t>
                      </a: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prodejen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Překáží </a:t>
                      </a: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nakupujícím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Nízká míra kreativity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Velké </a:t>
                      </a:r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rozměry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 neladí s prodejnou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Nekvalitní provedení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Krátká trvanlivost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Nutnost </a:t>
                      </a:r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péče </a:t>
                      </a: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údržby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Náročná </a:t>
                      </a: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Chybející prostor na uvedení prodejní ceny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Nemožnost </a:t>
                      </a:r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umístění </a:t>
                      </a: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 </a:t>
                      </a:r>
                      <a:r>
                        <a:rPr lang="cs-CZ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stěně</a:t>
                      </a:r>
                      <a:endParaRPr lang="cs-CZ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Dlouhá fáze 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příprav</a:t>
                      </a:r>
                      <a:endParaRPr lang="cs-CZ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061843" y="2063251"/>
            <a:ext cx="781952" cy="174296"/>
            <a:chOff x="5724528" y="5084752"/>
            <a:chExt cx="1177931" cy="215904"/>
          </a:xfrm>
        </p:grpSpPr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7088398" y="3099179"/>
            <a:ext cx="781952" cy="174296"/>
            <a:chOff x="5724528" y="5084752"/>
            <a:chExt cx="1177931" cy="215904"/>
          </a:xfrm>
        </p:grpSpPr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2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5103795" y="1662381"/>
            <a:ext cx="781952" cy="174296"/>
            <a:chOff x="5724528" y="5084752"/>
            <a:chExt cx="1177931" cy="215904"/>
          </a:xfrm>
        </p:grpSpPr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5103795" y="2025703"/>
            <a:ext cx="781952" cy="174296"/>
            <a:chOff x="5724528" y="5084752"/>
            <a:chExt cx="1177931" cy="215904"/>
          </a:xfrm>
        </p:grpSpPr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65" name="Group 31"/>
          <p:cNvGrpSpPr>
            <a:grpSpLocks/>
          </p:cNvGrpSpPr>
          <p:nvPr/>
        </p:nvGrpSpPr>
        <p:grpSpPr bwMode="auto">
          <a:xfrm>
            <a:off x="7061843" y="4895963"/>
            <a:ext cx="781952" cy="174296"/>
            <a:chOff x="5724528" y="5084752"/>
            <a:chExt cx="1177931" cy="215904"/>
          </a:xfrm>
        </p:grpSpPr>
        <p:sp>
          <p:nvSpPr>
            <p:cNvPr id="6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6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5109588" y="2408087"/>
            <a:ext cx="781952" cy="174296"/>
            <a:chOff x="5724528" y="5084752"/>
            <a:chExt cx="1177931" cy="215904"/>
          </a:xfrm>
        </p:grpSpPr>
        <p:sp>
          <p:nvSpPr>
            <p:cNvPr id="7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5109588" y="2774528"/>
            <a:ext cx="781952" cy="174296"/>
            <a:chOff x="5724528" y="5084752"/>
            <a:chExt cx="1177931" cy="215904"/>
          </a:xfrm>
        </p:grpSpPr>
        <p:sp>
          <p:nvSpPr>
            <p:cNvPr id="7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7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83" name="Group 31"/>
          <p:cNvGrpSpPr>
            <a:grpSpLocks/>
          </p:cNvGrpSpPr>
          <p:nvPr/>
        </p:nvGrpSpPr>
        <p:grpSpPr bwMode="auto">
          <a:xfrm>
            <a:off x="7065755" y="4195179"/>
            <a:ext cx="781952" cy="174296"/>
            <a:chOff x="5724528" y="5084752"/>
            <a:chExt cx="1177931" cy="215904"/>
          </a:xfrm>
        </p:grpSpPr>
        <p:sp>
          <p:nvSpPr>
            <p:cNvPr id="8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8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1" name="Group 31"/>
          <p:cNvGrpSpPr>
            <a:grpSpLocks/>
          </p:cNvGrpSpPr>
          <p:nvPr/>
        </p:nvGrpSpPr>
        <p:grpSpPr bwMode="auto">
          <a:xfrm>
            <a:off x="5122916" y="5282950"/>
            <a:ext cx="781952" cy="174296"/>
            <a:chOff x="5724528" y="5084752"/>
            <a:chExt cx="1177931" cy="215904"/>
          </a:xfrm>
        </p:grpSpPr>
        <p:sp>
          <p:nvSpPr>
            <p:cNvPr id="10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5122616" y="3102253"/>
            <a:ext cx="781952" cy="174296"/>
            <a:chOff x="5724528" y="5084752"/>
            <a:chExt cx="1177931" cy="215904"/>
          </a:xfrm>
        </p:grpSpPr>
        <p:sp>
          <p:nvSpPr>
            <p:cNvPr id="11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19" name="Group 31"/>
          <p:cNvGrpSpPr>
            <a:grpSpLocks/>
          </p:cNvGrpSpPr>
          <p:nvPr/>
        </p:nvGrpSpPr>
        <p:grpSpPr bwMode="auto">
          <a:xfrm>
            <a:off x="5119783" y="3863772"/>
            <a:ext cx="781952" cy="174296"/>
            <a:chOff x="5724528" y="5084752"/>
            <a:chExt cx="1177931" cy="215904"/>
          </a:xfrm>
        </p:grpSpPr>
        <p:sp>
          <p:nvSpPr>
            <p:cNvPr id="12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3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4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25" name="Group 31"/>
          <p:cNvGrpSpPr>
            <a:grpSpLocks/>
          </p:cNvGrpSpPr>
          <p:nvPr/>
        </p:nvGrpSpPr>
        <p:grpSpPr bwMode="auto">
          <a:xfrm>
            <a:off x="7059962" y="4565781"/>
            <a:ext cx="781952" cy="174296"/>
            <a:chOff x="5724528" y="5084752"/>
            <a:chExt cx="1177931" cy="215904"/>
          </a:xfrm>
        </p:grpSpPr>
        <p:sp>
          <p:nvSpPr>
            <p:cNvPr id="126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7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8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2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5113990" y="5651636"/>
            <a:ext cx="781952" cy="174296"/>
            <a:chOff x="5724528" y="5084752"/>
            <a:chExt cx="1177931" cy="215904"/>
          </a:xfrm>
        </p:grpSpPr>
        <p:sp>
          <p:nvSpPr>
            <p:cNvPr id="13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43" name="Group 31"/>
          <p:cNvGrpSpPr>
            <a:grpSpLocks/>
          </p:cNvGrpSpPr>
          <p:nvPr/>
        </p:nvGrpSpPr>
        <p:grpSpPr bwMode="auto">
          <a:xfrm>
            <a:off x="7054169" y="5273430"/>
            <a:ext cx="781952" cy="174296"/>
            <a:chOff x="5724528" y="5084752"/>
            <a:chExt cx="1177931" cy="215904"/>
          </a:xfrm>
        </p:grpSpPr>
        <p:sp>
          <p:nvSpPr>
            <p:cNvPr id="14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85725" y="628988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1"/>
                </a:solidFill>
              </a:rPr>
              <a:t>Vyberte </a:t>
            </a:r>
            <a:r>
              <a:rPr lang="cs-CZ" sz="1200" dirty="0" smtClean="0">
                <a:solidFill>
                  <a:schemeClr val="accent1"/>
                </a:solidFill>
              </a:rPr>
              <a:t>max.5 aspektů Vám </a:t>
            </a:r>
            <a:r>
              <a:rPr lang="cs-CZ" sz="1200" dirty="0">
                <a:solidFill>
                  <a:schemeClr val="accent1"/>
                </a:solidFill>
              </a:rPr>
              <a:t>vadí na in-</a:t>
            </a:r>
            <a:r>
              <a:rPr lang="cs-CZ" sz="1200" dirty="0" err="1">
                <a:solidFill>
                  <a:schemeClr val="accent1"/>
                </a:solidFill>
              </a:rPr>
              <a:t>store</a:t>
            </a:r>
            <a:r>
              <a:rPr lang="cs-CZ" sz="1200" dirty="0">
                <a:solidFill>
                  <a:schemeClr val="accent1"/>
                </a:solidFill>
              </a:rPr>
              <a:t> </a:t>
            </a:r>
            <a:r>
              <a:rPr lang="cs-CZ" sz="1200" dirty="0" smtClean="0">
                <a:solidFill>
                  <a:schemeClr val="accent1"/>
                </a:solidFill>
              </a:rPr>
              <a:t>komun. prostředcích </a:t>
            </a:r>
            <a:r>
              <a:rPr lang="cs-CZ" sz="1200" dirty="0">
                <a:solidFill>
                  <a:schemeClr val="accent1"/>
                </a:solidFill>
              </a:rPr>
              <a:t>a brání tak jejich rozsáhlejšímu </a:t>
            </a:r>
            <a:r>
              <a:rPr lang="cs-CZ" sz="1200" dirty="0" smtClean="0">
                <a:solidFill>
                  <a:schemeClr val="accent1"/>
                </a:solidFill>
              </a:rPr>
              <a:t>umisťování </a:t>
            </a:r>
            <a:r>
              <a:rPr lang="cs-CZ" sz="1200" dirty="0">
                <a:solidFill>
                  <a:schemeClr val="accent1"/>
                </a:solidFill>
              </a:rPr>
              <a:t>ve Vašich prodejnách.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8073" y="6599835"/>
            <a:ext cx="46057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accent1"/>
                </a:solidFill>
              </a:rPr>
              <a:t>* Škála od 1 do 5, kde </a:t>
            </a:r>
            <a:r>
              <a:rPr lang="cs-CZ" sz="1050" b="1" dirty="0">
                <a:solidFill>
                  <a:schemeClr val="accent1"/>
                </a:solidFill>
              </a:rPr>
              <a:t>5</a:t>
            </a:r>
            <a:r>
              <a:rPr lang="cs-CZ" sz="1050" dirty="0">
                <a:solidFill>
                  <a:schemeClr val="accent1"/>
                </a:solidFill>
              </a:rPr>
              <a:t> je hodně důležitý a </a:t>
            </a:r>
            <a:r>
              <a:rPr lang="cs-CZ" sz="1050" b="1" dirty="0" smtClean="0">
                <a:solidFill>
                  <a:schemeClr val="accent1"/>
                </a:solidFill>
              </a:rPr>
              <a:t>1</a:t>
            </a:r>
            <a:r>
              <a:rPr lang="cs-CZ" sz="1050" dirty="0" smtClean="0">
                <a:solidFill>
                  <a:schemeClr val="accent1"/>
                </a:solidFill>
              </a:rPr>
              <a:t> </a:t>
            </a:r>
            <a:r>
              <a:rPr lang="cs-CZ" sz="1050" dirty="0">
                <a:solidFill>
                  <a:schemeClr val="accent1"/>
                </a:solidFill>
              </a:rPr>
              <a:t>naprosto </a:t>
            </a:r>
            <a:r>
              <a:rPr lang="cs-CZ" sz="1050" dirty="0" smtClean="0">
                <a:solidFill>
                  <a:schemeClr val="accent1"/>
                </a:solidFill>
              </a:rPr>
              <a:t>nedůležitý aspekt.</a:t>
            </a:r>
            <a:endParaRPr lang="cs-CZ" sz="1050" dirty="0">
              <a:solidFill>
                <a:schemeClr val="accent1"/>
              </a:solidFill>
            </a:endParaRPr>
          </a:p>
        </p:txBody>
      </p:sp>
      <p:grpSp>
        <p:nvGrpSpPr>
          <p:cNvPr id="91" name="Group 31"/>
          <p:cNvGrpSpPr>
            <a:grpSpLocks/>
          </p:cNvGrpSpPr>
          <p:nvPr/>
        </p:nvGrpSpPr>
        <p:grpSpPr bwMode="auto">
          <a:xfrm>
            <a:off x="5103795" y="4907221"/>
            <a:ext cx="781952" cy="174296"/>
            <a:chOff x="5724528" y="5084752"/>
            <a:chExt cx="1177931" cy="215904"/>
          </a:xfrm>
        </p:grpSpPr>
        <p:sp>
          <p:nvSpPr>
            <p:cNvPr id="92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3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4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5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6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97" name="Group 31"/>
          <p:cNvGrpSpPr>
            <a:grpSpLocks/>
          </p:cNvGrpSpPr>
          <p:nvPr/>
        </p:nvGrpSpPr>
        <p:grpSpPr bwMode="auto">
          <a:xfrm>
            <a:off x="7062037" y="5651641"/>
            <a:ext cx="781952" cy="174296"/>
            <a:chOff x="5724528" y="5084752"/>
            <a:chExt cx="1177931" cy="215904"/>
          </a:xfrm>
        </p:grpSpPr>
        <p:sp>
          <p:nvSpPr>
            <p:cNvPr id="98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99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0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7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08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09" name="Group 31"/>
          <p:cNvGrpSpPr>
            <a:grpSpLocks/>
          </p:cNvGrpSpPr>
          <p:nvPr/>
        </p:nvGrpSpPr>
        <p:grpSpPr bwMode="auto">
          <a:xfrm>
            <a:off x="5128867" y="6016380"/>
            <a:ext cx="781952" cy="174296"/>
            <a:chOff x="5724528" y="5084752"/>
            <a:chExt cx="1177931" cy="215904"/>
          </a:xfrm>
        </p:grpSpPr>
        <p:sp>
          <p:nvSpPr>
            <p:cNvPr id="110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1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12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1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2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33" name="Group 31"/>
          <p:cNvGrpSpPr>
            <a:grpSpLocks/>
          </p:cNvGrpSpPr>
          <p:nvPr/>
        </p:nvGrpSpPr>
        <p:grpSpPr bwMode="auto">
          <a:xfrm>
            <a:off x="7062037" y="6016375"/>
            <a:ext cx="781952" cy="174296"/>
            <a:chOff x="5724528" y="5084752"/>
            <a:chExt cx="1177931" cy="215904"/>
          </a:xfrm>
        </p:grpSpPr>
        <p:sp>
          <p:nvSpPr>
            <p:cNvPr id="134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5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36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49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0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52" name="Group 31"/>
          <p:cNvGrpSpPr>
            <a:grpSpLocks/>
          </p:cNvGrpSpPr>
          <p:nvPr/>
        </p:nvGrpSpPr>
        <p:grpSpPr bwMode="auto">
          <a:xfrm>
            <a:off x="7058622" y="3832123"/>
            <a:ext cx="781952" cy="174296"/>
            <a:chOff x="5724528" y="5084752"/>
            <a:chExt cx="1177931" cy="215904"/>
          </a:xfrm>
        </p:grpSpPr>
        <p:sp>
          <p:nvSpPr>
            <p:cNvPr id="15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5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58" name="Group 31"/>
          <p:cNvGrpSpPr>
            <a:grpSpLocks/>
          </p:cNvGrpSpPr>
          <p:nvPr/>
        </p:nvGrpSpPr>
        <p:grpSpPr bwMode="auto">
          <a:xfrm>
            <a:off x="7053961" y="3491176"/>
            <a:ext cx="781952" cy="174296"/>
            <a:chOff x="5724528" y="5084752"/>
            <a:chExt cx="1177931" cy="215904"/>
          </a:xfrm>
        </p:grpSpPr>
        <p:sp>
          <p:nvSpPr>
            <p:cNvPr id="15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64" name="Group 31"/>
          <p:cNvGrpSpPr>
            <a:grpSpLocks/>
          </p:cNvGrpSpPr>
          <p:nvPr/>
        </p:nvGrpSpPr>
        <p:grpSpPr bwMode="auto">
          <a:xfrm>
            <a:off x="7094191" y="1662386"/>
            <a:ext cx="781952" cy="174296"/>
            <a:chOff x="5724528" y="5084752"/>
            <a:chExt cx="1177931" cy="215904"/>
          </a:xfrm>
        </p:grpSpPr>
        <p:sp>
          <p:nvSpPr>
            <p:cNvPr id="16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6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70" name="Group 31"/>
          <p:cNvGrpSpPr>
            <a:grpSpLocks/>
          </p:cNvGrpSpPr>
          <p:nvPr/>
        </p:nvGrpSpPr>
        <p:grpSpPr bwMode="auto">
          <a:xfrm>
            <a:off x="7067830" y="2408092"/>
            <a:ext cx="781952" cy="174296"/>
            <a:chOff x="5724528" y="5084752"/>
            <a:chExt cx="1177931" cy="215904"/>
          </a:xfrm>
        </p:grpSpPr>
        <p:sp>
          <p:nvSpPr>
            <p:cNvPr id="171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2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3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4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5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76" name="Group 31"/>
          <p:cNvGrpSpPr>
            <a:grpSpLocks/>
          </p:cNvGrpSpPr>
          <p:nvPr/>
        </p:nvGrpSpPr>
        <p:grpSpPr bwMode="auto">
          <a:xfrm>
            <a:off x="7084666" y="2764695"/>
            <a:ext cx="781952" cy="174296"/>
            <a:chOff x="5724528" y="5084752"/>
            <a:chExt cx="1177931" cy="215904"/>
          </a:xfrm>
        </p:grpSpPr>
        <p:sp>
          <p:nvSpPr>
            <p:cNvPr id="177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8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79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0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1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82" name="Group 31"/>
          <p:cNvGrpSpPr>
            <a:grpSpLocks/>
          </p:cNvGrpSpPr>
          <p:nvPr/>
        </p:nvGrpSpPr>
        <p:grpSpPr bwMode="auto">
          <a:xfrm>
            <a:off x="5119783" y="4195184"/>
            <a:ext cx="781952" cy="174296"/>
            <a:chOff x="5724528" y="5084752"/>
            <a:chExt cx="1177931" cy="215904"/>
          </a:xfrm>
        </p:grpSpPr>
        <p:sp>
          <p:nvSpPr>
            <p:cNvPr id="183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4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5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6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87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88" name="Group 31"/>
          <p:cNvGrpSpPr>
            <a:grpSpLocks/>
          </p:cNvGrpSpPr>
          <p:nvPr/>
        </p:nvGrpSpPr>
        <p:grpSpPr bwMode="auto">
          <a:xfrm>
            <a:off x="5113776" y="3452968"/>
            <a:ext cx="781952" cy="174296"/>
            <a:chOff x="5724528" y="5084752"/>
            <a:chExt cx="1177931" cy="215904"/>
          </a:xfrm>
        </p:grpSpPr>
        <p:sp>
          <p:nvSpPr>
            <p:cNvPr id="189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0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1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2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3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  <p:grpSp>
        <p:nvGrpSpPr>
          <p:cNvPr id="194" name="Group 31"/>
          <p:cNvGrpSpPr>
            <a:grpSpLocks/>
          </p:cNvGrpSpPr>
          <p:nvPr/>
        </p:nvGrpSpPr>
        <p:grpSpPr bwMode="auto">
          <a:xfrm>
            <a:off x="5119783" y="4547609"/>
            <a:ext cx="781952" cy="174296"/>
            <a:chOff x="5724528" y="5084752"/>
            <a:chExt cx="1177931" cy="215904"/>
          </a:xfrm>
        </p:grpSpPr>
        <p:sp>
          <p:nvSpPr>
            <p:cNvPr id="195" name="AutoShape 32"/>
            <p:cNvSpPr>
              <a:spLocks/>
            </p:cNvSpPr>
            <p:nvPr/>
          </p:nvSpPr>
          <p:spPr bwMode="auto">
            <a:xfrm>
              <a:off x="5724528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6" name="AutoShape 33"/>
            <p:cNvSpPr>
              <a:spLocks/>
            </p:cNvSpPr>
            <p:nvPr/>
          </p:nvSpPr>
          <p:spPr bwMode="auto">
            <a:xfrm>
              <a:off x="5967410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7" name="AutoShape 34"/>
            <p:cNvSpPr>
              <a:spLocks/>
            </p:cNvSpPr>
            <p:nvPr/>
          </p:nvSpPr>
          <p:spPr bwMode="auto">
            <a:xfrm>
              <a:off x="6200775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8" name="AutoShape 35"/>
            <p:cNvSpPr>
              <a:spLocks/>
            </p:cNvSpPr>
            <p:nvPr/>
          </p:nvSpPr>
          <p:spPr bwMode="auto">
            <a:xfrm>
              <a:off x="6443667" y="5084758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  <p:sp>
          <p:nvSpPr>
            <p:cNvPr id="199" name="AutoShape 36"/>
            <p:cNvSpPr>
              <a:spLocks/>
            </p:cNvSpPr>
            <p:nvPr/>
          </p:nvSpPr>
          <p:spPr bwMode="auto">
            <a:xfrm>
              <a:off x="6659567" y="5084752"/>
              <a:ext cx="242892" cy="215898"/>
            </a:xfrm>
            <a:custGeom>
              <a:avLst/>
              <a:gdLst>
                <a:gd name="T0" fmla="*/ 121446 w 242892"/>
                <a:gd name="T1" fmla="*/ 0 h 215898"/>
                <a:gd name="T2" fmla="*/ 242892 w 242892"/>
                <a:gd name="T3" fmla="*/ 107949 h 215898"/>
                <a:gd name="T4" fmla="*/ 121446 w 242892"/>
                <a:gd name="T5" fmla="*/ 215898 h 215898"/>
                <a:gd name="T6" fmla="*/ 0 w 242892"/>
                <a:gd name="T7" fmla="*/ 107949 h 215898"/>
                <a:gd name="T8" fmla="*/ 0 w 242892"/>
                <a:gd name="T9" fmla="*/ 82465 h 215898"/>
                <a:gd name="T10" fmla="*/ 46388 w 242892"/>
                <a:gd name="T11" fmla="*/ 215897 h 215898"/>
                <a:gd name="T12" fmla="*/ 196504 w 242892"/>
                <a:gd name="T13" fmla="*/ 215897 h 215898"/>
                <a:gd name="T14" fmla="*/ 242892 w 242892"/>
                <a:gd name="T15" fmla="*/ 82465 h 2158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5898240 60000 65536"/>
                <a:gd name="T22" fmla="*/ 5898240 60000 65536"/>
                <a:gd name="T23" fmla="*/ 0 60000 65536"/>
                <a:gd name="T24" fmla="*/ 75059 w 242892"/>
                <a:gd name="T25" fmla="*/ 82466 h 215898"/>
                <a:gd name="T26" fmla="*/ 167833 w 242892"/>
                <a:gd name="T27" fmla="*/ 164930 h 215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892" h="215898">
                  <a:moveTo>
                    <a:pt x="0" y="82465"/>
                  </a:moveTo>
                  <a:lnTo>
                    <a:pt x="92777" y="82466"/>
                  </a:lnTo>
                  <a:lnTo>
                    <a:pt x="121446" y="0"/>
                  </a:lnTo>
                  <a:lnTo>
                    <a:pt x="150115" y="82466"/>
                  </a:lnTo>
                  <a:lnTo>
                    <a:pt x="242892" y="82465"/>
                  </a:lnTo>
                  <a:lnTo>
                    <a:pt x="167833" y="133432"/>
                  </a:lnTo>
                  <a:lnTo>
                    <a:pt x="196504" y="215897"/>
                  </a:lnTo>
                  <a:lnTo>
                    <a:pt x="121446" y="164930"/>
                  </a:lnTo>
                  <a:lnTo>
                    <a:pt x="46388" y="215897"/>
                  </a:lnTo>
                  <a:lnTo>
                    <a:pt x="75059" y="133432"/>
                  </a:lnTo>
                  <a:lnTo>
                    <a:pt x="0" y="82465"/>
                  </a:lnTo>
                  <a:close/>
                </a:path>
              </a:pathLst>
            </a:custGeom>
            <a:noFill/>
            <a:ln w="9528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445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Poskytované doplňkové služby 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244919181"/>
              </p:ext>
            </p:extLst>
          </p:nvPr>
        </p:nvGraphicFramePr>
        <p:xfrm>
          <a:off x="687388" y="1597025"/>
          <a:ext cx="7986712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14375" y="6051760"/>
            <a:ext cx="8515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/>
                </a:solidFill>
              </a:rPr>
              <a:t>Vyberte </a:t>
            </a:r>
            <a:r>
              <a:rPr lang="cs-CZ" sz="1200" dirty="0">
                <a:solidFill>
                  <a:schemeClr val="accent1"/>
                </a:solidFill>
              </a:rPr>
              <a:t>prosím, které z následujících </a:t>
            </a:r>
            <a:r>
              <a:rPr lang="cs-CZ" sz="1200" dirty="0" smtClean="0">
                <a:solidFill>
                  <a:schemeClr val="accent1"/>
                </a:solidFill>
              </a:rPr>
              <a:t>doplňujících </a:t>
            </a:r>
            <a:r>
              <a:rPr lang="cs-CZ" sz="1200" dirty="0">
                <a:solidFill>
                  <a:schemeClr val="accent1"/>
                </a:solidFill>
              </a:rPr>
              <a:t>služeb poskytujete </a:t>
            </a:r>
            <a:r>
              <a:rPr lang="cs-CZ" sz="1200" dirty="0" smtClean="0">
                <a:solidFill>
                  <a:schemeClr val="accent1"/>
                </a:solidFill>
              </a:rPr>
              <a:t>zákazníkům</a:t>
            </a:r>
            <a:r>
              <a:rPr lang="cs-CZ" sz="1200" dirty="0">
                <a:solidFill>
                  <a:schemeClr val="accent1"/>
                </a:solidFill>
              </a:rPr>
              <a:t>: </a:t>
            </a:r>
            <a:endParaRPr lang="cs-CZ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D PowerPoint Template 25.4">
  <a:themeElements>
    <a:clrScheme name="OMD 2011 colors">
      <a:dk1>
        <a:sysClr val="windowText" lastClr="000000"/>
      </a:dk1>
      <a:lt1>
        <a:sysClr val="window" lastClr="FFFFFF"/>
      </a:lt1>
      <a:dk2>
        <a:srgbClr val="21368B"/>
      </a:dk2>
      <a:lt2>
        <a:srgbClr val="EAEFF2"/>
      </a:lt2>
      <a:accent1>
        <a:srgbClr val="807F83"/>
      </a:accent1>
      <a:accent2>
        <a:srgbClr val="00BCE4"/>
      </a:accent2>
      <a:accent3>
        <a:srgbClr val="73C167"/>
      </a:accent3>
      <a:accent4>
        <a:srgbClr val="FFDE6C"/>
      </a:accent4>
      <a:accent5>
        <a:srgbClr val="C9CACC"/>
      </a:accent5>
      <a:accent6>
        <a:srgbClr val="ED1C24"/>
      </a:accent6>
      <a:hlink>
        <a:srgbClr val="D31245"/>
      </a:hlink>
      <a:folHlink>
        <a:srgbClr val="807F83"/>
      </a:folHlink>
    </a:clrScheme>
    <a:fontScheme name="OMD 2011 font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254AE67116D41BBE75A2F80822D1C" ma:contentTypeVersion="5" ma:contentTypeDescription="Create a new document." ma:contentTypeScope="" ma:versionID="53e7bb319c320e78b4599e294e67f8e9">
  <xsd:schema xmlns:xsd="http://www.w3.org/2001/XMLSchema" xmlns:xs="http://www.w3.org/2001/XMLSchema" xmlns:p="http://schemas.microsoft.com/office/2006/metadata/properties" xmlns:ns1="http://schemas.microsoft.com/sharepoint/v3" xmlns:ns2="fad48e25-1d96-4927-8777-7e0c35568780" targetNamespace="http://schemas.microsoft.com/office/2006/metadata/properties" ma:root="true" ma:fieldsID="6690fca74e58d2ca7fe698ffe2b436dc" ns1:_="" ns2:_="">
    <xsd:import namespace="http://schemas.microsoft.com/sharepoint/v3"/>
    <xsd:import namespace="fad48e25-1d96-4927-8777-7e0c355687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  <xsd:element name="AverageRating" ma:index="1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4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48e25-1d96-4927-8777-7e0c3556878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ad48e25-1d96-4927-8777-7e0c35568780">J6DX5NRAKFZQ-15-737</_dlc_DocId>
    <_dlc_DocIdUrl xmlns="fad48e25-1d96-4927-8777-7e0c35568780">
      <Url>http://czintranet/dokumenty/_layouts/DocIdRedir.aspx?ID=J6DX5NRAKFZQ-15-737</Url>
      <Description>J6DX5NRAKFZQ-15-737</Description>
    </_dlc_DocIdUrl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053488-53A0-4AA0-ACC4-9C4BFBDF05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A8A27-887D-4553-8F13-983AA91567A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0F15B28-FA31-467A-9860-F76014251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d48e25-1d96-4927-8777-7e0c35568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DB779FB-80AA-473D-95A2-1FBA2C01940D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fad48e25-1d96-4927-8777-7e0c35568780"/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OMD PowerPoint Template 25.4</Template>
  <TotalTime>11904</TotalTime>
  <Words>3624</Words>
  <Application>Microsoft Office PowerPoint</Application>
  <PresentationFormat>Předvádění na obrazovce (4:3)</PresentationFormat>
  <Paragraphs>720</Paragraphs>
  <Slides>58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OMD PowerPoint Template 25.4</vt:lpstr>
      <vt:lpstr>Prezentace aplikace PowerPoint</vt:lpstr>
      <vt:lpstr>Metodika výzkumu a vzorek</vt:lpstr>
      <vt:lpstr>Charakteristika nástroje  </vt:lpstr>
      <vt:lpstr>Výsledky</vt:lpstr>
      <vt:lpstr>Motivační faktory ke spolupráci s dodavateli v oblasti in-store komunikace</vt:lpstr>
      <vt:lpstr>Chybějící aspekty ve spolupráci s dodavateli v oblasti in-store komunikace</vt:lpstr>
      <vt:lpstr>Přínos POP prostředků</vt:lpstr>
      <vt:lpstr>Negativa POP prostředků</vt:lpstr>
      <vt:lpstr>Poskytované doplňkové služby </vt:lpstr>
      <vt:lpstr>Poskytované možnosti propagace</vt:lpstr>
      <vt:lpstr>Vnímaná důležitost médií</vt:lpstr>
      <vt:lpstr>Důležitost jednotlivých POP prostředků</vt:lpstr>
      <vt:lpstr>Shrnutí</vt:lpstr>
      <vt:lpstr>Shrnutí</vt:lpstr>
      <vt:lpstr>Shrnutí</vt:lpstr>
      <vt:lpstr>Shrnutí</vt:lpstr>
      <vt:lpstr>Akceptovatelnost POP prostředků</vt:lpstr>
      <vt:lpstr>Prezentace aplikace PowerPoint</vt:lpstr>
      <vt:lpstr>Permanentní  prodejní stojany  (displaye) a vitríny</vt:lpstr>
      <vt:lpstr>Dočasné prodejní stojany (displaye) </vt:lpstr>
      <vt:lpstr>A stojany  </vt:lpstr>
      <vt:lpstr>Paletové ostrovy a dekorace   </vt:lpstr>
      <vt:lpstr>Podlahová grafika     </vt:lpstr>
      <vt:lpstr>Shop in shop displaye   </vt:lpstr>
      <vt:lpstr>Promostolky, promostánky a reklamní pulty    </vt:lpstr>
      <vt:lpstr>Regálové děliče a vymezovače    </vt:lpstr>
      <vt:lpstr>Cenovkové a dekorační info lišty     </vt:lpstr>
      <vt:lpstr>Parazitní displaye      </vt:lpstr>
      <vt:lpstr>Držáky vzorků     </vt:lpstr>
      <vt:lpstr>Wobblery      </vt:lpstr>
      <vt:lpstr>Regálový stopper       </vt:lpstr>
      <vt:lpstr>Komplexní regálové dekorace        </vt:lpstr>
      <vt:lpstr>Komplexní dekorace sekcí produktových kategorií         </vt:lpstr>
      <vt:lpstr>TOP Karta – Nadregálová dekorace        </vt:lpstr>
      <vt:lpstr>Reklamní věž na regále         </vt:lpstr>
      <vt:lpstr>Dekorace regálových čel (Gondola end)         </vt:lpstr>
      <vt:lpstr>Regálové držáky letáků a kupónů        </vt:lpstr>
      <vt:lpstr>Pokladní a pultové displaye, parazity s výrobky          </vt:lpstr>
      <vt:lpstr>Polep pokladního pásu           </vt:lpstr>
      <vt:lpstr>Dělič nákupů           </vt:lpstr>
      <vt:lpstr>Samolepky            </vt:lpstr>
      <vt:lpstr>Reklama na nákupním vozíku            </vt:lpstr>
      <vt:lpstr>Dekorace výstupní brány            </vt:lpstr>
      <vt:lpstr>Dekorace vstupní brány            </vt:lpstr>
      <vt:lpstr>Polep vstupních dveří, grafika             </vt:lpstr>
      <vt:lpstr>Závěsné poutače             </vt:lpstr>
      <vt:lpstr>Digitální obrazovky v regálu              </vt:lpstr>
      <vt:lpstr>Informační terminály a kiosky              </vt:lpstr>
      <vt:lpstr>Nástroje olfaktorického marketingu  (šíření vůní)                               </vt:lpstr>
      <vt:lpstr>Směrový zvukový systém                                </vt:lpstr>
      <vt:lpstr>Regálové zvukové zařízení              </vt:lpstr>
      <vt:lpstr>In-store rádio                </vt:lpstr>
      <vt:lpstr>In-store TV                </vt:lpstr>
      <vt:lpstr>Nejvíce akceptované POP prostředky</vt:lpstr>
      <vt:lpstr>Středně akceptované POP prostředky</vt:lpstr>
      <vt:lpstr>Neakceptované POP prostředky</vt:lpstr>
      <vt:lpstr>Prezentace aplikace PowerPoint</vt:lpstr>
      <vt:lpstr>Prezentace aplikace PowerPoint</vt:lpstr>
    </vt:vector>
  </TitlesOfParts>
  <Company>OMD Czech,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OMD Presentation Template</dc:title>
  <dc:creator>daria.nikolova@omnicommediagroup.com</dc:creator>
  <cp:lastModifiedBy>Renáta</cp:lastModifiedBy>
  <cp:revision>422</cp:revision>
  <cp:lastPrinted>2012-02-05T23:58:29Z</cp:lastPrinted>
  <dcterms:created xsi:type="dcterms:W3CDTF">2012-04-25T13:27:23Z</dcterms:created>
  <dcterms:modified xsi:type="dcterms:W3CDTF">2022-10-26T16:50:40Z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0x010100262254AE67116D41BBE75A2F80822D1C</vt:lpwstr>
  </property>
  <property fmtid="{D5CDD505-2E9C-101B-9397-08002B2CF9AE}" pid="3" name="_dlc_DocIdItemGuid">
    <vt:lpwstr>c23d3a44-fc60-4cfc-9f91-eec5e89b62f8</vt:lpwstr>
  </property>
</Properties>
</file>