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80625" cy="567055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258" y="120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2EBC6EC-C9B9-49D8-8DB2-4D92660E676E}" type="slidenum">
              <a:t>‹#›</a:t>
            </a:fld>
            <a:endParaRPr lang="cs-CZ" sz="14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408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cs-CZ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cs-CZ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cs-CZ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cs-CZ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AD8392F2-1F5B-4407-8750-CA99C682A36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41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cs-CZ" sz="2000" b="0" i="0" u="none" strike="noStrike" kern="1200" cap="none">
        <a:ln>
          <a:noFill/>
        </a:ln>
        <a:latin typeface="Source Sans Pro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040"/>
          </a:xfrm>
        </p:spPr>
        <p:txBody>
          <a:bodyPr vert="horz">
            <a:spAutoFit/>
          </a:bodyPr>
          <a:lstStyle/>
          <a:p>
            <a:pPr rtl="0"/>
            <a:endParaRPr lang="cs-CZ">
              <a:solidFill>
                <a:srgbClr val="2C3E5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040"/>
          </a:xfrm>
        </p:spPr>
        <p:txBody>
          <a:bodyPr vert="horz">
            <a:spAutoFit/>
          </a:bodyPr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040"/>
          </a:xfrm>
        </p:spPr>
        <p:txBody>
          <a:bodyPr vert="horz">
            <a:spAutoFit/>
          </a:bodyPr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6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16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80288" y="225425"/>
            <a:ext cx="2339975" cy="50403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60363" y="225425"/>
            <a:ext cx="6867525" cy="50403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46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9FCAED-1F76-47CE-8589-8CB19DC8BA3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050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74752F-2852-43C0-9F1E-8D83A53480A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336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601444-755D-4043-AB0A-5C18BC728D8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248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0363" y="3914775"/>
            <a:ext cx="4603750" cy="148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6513" y="3914775"/>
            <a:ext cx="4603750" cy="148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A9482E-103E-4E11-A6C8-96FFF97D192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55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7C31AE-BDEE-4FF7-BF3C-6D241F83964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51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C2AD9E-0F92-43A5-B4A0-08F1841C8E0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66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5F0C5D-0480-4C64-86BA-F97406CE79B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5947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7AEA18-43BE-4378-BD58-DF618ABC089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50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96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A31946-8E32-436D-AD38-424C8690350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043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CDDD91-8B40-4674-B958-AEF40BF7B5F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519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80288" y="2835275"/>
            <a:ext cx="2339975" cy="256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60363" y="2835275"/>
            <a:ext cx="6867525" cy="2565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6ADCD3-1D47-4D74-B7EB-994E07F6BDE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966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94D3F2-41D9-438B-881F-EDAF8028194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117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EB8F0B-F734-4E8C-A090-1DE974BB59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058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EF9F8F-6F1D-4499-B3CA-2032358F546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134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19475" y="3240088"/>
            <a:ext cx="3073400" cy="161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45275" y="3240088"/>
            <a:ext cx="3074988" cy="161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12DBBE-D943-4579-8711-41520D58098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073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0D9394-9D57-4C32-983D-31B6F52268C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347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BEFB9C-DF87-4916-8ED1-17FEAFCD7AB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437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156E79-35F2-4B98-B5B9-158F5DAA38D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1183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38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696253-2108-4842-8595-A23977898A7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056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513643-033C-4A6B-A17A-CBDBB2BBF47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793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7407BA-4D2A-4733-922F-75B61408FAA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53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966075" y="1484313"/>
            <a:ext cx="1754188" cy="33750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700338" y="1484313"/>
            <a:ext cx="5113337" cy="33750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FD91A4-3311-47E8-83A9-ADBFB91DA5A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93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0363" y="1484313"/>
            <a:ext cx="4603750" cy="378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6513" y="1484313"/>
            <a:ext cx="4603750" cy="378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65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48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23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99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36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59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>
            <a:spLocks noMove="1" noResize="1"/>
          </p:cNvSpPr>
          <p:nvPr/>
        </p:nvSpPr>
        <p:spPr>
          <a:xfrm>
            <a:off x="0" y="5400000"/>
            <a:ext cx="10080000" cy="2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0" y="0"/>
            <a:ext cx="10080000" cy="1214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4" name="Zástupný symbol pro nadpis 3"/>
          <p:cNvSpPr txBox="1"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1"/>
          </p:nvPr>
        </p:nvSpPr>
        <p:spPr>
          <a:xfrm>
            <a:off x="360000" y="1484999"/>
            <a:ext cx="9360000" cy="37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hangingPunct="1">
              <a:spcBef>
                <a:spcPts val="0"/>
              </a:spcBef>
              <a:spcAft>
                <a:spcPts val="1057"/>
              </a:spcAft>
              <a:buClr>
                <a:srgbClr val="2C3E50"/>
              </a:buClr>
              <a:buSzPct val="45000"/>
              <a:buFont typeface="StarSymbol"/>
              <a:buNone/>
              <a:defRPr lang="cs-CZ" sz="24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057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24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75000"/>
              <a:buFont typeface="StarSymbol"/>
              <a:buChar char="–"/>
              <a:defRPr lang="cs-CZ" sz="21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635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425"/>
              </a:spcAft>
              <a:buClr>
                <a:srgbClr val="2C3E50"/>
              </a:buClr>
              <a:buSzPct val="75000"/>
              <a:buFont typeface="StarSymbol"/>
              <a:buChar char="–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 txBox="1">
            <a:spLocks noGrp="1"/>
          </p:cNvSpPr>
          <p:nvPr>
            <p:ph type="dt" sz="half" idx="2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l" rtl="0" hangingPunct="0">
              <a:buNone/>
              <a:tabLst/>
              <a:defRPr lang="cs-CZ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zápatí 6"/>
          <p:cNvSpPr txBox="1">
            <a:spLocks noGrp="1"/>
          </p:cNvSpPr>
          <p:nvPr>
            <p:ph type="ftr" sz="quarter" idx="3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cs-CZ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9315000" y="5175000"/>
            <a:ext cx="450000" cy="45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1ABC9C"/>
          </a:solidFill>
          <a:ln w="10800">
            <a:solidFill>
              <a:srgbClr val="1ABC9C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180000" y="5130000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/>
          <a:lstStyle/>
          <a:p>
            <a:pPr lvl="0" algn="ctr" rtl="0" hangingPunct="0">
              <a:buNone/>
              <a:tabLst/>
            </a:pPr>
            <a:fld id="{F641CEFF-D02F-4D4B-9DFD-8D15853C6BF4}" type="slidenum">
              <a:t>‹#›</a:t>
            </a:fld>
            <a:endParaRPr lang="cs-CZ" sz="1800" b="1" kern="1200">
              <a:solidFill>
                <a:srgbClr val="FFFFFF"/>
              </a:solidFill>
              <a:latin typeface="Source Sans Pro Black" pitchFamily="34"/>
              <a:ea typeface="Segoe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hangingPunct="1">
        <a:tabLst/>
        <a:defRPr lang="cs-CZ" sz="27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hangingPunct="1">
        <a:spcBef>
          <a:spcPts val="0"/>
        </a:spcBef>
        <a:spcAft>
          <a:spcPts val="1057"/>
        </a:spcAft>
        <a:tabLst/>
        <a:defRPr lang="cs-CZ" sz="2400" b="1" i="0" u="none" strike="noStrike" kern="1200" cap="none">
          <a:ln>
            <a:noFill/>
          </a:ln>
          <a:solidFill>
            <a:srgbClr val="2C3E50"/>
          </a:solidFill>
          <a:latin typeface="Source Sans Pro Semibold" pitchFamily="34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0" y="0"/>
            <a:ext cx="10080000" cy="37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ABC9C"/>
          </a:solidFill>
          <a:ln w="10800">
            <a:solidFill>
              <a:srgbClr val="1ABC9C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4" name="Zástupný symbol pro nadpis 3"/>
          <p:cNvSpPr txBox="1">
            <a:spLocks noGrp="1"/>
          </p:cNvSpPr>
          <p:nvPr>
            <p:ph type="title"/>
          </p:nvPr>
        </p:nvSpPr>
        <p:spPr>
          <a:xfrm>
            <a:off x="360000" y="2835000"/>
            <a:ext cx="9360000" cy="718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1"/>
          </p:nvPr>
        </p:nvSpPr>
        <p:spPr>
          <a:xfrm>
            <a:off x="360000" y="3915000"/>
            <a:ext cx="9360000" cy="1484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 hangingPunct="1">
              <a:spcBef>
                <a:spcPts val="0"/>
              </a:spcBef>
              <a:spcAft>
                <a:spcPts val="655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655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850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635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425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 txBox="1">
            <a:spLocks noGrp="1"/>
          </p:cNvSpPr>
          <p:nvPr>
            <p:ph type="dt" sz="half" idx="2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l" rtl="0" hangingPunct="0">
              <a:buNone/>
              <a:tabLst/>
              <a:defRPr lang="cs-CZ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zápatí 6"/>
          <p:cNvSpPr txBox="1">
            <a:spLocks noGrp="1"/>
          </p:cNvSpPr>
          <p:nvPr>
            <p:ph type="ftr" sz="quarter" idx="3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cs-CZ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Zástupný symbol pro číslo snímku 7"/>
          <p:cNvSpPr txBox="1">
            <a:spLocks noGrp="1"/>
          </p:cNvSpPr>
          <p:nvPr>
            <p:ph type="sldNum" sz="quarter" idx="4"/>
          </p:nvPr>
        </p:nvSpPr>
        <p:spPr>
          <a:xfrm>
            <a:off x="9180000" y="5130000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/>
          <a:lstStyle>
            <a:lvl1pPr lvl="0" algn="ctr" rtl="0" hangingPunct="0">
              <a:buNone/>
              <a:tabLst/>
              <a:defRPr lang="cs-CZ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021116CF-1ACB-4F60-BB91-8598B7C8F0E2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hangingPunct="1">
        <a:lnSpc>
          <a:spcPct val="150000"/>
        </a:lnSpc>
        <a:tabLst/>
        <a:defRPr lang="cs-CZ" sz="27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algn="l" hangingPunct="1">
        <a:spcBef>
          <a:spcPts val="0"/>
        </a:spcBef>
        <a:spcAft>
          <a:spcPts val="655"/>
        </a:spcAft>
        <a:tabLst/>
        <a:defRPr lang="cs-CZ" sz="1500" b="0" i="0" u="none" strike="noStrike" kern="1200" cap="none">
          <a:ln>
            <a:noFill/>
          </a:ln>
          <a:solidFill>
            <a:srgbClr val="FFFFFF"/>
          </a:solidFill>
          <a:latin typeface="Source Sans Pro" pitchFamily="34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0" y="0"/>
            <a:ext cx="10080000" cy="567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2520000" y="1350000"/>
            <a:ext cx="5040000" cy="1890000"/>
          </a:xfrm>
          <a:custGeom>
            <a:avLst>
              <a:gd name="f0" fmla="val 3449"/>
              <a:gd name="f1" fmla="val 3951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FFFFFF"/>
          </a:solidFill>
          <a:ln w="72000">
            <a:solidFill>
              <a:srgbClr val="1ABC9C"/>
            </a:solidFill>
            <a:prstDash val="solid"/>
          </a:ln>
        </p:spPr>
        <p:txBody>
          <a:bodyPr wrap="none" lIns="120600" tIns="75600" rIns="120600" bIns="75600" anchor="ctr" anchorCtr="0" compatLnSpc="0"/>
          <a:lstStyle/>
          <a:p>
            <a:pPr marL="0" marR="0" lvl="0" indent="0" 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 cap="none">
              <a:ln>
                <a:noFill/>
              </a:ln>
              <a:solidFill>
                <a:srgbClr val="2C3E50"/>
              </a:solidFill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4" name="Zástupný symbol pro nadpis 3"/>
          <p:cNvSpPr txBox="1">
            <a:spLocks noGrp="1"/>
          </p:cNvSpPr>
          <p:nvPr>
            <p:ph type="title"/>
          </p:nvPr>
        </p:nvSpPr>
        <p:spPr>
          <a:xfrm>
            <a:off x="2700000" y="1484999"/>
            <a:ext cx="4680000" cy="162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1"/>
          </p:nvPr>
        </p:nvSpPr>
        <p:spPr>
          <a:xfrm>
            <a:off x="3420000" y="3240000"/>
            <a:ext cx="6300000" cy="16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 hangingPunct="1">
              <a:spcBef>
                <a:spcPts val="0"/>
              </a:spcBef>
              <a:spcAft>
                <a:spcPts val="655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655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850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635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425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13"/>
              </a:spcAft>
              <a:buNone/>
              <a:defRPr lang="cs-CZ" sz="15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 txBox="1">
            <a:spLocks noGrp="1"/>
          </p:cNvSpPr>
          <p:nvPr>
            <p:ph type="dt" sz="half" idx="2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l" rtl="0" hangingPunct="0">
              <a:buNone/>
              <a:tabLst/>
              <a:defRPr lang="cs-CZ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zápatí 6"/>
          <p:cNvSpPr txBox="1">
            <a:spLocks noGrp="1"/>
          </p:cNvSpPr>
          <p:nvPr>
            <p:ph type="ftr" sz="quarter" idx="3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cs-CZ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Zástupný symbol pro číslo snímku 7"/>
          <p:cNvSpPr txBox="1">
            <a:spLocks noGrp="1"/>
          </p:cNvSpPr>
          <p:nvPr>
            <p:ph type="sldNum" sz="quarter" idx="4"/>
          </p:nvPr>
        </p:nvSpPr>
        <p:spPr>
          <a:xfrm>
            <a:off x="9180000" y="5130000"/>
            <a:ext cx="720000" cy="5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/>
          <a:lstStyle>
            <a:lvl1pPr lvl="0" algn="ctr" rtl="0" hangingPunct="0">
              <a:buNone/>
              <a:tabLst/>
              <a:defRPr lang="cs-CZ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7BB93393-1F1B-497A-B082-0330699BBAD7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hangingPunct="1">
        <a:lnSpc>
          <a:spcPct val="100000"/>
        </a:lnSpc>
        <a:tabLst/>
        <a:defRPr lang="cs-CZ" sz="2700" b="1" i="0" u="none" strike="noStrike" kern="1200" cap="none">
          <a:ln>
            <a:noFill/>
          </a:ln>
          <a:solidFill>
            <a:srgbClr val="2C3E50"/>
          </a:solidFill>
          <a:latin typeface="Source Sans Pro Black" pitchFamily="34"/>
        </a:defRPr>
      </a:lvl1pPr>
    </p:titleStyle>
    <p:bodyStyle>
      <a:lvl1pPr marL="0" marR="0" indent="0" algn="l" hangingPunct="1">
        <a:spcBef>
          <a:spcPts val="0"/>
        </a:spcBef>
        <a:spcAft>
          <a:spcPts val="655"/>
        </a:spcAft>
        <a:tabLst/>
        <a:defRPr lang="cs-CZ" sz="1500" b="0" i="0" u="none" strike="noStrike" kern="1200" cap="none">
          <a:ln>
            <a:noFill/>
          </a:ln>
          <a:solidFill>
            <a:srgbClr val="FFFFFF"/>
          </a:solidFill>
          <a:latin typeface="Source Sans Pro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1y_KdFqdV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sC_YQCyYy08" TargetMode="External"/><Relationship Id="rId4" Type="http://schemas.openxmlformats.org/officeDocument/2006/relationships/hyperlink" Target="https://www.youtube.com/watch?v=Bxujh7xbk8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jTKBN1P7d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360000" y="0"/>
            <a:ext cx="9360000" cy="362556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 sz="3600">
                <a:ea typeface="Segoe UI" pitchFamily="2"/>
                <a:cs typeface="Tahoma" pitchFamily="2"/>
              </a:rPr>
              <a:t>MARKETING VE SVĚTĚ PODNIKÁNÍ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360000" y="3951000"/>
            <a:ext cx="9360000" cy="1484999"/>
          </a:xfrm>
        </p:spPr>
        <p:txBody>
          <a:bodyPr vert="horz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rtl="0">
              <a:buNone/>
            </a:pPr>
            <a:r>
              <a:rPr lang="cs-CZ" sz="2200">
                <a:ea typeface="Segoe UI" pitchFamily="2"/>
                <a:cs typeface="Tahoma" pitchFamily="2"/>
              </a:rPr>
              <a:t>Tomáš Jelínek, UMM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Na základě čeho se rozhodujeme?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17880" y="1260000"/>
            <a:ext cx="5442120" cy="40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Domácí kampaně  léta 2021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420000" y="1633320"/>
            <a:ext cx="3131279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  <a:hlinkClick r:id="rId3"/>
              </a:rPr>
              <a:t>HoppyGo: Auta od lidí. Pro lidi.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40000" y="4140000"/>
            <a:ext cx="4889880" cy="378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  <a:hlinkClick r:id="rId4"/>
              </a:rPr>
              <a:t>T-Mobile: Sportovní léto - Ať vám to běhá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20000" y="2665440"/>
            <a:ext cx="4680000" cy="383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  <a:hlinkClick r:id="rId5"/>
              </a:rPr>
              <a:t>Radegast: Každá kapka má smysl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F1DD8C-6246-4630-B400-F040B7591BAF}" type="slidenum">
              <a:t>12</a:t>
            </a:fld>
            <a:endParaRPr lang="cs-CZ"/>
          </a:p>
        </p:txBody>
      </p:sp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2700000" y="1440000"/>
            <a:ext cx="4680000" cy="162000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Přeji hodně nápadů při studiu marketingu!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Co očekáváte od marketingu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057"/>
              </a:spcAft>
              <a:buClr>
                <a:srgbClr val="2C3E50"/>
              </a:buClr>
              <a:buSzPct val="45000"/>
              <a:buFont typeface="StarSymbol"/>
              <a:buNone/>
              <a:defRPr lang="cs-CZ" sz="24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057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24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75000"/>
              <a:buFont typeface="StarSymbol"/>
              <a:buChar char="–"/>
              <a:defRPr lang="cs-CZ" sz="21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635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425"/>
              </a:spcAft>
              <a:buClr>
                <a:srgbClr val="2C3E50"/>
              </a:buClr>
              <a:buSzPct val="75000"/>
              <a:buFont typeface="StarSymbol"/>
              <a:buChar char="–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 rtl="0"/>
            <a:r>
              <a:rPr lang="cs-CZ">
                <a:ea typeface="Segoe UI" pitchFamily="2"/>
                <a:cs typeface="Tahoma" pitchFamily="2"/>
              </a:rPr>
              <a:t>Je marketing věda?</a:t>
            </a:r>
          </a:p>
          <a:p>
            <a:pPr lvl="0" rtl="0"/>
            <a:r>
              <a:rPr lang="cs-CZ">
                <a:ea typeface="Segoe UI" pitchFamily="2"/>
                <a:cs typeface="Tahoma" pitchFamily="2"/>
              </a:rPr>
              <a:t>Proč se marketing stále vyvíjí?</a:t>
            </a:r>
          </a:p>
          <a:p>
            <a:pPr lvl="0" rtl="0"/>
            <a:r>
              <a:rPr lang="cs-CZ">
                <a:ea typeface="Segoe UI" pitchFamily="2"/>
                <a:cs typeface="Tahoma" pitchFamily="2"/>
              </a:rPr>
              <a:t>Má nějaká pravidla?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Proč marketing?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074399" y="2665440"/>
            <a:ext cx="4011120" cy="383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  <a:hlinkClick r:id="rId3"/>
              </a:rPr>
              <a:t>Tržiště ve Velké Británii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cs-CZ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  <a:ea typeface="Segoe UI" pitchFamily="2"/>
                <a:cs typeface="Tahoma" pitchFamily="2"/>
              </a:rPr>
              <a:t>Are market traders shouting too loudly?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Marketing všude kam se podíváš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760" y="1440000"/>
            <a:ext cx="3549240" cy="236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01600" y="944640"/>
            <a:ext cx="4478400" cy="32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451960" y="3720240"/>
            <a:ext cx="4388040" cy="167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rtl="0"/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057"/>
              </a:spcAft>
              <a:buClr>
                <a:srgbClr val="2C3E50"/>
              </a:buClr>
              <a:buSzPct val="45000"/>
              <a:buFont typeface="StarSymbol"/>
              <a:buNone/>
              <a:defRPr lang="cs-CZ" sz="24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057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24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75000"/>
              <a:buFont typeface="StarSymbol"/>
              <a:buChar char="–"/>
              <a:defRPr lang="cs-CZ" sz="21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635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425"/>
              </a:spcAft>
              <a:buClr>
                <a:srgbClr val="2C3E50"/>
              </a:buClr>
              <a:buSzPct val="75000"/>
              <a:buFont typeface="StarSymbol"/>
              <a:buChar char="–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13"/>
              </a:spcAft>
              <a:buClr>
                <a:srgbClr val="2C3E50"/>
              </a:buClr>
              <a:buSzPct val="45000"/>
              <a:buFont typeface="StarSymbol"/>
              <a:buChar char="●"/>
              <a:defRPr lang="cs-CZ" sz="15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marL="0" indent="0" rtl="0"/>
            <a:endParaRPr lang="cs-CZ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79640" y="0"/>
            <a:ext cx="10079640" cy="474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26200" y="1324440"/>
            <a:ext cx="6553799" cy="436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63080" y="1368719"/>
            <a:ext cx="2536920" cy="16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0000" y="1620000"/>
            <a:ext cx="2160000" cy="311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Agent 007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HOME CREDIT  - český šampion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78480" y="1051920"/>
            <a:ext cx="8401680" cy="358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38040" y="3780000"/>
            <a:ext cx="3621960" cy="176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1051920"/>
            <a:ext cx="4037400" cy="196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215240" y="1440000"/>
            <a:ext cx="1904760" cy="106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40000" y="3384720"/>
            <a:ext cx="2758319" cy="183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BENETTON – jak upoutat pozornost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201320"/>
            <a:ext cx="8592840" cy="419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60000" y="900000"/>
            <a:ext cx="6386399" cy="455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60000" y="912959"/>
            <a:ext cx="7020000" cy="478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cs-CZ">
                <a:ea typeface="Segoe UI" pitchFamily="2"/>
                <a:cs typeface="Tahoma" pitchFamily="2"/>
              </a:rPr>
              <a:t>Tradiční ekonomická teorie a marketing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00" y="1495079"/>
            <a:ext cx="3261240" cy="336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dnightblu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dnightblue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dnightblue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104</Words>
  <Application>Microsoft Office PowerPoint</Application>
  <PresentationFormat>Předvádění na obrazovce (4:3)</PresentationFormat>
  <Paragraphs>21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Midnightblue</vt:lpstr>
      <vt:lpstr>Midnightblue1</vt:lpstr>
      <vt:lpstr>Midnightblue2</vt:lpstr>
      <vt:lpstr>MARKETING VE SVĚTĚ PODNIKÁNÍ</vt:lpstr>
      <vt:lpstr>Co očekáváte od marketingu</vt:lpstr>
      <vt:lpstr>Proč marketing?</vt:lpstr>
      <vt:lpstr>Marketing všude kam se podíváš</vt:lpstr>
      <vt:lpstr>Prezentace aplikace PowerPoint</vt:lpstr>
      <vt:lpstr>Agent 007</vt:lpstr>
      <vt:lpstr>HOME CREDIT  - český šampion</vt:lpstr>
      <vt:lpstr>BENETTON – jak upoutat pozornost</vt:lpstr>
      <vt:lpstr>Tradiční ekonomická teorie a marketing</vt:lpstr>
      <vt:lpstr>Na základě čeho se rozhodujeme?</vt:lpstr>
      <vt:lpstr>Domácí kampaně  léta 2021</vt:lpstr>
      <vt:lpstr>Přeji hodně nápadů při studiu marketingu!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Midnightblue</dc:title>
  <dc:creator>Renáta</dc:creator>
  <cp:lastModifiedBy>Renáta</cp:lastModifiedBy>
  <cp:revision>18</cp:revision>
  <dcterms:created xsi:type="dcterms:W3CDTF">2021-10-01T10:33:18Z</dcterms:created>
  <dcterms:modified xsi:type="dcterms:W3CDTF">2022-10-11T21:08:10Z</dcterms:modified>
</cp:coreProperties>
</file>