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9"/>
  </p:notesMasterIdLst>
  <p:handoutMasterIdLst>
    <p:handoutMasterId r:id="rId20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0080625" cy="567055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258" y="120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39E0A58-2897-45A1-AE2B-3E0F50F27398}" type="slidenum">
              <a:t>‹#›</a:t>
            </a:fld>
            <a:endParaRPr lang="cs-CZ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20108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cs-CZ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cs-CZ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rtl="0" hangingPunct="0">
              <a:buNone/>
              <a:tabLst/>
              <a:defRPr lang="cs-CZ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algn="r" rtl="0" hangingPunct="0">
              <a:buNone/>
              <a:tabLst/>
              <a:defRPr lang="cs-CZ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94E79C93-D126-4109-8C37-E31194C6004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63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cs-CZ" sz="2000" b="0" i="0" u="none" strike="noStrike" kern="1200" cap="none">
        <a:ln>
          <a:noFill/>
        </a:ln>
        <a:latin typeface="Source Sans Pro" pitchFamily="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040"/>
          </a:xfrm>
        </p:spPr>
        <p:txBody>
          <a:bodyPr vert="horz">
            <a:spAutoFit/>
          </a:bodyPr>
          <a:lstStyle/>
          <a:p>
            <a:pPr rtl="0"/>
            <a:endParaRPr lang="cs-CZ">
              <a:solidFill>
                <a:srgbClr val="2C3E5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040"/>
          </a:xfrm>
        </p:spPr>
        <p:txBody>
          <a:bodyPr vert="horz">
            <a:spAutoFit/>
          </a:bodyPr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273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918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80288" y="225425"/>
            <a:ext cx="2339975" cy="50403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60363" y="225425"/>
            <a:ext cx="6867525" cy="50403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820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87066B8-C52C-4870-B383-B83AC1E5C86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763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3CB346-111F-4832-BD6F-DDA3544CB98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831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09948B-13F5-4264-968E-E270AB1268C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363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60363" y="3914775"/>
            <a:ext cx="4603750" cy="148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3914775"/>
            <a:ext cx="4603750" cy="1485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F3C9F7-BB96-4427-B062-F1F49BA025B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816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592EE1-9C37-4900-991B-C1B31F9E82E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161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4B0EB8-4A99-4D96-BC2A-0BE52CCC049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2298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0A8E35-6036-4AD9-91FE-42055FC9BC4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762125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942328-7AF1-4A7E-A3C3-FD357F98DB8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91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126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BB0E24-3D1C-40BE-92A1-7843116FBC9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20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AA03A2-F221-462F-A3F0-E2B551E97A2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487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80288" y="2835275"/>
            <a:ext cx="2339975" cy="256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60363" y="2835275"/>
            <a:ext cx="6867525" cy="2565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1C7C76-38CA-41A5-A012-300E01E95A5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70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8FCB6B-82BD-4DC9-8500-2E747898105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99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FD01C2-447A-4EE7-A76A-576BBBB0F2A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0044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FEEFE7B-68D4-4117-A90F-B3849C7DB52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3854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19475" y="3240088"/>
            <a:ext cx="3073400" cy="1619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45275" y="3240088"/>
            <a:ext cx="3074988" cy="1619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1A38319-DC1F-4A74-9F3E-C8D8B95E07B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975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34BF2C-2D82-4DA6-BCD8-54569E3EDF3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7093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7E20F5-3BE4-4EAC-A7FE-7F821462C80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3272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F850F6-9088-4476-A26E-87C5844A3F8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2405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167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A1E8B6-7ED2-460B-9E77-8795A00DE3A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3666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873875A-34F4-4222-B139-280BAE34D6C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360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83A39F-06C3-4273-ACC1-4B8A6D1CB03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3914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966075" y="1484313"/>
            <a:ext cx="1754188" cy="33750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700338" y="1484313"/>
            <a:ext cx="5113337" cy="33750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E565C7-7AA5-4623-B557-49A14FCF195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25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60363" y="1484313"/>
            <a:ext cx="4603750" cy="3781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484313"/>
            <a:ext cx="4603750" cy="3781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140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825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335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458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640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973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>
            <a:spLocks noMove="1" noResize="1"/>
          </p:cNvSpPr>
          <p:nvPr/>
        </p:nvSpPr>
        <p:spPr>
          <a:xfrm>
            <a:off x="0" y="5400000"/>
            <a:ext cx="10080000" cy="27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Volný tvar 2"/>
          <p:cNvSpPr/>
          <p:nvPr/>
        </p:nvSpPr>
        <p:spPr>
          <a:xfrm>
            <a:off x="0" y="0"/>
            <a:ext cx="10080000" cy="1214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Zástupný symbol pro nadpis 3"/>
          <p:cNvSpPr txBox="1">
            <a:spLocks noGrp="1"/>
          </p:cNvSpPr>
          <p:nvPr>
            <p:ph type="title"/>
          </p:nvPr>
        </p:nvSpPr>
        <p:spPr>
          <a:xfrm>
            <a:off x="360000" y="225720"/>
            <a:ext cx="9360000" cy="7189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1"/>
          </p:nvPr>
        </p:nvSpPr>
        <p:spPr>
          <a:xfrm>
            <a:off x="360000" y="1484999"/>
            <a:ext cx="9360000" cy="37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 txBox="1">
            <a:spLocks noGrp="1"/>
          </p:cNvSpPr>
          <p:nvPr>
            <p:ph type="dt" sz="half" idx="2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l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zápatí 6"/>
          <p:cNvSpPr txBox="1">
            <a:spLocks noGrp="1"/>
          </p:cNvSpPr>
          <p:nvPr>
            <p:ph type="ftr" sz="quarter" idx="3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9315000" y="5175000"/>
            <a:ext cx="450000" cy="45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1ABC9C"/>
          </a:solidFill>
          <a:ln w="10800">
            <a:solidFill>
              <a:srgbClr val="1ABC9C"/>
            </a:solidFill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/>
          <a:lstStyle/>
          <a:p>
            <a:pPr lvl="0" algn="ctr" rtl="0" hangingPunct="0">
              <a:buNone/>
              <a:tabLst/>
            </a:pPr>
            <a:fld id="{672D915D-EBCE-40CB-A477-78B179BF6F10}" type="slidenum">
              <a:t>‹#›</a:t>
            </a:fld>
            <a:endParaRPr lang="cs-CZ" sz="1800" b="1" kern="1200">
              <a:solidFill>
                <a:srgbClr val="FFFFFF"/>
              </a:solidFill>
              <a:latin typeface="Source Sans Pro Black" pitchFamily="34"/>
              <a:ea typeface="Segoe UI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hangingPunct="1">
        <a:tabLst/>
        <a:defRPr lang="cs-CZ" sz="2700" b="1" i="0" u="none" strike="noStrike" kern="1200" cap="none">
          <a:ln>
            <a:noFill/>
          </a:ln>
          <a:solidFill>
            <a:srgbClr val="FFFFFF"/>
          </a:solidFill>
          <a:latin typeface="Source Sans Pro Black" pitchFamily="34"/>
        </a:defRPr>
      </a:lvl1pPr>
    </p:titleStyle>
    <p:bodyStyle>
      <a:lvl1pPr marL="0" marR="0" indent="0" hangingPunct="1">
        <a:spcBef>
          <a:spcPts val="0"/>
        </a:spcBef>
        <a:spcAft>
          <a:spcPts val="1057"/>
        </a:spcAft>
        <a:tabLst/>
        <a:defRPr lang="cs-CZ" sz="2400" b="1" i="0" u="none" strike="noStrike" kern="1200" cap="none">
          <a:ln>
            <a:noFill/>
          </a:ln>
          <a:solidFill>
            <a:srgbClr val="2C3E50"/>
          </a:solidFill>
          <a:latin typeface="Source Sans Pro Semibold" pitchFamily="34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>
            <a:off x="0" y="0"/>
            <a:ext cx="10080000" cy="567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Volný tvar 2"/>
          <p:cNvSpPr/>
          <p:nvPr/>
        </p:nvSpPr>
        <p:spPr>
          <a:xfrm>
            <a:off x="0" y="0"/>
            <a:ext cx="10080000" cy="37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1ABC9C"/>
          </a:solidFill>
          <a:ln w="10800">
            <a:solidFill>
              <a:srgbClr val="1ABC9C"/>
            </a:solidFill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Zástupný symbol pro nadpis 3"/>
          <p:cNvSpPr txBox="1">
            <a:spLocks noGrp="1"/>
          </p:cNvSpPr>
          <p:nvPr>
            <p:ph type="title"/>
          </p:nvPr>
        </p:nvSpPr>
        <p:spPr>
          <a:xfrm>
            <a:off x="360000" y="2835000"/>
            <a:ext cx="9360000" cy="7189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1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1"/>
          </p:nvPr>
        </p:nvSpPr>
        <p:spPr>
          <a:xfrm>
            <a:off x="360000" y="3915000"/>
            <a:ext cx="9360000" cy="1484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 hangingPunct="1">
              <a:spcBef>
                <a:spcPts val="0"/>
              </a:spcBef>
              <a:spcAft>
                <a:spcPts val="65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65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850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63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42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 txBox="1">
            <a:spLocks noGrp="1"/>
          </p:cNvSpPr>
          <p:nvPr>
            <p:ph type="dt" sz="half" idx="2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l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zápatí 6"/>
          <p:cNvSpPr txBox="1">
            <a:spLocks noGrp="1"/>
          </p:cNvSpPr>
          <p:nvPr>
            <p:ph type="ftr" sz="quarter" idx="3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Zástupný symbol pro číslo snímku 7"/>
          <p:cNvSpPr txBox="1">
            <a:spLocks noGrp="1"/>
          </p:cNvSpPr>
          <p:nvPr>
            <p:ph type="sldNum" sz="quarter" idx="4"/>
          </p:nvPr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/>
          <a:lstStyle>
            <a:lvl1pPr lvl="0" algn="ctr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72F3BF3B-FC7D-4CB3-B045-6EBE7AFDFAED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hangingPunct="1">
        <a:lnSpc>
          <a:spcPct val="150000"/>
        </a:lnSpc>
        <a:tabLst/>
        <a:defRPr lang="cs-CZ" sz="2700" b="1" i="0" u="none" strike="noStrike" kern="1200" cap="none">
          <a:ln>
            <a:noFill/>
          </a:ln>
          <a:solidFill>
            <a:srgbClr val="FFFFFF"/>
          </a:solidFill>
          <a:latin typeface="Source Sans Pro Black" pitchFamily="34"/>
        </a:defRPr>
      </a:lvl1pPr>
    </p:titleStyle>
    <p:bodyStyle>
      <a:lvl1pPr marL="0" marR="0" indent="0" algn="l" hangingPunct="1">
        <a:spcBef>
          <a:spcPts val="0"/>
        </a:spcBef>
        <a:spcAft>
          <a:spcPts val="655"/>
        </a:spcAft>
        <a:tabLst/>
        <a:defRPr lang="cs-CZ" sz="1500" b="0" i="0" u="none" strike="noStrike" kern="1200" cap="none">
          <a:ln>
            <a:noFill/>
          </a:ln>
          <a:solidFill>
            <a:srgbClr val="FFFFFF"/>
          </a:solidFill>
          <a:latin typeface="Source Sans Pro" pitchFamily="34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>
            <a:off x="0" y="0"/>
            <a:ext cx="10080000" cy="567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Volný tvar 2"/>
          <p:cNvSpPr/>
          <p:nvPr/>
        </p:nvSpPr>
        <p:spPr>
          <a:xfrm>
            <a:off x="2520000" y="1350000"/>
            <a:ext cx="5040000" cy="1890000"/>
          </a:xfrm>
          <a:custGeom>
            <a:avLst>
              <a:gd name="f0" fmla="val 3449"/>
              <a:gd name="f1" fmla="val 3951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10800 f17 1"/>
              <a:gd name="f35" fmla="*/ f21 1 f4"/>
              <a:gd name="f36" fmla="*/ 10800 f18 1"/>
              <a:gd name="f37" fmla="abs f22"/>
              <a:gd name="f38" fmla="abs f23"/>
              <a:gd name="f39" fmla="+- f35 0 f3"/>
              <a:gd name="f40" fmla="*/ f26 f17 1"/>
              <a:gd name="f41" fmla="*/ f27 f18 1"/>
              <a:gd name="f42" fmla="+- f37 0 f38"/>
              <a:gd name="f43" fmla="+- f38 0 f37"/>
              <a:gd name="f44" fmla="?: f23 f9 f42"/>
              <a:gd name="f45" fmla="?: f23 f42 f9"/>
              <a:gd name="f46" fmla="?: f22 f9 f43"/>
              <a:gd name="f47" fmla="?: f22 f43 f9"/>
              <a:gd name="f48" fmla="?: f19 f9 f44"/>
              <a:gd name="f49" fmla="?: f19 f9 f45"/>
              <a:gd name="f50" fmla="?: f24 f46 f9"/>
              <a:gd name="f51" fmla="?: f24 f47 f9"/>
              <a:gd name="f52" fmla="?: f25 f45 f9"/>
              <a:gd name="f53" fmla="?: f25 f44 f9"/>
              <a:gd name="f54" fmla="?: f20 f9 f47"/>
              <a:gd name="f55" fmla="?: f20 f9 f46"/>
              <a:gd name="f56" fmla="?: f48 f19 0"/>
              <a:gd name="f57" fmla="?: f48 f20 6280"/>
              <a:gd name="f58" fmla="?: f49 f19 0"/>
              <a:gd name="f59" fmla="?: f49 f20 15320"/>
              <a:gd name="f60" fmla="?: f50 f19 6280"/>
              <a:gd name="f61" fmla="?: f50 f20 21600"/>
              <a:gd name="f62" fmla="?: f51 f19 15320"/>
              <a:gd name="f63" fmla="?: f51 f20 21600"/>
              <a:gd name="f64" fmla="?: f52 f19 21600"/>
              <a:gd name="f65" fmla="?: f52 f20 15320"/>
              <a:gd name="f66" fmla="?: f53 f19 21600"/>
              <a:gd name="f67" fmla="?: f53 f20 6280"/>
              <a:gd name="f68" fmla="?: f54 f19 15320"/>
              <a:gd name="f69" fmla="?: f54 f20 0"/>
              <a:gd name="f70" fmla="?: f55 f19 6280"/>
              <a:gd name="f71" fmla="?: f55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4" y="f33"/>
              </a:cxn>
              <a:cxn ang="f39">
                <a:pos x="f30" y="f36"/>
              </a:cxn>
              <a:cxn ang="f39">
                <a:pos x="f34" y="f32"/>
              </a:cxn>
              <a:cxn ang="f39">
                <a:pos x="f31" y="f36"/>
              </a:cxn>
              <a:cxn ang="f39">
                <a:pos x="f40" y="f41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6" y="f57"/>
                </a:lnTo>
                <a:lnTo>
                  <a:pt x="f7" y="f13"/>
                </a:lnTo>
                <a:lnTo>
                  <a:pt x="f7" y="f14"/>
                </a:lnTo>
                <a:lnTo>
                  <a:pt x="f58" y="f59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60" y="f61"/>
                </a:lnTo>
                <a:lnTo>
                  <a:pt x="f13" y="f8"/>
                </a:lnTo>
                <a:lnTo>
                  <a:pt x="f14" y="f8"/>
                </a:lnTo>
                <a:lnTo>
                  <a:pt x="f62" y="f63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4" y="f65"/>
                </a:lnTo>
                <a:lnTo>
                  <a:pt x="f8" y="f14"/>
                </a:lnTo>
                <a:lnTo>
                  <a:pt x="f8" y="f13"/>
                </a:lnTo>
                <a:lnTo>
                  <a:pt x="f66" y="f67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8" y="f69"/>
                </a:lnTo>
                <a:lnTo>
                  <a:pt x="f14" y="f7"/>
                </a:lnTo>
                <a:lnTo>
                  <a:pt x="f13" y="f7"/>
                </a:lnTo>
                <a:lnTo>
                  <a:pt x="f70" y="f71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w="72000">
            <a:solidFill>
              <a:srgbClr val="1ABC9C"/>
            </a:solidFill>
            <a:prstDash val="solid"/>
          </a:ln>
        </p:spPr>
        <p:txBody>
          <a:bodyPr wrap="none" lIns="120600" tIns="75600" rIns="120600" bIns="75600" anchor="ctr" anchorCtr="0" compatLnSpc="0"/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Zástupný symbol pro nadpis 3"/>
          <p:cNvSpPr txBox="1">
            <a:spLocks noGrp="1"/>
          </p:cNvSpPr>
          <p:nvPr>
            <p:ph type="title"/>
          </p:nvPr>
        </p:nvSpPr>
        <p:spPr>
          <a:xfrm>
            <a:off x="2700000" y="1484999"/>
            <a:ext cx="4680000" cy="1620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1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1"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 hangingPunct="1">
              <a:spcBef>
                <a:spcPts val="0"/>
              </a:spcBef>
              <a:spcAft>
                <a:spcPts val="65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65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850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63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425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13"/>
              </a:spcAft>
              <a:buNone/>
              <a:defRPr lang="cs-CZ" sz="1500" b="0" i="0" u="none" strike="noStrike" kern="1200" cap="none">
                <a:ln>
                  <a:noFill/>
                </a:ln>
                <a:solidFill>
                  <a:srgbClr val="FFFFFF"/>
                </a:solidFill>
                <a:latin typeface="Source Sans Pro" pitchFamily="34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 txBox="1">
            <a:spLocks noGrp="1"/>
          </p:cNvSpPr>
          <p:nvPr>
            <p:ph type="dt" sz="half" idx="2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l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zápatí 6"/>
          <p:cNvSpPr txBox="1">
            <a:spLocks noGrp="1"/>
          </p:cNvSpPr>
          <p:nvPr>
            <p:ph type="ftr" sz="quarter" idx="3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Zástupný symbol pro číslo snímku 7"/>
          <p:cNvSpPr txBox="1">
            <a:spLocks noGrp="1"/>
          </p:cNvSpPr>
          <p:nvPr>
            <p:ph type="sldNum" sz="quarter" idx="4"/>
          </p:nvPr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/>
          <a:lstStyle>
            <a:lvl1pPr lvl="0" algn="ctr" rtl="0" hangingPunct="0">
              <a:buNone/>
              <a:tabLst/>
              <a:defRPr lang="cs-CZ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1CCA3AD0-06C4-4E78-993B-FAABFD84606D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hangingPunct="1">
        <a:lnSpc>
          <a:spcPct val="100000"/>
        </a:lnSpc>
        <a:tabLst/>
        <a:defRPr lang="cs-CZ" sz="2700" b="1" i="0" u="none" strike="noStrike" kern="1200" cap="none">
          <a:ln>
            <a:noFill/>
          </a:ln>
          <a:solidFill>
            <a:srgbClr val="2C3E50"/>
          </a:solidFill>
          <a:latin typeface="Source Sans Pro Black" pitchFamily="34"/>
        </a:defRPr>
      </a:lvl1pPr>
    </p:titleStyle>
    <p:bodyStyle>
      <a:lvl1pPr marL="0" marR="0" indent="0" algn="l" hangingPunct="1">
        <a:spcBef>
          <a:spcPts val="0"/>
        </a:spcBef>
        <a:spcAft>
          <a:spcPts val="655"/>
        </a:spcAft>
        <a:tabLst/>
        <a:defRPr lang="cs-CZ" sz="1500" b="0" i="0" u="none" strike="noStrike" kern="1200" cap="none">
          <a:ln>
            <a:noFill/>
          </a:ln>
          <a:solidFill>
            <a:srgbClr val="FFFFFF"/>
          </a:solidFill>
          <a:latin typeface="Source Sans Pro" pitchFamily="34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360000" y="0"/>
            <a:ext cx="9360000" cy="3625560"/>
          </a:xfrm>
        </p:spPr>
        <p:txBody>
          <a:bodyPr vert="horz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 sz="3600">
                <a:ea typeface="Segoe UI" pitchFamily="2"/>
                <a:cs typeface="Tahoma" pitchFamily="2"/>
              </a:rPr>
              <a:t>MARKETING PRO 21. STOLETÍ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>
          <a:xfrm>
            <a:off x="360000" y="3951000"/>
            <a:ext cx="9360000" cy="1484999"/>
          </a:xfrm>
        </p:spPr>
        <p:txBody>
          <a:bodyPr vert="horz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 rtl="0">
              <a:buNone/>
            </a:pPr>
            <a:r>
              <a:rPr lang="cs-CZ" sz="2200">
                <a:ea typeface="Segoe UI" pitchFamily="2"/>
                <a:cs typeface="Tahoma" pitchFamily="2"/>
              </a:rPr>
              <a:t>Tomáš Jelínek, UMM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Další marektingové koncepty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Segmentace trhu, umístění produktu a cílové trhy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Nabídka hodnoty a značka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Hodnota pro zákazníka – quality, service, price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Komunikační, distribuční a podpůrné kanály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Dodavatelský řetězec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Konkurence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Marketingové prostředí – hřiště pro vaše podukty a služby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Evoluce firemních strategií pro tržní úspěch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2600" y="1298520"/>
            <a:ext cx="9360000" cy="410148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Výrobní koncept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Výrobkový koncept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Prodejní koncept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Marketingový koncept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Holistický marketingový koncept</a:t>
            </a:r>
          </a:p>
          <a:p>
            <a:pPr lvl="1" rtl="0"/>
            <a:r>
              <a:rPr lang="cs-CZ">
                <a:ea typeface="Segoe UI" pitchFamily="2"/>
                <a:cs typeface="Tahoma" pitchFamily="2"/>
              </a:rPr>
              <a:t>Výkonový marketing (od financí k CSR – The Body Shop)</a:t>
            </a:r>
          </a:p>
          <a:p>
            <a:pPr lvl="1" rtl="0"/>
            <a:r>
              <a:rPr lang="cs-CZ">
                <a:ea typeface="Segoe UI" pitchFamily="2"/>
                <a:cs typeface="Tahoma" pitchFamily="2"/>
              </a:rPr>
              <a:t>Vztahový marketing (luxusní restaurace)</a:t>
            </a:r>
          </a:p>
          <a:p>
            <a:pPr lvl="1" rtl="0"/>
            <a:r>
              <a:rPr lang="cs-CZ">
                <a:ea typeface="Segoe UI" pitchFamily="2"/>
                <a:cs typeface="Tahoma" pitchFamily="2"/>
              </a:rPr>
              <a:t>Interní marketing (Pepsi, MVŠO)</a:t>
            </a:r>
          </a:p>
          <a:p>
            <a:pPr lvl="1" rtl="0"/>
            <a:r>
              <a:rPr lang="cs-CZ">
                <a:ea typeface="Segoe UI" pitchFamily="2"/>
                <a:cs typeface="Tahoma" pitchFamily="2"/>
              </a:rPr>
              <a:t>Integrovaný marketing (BMW v USA)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Marketingový mix 4P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Product (výrobek)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Price (cena)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Place (distribuce – místo prodeje)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Promotion (komunikace)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4P moderního marketing managementu (LIDL/BILLA/ALBERT)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People (lidé) – zaměstanci a zákazníci  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Process (procesy) – cílené budování značky, kampaně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Programs (programy) – vše ke spotřebitelům, staré 4P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Performance (výkon) – finanční a nefinanční výsledky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Jak na marketing osobního trenéra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762360" y="1361520"/>
            <a:ext cx="2634840" cy="3981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763FEA-2831-4772-903E-6F2AF010857E}" type="slidenum">
              <a:t>15</a:t>
            </a:fld>
            <a:endParaRPr lang="cs-CZ"/>
          </a:p>
        </p:txBody>
      </p:sp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2700000" y="1440000"/>
            <a:ext cx="4680000" cy="1620000"/>
          </a:xfrm>
        </p:spPr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Nejlepší formou studia marketingu je vlastní projekt!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Marketing a dnešek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Už jsme si řekli – technologie, globalizace, sociální média, konvergence odvětví, eliminace prostředníků, změna maloobchodu/eshopy atd.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Každý dělá, studuje nebo učí marketing.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Žijeme v době, které je přesycená informacemi.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Státy EU přerozdělují téměř 50 % HDP a regulují stále více aktivit ve společnosti (odpady, energie, farmacie atd.)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POZOR – zkratka selského rozumu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Marketingoví odborníci ujíždějí na marketingu sebe sama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Skoro vždy jde o budování značky,  které umožňuje prodat dráž  oproti  komoditizovatelnému zboží, službě….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Definice marketingu – různé pohledy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Marketing je aktivitou, soubor institucí a procesů pro vytváření, komunikování, dodávání a směnu nabídek, které mají hodnotu pro zákazníky, klienty, partnery a společnost jako celek.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Cílem marketingu je učinit prodej nadbytěčný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Umění prodávat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Nakonec je vždy cílem úspěch firmy nebo projektu, marketing se stává více a více věcí řízení celé společnosti.</a:t>
            </a:r>
          </a:p>
          <a:p>
            <a:pPr lvl="0" rtl="0"/>
            <a:endParaRPr lang="cs-CZ">
              <a:ea typeface="Segoe UI" pitchFamily="2"/>
              <a:cs typeface="Tahoma" pitchFamily="2"/>
            </a:endParaRPr>
          </a:p>
          <a:p>
            <a:pPr lvl="0" rtl="0"/>
            <a:endParaRPr lang="cs-CZ">
              <a:ea typeface="Segoe UI" pitchFamily="2"/>
              <a:cs typeface="Tahoma" pitchFamily="2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60000" y="407520"/>
            <a:ext cx="320760" cy="378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Škola hrou – dva dobrovolníci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3 řada, 5 zleva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1 řada, 1 zprava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Čemu se dělá marketing – objekty marketingu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6000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Zboží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Služba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Události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Zážitky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Osoby</a:t>
            </a:r>
          </a:p>
          <a:p>
            <a:pPr lvl="0" rtl="0"/>
            <a:endParaRPr lang="cs-CZ">
              <a:ea typeface="Segoe UI" pitchFamily="2"/>
              <a:cs typeface="Tahoma" pitchFamily="2"/>
            </a:endParaRP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4294967295"/>
          </p:nvPr>
        </p:nvSpPr>
        <p:spPr>
          <a:xfrm>
            <a:off x="515592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marL="0" lvl="0" indent="0" rtl="0"/>
            <a:r>
              <a:rPr lang="cs-CZ">
                <a:ea typeface="Segoe UI" pitchFamily="2"/>
                <a:cs typeface="Tahoma" pitchFamily="2"/>
              </a:rPr>
              <a:t>Místo</a:t>
            </a:r>
          </a:p>
          <a:p>
            <a:pPr marL="0" lvl="0" indent="0" rtl="0"/>
            <a:r>
              <a:rPr lang="cs-CZ">
                <a:ea typeface="Segoe UI" pitchFamily="2"/>
                <a:cs typeface="Tahoma" pitchFamily="2"/>
              </a:rPr>
              <a:t>Vlastnická práva (válečné bondy)</a:t>
            </a:r>
          </a:p>
          <a:p>
            <a:pPr marL="0" lvl="0" indent="0" rtl="0"/>
            <a:r>
              <a:rPr lang="cs-CZ">
                <a:ea typeface="Segoe UI" pitchFamily="2"/>
                <a:cs typeface="Tahoma" pitchFamily="2"/>
              </a:rPr>
              <a:t>Organizace (corporate vs product)</a:t>
            </a:r>
          </a:p>
          <a:p>
            <a:pPr marL="0" lvl="0" indent="0" rtl="0"/>
            <a:r>
              <a:rPr lang="cs-CZ">
                <a:ea typeface="Segoe UI" pitchFamily="2"/>
                <a:cs typeface="Tahoma" pitchFamily="2"/>
              </a:rPr>
              <a:t>Informace</a:t>
            </a:r>
          </a:p>
          <a:p>
            <a:pPr marL="0" lvl="0" indent="0" rtl="0"/>
            <a:r>
              <a:rPr lang="cs-CZ">
                <a:ea typeface="Segoe UI" pitchFamily="2"/>
                <a:cs typeface="Tahoma" pitchFamily="2"/>
              </a:rPr>
              <a:t>Myšlenka (zodpovědný volič, řidič, rodič)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S jakou poptávkou se můžeme potkat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6000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Negativní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Neexistující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Latentní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Klesající poptávka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4294967295"/>
          </p:nvPr>
        </p:nvSpPr>
        <p:spPr>
          <a:xfrm>
            <a:off x="515592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Nepravidelná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Plná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Nadměrná poptávka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Nežádoucí poptávka (zneužívání psedoefedrinu)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181080"/>
            <a:ext cx="9360000" cy="718920"/>
          </a:xfrm>
        </p:spPr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TRHY – různé pohledy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6000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Trhy zdrojů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Trhy výrobců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Vládní trhy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Trhy sprostředkovatelů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Trhy spotřebitelů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4294967295"/>
          </p:nvPr>
        </p:nvSpPr>
        <p:spPr>
          <a:xfrm>
            <a:off x="5155920" y="1484999"/>
            <a:ext cx="4567320" cy="3780000"/>
          </a:xfrm>
        </p:spPr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Trh potřeb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Trh výrobků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Trh seniorů/žen v domácnosti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Evropský trh, asijský trh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cs-CZ">
                <a:ea typeface="Segoe UI" pitchFamily="2"/>
                <a:cs typeface="Tahoma" pitchFamily="2"/>
              </a:rPr>
              <a:t>Od potřeby a přání k poptávce po produktu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>
            <a:def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None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defPPr>
            <a:lvl1pPr marL="432000" marR="0" lvl="0" indent="-324000" hangingPunct="1">
              <a:spcBef>
                <a:spcPts val="0"/>
              </a:spcBef>
              <a:spcAft>
                <a:spcPts val="1057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24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 Semibold" pitchFamily="34"/>
              </a:defRPr>
            </a:lvl1pPr>
            <a:lvl2pPr marL="864000" marR="0" lvl="1" indent="-324000" hangingPunct="1">
              <a:spcBef>
                <a:spcPts val="0"/>
              </a:spcBef>
              <a:spcAft>
                <a:spcPts val="850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21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2pPr>
            <a:lvl3pPr marL="1295999" marR="0" lvl="2" indent="-288000" hangingPunct="1">
              <a:spcBef>
                <a:spcPts val="0"/>
              </a:spcBef>
              <a:spcAft>
                <a:spcPts val="635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3pPr>
            <a:lvl4pPr marL="1728000" marR="0" lvl="3" indent="-216000" hangingPunct="1">
              <a:spcBef>
                <a:spcPts val="0"/>
              </a:spcBef>
              <a:spcAft>
                <a:spcPts val="425"/>
              </a:spcAft>
              <a:buClr>
                <a:srgbClr val="2C3E50"/>
              </a:buClr>
              <a:buSzPct val="75000"/>
              <a:buFont typeface="StarSymbol"/>
              <a:buChar char="–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4pPr>
            <a:lvl5pPr marL="2160000" marR="0" lvl="4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5pPr>
            <a:lvl6pPr marL="2592000" marR="0" lvl="5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6pPr>
            <a:lvl7pPr marL="3024000" marR="0" lvl="6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7pPr>
            <a:lvl8pPr marL="3456000" marR="0" lvl="7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8pPr>
            <a:lvl9pPr marL="3887999" marR="0" lvl="8" indent="-216000" hangingPunct="1">
              <a:spcBef>
                <a:spcPts val="0"/>
              </a:spcBef>
              <a:spcAft>
                <a:spcPts val="213"/>
              </a:spcAft>
              <a:buClr>
                <a:srgbClr val="2C3E50"/>
              </a:buClr>
              <a:buSzPct val="45000"/>
              <a:buFont typeface="StarSymbol"/>
              <a:buChar char="●"/>
              <a:defRPr lang="cs-CZ" sz="15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</a:defRPr>
            </a:lvl9pPr>
          </a:lstStyle>
          <a:p>
            <a:pPr lvl="0" rtl="0"/>
            <a:r>
              <a:rPr lang="cs-CZ">
                <a:ea typeface="Segoe UI" pitchFamily="2"/>
                <a:cs typeface="Tahoma" pitchFamily="2"/>
              </a:rPr>
              <a:t>Vyjádřené potřeby – něco říkám, ale moc si nerozumím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Skutečné potřeby – to pochopí dobrý prodejce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Nevyjádřené potřeby – to je jasné dobrému prodejci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Nadstandardní potřeby – dárek pro budoucí vztahy</a:t>
            </a:r>
          </a:p>
          <a:p>
            <a:pPr lvl="0" rtl="0"/>
            <a:r>
              <a:rPr lang="cs-CZ">
                <a:ea typeface="Segoe UI" pitchFamily="2"/>
                <a:cs typeface="Tahoma" pitchFamily="2"/>
              </a:rPr>
              <a:t>Tajné potřeby – ????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dnightblu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dnightblue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idnightblue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488</Words>
  <Application>Microsoft Office PowerPoint</Application>
  <PresentationFormat>Předvádění na obrazovce (4:3)</PresentationFormat>
  <Paragraphs>87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Midnightblue</vt:lpstr>
      <vt:lpstr>Midnightblue1</vt:lpstr>
      <vt:lpstr>Midnightblue2</vt:lpstr>
      <vt:lpstr>MARKETING PRO 21. STOLETÍ</vt:lpstr>
      <vt:lpstr>Marketing a dnešek</vt:lpstr>
      <vt:lpstr>POZOR – zkratka selského rozumu</vt:lpstr>
      <vt:lpstr>Definice marketingu – různé pohledy</vt:lpstr>
      <vt:lpstr>Škola hrou – dva dobrovolníci</vt:lpstr>
      <vt:lpstr>Čemu se dělá marketing – objekty marketingu</vt:lpstr>
      <vt:lpstr>S jakou poptávkou se můžeme potkat</vt:lpstr>
      <vt:lpstr>TRHY – různé pohledy</vt:lpstr>
      <vt:lpstr>Od potřeby a přání k poptávce po produktu</vt:lpstr>
      <vt:lpstr>Další marektingové koncepty</vt:lpstr>
      <vt:lpstr>Evoluce firemních strategií pro tržní úspěch</vt:lpstr>
      <vt:lpstr>Marketingový mix 4P</vt:lpstr>
      <vt:lpstr>4P moderního marketing managementu (LIDL/BILLA/ALBERT)</vt:lpstr>
      <vt:lpstr>Jak na marketing osobního trenéra</vt:lpstr>
      <vt:lpstr>Nejlepší formou studia marketingu je vlastní projekt!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Midnightblue</dc:title>
  <dc:creator>Renáta</dc:creator>
  <cp:lastModifiedBy>Renáta</cp:lastModifiedBy>
  <cp:revision>35</cp:revision>
  <dcterms:created xsi:type="dcterms:W3CDTF">2021-10-01T10:33:18Z</dcterms:created>
  <dcterms:modified xsi:type="dcterms:W3CDTF">2022-10-11T21:09:22Z</dcterms:modified>
</cp:coreProperties>
</file>