
<file path=[Content_Types].xml><?xml version="1.0" encoding="utf-8"?>
<Types xmlns="http://schemas.openxmlformats.org/package/2006/content-types">
  <Default Extension="xml" ContentType="application/xml"/>
  <Default Extension="vml" ContentType="application/vnd.openxmlformats-officedocument.vmlDrawing"/>
  <Default Extension="bin" ContentType="application/vnd.openxmlformats-officedocument.oleObject"/>
  <Default Extension="png" ContentType="image/png"/>
  <Default Extension="emf" ContentType="image/x-emf"/>
  <Default Extension="wmf" ContentType="image/x-wmf"/>
  <Default Extension="jpeg" ContentType="image/jpeg"/>
  <Default Extension="JPG" ContentType="image/.jpg"/>
  <Default Extension="rels" ContentType="application/vnd.openxmlformats-package.relationshi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4"/>
  </p:notesMasterIdLst>
  <p:sldIdLst>
    <p:sldId id="256" r:id="rId3"/>
    <p:sldId id="362" r:id="rId5"/>
    <p:sldId id="257" r:id="rId6"/>
    <p:sldId id="363" r:id="rId7"/>
    <p:sldId id="364" r:id="rId8"/>
    <p:sldId id="428" r:id="rId9"/>
    <p:sldId id="275" r:id="rId10"/>
    <p:sldId id="311" r:id="rId11"/>
    <p:sldId id="314" r:id="rId12"/>
    <p:sldId id="259" r:id="rId13"/>
    <p:sldId id="325" r:id="rId14"/>
    <p:sldId id="312" r:id="rId15"/>
    <p:sldId id="313" r:id="rId16"/>
    <p:sldId id="479" r:id="rId17"/>
    <p:sldId id="258" r:id="rId18"/>
    <p:sldId id="480" r:id="rId19"/>
    <p:sldId id="430" r:id="rId20"/>
    <p:sldId id="276" r:id="rId21"/>
    <p:sldId id="429" r:id="rId22"/>
    <p:sldId id="274" r:id="rId23"/>
    <p:sldId id="435" r:id="rId24"/>
    <p:sldId id="433" r:id="rId25"/>
    <p:sldId id="434" r:id="rId26"/>
    <p:sldId id="437" r:id="rId27"/>
    <p:sldId id="443" r:id="rId28"/>
    <p:sldId id="476" r:id="rId29"/>
    <p:sldId id="487" r:id="rId30"/>
    <p:sldId id="445" r:id="rId31"/>
    <p:sldId id="444" r:id="rId32"/>
    <p:sldId id="446" r:id="rId33"/>
    <p:sldId id="449" r:id="rId34"/>
    <p:sldId id="450" r:id="rId35"/>
    <p:sldId id="482" r:id="rId36"/>
    <p:sldId id="481" r:id="rId37"/>
    <p:sldId id="483" r:id="rId38"/>
    <p:sldId id="478" r:id="rId39"/>
    <p:sldId id="484" r:id="rId40"/>
    <p:sldId id="485" r:id="rId41"/>
    <p:sldId id="486" r:id="rId42"/>
    <p:sldId id="452" r:id="rId43"/>
    <p:sldId id="477" r:id="rId44"/>
    <p:sldId id="453" r:id="rId45"/>
    <p:sldId id="454" r:id="rId46"/>
    <p:sldId id="455" r:id="rId47"/>
    <p:sldId id="456" r:id="rId48"/>
    <p:sldId id="457" r:id="rId49"/>
    <p:sldId id="458" r:id="rId50"/>
    <p:sldId id="459" r:id="rId51"/>
    <p:sldId id="279" r:id="rId52"/>
    <p:sldId id="411" r:id="rId53"/>
    <p:sldId id="282" r:id="rId54"/>
    <p:sldId id="488" r:id="rId55"/>
    <p:sldId id="489" r:id="rId56"/>
    <p:sldId id="490" r:id="rId57"/>
    <p:sldId id="491" r:id="rId58"/>
    <p:sldId id="283" r:id="rId59"/>
    <p:sldId id="462" r:id="rId60"/>
    <p:sldId id="464" r:id="rId61"/>
    <p:sldId id="461" r:id="rId62"/>
    <p:sldId id="298" r:id="rId63"/>
    <p:sldId id="286" r:id="rId64"/>
    <p:sldId id="361" r:id="rId6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775" autoAdjust="0"/>
  </p:normalViewPr>
  <p:slideViewPr>
    <p:cSldViewPr snapToGrid="0" showGuides="1">
      <p:cViewPr varScale="1">
        <p:scale>
          <a:sx n="78" d="100"/>
          <a:sy n="78" d="100"/>
        </p:scale>
        <p:origin x="15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1" Type="http://schemas.openxmlformats.org/officeDocument/2006/relationships/customXml" Target="../customXml/item3.xml"/><Relationship Id="rId70" Type="http://schemas.openxmlformats.org/officeDocument/2006/relationships/customXml" Target="../customXml/item2.xml"/><Relationship Id="rId7" Type="http://schemas.openxmlformats.org/officeDocument/2006/relationships/slide" Target="slides/slide4.xml"/><Relationship Id="rId69" Type="http://schemas.openxmlformats.org/officeDocument/2006/relationships/customXml" Target="../customXml/item1.xml"/><Relationship Id="rId68" Type="http://schemas.openxmlformats.org/officeDocument/2006/relationships/tableStyles" Target="tableStyles.xml"/><Relationship Id="rId67" Type="http://schemas.openxmlformats.org/officeDocument/2006/relationships/viewProps" Target="viewProps.xml"/><Relationship Id="rId66" Type="http://schemas.openxmlformats.org/officeDocument/2006/relationships/presProps" Target="presProps.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rPr>
            </a:fld>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9" Type="http://schemas.openxmlformats.org/officeDocument/2006/relationships/hyperlink" Target="http://www.ceed.cz/makroekonomie/33_fiskalni_politika.htm" TargetMode="External"/><Relationship Id="rId8" Type="http://schemas.openxmlformats.org/officeDocument/2006/relationships/hyperlink" Target="http://www.ceed.cz/makroekonomie/16_monet_politika.htm" TargetMode="External"/><Relationship Id="rId7" Type="http://schemas.openxmlformats.org/officeDocument/2006/relationships/hyperlink" Target="http://www.ceed.cz/makroekonomie/68_platebni_bilance.htm" TargetMode="External"/><Relationship Id="rId6" Type="http://schemas.openxmlformats.org/officeDocument/2006/relationships/hyperlink" Target="http://www.ceed.cz/makroekonomie/52_cena_a_inflace.htm" TargetMode="External"/><Relationship Id="rId5" Type="http://schemas.openxmlformats.org/officeDocument/2006/relationships/hyperlink" Target="http://www.ceed.cz/makroekonomie/57_nezamest.htm" TargetMode="External"/><Relationship Id="rId4" Type="http://schemas.openxmlformats.org/officeDocument/2006/relationships/hyperlink" Target="http://www.ceed.cz/makroekonomie/10_vykonnost_hospodarstvi.htm" TargetMode="External"/><Relationship Id="rId3" Type="http://schemas.openxmlformats.org/officeDocument/2006/relationships/hyperlink" Target="http://www.ceed.cz/makroekonomie/04-1_magicky_ctyruhelnik.htm" TargetMode="External"/><Relationship Id="rId2" Type="http://schemas.openxmlformats.org/officeDocument/2006/relationships/notesMaster" Target="../notesMasters/notesMaster1.xml"/><Relationship Id="rId11" Type="http://schemas.openxmlformats.org/officeDocument/2006/relationships/hyperlink" Target="http://www.ceed.cz/makroekonomie/65_cile_a_nastroje_zahr_politiky.htm" TargetMode="External"/><Relationship Id="rId10" Type="http://schemas.openxmlformats.org/officeDocument/2006/relationships/hyperlink" Target="http://www.ceed.cz/makroekonomie/52-0_duchodova_a_cenova_politika.htm" TargetMode="Externa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Původní</a:t>
            </a:r>
            <a:r>
              <a:rPr lang="en-GB" dirty="0"/>
              <a:t> </a:t>
            </a:r>
            <a:r>
              <a:rPr lang="en-GB" dirty="0" err="1"/>
              <a:t>smysl</a:t>
            </a:r>
            <a:r>
              <a:rPr lang="en-GB" dirty="0"/>
              <a:t> – </a:t>
            </a:r>
            <a:r>
              <a:rPr lang="en-GB" dirty="0" err="1"/>
              <a:t>získávání</a:t>
            </a:r>
            <a:r>
              <a:rPr lang="en-GB" dirty="0"/>
              <a:t> a </a:t>
            </a:r>
            <a:r>
              <a:rPr lang="en-GB" dirty="0" err="1"/>
              <a:t>shromažďování</a:t>
            </a:r>
            <a:r>
              <a:rPr lang="en-GB" dirty="0"/>
              <a:t> </a:t>
            </a:r>
            <a:r>
              <a:rPr lang="en-GB" dirty="0" err="1"/>
              <a:t>peněžních</a:t>
            </a:r>
            <a:r>
              <a:rPr lang="en-GB" dirty="0"/>
              <a:t> </a:t>
            </a:r>
            <a:r>
              <a:rPr lang="en-GB" dirty="0" err="1"/>
              <a:t>prostředků</a:t>
            </a:r>
            <a:r>
              <a:rPr lang="en-GB" dirty="0"/>
              <a:t> pro </a:t>
            </a:r>
            <a:r>
              <a:rPr lang="en-GB" dirty="0" err="1"/>
              <a:t>krytí</a:t>
            </a:r>
            <a:r>
              <a:rPr lang="en-GB" dirty="0"/>
              <a:t> </a:t>
            </a:r>
            <a:r>
              <a:rPr lang="en-GB" dirty="0" err="1"/>
              <a:t>státních</a:t>
            </a:r>
            <a:r>
              <a:rPr lang="en-GB" dirty="0"/>
              <a:t> </a:t>
            </a:r>
            <a:r>
              <a:rPr lang="en-GB" dirty="0" err="1"/>
              <a:t>výdajů</a:t>
            </a:r>
            <a:r>
              <a:rPr lang="en-GB" dirty="0"/>
              <a:t>, </a:t>
            </a:r>
            <a:r>
              <a:rPr lang="en-GB" dirty="0" err="1"/>
              <a:t>ať</a:t>
            </a:r>
            <a:r>
              <a:rPr lang="en-GB" dirty="0"/>
              <a:t> </a:t>
            </a:r>
            <a:r>
              <a:rPr lang="en-GB" dirty="0" err="1"/>
              <a:t>již</a:t>
            </a:r>
            <a:r>
              <a:rPr lang="en-GB" dirty="0"/>
              <a:t> </a:t>
            </a:r>
            <a:r>
              <a:rPr lang="en-GB" dirty="0" err="1"/>
              <a:t>šlo</a:t>
            </a:r>
            <a:r>
              <a:rPr lang="en-GB" dirty="0"/>
              <a:t> o </a:t>
            </a:r>
            <a:r>
              <a:rPr lang="en-GB" dirty="0" err="1"/>
              <a:t>výdaje</a:t>
            </a:r>
            <a:r>
              <a:rPr lang="en-GB" dirty="0"/>
              <a:t> </a:t>
            </a:r>
            <a:r>
              <a:rPr lang="en-GB" dirty="0" err="1"/>
              <a:t>na</a:t>
            </a:r>
            <a:r>
              <a:rPr lang="en-GB" dirty="0"/>
              <a:t> </a:t>
            </a:r>
            <a:r>
              <a:rPr lang="en-GB" dirty="0" err="1"/>
              <a:t>provoz</a:t>
            </a:r>
            <a:r>
              <a:rPr lang="en-GB" dirty="0"/>
              <a:t> </a:t>
            </a:r>
            <a:r>
              <a:rPr lang="en-GB" dirty="0" err="1"/>
              <a:t>královského</a:t>
            </a:r>
            <a:r>
              <a:rPr lang="en-GB" dirty="0"/>
              <a:t> </a:t>
            </a:r>
            <a:r>
              <a:rPr lang="en-GB" dirty="0" err="1"/>
              <a:t>dvora</a:t>
            </a:r>
            <a:r>
              <a:rPr lang="en-GB" dirty="0"/>
              <a:t> </a:t>
            </a:r>
            <a:r>
              <a:rPr lang="en-GB" dirty="0" err="1"/>
              <a:t>nebo</a:t>
            </a:r>
            <a:r>
              <a:rPr lang="en-GB" dirty="0"/>
              <a:t> </a:t>
            </a:r>
            <a:r>
              <a:rPr lang="en-GB" dirty="0" err="1"/>
              <a:t>republikánského</a:t>
            </a:r>
            <a:r>
              <a:rPr lang="en-GB" dirty="0"/>
              <a:t> </a:t>
            </a:r>
            <a:r>
              <a:rPr lang="en-GB" dirty="0" err="1"/>
              <a:t>zřízení</a:t>
            </a:r>
            <a:r>
              <a:rPr lang="en-GB" dirty="0"/>
              <a:t>, </a:t>
            </a:r>
            <a:r>
              <a:rPr lang="en-GB" dirty="0" err="1"/>
              <a:t>na</a:t>
            </a:r>
            <a:r>
              <a:rPr lang="en-GB" dirty="0"/>
              <a:t> </a:t>
            </a:r>
            <a:r>
              <a:rPr lang="en-GB" dirty="0" err="1"/>
              <a:t>vedení</a:t>
            </a:r>
            <a:r>
              <a:rPr lang="en-GB" dirty="0"/>
              <a:t> </a:t>
            </a:r>
            <a:r>
              <a:rPr lang="en-GB" dirty="0" err="1"/>
              <a:t>válek</a:t>
            </a:r>
            <a:r>
              <a:rPr lang="en-GB" dirty="0"/>
              <a:t> </a:t>
            </a:r>
            <a:r>
              <a:rPr lang="en-GB" dirty="0" err="1"/>
              <a:t>či</a:t>
            </a:r>
            <a:r>
              <a:rPr lang="en-GB" dirty="0"/>
              <a:t> </a:t>
            </a:r>
            <a:r>
              <a:rPr lang="en-GB" dirty="0" err="1"/>
              <a:t>na</a:t>
            </a:r>
            <a:r>
              <a:rPr lang="en-GB" dirty="0"/>
              <a:t> </a:t>
            </a:r>
            <a:r>
              <a:rPr lang="en-GB" dirty="0" err="1"/>
              <a:t>infrastrukturální</a:t>
            </a:r>
            <a:r>
              <a:rPr lang="en-GB" dirty="0"/>
              <a:t> </a:t>
            </a:r>
            <a:r>
              <a:rPr lang="en-GB" dirty="0" err="1"/>
              <a:t>projekty</a:t>
            </a:r>
            <a:r>
              <a:rPr lang="en-GB" dirty="0"/>
              <a:t>. </a:t>
            </a:r>
            <a:endParaRPr lang="en-GB" dirty="0"/>
          </a:p>
          <a:p>
            <a:pPr marL="0" lvl="0" indent="0" algn="l" rtl="0">
              <a:spcBef>
                <a:spcPts val="0"/>
              </a:spcBef>
              <a:spcAft>
                <a:spcPts val="0"/>
              </a:spcAft>
              <a:buNone/>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Koneckonců – plnění původního fiskálního úkolu je předpokladem pro plnění úkolů ostatních, neboť bez akumulovaných peněžních prostředků nelze provádět aktivní fiskální politiku.</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Původní</a:t>
            </a:r>
            <a:r>
              <a:rPr lang="en-GB" dirty="0"/>
              <a:t> </a:t>
            </a:r>
            <a:r>
              <a:rPr lang="en-GB" dirty="0" err="1"/>
              <a:t>smysl</a:t>
            </a:r>
            <a:r>
              <a:rPr lang="en-GB" dirty="0"/>
              <a:t> – </a:t>
            </a:r>
            <a:r>
              <a:rPr lang="en-GB" dirty="0" err="1"/>
              <a:t>získávání</a:t>
            </a:r>
            <a:r>
              <a:rPr lang="en-GB" dirty="0"/>
              <a:t> a </a:t>
            </a:r>
            <a:r>
              <a:rPr lang="en-GB" dirty="0" err="1"/>
              <a:t>shromažďování</a:t>
            </a:r>
            <a:r>
              <a:rPr lang="en-GB" dirty="0"/>
              <a:t> </a:t>
            </a:r>
            <a:r>
              <a:rPr lang="en-GB" dirty="0" err="1"/>
              <a:t>peněžních</a:t>
            </a:r>
            <a:r>
              <a:rPr lang="en-GB" dirty="0"/>
              <a:t> </a:t>
            </a:r>
            <a:r>
              <a:rPr lang="en-GB" dirty="0" err="1"/>
              <a:t>prostředků</a:t>
            </a:r>
            <a:r>
              <a:rPr lang="en-GB" dirty="0"/>
              <a:t> pro </a:t>
            </a:r>
            <a:r>
              <a:rPr lang="en-GB" dirty="0" err="1"/>
              <a:t>krytí</a:t>
            </a:r>
            <a:r>
              <a:rPr lang="en-GB" dirty="0"/>
              <a:t> </a:t>
            </a:r>
            <a:r>
              <a:rPr lang="en-GB" dirty="0" err="1"/>
              <a:t>státních</a:t>
            </a:r>
            <a:r>
              <a:rPr lang="en-GB" dirty="0"/>
              <a:t> </a:t>
            </a:r>
            <a:r>
              <a:rPr lang="en-GB" dirty="0" err="1"/>
              <a:t>výdajů</a:t>
            </a:r>
            <a:r>
              <a:rPr lang="en-GB" dirty="0"/>
              <a:t>, </a:t>
            </a:r>
            <a:r>
              <a:rPr lang="en-GB" dirty="0" err="1"/>
              <a:t>ať</a:t>
            </a:r>
            <a:r>
              <a:rPr lang="en-GB" dirty="0"/>
              <a:t> </a:t>
            </a:r>
            <a:r>
              <a:rPr lang="en-GB" dirty="0" err="1"/>
              <a:t>již</a:t>
            </a:r>
            <a:r>
              <a:rPr lang="en-GB" dirty="0"/>
              <a:t> </a:t>
            </a:r>
            <a:r>
              <a:rPr lang="en-GB" dirty="0" err="1"/>
              <a:t>šlo</a:t>
            </a:r>
            <a:r>
              <a:rPr lang="en-GB" dirty="0"/>
              <a:t> o </a:t>
            </a:r>
            <a:r>
              <a:rPr lang="en-GB" dirty="0" err="1"/>
              <a:t>výdaje</a:t>
            </a:r>
            <a:r>
              <a:rPr lang="en-GB" dirty="0"/>
              <a:t> </a:t>
            </a:r>
            <a:r>
              <a:rPr lang="en-GB" dirty="0" err="1"/>
              <a:t>na</a:t>
            </a:r>
            <a:r>
              <a:rPr lang="en-GB" dirty="0"/>
              <a:t> </a:t>
            </a:r>
            <a:r>
              <a:rPr lang="en-GB" dirty="0" err="1"/>
              <a:t>provoz</a:t>
            </a:r>
            <a:r>
              <a:rPr lang="en-GB" dirty="0"/>
              <a:t> </a:t>
            </a:r>
            <a:r>
              <a:rPr lang="en-GB" dirty="0" err="1"/>
              <a:t>královského</a:t>
            </a:r>
            <a:r>
              <a:rPr lang="en-GB" dirty="0"/>
              <a:t> </a:t>
            </a:r>
            <a:r>
              <a:rPr lang="en-GB" dirty="0" err="1"/>
              <a:t>dvora</a:t>
            </a:r>
            <a:r>
              <a:rPr lang="en-GB" dirty="0"/>
              <a:t> </a:t>
            </a:r>
            <a:r>
              <a:rPr lang="en-GB" dirty="0" err="1"/>
              <a:t>nebo</a:t>
            </a:r>
            <a:r>
              <a:rPr lang="en-GB" dirty="0"/>
              <a:t> </a:t>
            </a:r>
            <a:r>
              <a:rPr lang="en-GB" dirty="0" err="1"/>
              <a:t>republikánského</a:t>
            </a:r>
            <a:r>
              <a:rPr lang="en-GB" dirty="0"/>
              <a:t> </a:t>
            </a:r>
            <a:r>
              <a:rPr lang="en-GB" dirty="0" err="1"/>
              <a:t>zřízení</a:t>
            </a:r>
            <a:r>
              <a:rPr lang="en-GB" dirty="0"/>
              <a:t>, </a:t>
            </a:r>
            <a:r>
              <a:rPr lang="en-GB" dirty="0" err="1"/>
              <a:t>na</a:t>
            </a:r>
            <a:r>
              <a:rPr lang="en-GB" dirty="0"/>
              <a:t> </a:t>
            </a:r>
            <a:r>
              <a:rPr lang="en-GB" dirty="0" err="1"/>
              <a:t>vedení</a:t>
            </a:r>
            <a:r>
              <a:rPr lang="en-GB" dirty="0"/>
              <a:t> </a:t>
            </a:r>
            <a:r>
              <a:rPr lang="en-GB" dirty="0" err="1"/>
              <a:t>válek</a:t>
            </a:r>
            <a:r>
              <a:rPr lang="en-GB" dirty="0"/>
              <a:t> </a:t>
            </a:r>
            <a:r>
              <a:rPr lang="en-GB" dirty="0" err="1"/>
              <a:t>či</a:t>
            </a:r>
            <a:r>
              <a:rPr lang="en-GB" dirty="0"/>
              <a:t> </a:t>
            </a:r>
            <a:r>
              <a:rPr lang="en-GB" dirty="0" err="1"/>
              <a:t>na</a:t>
            </a:r>
            <a:r>
              <a:rPr lang="en-GB" dirty="0"/>
              <a:t> </a:t>
            </a:r>
            <a:r>
              <a:rPr lang="en-GB" dirty="0" err="1"/>
              <a:t>infrastrukturální</a:t>
            </a:r>
            <a:r>
              <a:rPr lang="en-GB" dirty="0"/>
              <a:t> </a:t>
            </a:r>
            <a:r>
              <a:rPr lang="en-GB" dirty="0" err="1"/>
              <a:t>projekty</a:t>
            </a:r>
            <a:r>
              <a:rPr lang="en-GB" dirty="0"/>
              <a:t>. </a:t>
            </a:r>
            <a:endParaRPr lang="en-GB" dirty="0"/>
          </a:p>
          <a:p>
            <a:pPr marL="0" lvl="0" indent="0" algn="l" rtl="0">
              <a:spcBef>
                <a:spcPts val="0"/>
              </a:spcBef>
              <a:spcAft>
                <a:spcPts val="0"/>
              </a:spcAft>
              <a:buNone/>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Koneckonců – plnění původního fiskálního úkolu je předpokladem pro plnění úkolů ostatních, neboť bez akumulovaných peněžních prostředků nelze provádět aktivní fiskální politiku.</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kumimoji="0" lang="cs-CZ" sz="120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0" lvl="0" indent="0" algn="l" rtl="0">
              <a:spcBef>
                <a:spcPts val="0"/>
              </a:spcBef>
              <a:spcAft>
                <a:spcPts val="0"/>
              </a:spcAft>
              <a:buNone/>
            </a:pPr>
            <a:endParaRPr kumimoji="0" lang="cs-CZ" sz="120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0" lvl="0" indent="0" algn="l" rtl="0">
              <a:spcBef>
                <a:spcPts val="0"/>
              </a:spcBef>
              <a:spcAft>
                <a:spcPts val="0"/>
              </a:spcAft>
              <a:buNone/>
            </a:pPr>
            <a:r>
              <a:rPr kumimoji="0" lang="cs-CZ" sz="120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Fiskální politika:</a:t>
            </a:r>
            <a:endParaRPr kumimoji="0" lang="cs-CZ" sz="120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makroekonomicky pojaté využití systému veřejných financí, tj. změn objemu a struktury veřejných příjmů a výdajů, volby typu a objemu rozpočtového salda a způsobu jeho krytí k dosažení žádané úrovně nebo stabilizace úrovně reálných makroekonomických proměnných, především míry ekonomického růstu a zaměstnanosti,</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důraz na stabilizační funkci veřejných financí,</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státní rozpočet je využíván jako jeden z nástrojů hospodářské politiky,</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pojmem novějším, vzniká později v souladu s konceptem aktivních veřejných financí ve vazbě na </a:t>
            </a:r>
            <a:r>
              <a:rPr kumimoji="0" lang="cs-CZ" altLang="cs-CZ" sz="12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keynesovsky</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pojatou hospodářskou politiku (od 30.let 20 století)</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lang="cs-CZ" dirty="0"/>
          </a:p>
          <a:p>
            <a:pPr marL="0" lvl="0" indent="0" algn="l" rtl="0">
              <a:spcBef>
                <a:spcPts val="0"/>
              </a:spcBef>
              <a:spcAft>
                <a:spcPts val="0"/>
              </a:spcAft>
              <a:buNone/>
            </a:pPr>
            <a:r>
              <a:rPr lang="cs-CZ" dirty="0"/>
              <a:t>Rozpočtová politika</a:t>
            </a:r>
            <a:endParaRPr lang="cs-CZ" dirty="0"/>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starší pojem, upřednostňuje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alokační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redistribuční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funkci veřejných financí, </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vyjadřuje veřejné finance ve finančním pojetí,</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státní rozpočet, bez snahy ovlivnit reálné makroekonomické veličiny, soustřeďuje veřejné zdroje na:</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financování produkce veřejných statků,</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odstranění a vyrovnání efektů externalit,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sociálně motivovanou redistribuci důchodu,</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vyrovnanost rozpočtu vyjadřuje úspěšnost rozpočtové politiky, vypovídá o dobrém hospodaření státu,</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provádí ji ministerstvo financí.</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Dle některých ekonomizujících sociálních filozofů jsou hrubý domácí produkt, agregátní poptávka, zaměstnanost a další </a:t>
            </a:r>
            <a:r>
              <a:rPr kumimoji="0" lang="cs-CZ" altLang="cs-CZ" sz="12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makroveličiny</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výsledkem svobodných rozhodnutí ekonomických subjektů a ve svobodné společnosti by neměly být ovlivňovány aktivistickou hospodářskou politikou v duchu sociálního inženýrství, ať již jakkoli ideově zaměřeného. Akceptujeme-li však aktivní hospodářskou politiku (a v našem kontextu politiku fiskální) jako účelnou a oprávněnou, vyvstává otázka jejích funkcí. Rozlišujeme mikroekonomické a makroekonomické funkce fiskální politiky. V rovině mikroekonomické jde o funkci alokační a redistribuční: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a)Funkce alokační spočívá v soustředění a vynaložení finančních prostředků k úhradě produkce veřejných statků (čistých i smíšených). Spočívá také v ovlivňování alokace výrobních faktorů s ohledem na existenci negativních a pozitivních externalit.</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b)Funkce redistribuční, tzn. přerozdělovací, souvisí se snahami o zmírnění nerovnosti v tržním rozdělování důchodu (produktu). Přerozdělování by nemělo překročit rámec účelné solidarity, neboť by podporovalo morální hazard, tzn. oslabování odpovědnosti občanů za sebe</a:t>
            </a:r>
            <a:endParaRPr lang="cs-CZ" dirty="0"/>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plní funkce odvozené od funkce veřejných financí:</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ALOKAČNÍ</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realizuje se pomocí financování potřeb veřejného sektoru,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REDISTRIBUČNÍ</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-spojena s přerozdělováním části HDP a zmírňováním nerovností mezi subjekty, ke kterým plynou prostřednictvím transferů, progresivních daní, dotacemi určitého statku,</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STABILIZAČNÍ</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ovlivňování ekonomické stability pomocí příjmů a výdajů SR, veřejné finance  jako  součást hospodářské politiky, prorůstá do makroekonomické problematiky.</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r>
              <a:rPr lang="cs-CZ" dirty="0"/>
              <a:t> Proces:</a:t>
            </a:r>
            <a:endParaRPr lang="cs-CZ" dirty="0"/>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příprava a projednávání návrhu rozpočtu ve vládě (orgánu moci výkonné),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projednávání a schvalování návrhu v parlamentu (orgánu moci zákonodárné),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realizace rozpočtu, tj. hospodaření podle rozpočtu v průběhu rozpočtového roku,</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následná kontrola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Fiskální politika </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vědomé využívání veřejných financí (státního rozpočtu) za účelem dosažení stanovených cílů, zejména udržení vyváženého ekonomického růstu a nízké míry nezaměstnanosti.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lang="cs-CZ" altLang="cs-CZ" sz="1200" b="1" dirty="0"/>
              <a:t>Státní rozpočet - proces</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příprava a projednávání návrhu rozpočtu ve vládě (orgánu moci výkonné),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projednávání a schvalování návrhu v parlamentu (orgánu moci zákonodárné),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realizace rozpočtu, tj. hospodaření podle rozpočtu v průběhu rozpočtového roku,</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následná kontrola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Diskreční opatření </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zpravidla vlády či parlamentu jsou jednorázovými rozhodnutími např. změny daňových sazeb či stanovení výše vládních výdajů v dané kapitole SR či další vědomé (záměrné) opatření za účelem </a:t>
            </a:r>
            <a:r>
              <a:rPr kumimoji="0" lang="cs-CZ" altLang="cs-CZ" sz="12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makroekon.stabilizace</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Vestavěné stabilizátory </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působí automaticky po svém zavedení, tj. nevyžadují žádná další rozhodnutí. Působí proticyklicky a patří sem zejména systém pojištění v nezaměstnanosti či progresivní zdanění</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800100" lvl="1" fontAlgn="base">
              <a:spcBef>
                <a:spcPct val="20000"/>
              </a:spcBef>
              <a:spcAft>
                <a:spcPct val="0"/>
              </a:spcAft>
              <a:buClrTx/>
              <a:buSzPct val="80000"/>
              <a:buFont typeface="Arial" panose="020B0604020202020204" pitchFamily="34" charset="0"/>
              <a:buChar char="•"/>
              <a:defRPr/>
            </a:pPr>
            <a:r>
              <a:rPr lang="cs-CZ" altLang="cs-CZ" sz="1200" b="1" dirty="0"/>
              <a:t>Vestavěné stabilizátory</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progresivní důchodové daně,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dávky v nezaměstnanosti a pojištění v nezaměstnanosti,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Mandatorní výdaje ze SR</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err="1">
                <a:solidFill>
                  <a:schemeClr val="tx1"/>
                </a:solidFill>
                <a:latin typeface="+mn-lt"/>
                <a:ea typeface="+mn-ea"/>
                <a:cs typeface="+mn-cs"/>
              </a:rPr>
              <a:t>odstata</a:t>
            </a:r>
            <a:r>
              <a:rPr lang="cs-CZ" sz="1200" kern="1200" dirty="0">
                <a:solidFill>
                  <a:schemeClr val="tx1"/>
                </a:solidFill>
                <a:latin typeface="+mn-lt"/>
                <a:ea typeface="+mn-ea"/>
                <a:cs typeface="+mn-cs"/>
              </a:rPr>
              <a:t> a cíle hospodářské politiky státu</a:t>
            </a:r>
            <a:r>
              <a:rPr lang="cs-CZ" dirty="0"/>
              <a:t> </a:t>
            </a:r>
            <a:r>
              <a:rPr lang="cs-CZ" sz="1200" b="1" u="sng" kern="1200" dirty="0">
                <a:solidFill>
                  <a:schemeClr val="tx1"/>
                </a:solidFill>
                <a:effectLst/>
                <a:latin typeface="+mn-lt"/>
                <a:ea typeface="+mn-ea"/>
                <a:cs typeface="+mn-cs"/>
              </a:rPr>
              <a:t>Hospodářská politika</a:t>
            </a:r>
            <a:r>
              <a:rPr lang="cs-CZ" sz="1200" kern="1200" dirty="0">
                <a:solidFill>
                  <a:schemeClr val="tx1"/>
                </a:solidFill>
                <a:effectLst/>
                <a:latin typeface="+mn-lt"/>
                <a:ea typeface="+mn-ea"/>
                <a:cs typeface="+mn-cs"/>
              </a:rPr>
              <a:t> je </a:t>
            </a:r>
            <a:r>
              <a:rPr lang="cs-CZ" sz="1200" b="1" kern="1200" dirty="0">
                <a:solidFill>
                  <a:schemeClr val="tx1"/>
                </a:solidFill>
                <a:effectLst/>
                <a:latin typeface="+mn-lt"/>
                <a:ea typeface="+mn-ea"/>
                <a:cs typeface="+mn-cs"/>
              </a:rPr>
              <a:t>souhrn cílů, nástrojů, rozhodovacích procesů a opatření státu</a:t>
            </a:r>
            <a:r>
              <a:rPr lang="cs-CZ" sz="1200" kern="1200" dirty="0">
                <a:solidFill>
                  <a:schemeClr val="tx1"/>
                </a:solidFill>
                <a:effectLst/>
                <a:latin typeface="+mn-lt"/>
                <a:ea typeface="+mn-ea"/>
                <a:cs typeface="+mn-cs"/>
              </a:rPr>
              <a:t> v jednotlivých oblastech ekonomické reality. </a:t>
            </a:r>
            <a:endParaRPr lang="cs-CZ" dirty="0">
              <a:effectLst/>
            </a:endParaRPr>
          </a:p>
          <a:p>
            <a:r>
              <a:rPr lang="cs-CZ" sz="1200" kern="1200" dirty="0">
                <a:solidFill>
                  <a:schemeClr val="tx1"/>
                </a:solidFill>
                <a:effectLst/>
                <a:latin typeface="+mn-lt"/>
                <a:ea typeface="+mn-ea"/>
                <a:cs typeface="+mn-cs"/>
              </a:rPr>
              <a:t>    </a:t>
            </a:r>
            <a:r>
              <a:rPr lang="cs-CZ" sz="1200" b="1" u="sng" kern="1200" dirty="0">
                <a:solidFill>
                  <a:schemeClr val="tx1"/>
                </a:solidFill>
                <a:effectLst/>
                <a:latin typeface="+mn-lt"/>
                <a:ea typeface="+mn-ea"/>
                <a:cs typeface="+mn-cs"/>
              </a:rPr>
              <a:t>cíle</a:t>
            </a:r>
            <a:r>
              <a:rPr lang="cs-CZ" sz="1200" kern="1200" dirty="0">
                <a:solidFill>
                  <a:schemeClr val="tx1"/>
                </a:solidFill>
                <a:effectLst/>
                <a:latin typeface="+mn-lt"/>
                <a:ea typeface="+mn-ea"/>
                <a:cs typeface="+mn-cs"/>
              </a:rPr>
              <a:t> - většina ekonomů se shoduje na čtyřech základních makroekonomických cílech (tzv. </a:t>
            </a:r>
            <a:r>
              <a:rPr lang="cs-CZ" sz="1200" b="1" kern="1200" dirty="0">
                <a:solidFill>
                  <a:schemeClr val="tx1"/>
                </a:solidFill>
                <a:effectLst/>
                <a:latin typeface="+mn-lt"/>
                <a:ea typeface="+mn-ea"/>
                <a:cs typeface="+mn-cs"/>
                <a:hlinkClick r:id="rId3"/>
              </a:rPr>
              <a:t>magický čtyřúhelník</a:t>
            </a:r>
            <a:r>
              <a:rPr lang="cs-CZ" sz="1200" b="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ale najdeme i pětiúhelníky, šestiúhelníky..., které sledují více ukazatelů. V jednoduchosti je krása, nám bude stačit čtyřúhelník): </a:t>
            </a:r>
            <a:endParaRPr lang="cs-CZ" dirty="0">
              <a:effectLst/>
            </a:endParaRPr>
          </a:p>
          <a:p>
            <a:r>
              <a:rPr lang="cs-CZ" sz="1200" b="1" kern="1200" dirty="0">
                <a:solidFill>
                  <a:schemeClr val="tx1"/>
                </a:solidFill>
                <a:effectLst/>
                <a:latin typeface="+mn-lt"/>
                <a:ea typeface="+mn-ea"/>
                <a:cs typeface="+mn-cs"/>
                <a:hlinkClick r:id="rId4"/>
              </a:rPr>
              <a:t>vysoká úroveň a dynamika produktu</a:t>
            </a:r>
            <a:r>
              <a:rPr lang="cs-CZ" sz="1200" kern="1200" dirty="0">
                <a:solidFill>
                  <a:schemeClr val="tx1"/>
                </a:solidFill>
                <a:effectLst/>
                <a:latin typeface="+mn-lt"/>
                <a:ea typeface="+mn-ea"/>
                <a:cs typeface="+mn-cs"/>
              </a:rPr>
              <a:t> (roční tempo růstu hrubého domácího produktu HDP),</a:t>
            </a:r>
            <a:endParaRPr lang="cs-CZ" dirty="0">
              <a:effectLst/>
            </a:endParaRPr>
          </a:p>
          <a:p>
            <a:r>
              <a:rPr lang="cs-CZ" sz="1200" b="1" kern="1200" dirty="0">
                <a:solidFill>
                  <a:schemeClr val="tx1"/>
                </a:solidFill>
                <a:effectLst/>
                <a:latin typeface="+mn-lt"/>
                <a:ea typeface="+mn-ea"/>
                <a:cs typeface="+mn-cs"/>
                <a:hlinkClick r:id="rId5"/>
              </a:rPr>
              <a:t>vysoká zaměstnanost a nízká nezaměstnanost</a:t>
            </a:r>
            <a:r>
              <a:rPr lang="cs-CZ" sz="1200" kern="1200" dirty="0">
                <a:solidFill>
                  <a:schemeClr val="tx1"/>
                </a:solidFill>
                <a:effectLst/>
                <a:latin typeface="+mn-lt"/>
                <a:ea typeface="+mn-ea"/>
                <a:cs typeface="+mn-cs"/>
              </a:rPr>
              <a:t> (průměrná roční míra nezaměstnanosti),</a:t>
            </a:r>
            <a:endParaRPr lang="cs-CZ" dirty="0">
              <a:effectLst/>
            </a:endParaRPr>
          </a:p>
          <a:p>
            <a:r>
              <a:rPr lang="cs-CZ" sz="1200" b="1" kern="1200" dirty="0">
                <a:solidFill>
                  <a:schemeClr val="tx1"/>
                </a:solidFill>
                <a:effectLst/>
                <a:latin typeface="+mn-lt"/>
                <a:ea typeface="+mn-ea"/>
                <a:cs typeface="+mn-cs"/>
                <a:hlinkClick r:id="rId6"/>
              </a:rPr>
              <a:t>stabilita cenové hladiny</a:t>
            </a:r>
            <a:r>
              <a:rPr lang="cs-CZ" sz="1200" kern="1200" dirty="0">
                <a:solidFill>
                  <a:schemeClr val="tx1"/>
                </a:solidFill>
                <a:effectLst/>
                <a:latin typeface="+mn-lt"/>
                <a:ea typeface="+mn-ea"/>
                <a:cs typeface="+mn-cs"/>
              </a:rPr>
              <a:t> (průměrná roční míra inflace),</a:t>
            </a:r>
            <a:endParaRPr lang="cs-CZ" dirty="0">
              <a:effectLst/>
            </a:endParaRPr>
          </a:p>
          <a:p>
            <a:r>
              <a:rPr lang="cs-CZ" sz="1200" b="1" kern="1200" dirty="0">
                <a:solidFill>
                  <a:schemeClr val="tx1"/>
                </a:solidFill>
                <a:effectLst/>
                <a:latin typeface="+mn-lt"/>
                <a:ea typeface="+mn-ea"/>
                <a:cs typeface="+mn-cs"/>
                <a:hlinkClick r:id="rId7"/>
              </a:rPr>
              <a:t>vyrovnaná bilance zahraničního obchodu</a:t>
            </a:r>
            <a:r>
              <a:rPr lang="cs-CZ" sz="1200" kern="1200" dirty="0">
                <a:solidFill>
                  <a:schemeClr val="tx1"/>
                </a:solidFill>
                <a:effectLst/>
                <a:latin typeface="+mn-lt"/>
                <a:ea typeface="+mn-ea"/>
                <a:cs typeface="+mn-cs"/>
              </a:rPr>
              <a:t> (saldo obchodní bilance se zahraničím).</a:t>
            </a:r>
            <a:endParaRPr lang="cs-CZ" dirty="0">
              <a:effectLst/>
            </a:endParaRPr>
          </a:p>
          <a:p>
            <a:r>
              <a:rPr lang="cs-CZ" sz="1200" kern="1200" dirty="0">
                <a:solidFill>
                  <a:schemeClr val="tx1"/>
                </a:solidFill>
                <a:effectLst/>
                <a:latin typeface="+mn-lt"/>
                <a:ea typeface="+mn-ea"/>
                <a:cs typeface="+mn-cs"/>
              </a:rPr>
              <a:t> </a:t>
            </a:r>
            <a:r>
              <a:rPr lang="cs-CZ" sz="1200" b="1" kern="1200" dirty="0">
                <a:solidFill>
                  <a:schemeClr val="tx1"/>
                </a:solidFill>
                <a:effectLst/>
                <a:latin typeface="+mn-lt"/>
                <a:ea typeface="+mn-ea"/>
                <a:cs typeface="+mn-cs"/>
              </a:rPr>
              <a:t>    </a:t>
            </a:r>
            <a:r>
              <a:rPr lang="cs-CZ" sz="1200" b="1" u="sng" kern="1200" dirty="0">
                <a:solidFill>
                  <a:schemeClr val="tx1"/>
                </a:solidFill>
                <a:effectLst/>
                <a:latin typeface="+mn-lt"/>
                <a:ea typeface="+mn-ea"/>
                <a:cs typeface="+mn-cs"/>
              </a:rPr>
              <a:t>nástroje</a:t>
            </a:r>
            <a:r>
              <a:rPr lang="cs-CZ" sz="1200" kern="1200" dirty="0">
                <a:solidFill>
                  <a:schemeClr val="tx1"/>
                </a:solidFill>
                <a:effectLst/>
                <a:latin typeface="+mn-lt"/>
                <a:ea typeface="+mn-ea"/>
                <a:cs typeface="+mn-cs"/>
              </a:rPr>
              <a:t> - pro nás základní členění je </a:t>
            </a:r>
            <a:endParaRPr lang="cs-CZ" dirty="0">
              <a:effectLst/>
            </a:endParaRPr>
          </a:p>
          <a:p>
            <a:r>
              <a:rPr lang="cs-CZ" sz="1200" b="1" kern="1200" dirty="0">
                <a:solidFill>
                  <a:schemeClr val="tx1"/>
                </a:solidFill>
                <a:effectLst/>
                <a:latin typeface="+mn-lt"/>
                <a:ea typeface="+mn-ea"/>
                <a:cs typeface="+mn-cs"/>
                <a:hlinkClick r:id="rId8"/>
              </a:rPr>
              <a:t>monetární politika</a:t>
            </a:r>
            <a:r>
              <a:rPr lang="cs-CZ" sz="1200" kern="1200" dirty="0">
                <a:solidFill>
                  <a:schemeClr val="tx1"/>
                </a:solidFill>
                <a:effectLst/>
                <a:latin typeface="+mn-lt"/>
                <a:ea typeface="+mn-ea"/>
                <a:cs typeface="+mn-cs"/>
              </a:rPr>
              <a:t> (nositelem je </a:t>
            </a:r>
            <a:r>
              <a:rPr lang="cs-CZ" sz="1200" b="1" kern="1200" dirty="0">
                <a:solidFill>
                  <a:schemeClr val="tx1"/>
                </a:solidFill>
                <a:effectLst/>
                <a:latin typeface="+mn-lt"/>
                <a:ea typeface="+mn-ea"/>
                <a:cs typeface="+mn-cs"/>
              </a:rPr>
              <a:t>příslušná národní banka </a:t>
            </a:r>
            <a:r>
              <a:rPr lang="cs-CZ" sz="1200" kern="1200" dirty="0">
                <a:solidFill>
                  <a:schemeClr val="tx1"/>
                </a:solidFill>
                <a:effectLst/>
                <a:latin typeface="+mn-lt"/>
                <a:ea typeface="+mn-ea"/>
                <a:cs typeface="+mn-cs"/>
              </a:rPr>
              <a:t>- v ČR je to ČNB, na Slovensku je to SNB, ale protože Slovensko nemá vlastní národní měnu, její nástroje jsou omezené),</a:t>
            </a:r>
            <a:endParaRPr lang="cs-CZ" dirty="0">
              <a:effectLst/>
            </a:endParaRPr>
          </a:p>
          <a:p>
            <a:r>
              <a:rPr lang="cs-CZ" sz="1200" b="1" kern="1200" dirty="0">
                <a:solidFill>
                  <a:schemeClr val="tx1"/>
                </a:solidFill>
                <a:effectLst/>
                <a:latin typeface="+mn-lt"/>
                <a:ea typeface="+mn-ea"/>
                <a:cs typeface="+mn-cs"/>
                <a:hlinkClick r:id="rId9"/>
              </a:rPr>
              <a:t>fiskální politika</a:t>
            </a:r>
            <a:r>
              <a:rPr lang="cs-CZ" sz="1200" kern="1200" dirty="0">
                <a:solidFill>
                  <a:schemeClr val="tx1"/>
                </a:solidFill>
                <a:effectLst/>
                <a:latin typeface="+mn-lt"/>
                <a:ea typeface="+mn-ea"/>
                <a:cs typeface="+mn-cs"/>
              </a:rPr>
              <a:t> (systém veřejných rozpočtů, státní rozpočet navrhuje </a:t>
            </a:r>
            <a:r>
              <a:rPr lang="cs-CZ" sz="1200" b="1" kern="1200" dirty="0">
                <a:solidFill>
                  <a:schemeClr val="tx1"/>
                </a:solidFill>
                <a:effectLst/>
                <a:latin typeface="+mn-lt"/>
                <a:ea typeface="+mn-ea"/>
                <a:cs typeface="+mn-cs"/>
              </a:rPr>
              <a:t>vláda </a:t>
            </a:r>
            <a:r>
              <a:rPr lang="cs-CZ" sz="1200" kern="1200" dirty="0">
                <a:solidFill>
                  <a:schemeClr val="tx1"/>
                </a:solidFill>
                <a:effectLst/>
                <a:latin typeface="+mn-lt"/>
                <a:ea typeface="+mn-ea"/>
                <a:cs typeface="+mn-cs"/>
              </a:rPr>
              <a:t>a schvaluje </a:t>
            </a:r>
            <a:r>
              <a:rPr lang="cs-CZ" sz="1200" b="1" kern="1200" dirty="0">
                <a:solidFill>
                  <a:schemeClr val="tx1"/>
                </a:solidFill>
                <a:effectLst/>
                <a:latin typeface="+mn-lt"/>
                <a:ea typeface="+mn-ea"/>
                <a:cs typeface="+mn-cs"/>
              </a:rPr>
              <a:t>parlament</a:t>
            </a:r>
            <a:r>
              <a:rPr lang="cs-CZ" sz="1200" kern="1200" dirty="0">
                <a:solidFill>
                  <a:schemeClr val="tx1"/>
                </a:solidFill>
                <a:effectLst/>
                <a:latin typeface="+mn-lt"/>
                <a:ea typeface="+mn-ea"/>
                <a:cs typeface="+mn-cs"/>
              </a:rPr>
              <a:t>),</a:t>
            </a:r>
            <a:endParaRPr lang="cs-CZ" dirty="0">
              <a:effectLst/>
            </a:endParaRPr>
          </a:p>
          <a:p>
            <a:r>
              <a:rPr lang="cs-CZ" sz="1200" b="1" kern="1200" dirty="0">
                <a:solidFill>
                  <a:schemeClr val="tx1"/>
                </a:solidFill>
                <a:effectLst/>
                <a:latin typeface="+mn-lt"/>
                <a:ea typeface="+mn-ea"/>
                <a:cs typeface="+mn-cs"/>
                <a:hlinkClick r:id="rId10"/>
              </a:rPr>
              <a:t>důchodová politika </a:t>
            </a:r>
            <a:r>
              <a:rPr lang="cs-CZ" sz="1200" kern="1200" dirty="0">
                <a:solidFill>
                  <a:schemeClr val="tx1"/>
                </a:solidFill>
                <a:effectLst/>
                <a:latin typeface="+mn-lt"/>
                <a:ea typeface="+mn-ea"/>
                <a:cs typeface="+mn-cs"/>
              </a:rPr>
              <a:t>(regulace mezd, regulace cen, nositelem je </a:t>
            </a:r>
            <a:r>
              <a:rPr lang="cs-CZ" sz="1200" b="1" kern="1200" dirty="0">
                <a:solidFill>
                  <a:schemeClr val="tx1"/>
                </a:solidFill>
                <a:effectLst/>
                <a:latin typeface="+mn-lt"/>
                <a:ea typeface="+mn-ea"/>
                <a:cs typeface="+mn-cs"/>
              </a:rPr>
              <a:t>vláda, </a:t>
            </a:r>
            <a:r>
              <a:rPr lang="cs-CZ" sz="1200" kern="1200" dirty="0">
                <a:solidFill>
                  <a:schemeClr val="tx1"/>
                </a:solidFill>
                <a:effectLst/>
                <a:latin typeface="+mn-lt"/>
                <a:ea typeface="+mn-ea"/>
                <a:cs typeface="+mn-cs"/>
              </a:rPr>
              <a:t>zprostředkovaně národní banka - hlídá inflaci),</a:t>
            </a:r>
            <a:endParaRPr lang="cs-CZ" dirty="0">
              <a:effectLst/>
            </a:endParaRPr>
          </a:p>
          <a:p>
            <a:r>
              <a:rPr lang="cs-CZ" sz="1200" b="1" kern="1200" dirty="0">
                <a:solidFill>
                  <a:schemeClr val="tx1"/>
                </a:solidFill>
                <a:effectLst/>
                <a:latin typeface="+mn-lt"/>
                <a:ea typeface="+mn-ea"/>
                <a:cs typeface="+mn-cs"/>
                <a:hlinkClick r:id="rId11"/>
              </a:rPr>
              <a:t>vnější obchodní a měnová politika</a:t>
            </a:r>
            <a:r>
              <a:rPr lang="cs-CZ" sz="1200" b="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(celní politika - vláda, ale protože jsme členy Evropské unie EU, tak nemáme vlastní celní politiku; kurzová politika - národní banka, pokud má stát vlastní měnu, ovlivňuje její měnový kurz vůči ostatním světovým měnám; apod.).</a:t>
            </a:r>
            <a:endParaRPr lang="cs-CZ" dirty="0">
              <a:effectLst/>
            </a:endParaRPr>
          </a:p>
          <a:p>
            <a:r>
              <a:rPr lang="cs-CZ" sz="1200" b="1" kern="1200" dirty="0">
                <a:solidFill>
                  <a:schemeClr val="tx1"/>
                </a:solidFill>
                <a:effectLst/>
                <a:latin typeface="+mn-lt"/>
                <a:ea typeface="+mn-ea"/>
                <a:cs typeface="+mn-cs"/>
              </a:rPr>
              <a:t>    </a:t>
            </a:r>
            <a:r>
              <a:rPr lang="cs-CZ" sz="1200" b="1" u="sng" kern="1200" dirty="0">
                <a:solidFill>
                  <a:schemeClr val="tx1"/>
                </a:solidFill>
                <a:effectLst/>
                <a:latin typeface="+mn-lt"/>
                <a:ea typeface="+mn-ea"/>
                <a:cs typeface="+mn-cs"/>
              </a:rPr>
              <a:t>rozhodovací procesy</a:t>
            </a:r>
            <a:r>
              <a:rPr lang="cs-CZ" sz="1200" kern="1200" dirty="0">
                <a:solidFill>
                  <a:schemeClr val="tx1"/>
                </a:solidFill>
                <a:effectLst/>
                <a:latin typeface="+mn-lt"/>
                <a:ea typeface="+mn-ea"/>
                <a:cs typeface="+mn-cs"/>
              </a:rPr>
              <a:t> - sem zařadíme například legislativní proces návrhu zákonů a jeho schválení parlamentem, rozhodovací procesy vlády, jednotlivých ministerstev, úřadu pro hospodářskou soutěž a dalších institucí, o kterých si budeme u jednotlivých témat povídat. </a:t>
            </a:r>
            <a:endParaRPr lang="cs-CZ" dirty="0">
              <a:effectLst/>
            </a:endParaRPr>
          </a:p>
          <a:p>
            <a:r>
              <a:rPr lang="cs-CZ" sz="1200" b="1" kern="1200" dirty="0">
                <a:solidFill>
                  <a:schemeClr val="tx1"/>
                </a:solidFill>
                <a:effectLst/>
                <a:latin typeface="+mn-lt"/>
                <a:ea typeface="+mn-ea"/>
                <a:cs typeface="+mn-cs"/>
              </a:rPr>
              <a:t>    </a:t>
            </a:r>
            <a:r>
              <a:rPr lang="cs-CZ" sz="1200" b="1" u="sng" kern="1200" dirty="0">
                <a:solidFill>
                  <a:schemeClr val="tx1"/>
                </a:solidFill>
                <a:effectLst/>
                <a:latin typeface="+mn-lt"/>
                <a:ea typeface="+mn-ea"/>
                <a:cs typeface="+mn-cs"/>
              </a:rPr>
              <a:t>opatření </a:t>
            </a:r>
            <a:r>
              <a:rPr lang="cs-CZ" sz="1200" kern="1200" dirty="0">
                <a:solidFill>
                  <a:schemeClr val="tx1"/>
                </a:solidFill>
                <a:effectLst/>
                <a:latin typeface="+mn-lt"/>
                <a:ea typeface="+mn-ea"/>
                <a:cs typeface="+mn-cs"/>
              </a:rPr>
              <a:t>- stát je v moderní společnosti demokratickou institucí, ze svých činů se musí zodpovídat a musí prokazovat, že jedná v souladu s platnou legislativou. Proto veškerá opatření státu mají písemnou podobu a podle významu je můžeme členit na zákony, podzákonná opatření, vyhlášky, metodické pokyny apod. </a:t>
            </a:r>
            <a:endParaRPr lang="cs-CZ" dirty="0">
              <a:effectLst/>
            </a:endParaRPr>
          </a:p>
          <a:p>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fld>
            <a:endParaRPr 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800100" lvl="1" fontAlgn="base">
              <a:spcBef>
                <a:spcPct val="20000"/>
              </a:spcBef>
              <a:spcAft>
                <a:spcPct val="0"/>
              </a:spcAft>
              <a:buClrTx/>
              <a:buSzPct val="80000"/>
              <a:buFont typeface="Arial" panose="020B0604020202020204" pitchFamily="34" charset="0"/>
              <a:buChar char="•"/>
              <a:defRPr/>
            </a:pPr>
            <a:r>
              <a:rPr lang="cs-CZ" altLang="cs-CZ" sz="1200" b="1" dirty="0"/>
              <a:t>Vestavěné stabilizátory</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progresivní důchodové daně,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dávky v nezaměstnanosti a pojištění v nezaměstnanosti, </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Mandatorní výdaje ze SR</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Příjmy</a:t>
            </a:r>
            <a:r>
              <a:rPr lang="en-GB" dirty="0"/>
              <a:t> a </a:t>
            </a:r>
            <a:r>
              <a:rPr lang="en-GB" dirty="0" err="1"/>
              <a:t>výdaje</a:t>
            </a:r>
            <a:r>
              <a:rPr lang="en-GB" dirty="0"/>
              <a:t>, </a:t>
            </a:r>
            <a:r>
              <a:rPr lang="en-GB" dirty="0" err="1"/>
              <a:t>které</a:t>
            </a:r>
            <a:r>
              <a:rPr lang="en-GB" dirty="0"/>
              <a:t> </a:t>
            </a:r>
            <a:r>
              <a:rPr lang="en-GB" dirty="0" err="1"/>
              <a:t>stát</a:t>
            </a:r>
            <a:r>
              <a:rPr lang="en-GB" dirty="0"/>
              <a:t> v </a:t>
            </a:r>
            <a:r>
              <a:rPr lang="en-GB" dirty="0" err="1"/>
              <a:t>daném</a:t>
            </a:r>
            <a:r>
              <a:rPr lang="en-GB" dirty="0"/>
              <a:t> </a:t>
            </a:r>
            <a:r>
              <a:rPr lang="en-GB" dirty="0" err="1"/>
              <a:t>období</a:t>
            </a:r>
            <a:r>
              <a:rPr lang="en-GB" dirty="0"/>
              <a:t> (</a:t>
            </a:r>
            <a:r>
              <a:rPr lang="en-GB" dirty="0" err="1"/>
              <a:t>zpravidla</a:t>
            </a:r>
            <a:r>
              <a:rPr lang="en-GB" dirty="0"/>
              <a:t> </a:t>
            </a:r>
            <a:r>
              <a:rPr lang="en-GB" dirty="0" err="1"/>
              <a:t>ročním</a:t>
            </a:r>
            <a:r>
              <a:rPr lang="en-GB" dirty="0"/>
              <a:t>) </a:t>
            </a:r>
            <a:r>
              <a:rPr lang="en-GB" dirty="0" err="1"/>
              <a:t>uskutečňuje</a:t>
            </a:r>
            <a:r>
              <a:rPr lang="en-GB" dirty="0"/>
              <a:t>, </a:t>
            </a:r>
            <a:r>
              <a:rPr lang="en-GB" dirty="0" err="1"/>
              <a:t>tvoří</a:t>
            </a:r>
            <a:r>
              <a:rPr lang="en-GB" dirty="0"/>
              <a:t> </a:t>
            </a:r>
            <a:r>
              <a:rPr lang="en-GB" dirty="0" err="1"/>
              <a:t>náplň</a:t>
            </a:r>
            <a:r>
              <a:rPr lang="en-GB" dirty="0"/>
              <a:t> </a:t>
            </a:r>
            <a:r>
              <a:rPr lang="en-GB" dirty="0" err="1"/>
              <a:t>státního</a:t>
            </a:r>
            <a:r>
              <a:rPr lang="en-GB" dirty="0"/>
              <a:t> </a:t>
            </a:r>
            <a:r>
              <a:rPr lang="en-GB" dirty="0" err="1"/>
              <a:t>rozpočtu</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Postup</a:t>
            </a:r>
            <a:r>
              <a:rPr lang="en-GB" dirty="0"/>
              <a:t> je </a:t>
            </a:r>
            <a:r>
              <a:rPr lang="en-GB" dirty="0" err="1"/>
              <a:t>zhruba</a:t>
            </a:r>
            <a:r>
              <a:rPr lang="en-GB" dirty="0"/>
              <a:t> </a:t>
            </a:r>
            <a:r>
              <a:rPr lang="en-GB" dirty="0" err="1"/>
              <a:t>následující</a:t>
            </a:r>
            <a:r>
              <a:rPr lang="en-GB" dirty="0"/>
              <a:t>: </a:t>
            </a:r>
            <a:r>
              <a:rPr lang="en-GB" dirty="0" err="1"/>
              <a:t>Návrh</a:t>
            </a:r>
            <a:r>
              <a:rPr lang="en-GB" dirty="0"/>
              <a:t> </a:t>
            </a:r>
            <a:r>
              <a:rPr lang="en-GB" dirty="0" err="1"/>
              <a:t>rozpočtu</a:t>
            </a:r>
            <a:r>
              <a:rPr lang="en-GB" dirty="0"/>
              <a:t>, jak </a:t>
            </a:r>
            <a:r>
              <a:rPr lang="en-GB" dirty="0" err="1"/>
              <a:t>již</a:t>
            </a:r>
            <a:r>
              <a:rPr lang="en-GB" dirty="0"/>
              <a:t> </a:t>
            </a:r>
            <a:r>
              <a:rPr lang="en-GB" dirty="0" err="1"/>
              <a:t>bylo</a:t>
            </a:r>
            <a:r>
              <a:rPr lang="en-GB" dirty="0"/>
              <a:t> </a:t>
            </a:r>
            <a:r>
              <a:rPr lang="en-GB" dirty="0" err="1"/>
              <a:t>řečeno</a:t>
            </a:r>
            <a:r>
              <a:rPr lang="en-GB" dirty="0"/>
              <a:t>, </a:t>
            </a:r>
            <a:r>
              <a:rPr lang="en-GB" dirty="0" err="1"/>
              <a:t>připravuje</a:t>
            </a:r>
            <a:r>
              <a:rPr lang="en-GB" dirty="0"/>
              <a:t> </a:t>
            </a:r>
            <a:r>
              <a:rPr lang="en-GB" dirty="0" err="1"/>
              <a:t>ministerstvo</a:t>
            </a:r>
            <a:r>
              <a:rPr lang="en-GB" dirty="0"/>
              <a:t> </a:t>
            </a:r>
            <a:r>
              <a:rPr lang="en-GB" dirty="0" err="1"/>
              <a:t>financí</a:t>
            </a:r>
            <a:r>
              <a:rPr lang="en-GB" dirty="0"/>
              <a:t>, </a:t>
            </a:r>
            <a:r>
              <a:rPr lang="en-GB" dirty="0" err="1"/>
              <a:t>které</a:t>
            </a:r>
            <a:r>
              <a:rPr lang="en-GB" dirty="0"/>
              <a:t> </a:t>
            </a:r>
            <a:r>
              <a:rPr lang="en-GB" dirty="0" err="1"/>
              <a:t>vychází</a:t>
            </a:r>
            <a:r>
              <a:rPr lang="en-GB" dirty="0"/>
              <a:t> z </a:t>
            </a:r>
            <a:r>
              <a:rPr lang="en-GB" dirty="0" err="1"/>
              <a:t>prognózy</a:t>
            </a:r>
            <a:r>
              <a:rPr lang="en-GB" dirty="0"/>
              <a:t> </a:t>
            </a:r>
            <a:r>
              <a:rPr lang="en-GB" dirty="0" err="1"/>
              <a:t>vývoje</a:t>
            </a:r>
            <a:r>
              <a:rPr lang="en-GB" dirty="0"/>
              <a:t> HDP, </a:t>
            </a:r>
            <a:r>
              <a:rPr lang="en-GB" dirty="0" err="1"/>
              <a:t>kurzu</a:t>
            </a:r>
            <a:r>
              <a:rPr lang="en-GB" dirty="0"/>
              <a:t> </a:t>
            </a:r>
            <a:r>
              <a:rPr lang="en-GB" dirty="0" err="1"/>
              <a:t>koruny</a:t>
            </a:r>
            <a:r>
              <a:rPr lang="en-GB" dirty="0"/>
              <a:t>, </a:t>
            </a:r>
            <a:r>
              <a:rPr lang="en-GB" dirty="0" err="1"/>
              <a:t>mezd</a:t>
            </a:r>
            <a:r>
              <a:rPr lang="en-GB" dirty="0"/>
              <a:t>, </a:t>
            </a:r>
            <a:r>
              <a:rPr lang="en-GB" dirty="0" err="1"/>
              <a:t>cen</a:t>
            </a:r>
            <a:r>
              <a:rPr lang="en-GB" dirty="0"/>
              <a:t> a </a:t>
            </a:r>
            <a:r>
              <a:rPr lang="en-GB" dirty="0" err="1"/>
              <a:t>daňových</a:t>
            </a:r>
            <a:r>
              <a:rPr lang="en-GB" dirty="0"/>
              <a:t> </a:t>
            </a:r>
            <a:r>
              <a:rPr lang="en-GB" dirty="0" err="1"/>
              <a:t>příjmů</a:t>
            </a:r>
            <a:r>
              <a:rPr lang="en-GB" dirty="0"/>
              <a:t> (</a:t>
            </a:r>
            <a:r>
              <a:rPr lang="en-GB" dirty="0" err="1"/>
              <a:t>daňového</a:t>
            </a:r>
            <a:r>
              <a:rPr lang="en-GB" dirty="0"/>
              <a:t> </a:t>
            </a:r>
            <a:r>
              <a:rPr lang="en-GB" dirty="0" err="1"/>
              <a:t>inkasa</a:t>
            </a:r>
            <a:r>
              <a:rPr lang="en-GB" dirty="0"/>
              <a:t>). V </a:t>
            </a:r>
            <a:r>
              <a:rPr lang="en-GB" dirty="0" err="1"/>
              <a:t>úvahu</a:t>
            </a:r>
            <a:r>
              <a:rPr lang="en-GB" dirty="0"/>
              <a:t> </a:t>
            </a:r>
            <a:r>
              <a:rPr lang="en-GB" dirty="0" err="1"/>
              <a:t>bere</a:t>
            </a:r>
            <a:r>
              <a:rPr lang="en-GB" dirty="0"/>
              <a:t> </a:t>
            </a:r>
            <a:r>
              <a:rPr lang="en-GB" dirty="0" err="1"/>
              <a:t>i</a:t>
            </a:r>
            <a:r>
              <a:rPr lang="en-GB" dirty="0"/>
              <a:t> </a:t>
            </a:r>
            <a:r>
              <a:rPr lang="en-GB" dirty="0" err="1"/>
              <a:t>odhad</a:t>
            </a:r>
            <a:r>
              <a:rPr lang="en-GB" dirty="0"/>
              <a:t> </a:t>
            </a:r>
            <a:r>
              <a:rPr lang="en-GB" dirty="0" err="1"/>
              <a:t>vývoje</a:t>
            </a:r>
            <a:r>
              <a:rPr lang="en-GB" dirty="0"/>
              <a:t> </a:t>
            </a:r>
            <a:r>
              <a:rPr lang="en-GB" dirty="0" err="1"/>
              <a:t>platební</a:t>
            </a:r>
            <a:r>
              <a:rPr lang="en-GB" dirty="0"/>
              <a:t> </a:t>
            </a:r>
            <a:r>
              <a:rPr lang="en-GB" dirty="0" err="1"/>
              <a:t>bilance</a:t>
            </a:r>
            <a:r>
              <a:rPr lang="en-GB" dirty="0"/>
              <a:t> </a:t>
            </a:r>
            <a:r>
              <a:rPr lang="en-GB" dirty="0" err="1"/>
              <a:t>státu</a:t>
            </a:r>
            <a:r>
              <a:rPr lang="en-GB" dirty="0"/>
              <a:t> a </a:t>
            </a:r>
            <a:r>
              <a:rPr lang="en-GB" dirty="0" err="1"/>
              <a:t>světového</a:t>
            </a:r>
            <a:r>
              <a:rPr lang="en-GB" dirty="0"/>
              <a:t> </a:t>
            </a:r>
            <a:r>
              <a:rPr lang="en-GB" dirty="0" err="1"/>
              <a:t>hospodářství</a:t>
            </a:r>
            <a:r>
              <a:rPr lang="en-GB" dirty="0"/>
              <a:t>. </a:t>
            </a:r>
            <a:r>
              <a:rPr lang="en-GB" dirty="0" err="1"/>
              <a:t>Hrubý</a:t>
            </a:r>
            <a:r>
              <a:rPr lang="en-GB" dirty="0"/>
              <a:t> </a:t>
            </a:r>
            <a:r>
              <a:rPr lang="en-GB" dirty="0" err="1"/>
              <a:t>odhad</a:t>
            </a:r>
            <a:r>
              <a:rPr lang="en-GB" dirty="0"/>
              <a:t> </a:t>
            </a:r>
            <a:r>
              <a:rPr lang="en-GB" dirty="0" err="1"/>
              <a:t>příjmů</a:t>
            </a:r>
            <a:r>
              <a:rPr lang="en-GB" dirty="0"/>
              <a:t> a </a:t>
            </a:r>
            <a:r>
              <a:rPr lang="en-GB" dirty="0" err="1"/>
              <a:t>výdajů</a:t>
            </a:r>
            <a:r>
              <a:rPr lang="en-GB" dirty="0"/>
              <a:t> </a:t>
            </a:r>
            <a:r>
              <a:rPr lang="en-GB" dirty="0" err="1"/>
              <a:t>státu</a:t>
            </a:r>
            <a:r>
              <a:rPr lang="en-GB" dirty="0"/>
              <a:t> je </a:t>
            </a:r>
            <a:r>
              <a:rPr lang="en-GB" dirty="0" err="1"/>
              <a:t>předložen</a:t>
            </a:r>
            <a:r>
              <a:rPr lang="en-GB" dirty="0"/>
              <a:t> </a:t>
            </a:r>
            <a:r>
              <a:rPr lang="en-GB" dirty="0" err="1"/>
              <a:t>vládě</a:t>
            </a:r>
            <a:r>
              <a:rPr lang="en-GB" dirty="0"/>
              <a:t> </a:t>
            </a:r>
            <a:r>
              <a:rPr lang="en-GB" dirty="0" err="1"/>
              <a:t>republiky</a:t>
            </a:r>
            <a:r>
              <a:rPr lang="en-GB" dirty="0"/>
              <a:t>, </a:t>
            </a:r>
            <a:r>
              <a:rPr lang="en-GB" dirty="0" err="1"/>
              <a:t>která</a:t>
            </a:r>
            <a:r>
              <a:rPr lang="en-GB" dirty="0"/>
              <a:t> </a:t>
            </a:r>
            <a:r>
              <a:rPr lang="en-GB" dirty="0" err="1"/>
              <a:t>schvaluje</a:t>
            </a:r>
            <a:r>
              <a:rPr lang="en-GB" dirty="0"/>
              <a:t> </a:t>
            </a:r>
            <a:r>
              <a:rPr lang="en-GB" dirty="0" err="1"/>
              <a:t>tzv</a:t>
            </a:r>
            <a:r>
              <a:rPr lang="en-GB" dirty="0"/>
              <a:t>. </a:t>
            </a:r>
            <a:r>
              <a:rPr lang="en-GB" dirty="0" err="1"/>
              <a:t>rozpočtový</a:t>
            </a:r>
            <a:r>
              <a:rPr lang="en-GB" dirty="0"/>
              <a:t> </a:t>
            </a:r>
            <a:r>
              <a:rPr lang="en-GB" dirty="0" err="1"/>
              <a:t>rámec</a:t>
            </a:r>
            <a:r>
              <a:rPr lang="en-GB" dirty="0"/>
              <a:t>. </a:t>
            </a:r>
            <a:r>
              <a:rPr lang="en-GB" dirty="0" err="1"/>
              <a:t>První</a:t>
            </a:r>
            <a:r>
              <a:rPr lang="en-GB" dirty="0"/>
              <a:t> </a:t>
            </a:r>
            <a:r>
              <a:rPr lang="en-GB" dirty="0" err="1"/>
              <a:t>verze</a:t>
            </a:r>
            <a:r>
              <a:rPr lang="en-GB" dirty="0"/>
              <a:t> </a:t>
            </a:r>
            <a:r>
              <a:rPr lang="en-GB" dirty="0" err="1"/>
              <a:t>státního</a:t>
            </a:r>
            <a:r>
              <a:rPr lang="en-GB" dirty="0"/>
              <a:t> </a:t>
            </a:r>
            <a:r>
              <a:rPr lang="en-GB" dirty="0" err="1"/>
              <a:t>rozpočtu</a:t>
            </a:r>
            <a:r>
              <a:rPr lang="en-GB" dirty="0"/>
              <a:t> je </a:t>
            </a:r>
            <a:r>
              <a:rPr lang="en-GB" dirty="0" err="1"/>
              <a:t>předložena</a:t>
            </a:r>
            <a:r>
              <a:rPr lang="en-GB" dirty="0"/>
              <a:t> </a:t>
            </a:r>
            <a:r>
              <a:rPr lang="en-GB" dirty="0" err="1"/>
              <a:t>vládě</a:t>
            </a:r>
            <a:r>
              <a:rPr lang="en-GB" dirty="0"/>
              <a:t> v </a:t>
            </a:r>
            <a:r>
              <a:rPr lang="en-GB" dirty="0" err="1"/>
              <a:t>září</a:t>
            </a:r>
            <a:r>
              <a:rPr lang="en-GB" dirty="0"/>
              <a:t>; do </a:t>
            </a:r>
            <a:r>
              <a:rPr lang="en-GB" dirty="0" err="1"/>
              <a:t>konce</a:t>
            </a:r>
            <a:r>
              <a:rPr lang="en-GB" dirty="0"/>
              <a:t> </a:t>
            </a:r>
            <a:r>
              <a:rPr lang="en-GB" dirty="0" err="1"/>
              <a:t>tohoto</a:t>
            </a:r>
            <a:r>
              <a:rPr lang="en-GB" dirty="0"/>
              <a:t> </a:t>
            </a:r>
            <a:r>
              <a:rPr lang="en-GB" dirty="0" err="1"/>
              <a:t>měsíce</a:t>
            </a:r>
            <a:r>
              <a:rPr lang="en-GB" dirty="0"/>
              <a:t> </a:t>
            </a:r>
            <a:r>
              <a:rPr lang="en-GB" dirty="0" err="1"/>
              <a:t>musí</a:t>
            </a:r>
            <a:r>
              <a:rPr lang="en-GB" dirty="0"/>
              <a:t> </a:t>
            </a:r>
            <a:r>
              <a:rPr lang="en-GB" dirty="0" err="1"/>
              <a:t>být</a:t>
            </a:r>
            <a:r>
              <a:rPr lang="en-GB" dirty="0"/>
              <a:t> </a:t>
            </a:r>
            <a:r>
              <a:rPr lang="en-GB" dirty="0" err="1"/>
              <a:t>návrh</a:t>
            </a:r>
            <a:r>
              <a:rPr lang="en-GB" dirty="0"/>
              <a:t> </a:t>
            </a:r>
            <a:r>
              <a:rPr lang="en-GB" dirty="0" err="1"/>
              <a:t>odeslán</a:t>
            </a:r>
            <a:r>
              <a:rPr lang="en-GB" dirty="0"/>
              <a:t> </a:t>
            </a:r>
            <a:r>
              <a:rPr lang="en-GB" dirty="0" err="1"/>
              <a:t>Poslanecké</a:t>
            </a:r>
            <a:r>
              <a:rPr lang="en-GB" dirty="0"/>
              <a:t> </a:t>
            </a:r>
            <a:r>
              <a:rPr lang="en-GB" dirty="0" err="1"/>
              <a:t>sněmovně</a:t>
            </a:r>
            <a:r>
              <a:rPr lang="en-GB" dirty="0"/>
              <a:t> </a:t>
            </a:r>
            <a:r>
              <a:rPr lang="en-GB" dirty="0" err="1"/>
              <a:t>Parlamentu</a:t>
            </a:r>
            <a:r>
              <a:rPr lang="en-GB" dirty="0"/>
              <a:t> ČR. </a:t>
            </a:r>
            <a:r>
              <a:rPr lang="en-GB" dirty="0" err="1"/>
              <a:t>Zde</a:t>
            </a:r>
            <a:r>
              <a:rPr lang="en-GB" dirty="0"/>
              <a:t> </a:t>
            </a:r>
            <a:r>
              <a:rPr lang="en-GB" dirty="0" err="1"/>
              <a:t>musí</a:t>
            </a:r>
            <a:r>
              <a:rPr lang="en-GB" dirty="0"/>
              <a:t> </a:t>
            </a:r>
            <a:r>
              <a:rPr lang="en-GB" dirty="0" err="1"/>
              <a:t>být</a:t>
            </a:r>
            <a:r>
              <a:rPr lang="en-GB" dirty="0"/>
              <a:t> </a:t>
            </a:r>
            <a:r>
              <a:rPr lang="en-GB" dirty="0" err="1"/>
              <a:t>rozpočet</a:t>
            </a:r>
            <a:r>
              <a:rPr lang="en-GB" dirty="0"/>
              <a:t> </a:t>
            </a:r>
            <a:r>
              <a:rPr lang="en-GB" dirty="0" err="1"/>
              <a:t>ve</a:t>
            </a:r>
            <a:r>
              <a:rPr lang="en-GB" dirty="0"/>
              <a:t> </a:t>
            </a:r>
            <a:r>
              <a:rPr lang="en-GB" dirty="0" err="1"/>
              <a:t>třech</a:t>
            </a:r>
            <a:r>
              <a:rPr lang="en-GB" dirty="0"/>
              <a:t> </a:t>
            </a:r>
            <a:r>
              <a:rPr lang="en-GB" dirty="0" err="1"/>
              <a:t>čteních</a:t>
            </a:r>
            <a:r>
              <a:rPr lang="en-GB" dirty="0"/>
              <a:t> </a:t>
            </a:r>
            <a:r>
              <a:rPr lang="en-GB" dirty="0" err="1"/>
              <a:t>schválen</a:t>
            </a:r>
            <a:r>
              <a:rPr lang="en-GB" dirty="0"/>
              <a:t> do </a:t>
            </a:r>
            <a:r>
              <a:rPr lang="en-GB" dirty="0" err="1"/>
              <a:t>konce</a:t>
            </a:r>
            <a:r>
              <a:rPr lang="en-GB" dirty="0"/>
              <a:t> </a:t>
            </a:r>
            <a:r>
              <a:rPr lang="en-GB" dirty="0" err="1"/>
              <a:t>prosince</a:t>
            </a:r>
            <a:r>
              <a:rPr lang="en-GB" dirty="0"/>
              <a:t>. </a:t>
            </a:r>
            <a:r>
              <a:rPr lang="en-GB" dirty="0" err="1"/>
              <a:t>Pokud</a:t>
            </a:r>
            <a:r>
              <a:rPr lang="en-GB" dirty="0"/>
              <a:t> by se </a:t>
            </a:r>
            <a:r>
              <a:rPr lang="en-GB" dirty="0" err="1"/>
              <a:t>tak</a:t>
            </a:r>
            <a:r>
              <a:rPr lang="en-GB" dirty="0"/>
              <a:t> </a:t>
            </a:r>
            <a:r>
              <a:rPr lang="en-GB" dirty="0" err="1"/>
              <a:t>nestalo</a:t>
            </a:r>
            <a:r>
              <a:rPr lang="en-GB" dirty="0"/>
              <a:t>, </a:t>
            </a:r>
            <a:r>
              <a:rPr lang="en-GB" dirty="0" err="1"/>
              <a:t>musel</a:t>
            </a:r>
            <a:r>
              <a:rPr lang="en-GB" dirty="0"/>
              <a:t> by </a:t>
            </a:r>
            <a:r>
              <a:rPr lang="en-GB" dirty="0" err="1"/>
              <a:t>stát</a:t>
            </a:r>
            <a:r>
              <a:rPr lang="en-GB" dirty="0"/>
              <a:t> v </a:t>
            </a:r>
            <a:r>
              <a:rPr lang="en-GB" dirty="0" err="1"/>
              <a:t>dalším</a:t>
            </a:r>
            <a:r>
              <a:rPr lang="en-GB" dirty="0"/>
              <a:t> </a:t>
            </a:r>
            <a:r>
              <a:rPr lang="en-GB" dirty="0" err="1"/>
              <a:t>roce</a:t>
            </a:r>
            <a:r>
              <a:rPr lang="en-GB" dirty="0"/>
              <a:t> </a:t>
            </a:r>
            <a:r>
              <a:rPr lang="en-GB" dirty="0" err="1"/>
              <a:t>hospodařit</a:t>
            </a:r>
            <a:r>
              <a:rPr lang="en-GB" dirty="0"/>
              <a:t> </a:t>
            </a:r>
            <a:r>
              <a:rPr lang="en-GB" dirty="0" err="1"/>
              <a:t>podle</a:t>
            </a:r>
            <a:r>
              <a:rPr lang="en-GB" dirty="0"/>
              <a:t> </a:t>
            </a:r>
            <a:r>
              <a:rPr lang="en-GB" dirty="0" err="1"/>
              <a:t>rozpočtového</a:t>
            </a:r>
            <a:r>
              <a:rPr lang="en-GB" dirty="0"/>
              <a:t> </a:t>
            </a:r>
            <a:r>
              <a:rPr lang="en-GB" dirty="0" err="1"/>
              <a:t>provizoria</a:t>
            </a:r>
            <a:r>
              <a:rPr lang="en-GB" dirty="0"/>
              <a:t>. </a:t>
            </a:r>
            <a:r>
              <a:rPr lang="en-GB" dirty="0" err="1"/>
              <a:t>Závazným</a:t>
            </a:r>
            <a:r>
              <a:rPr lang="en-GB" dirty="0"/>
              <a:t> by </a:t>
            </a:r>
            <a:r>
              <a:rPr lang="en-GB" dirty="0" err="1"/>
              <a:t>tak</a:t>
            </a:r>
            <a:r>
              <a:rPr lang="en-GB" dirty="0"/>
              <a:t> </a:t>
            </a:r>
            <a:r>
              <a:rPr lang="en-GB" dirty="0" err="1"/>
              <a:t>byl</a:t>
            </a:r>
            <a:r>
              <a:rPr lang="en-GB" dirty="0"/>
              <a:t> </a:t>
            </a:r>
            <a:r>
              <a:rPr lang="en-GB" dirty="0" err="1"/>
              <a:t>objem</a:t>
            </a:r>
            <a:r>
              <a:rPr lang="en-GB" dirty="0"/>
              <a:t> </a:t>
            </a:r>
            <a:r>
              <a:rPr lang="en-GB" dirty="0" err="1"/>
              <a:t>výdajů</a:t>
            </a:r>
            <a:r>
              <a:rPr lang="en-GB" dirty="0"/>
              <a:t> z </a:t>
            </a:r>
            <a:r>
              <a:rPr lang="en-GB" dirty="0" err="1"/>
              <a:t>předcházejícího</a:t>
            </a:r>
            <a:r>
              <a:rPr lang="en-GB" dirty="0"/>
              <a:t> </a:t>
            </a:r>
            <a:r>
              <a:rPr lang="en-GB" dirty="0" err="1"/>
              <a:t>roku</a:t>
            </a:r>
            <a:r>
              <a:rPr lang="en-GB" dirty="0"/>
              <a:t>, </a:t>
            </a:r>
            <a:r>
              <a:rPr lang="en-GB" dirty="0" err="1"/>
              <a:t>přičemž</a:t>
            </a:r>
            <a:r>
              <a:rPr lang="en-GB" dirty="0"/>
              <a:t> by z </a:t>
            </a:r>
            <a:r>
              <a:rPr lang="en-GB" dirty="0" err="1"/>
              <a:t>této</a:t>
            </a:r>
            <a:r>
              <a:rPr lang="en-GB" dirty="0"/>
              <a:t> </a:t>
            </a:r>
            <a:r>
              <a:rPr lang="en-GB" dirty="0" err="1"/>
              <a:t>částky</a:t>
            </a:r>
            <a:r>
              <a:rPr lang="en-GB" dirty="0"/>
              <a:t> </a:t>
            </a:r>
            <a:r>
              <a:rPr lang="en-GB" dirty="0" err="1"/>
              <a:t>byla</a:t>
            </a:r>
            <a:r>
              <a:rPr lang="en-GB" dirty="0"/>
              <a:t> </a:t>
            </a:r>
            <a:r>
              <a:rPr lang="en-GB" dirty="0" err="1"/>
              <a:t>každý</a:t>
            </a:r>
            <a:r>
              <a:rPr lang="en-GB" dirty="0"/>
              <a:t> </a:t>
            </a:r>
            <a:r>
              <a:rPr lang="en-GB" dirty="0" err="1"/>
              <a:t>měsíc</a:t>
            </a:r>
            <a:r>
              <a:rPr lang="en-GB" dirty="0"/>
              <a:t>, </a:t>
            </a:r>
            <a:r>
              <a:rPr lang="en-GB" dirty="0" err="1"/>
              <a:t>až</a:t>
            </a:r>
            <a:r>
              <a:rPr lang="en-GB" dirty="0"/>
              <a:t> do </a:t>
            </a:r>
            <a:r>
              <a:rPr lang="en-GB" dirty="0" err="1"/>
              <a:t>schválení</a:t>
            </a:r>
            <a:r>
              <a:rPr lang="en-GB" dirty="0"/>
              <a:t> </a:t>
            </a:r>
            <a:r>
              <a:rPr lang="en-GB" dirty="0" err="1"/>
              <a:t>řádného</a:t>
            </a:r>
            <a:r>
              <a:rPr lang="en-GB" dirty="0"/>
              <a:t> </a:t>
            </a:r>
            <a:r>
              <a:rPr lang="en-GB" dirty="0" err="1"/>
              <a:t>rozpočtu</a:t>
            </a:r>
            <a:r>
              <a:rPr lang="en-GB" dirty="0"/>
              <a:t>, </a:t>
            </a:r>
            <a:r>
              <a:rPr lang="en-GB" dirty="0" err="1"/>
              <a:t>uvolňována</a:t>
            </a:r>
            <a:r>
              <a:rPr lang="en-GB" dirty="0"/>
              <a:t> </a:t>
            </a:r>
            <a:r>
              <a:rPr lang="en-GB" dirty="0" err="1"/>
              <a:t>jedna</a:t>
            </a:r>
            <a:r>
              <a:rPr lang="en-GB" dirty="0"/>
              <a:t> </a:t>
            </a:r>
            <a:r>
              <a:rPr lang="en-GB" dirty="0" err="1"/>
              <a:t>dvanáctina</a:t>
            </a:r>
            <a:r>
              <a:rPr lang="en-GB" dirty="0"/>
              <a:t> z </a:t>
            </a:r>
            <a:r>
              <a:rPr lang="en-GB" dirty="0" err="1"/>
              <a:t>objemu</a:t>
            </a:r>
            <a:r>
              <a:rPr lang="en-GB" dirty="0"/>
              <a:t> </a:t>
            </a:r>
            <a:r>
              <a:rPr lang="en-GB" dirty="0" err="1"/>
              <a:t>celkových</a:t>
            </a:r>
            <a:r>
              <a:rPr lang="en-GB" dirty="0"/>
              <a:t> </a:t>
            </a:r>
            <a:r>
              <a:rPr lang="en-GB" dirty="0" err="1"/>
              <a:t>loňských</a:t>
            </a:r>
            <a:r>
              <a:rPr lang="en-GB" dirty="0"/>
              <a:t> </a:t>
            </a:r>
            <a:r>
              <a:rPr lang="en-GB" dirty="0" err="1"/>
              <a:t>výdajů</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dirty="0"/>
              <a:t>*</a:t>
            </a: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Souvisí to se způsobem jejich vybírání, neboť je méně nápadný, poplatník si jejich placení při nákupu jednotlivých zboží zpravidla neuvědomuje (jde často o malé částky skryté v ceně) a navíc je jejich platba spojena s užitkem – případně i požitkem, plynoucím ze spotřeby daného zboží.</a:t>
            </a:r>
            <a:endPar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Daňová praxe tak vlastně dává za pravdu ministru financí francouzského krále Jindřicha IV., vévodovi ze </a:t>
            </a:r>
            <a:r>
              <a:rPr kumimoji="0" lang="cs-CZ" altLang="cs-CZ" sz="12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Sully</a:t>
            </a: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který králi říkával: „Umění vybírat daně, můj pane, se rovná schopnosti oškubat husu, aniž by to postřehla.“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Degresivně</a:t>
            </a:r>
            <a:r>
              <a:rPr lang="en-GB" dirty="0"/>
              <a:t> </a:t>
            </a:r>
            <a:r>
              <a:rPr lang="en-GB" dirty="0" err="1"/>
              <a:t>však</a:t>
            </a:r>
            <a:r>
              <a:rPr lang="en-GB" dirty="0"/>
              <a:t> </a:t>
            </a:r>
            <a:r>
              <a:rPr lang="en-GB" dirty="0" err="1"/>
              <a:t>mohou</a:t>
            </a:r>
            <a:r>
              <a:rPr lang="en-GB" dirty="0"/>
              <a:t> </a:t>
            </a:r>
            <a:r>
              <a:rPr lang="en-GB" dirty="0" err="1"/>
              <a:t>působit</a:t>
            </a:r>
            <a:r>
              <a:rPr lang="en-GB" dirty="0"/>
              <a:t> </a:t>
            </a:r>
            <a:r>
              <a:rPr lang="en-GB" dirty="0" err="1"/>
              <a:t>i</a:t>
            </a:r>
            <a:r>
              <a:rPr lang="en-GB" dirty="0"/>
              <a:t> </a:t>
            </a:r>
            <a:r>
              <a:rPr lang="en-GB" dirty="0" err="1"/>
              <a:t>daně</a:t>
            </a:r>
            <a:r>
              <a:rPr lang="en-GB" dirty="0"/>
              <a:t>, v </a:t>
            </a:r>
            <a:r>
              <a:rPr lang="en-GB" dirty="0" err="1"/>
              <a:t>nichž</a:t>
            </a:r>
            <a:r>
              <a:rPr lang="en-GB" dirty="0"/>
              <a:t> je </a:t>
            </a:r>
            <a:r>
              <a:rPr lang="en-GB" dirty="0" err="1"/>
              <a:t>degrese</a:t>
            </a:r>
            <a:r>
              <a:rPr lang="en-GB" dirty="0"/>
              <a:t> </a:t>
            </a:r>
            <a:r>
              <a:rPr lang="en-GB" dirty="0" err="1"/>
              <a:t>obsažena</a:t>
            </a:r>
            <a:r>
              <a:rPr lang="en-GB" dirty="0"/>
              <a:t> </a:t>
            </a:r>
            <a:r>
              <a:rPr lang="en-GB" dirty="0" err="1"/>
              <a:t>implicitně</a:t>
            </a:r>
            <a:r>
              <a:rPr lang="en-GB" dirty="0"/>
              <a:t> a </a:t>
            </a:r>
            <a:r>
              <a:rPr lang="en-GB" dirty="0" err="1"/>
              <a:t>není</a:t>
            </a:r>
            <a:r>
              <a:rPr lang="en-GB" dirty="0"/>
              <a:t> </a:t>
            </a:r>
            <a:r>
              <a:rPr lang="en-GB" dirty="0" err="1"/>
              <a:t>na</a:t>
            </a:r>
            <a:r>
              <a:rPr lang="en-GB" dirty="0"/>
              <a:t> </a:t>
            </a:r>
            <a:r>
              <a:rPr lang="en-GB" dirty="0" err="1"/>
              <a:t>první</a:t>
            </a:r>
            <a:r>
              <a:rPr lang="en-GB" dirty="0"/>
              <a:t> </a:t>
            </a:r>
            <a:r>
              <a:rPr lang="en-GB" dirty="0" err="1"/>
              <a:t>pohled</a:t>
            </a:r>
            <a:r>
              <a:rPr lang="en-GB" dirty="0"/>
              <a:t> </a:t>
            </a:r>
            <a:r>
              <a:rPr lang="en-GB" dirty="0" err="1"/>
              <a:t>zjevná</a:t>
            </a:r>
            <a:r>
              <a:rPr lang="en-GB" dirty="0"/>
              <a:t>. </a:t>
            </a:r>
            <a:r>
              <a:rPr lang="en-GB" dirty="0" err="1"/>
              <a:t>Vezměme</a:t>
            </a:r>
            <a:r>
              <a:rPr lang="en-GB" dirty="0"/>
              <a:t> </a:t>
            </a:r>
            <a:r>
              <a:rPr lang="en-GB" dirty="0" err="1"/>
              <a:t>jako</a:t>
            </a:r>
            <a:r>
              <a:rPr lang="en-GB" dirty="0"/>
              <a:t> </a:t>
            </a:r>
            <a:r>
              <a:rPr lang="en-GB" dirty="0" err="1"/>
              <a:t>příklad</a:t>
            </a:r>
            <a:r>
              <a:rPr lang="en-GB" dirty="0"/>
              <a:t> </a:t>
            </a:r>
            <a:r>
              <a:rPr lang="en-GB" dirty="0" err="1"/>
              <a:t>daň</a:t>
            </a:r>
            <a:r>
              <a:rPr lang="en-GB" dirty="0"/>
              <a:t> z </a:t>
            </a:r>
            <a:r>
              <a:rPr lang="en-GB" dirty="0" err="1"/>
              <a:t>přidané</a:t>
            </a:r>
            <a:r>
              <a:rPr lang="en-GB" dirty="0"/>
              <a:t> </a:t>
            </a:r>
            <a:r>
              <a:rPr lang="en-GB" dirty="0" err="1"/>
              <a:t>hodnoty</a:t>
            </a:r>
            <a:r>
              <a:rPr lang="en-GB" dirty="0"/>
              <a:t> </a:t>
            </a:r>
            <a:r>
              <a:rPr lang="en-GB" dirty="0" err="1"/>
              <a:t>ve</a:t>
            </a:r>
            <a:r>
              <a:rPr lang="en-GB" dirty="0"/>
              <a:t> </a:t>
            </a:r>
            <a:r>
              <a:rPr lang="en-GB" dirty="0" err="1"/>
              <a:t>výši</a:t>
            </a:r>
            <a:r>
              <a:rPr lang="en-GB" dirty="0"/>
              <a:t> 20 %, </a:t>
            </a:r>
            <a:r>
              <a:rPr lang="en-GB" dirty="0" err="1"/>
              <a:t>která</a:t>
            </a:r>
            <a:r>
              <a:rPr lang="en-GB" dirty="0"/>
              <a:t>, jak </a:t>
            </a:r>
            <a:r>
              <a:rPr lang="en-GB" dirty="0" err="1"/>
              <a:t>již</a:t>
            </a:r>
            <a:r>
              <a:rPr lang="en-GB" dirty="0"/>
              <a:t> </a:t>
            </a:r>
            <a:r>
              <a:rPr lang="en-GB" dirty="0" err="1"/>
              <a:t>bylo</a:t>
            </a:r>
            <a:r>
              <a:rPr lang="en-GB" dirty="0"/>
              <a:t> </a:t>
            </a:r>
            <a:r>
              <a:rPr lang="en-GB" dirty="0" err="1"/>
              <a:t>řečeno</a:t>
            </a:r>
            <a:r>
              <a:rPr lang="en-GB" dirty="0"/>
              <a:t>, je </a:t>
            </a:r>
            <a:r>
              <a:rPr lang="en-GB" dirty="0" err="1"/>
              <a:t>součástí</a:t>
            </a:r>
            <a:r>
              <a:rPr lang="en-GB" dirty="0"/>
              <a:t> </a:t>
            </a:r>
            <a:r>
              <a:rPr lang="en-GB" dirty="0" err="1"/>
              <a:t>ceny</a:t>
            </a:r>
            <a:r>
              <a:rPr lang="en-GB" dirty="0"/>
              <a:t> </a:t>
            </a:r>
            <a:r>
              <a:rPr lang="en-GB" dirty="0" err="1"/>
              <a:t>statků</a:t>
            </a:r>
            <a:r>
              <a:rPr lang="en-GB" dirty="0"/>
              <a:t>. Na </a:t>
            </a:r>
            <a:r>
              <a:rPr lang="en-GB" dirty="0" err="1"/>
              <a:t>první</a:t>
            </a:r>
            <a:r>
              <a:rPr lang="en-GB" dirty="0"/>
              <a:t> </a:t>
            </a:r>
            <a:r>
              <a:rPr lang="en-GB" dirty="0" err="1"/>
              <a:t>pohled</a:t>
            </a:r>
            <a:r>
              <a:rPr lang="en-GB" dirty="0"/>
              <a:t> se </a:t>
            </a:r>
            <a:r>
              <a:rPr lang="en-GB" dirty="0" err="1"/>
              <a:t>může</a:t>
            </a:r>
            <a:r>
              <a:rPr lang="en-GB" dirty="0"/>
              <a:t> </a:t>
            </a:r>
            <a:r>
              <a:rPr lang="en-GB" dirty="0" err="1"/>
              <a:t>zdát</a:t>
            </a:r>
            <a:r>
              <a:rPr lang="en-GB" dirty="0"/>
              <a:t>, </a:t>
            </a:r>
            <a:r>
              <a:rPr lang="en-GB" dirty="0" err="1"/>
              <a:t>že</a:t>
            </a:r>
            <a:r>
              <a:rPr lang="en-GB" dirty="0"/>
              <a:t> </a:t>
            </a:r>
            <a:r>
              <a:rPr lang="en-GB" dirty="0" err="1"/>
              <a:t>taková</a:t>
            </a:r>
            <a:r>
              <a:rPr lang="en-GB" dirty="0"/>
              <a:t> </a:t>
            </a:r>
            <a:r>
              <a:rPr lang="en-GB" dirty="0" err="1"/>
              <a:t>daň</a:t>
            </a:r>
            <a:r>
              <a:rPr lang="en-GB" dirty="0"/>
              <a:t> </a:t>
            </a:r>
            <a:r>
              <a:rPr lang="en-GB" dirty="0" err="1"/>
              <a:t>dopadne</a:t>
            </a:r>
            <a:r>
              <a:rPr lang="en-GB" dirty="0"/>
              <a:t> </a:t>
            </a:r>
            <a:r>
              <a:rPr lang="en-GB" dirty="0" err="1"/>
              <a:t>na</a:t>
            </a:r>
            <a:r>
              <a:rPr lang="en-GB" dirty="0"/>
              <a:t> </a:t>
            </a:r>
            <a:r>
              <a:rPr lang="en-GB" dirty="0" err="1"/>
              <a:t>všechny</a:t>
            </a:r>
            <a:r>
              <a:rPr lang="en-GB" dirty="0"/>
              <a:t> </a:t>
            </a:r>
            <a:r>
              <a:rPr lang="en-GB" dirty="0" err="1"/>
              <a:t>spotřebitele</a:t>
            </a:r>
            <a:r>
              <a:rPr lang="en-GB" dirty="0"/>
              <a:t> </a:t>
            </a:r>
            <a:r>
              <a:rPr lang="en-GB" dirty="0" err="1"/>
              <a:t>stejně</a:t>
            </a:r>
            <a:r>
              <a:rPr lang="en-GB" dirty="0"/>
              <a:t>. </a:t>
            </a:r>
            <a:r>
              <a:rPr lang="en-GB" dirty="0" err="1"/>
              <a:t>Ve</a:t>
            </a:r>
            <a:r>
              <a:rPr lang="en-GB" dirty="0"/>
              <a:t> </a:t>
            </a:r>
            <a:r>
              <a:rPr lang="en-GB" dirty="0" err="1"/>
              <a:t>skutečnosti</a:t>
            </a:r>
            <a:r>
              <a:rPr lang="en-GB" dirty="0"/>
              <a:t> </a:t>
            </a:r>
            <a:r>
              <a:rPr lang="en-GB" dirty="0" err="1"/>
              <a:t>však</a:t>
            </a:r>
            <a:r>
              <a:rPr lang="en-GB" dirty="0"/>
              <a:t> </a:t>
            </a:r>
            <a:r>
              <a:rPr lang="en-GB" dirty="0" err="1"/>
              <a:t>více</a:t>
            </a:r>
            <a:r>
              <a:rPr lang="en-GB" dirty="0"/>
              <a:t> </a:t>
            </a:r>
            <a:r>
              <a:rPr lang="en-GB" dirty="0" err="1"/>
              <a:t>zatěžuje</a:t>
            </a:r>
            <a:r>
              <a:rPr lang="en-GB" dirty="0"/>
              <a:t> </a:t>
            </a:r>
            <a:r>
              <a:rPr lang="en-GB" dirty="0" err="1"/>
              <a:t>nižší</a:t>
            </a:r>
            <a:r>
              <a:rPr lang="en-GB" dirty="0"/>
              <a:t> </a:t>
            </a:r>
            <a:r>
              <a:rPr lang="en-GB" dirty="0" err="1"/>
              <a:t>důchodové</a:t>
            </a:r>
            <a:r>
              <a:rPr lang="en-GB" dirty="0"/>
              <a:t> </a:t>
            </a:r>
            <a:r>
              <a:rPr lang="en-GB" dirty="0" err="1"/>
              <a:t>kategorie</a:t>
            </a:r>
            <a:r>
              <a:rPr lang="en-GB" dirty="0"/>
              <a:t> </a:t>
            </a:r>
            <a:r>
              <a:rPr lang="en-GB" dirty="0" err="1"/>
              <a:t>obyvatelstva</a:t>
            </a:r>
            <a:r>
              <a:rPr lang="en-GB" dirty="0"/>
              <a:t>. Je to </a:t>
            </a:r>
            <a:r>
              <a:rPr lang="en-GB" dirty="0" err="1"/>
              <a:t>způsobeno</a:t>
            </a:r>
            <a:r>
              <a:rPr lang="en-GB" dirty="0"/>
              <a:t> </a:t>
            </a:r>
            <a:r>
              <a:rPr lang="en-GB" dirty="0" err="1"/>
              <a:t>tím</a:t>
            </a:r>
            <a:r>
              <a:rPr lang="en-GB" dirty="0"/>
              <a:t>, </a:t>
            </a:r>
            <a:r>
              <a:rPr lang="en-GB" dirty="0" err="1"/>
              <a:t>že</a:t>
            </a:r>
            <a:r>
              <a:rPr lang="en-GB" dirty="0"/>
              <a:t> z </a:t>
            </a:r>
            <a:r>
              <a:rPr lang="en-GB" dirty="0" err="1"/>
              <a:t>důchodů</a:t>
            </a:r>
            <a:r>
              <a:rPr lang="en-GB" dirty="0"/>
              <a:t> </a:t>
            </a:r>
            <a:r>
              <a:rPr lang="en-GB" dirty="0" err="1"/>
              <a:t>chudších</a:t>
            </a:r>
            <a:r>
              <a:rPr lang="en-GB" dirty="0"/>
              <a:t> </a:t>
            </a:r>
            <a:r>
              <a:rPr lang="en-GB" dirty="0" err="1"/>
              <a:t>domácností</a:t>
            </a:r>
            <a:r>
              <a:rPr lang="en-GB" dirty="0"/>
              <a:t> je </a:t>
            </a:r>
            <a:r>
              <a:rPr lang="en-GB" dirty="0" err="1"/>
              <a:t>na</a:t>
            </a:r>
            <a:r>
              <a:rPr lang="en-GB" dirty="0"/>
              <a:t> </a:t>
            </a:r>
            <a:r>
              <a:rPr lang="en-GB" dirty="0" err="1"/>
              <a:t>spotřebu</a:t>
            </a:r>
            <a:r>
              <a:rPr lang="en-GB" dirty="0"/>
              <a:t> </a:t>
            </a:r>
            <a:r>
              <a:rPr lang="en-GB" dirty="0" err="1"/>
              <a:t>vynakládána</a:t>
            </a:r>
            <a:r>
              <a:rPr lang="en-GB" dirty="0"/>
              <a:t> </a:t>
            </a:r>
            <a:r>
              <a:rPr lang="en-GB" dirty="0" err="1"/>
              <a:t>výrazně</a:t>
            </a:r>
            <a:r>
              <a:rPr lang="en-GB" dirty="0"/>
              <a:t> </a:t>
            </a:r>
            <a:r>
              <a:rPr lang="en-GB" dirty="0" err="1"/>
              <a:t>vyšší</a:t>
            </a:r>
            <a:r>
              <a:rPr lang="en-GB" dirty="0"/>
              <a:t> </a:t>
            </a:r>
            <a:r>
              <a:rPr lang="en-GB" dirty="0" err="1"/>
              <a:t>část</a:t>
            </a:r>
            <a:r>
              <a:rPr lang="en-GB" dirty="0"/>
              <a:t> </a:t>
            </a:r>
            <a:r>
              <a:rPr lang="en-GB" dirty="0" err="1"/>
              <a:t>než</a:t>
            </a:r>
            <a:r>
              <a:rPr lang="en-GB" dirty="0"/>
              <a:t> z </a:t>
            </a:r>
            <a:r>
              <a:rPr lang="en-GB" dirty="0" err="1"/>
              <a:t>důchodů</a:t>
            </a:r>
            <a:r>
              <a:rPr lang="en-GB" dirty="0"/>
              <a:t> </a:t>
            </a:r>
            <a:r>
              <a:rPr lang="en-GB" dirty="0" err="1"/>
              <a:t>domácností</a:t>
            </a:r>
            <a:r>
              <a:rPr lang="en-GB" dirty="0"/>
              <a:t> </a:t>
            </a:r>
            <a:r>
              <a:rPr lang="en-GB" dirty="0" err="1"/>
              <a:t>bohatších</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endParaRPr lang="en-US"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pro rozhodnutí o investici je nejdůležitější srovnání očekávané mezní efektivity investice (její očekávané rentability) a mezních nákladů na tuto investici, přičemž těmito náklady rozumíme úrokovou míru, za niž je možné získat kapitál. Záleží tedy na zisku, který je u dané investice očekáván. Zde vstupuje do hry daň ze zisku firem. Rozlišujeme zisk před zdaněním a zisk po zdanění. Protože vlastníci firem a manažeři mohou disponovat jen tím ziskem, který jim zůstane po zdanění, snaží se maximalizovat právě ten zisk, který jim zůstane po zaplacení daně. To znamená, že míra, v jaké jsou firmy zdaňovány, ovlivňuje rozhodování o rozsahu investic. Současně z toho plyne, že zvyšování míry zdanění zisků snižuje ziskovost investování a tím výši plánovaných investic. Naopak snižování daní ze zisků podporuje investiční činnost.</a:t>
            </a:r>
            <a:endParaRPr lang="cs-CZ" dirty="0"/>
          </a:p>
        </p:txBody>
      </p:sp>
      <p:sp>
        <p:nvSpPr>
          <p:cNvPr id="4" name="Zástupný symbol pro číslo snímku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cs-CZ" sz="1200" b="0" i="0" u="none" strike="noStrike" cap="none" smtClean="0">
                <a:solidFill>
                  <a:schemeClr val="dk1"/>
                </a:solidFill>
                <a:latin typeface="Calibri" panose="020F0502020204030204"/>
                <a:ea typeface="Calibri" panose="020F0502020204030204"/>
                <a:cs typeface="Calibri" panose="020F0502020204030204"/>
                <a:sym typeface="Calibri" panose="020F0502020204030204"/>
              </a:rPr>
            </a:fld>
            <a:endPar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Na studium: https://economy-finance.ec.europa.eu/economic-and-fiscal-governance/stability-and-growth-pact_en</a:t>
            </a:r>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fld>
            <a:endParaRPr lang="cs-CZ"/>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dirty="0" err="1"/>
              <a:t>Cílem</a:t>
            </a:r>
            <a:r>
              <a:rPr lang="en-GB" dirty="0"/>
              <a:t> </a:t>
            </a:r>
            <a:r>
              <a:rPr lang="en-GB" dirty="0" err="1"/>
              <a:t>smlouvy</a:t>
            </a:r>
            <a:r>
              <a:rPr lang="en-GB" dirty="0"/>
              <a:t> je </a:t>
            </a:r>
            <a:r>
              <a:rPr lang="en-GB" dirty="0" err="1"/>
              <a:t>zajištění</a:t>
            </a:r>
            <a:r>
              <a:rPr lang="en-GB" dirty="0"/>
              <a:t> stability </a:t>
            </a:r>
            <a:r>
              <a:rPr lang="en-GB" dirty="0" err="1"/>
              <a:t>evropských</a:t>
            </a:r>
            <a:r>
              <a:rPr lang="en-GB" dirty="0"/>
              <a:t> </a:t>
            </a:r>
            <a:r>
              <a:rPr lang="en-GB" dirty="0" err="1"/>
              <a:t>financí</a:t>
            </a:r>
            <a:r>
              <a:rPr lang="en-GB" dirty="0"/>
              <a:t>, k </a:t>
            </a:r>
            <a:r>
              <a:rPr lang="en-GB" dirty="0" err="1"/>
              <a:t>čemuž</a:t>
            </a:r>
            <a:r>
              <a:rPr lang="en-GB" dirty="0"/>
              <a:t> </a:t>
            </a:r>
            <a:r>
              <a:rPr lang="en-GB" dirty="0" err="1"/>
              <a:t>má</a:t>
            </a:r>
            <a:r>
              <a:rPr lang="en-GB" dirty="0"/>
              <a:t> </a:t>
            </a:r>
            <a:r>
              <a:rPr lang="en-GB" dirty="0" err="1"/>
              <a:t>napomoci</a:t>
            </a:r>
            <a:r>
              <a:rPr lang="en-GB" dirty="0"/>
              <a:t> </a:t>
            </a:r>
            <a:r>
              <a:rPr lang="en-GB" dirty="0" err="1"/>
              <a:t>zejména</a:t>
            </a:r>
            <a:r>
              <a:rPr lang="en-GB" dirty="0"/>
              <a:t>: •</a:t>
            </a:r>
            <a:r>
              <a:rPr lang="en-GB" dirty="0" err="1"/>
              <a:t>zakotvení</a:t>
            </a:r>
            <a:r>
              <a:rPr lang="en-GB" dirty="0"/>
              <a:t> </a:t>
            </a:r>
            <a:r>
              <a:rPr lang="en-GB" dirty="0" err="1"/>
              <a:t>pravidla</a:t>
            </a:r>
            <a:r>
              <a:rPr lang="en-GB" dirty="0"/>
              <a:t> </a:t>
            </a:r>
            <a:r>
              <a:rPr lang="en-GB" dirty="0" err="1"/>
              <a:t>vyrovnaného</a:t>
            </a:r>
            <a:r>
              <a:rPr lang="en-GB" dirty="0"/>
              <a:t> </a:t>
            </a:r>
            <a:r>
              <a:rPr lang="en-GB" dirty="0" err="1"/>
              <a:t>státního</a:t>
            </a:r>
            <a:r>
              <a:rPr lang="en-GB" dirty="0"/>
              <a:t> </a:t>
            </a:r>
            <a:r>
              <a:rPr lang="en-GB" dirty="0" err="1"/>
              <a:t>rozpočtu</a:t>
            </a:r>
            <a:r>
              <a:rPr lang="en-GB" dirty="0"/>
              <a:t> do </a:t>
            </a:r>
            <a:r>
              <a:rPr lang="en-GB" dirty="0" err="1"/>
              <a:t>právního</a:t>
            </a:r>
            <a:r>
              <a:rPr lang="en-GB" dirty="0"/>
              <a:t> </a:t>
            </a:r>
            <a:r>
              <a:rPr lang="en-GB" dirty="0" err="1"/>
              <a:t>řádu</a:t>
            </a:r>
            <a:r>
              <a:rPr lang="en-GB" dirty="0"/>
              <a:t> </a:t>
            </a:r>
            <a:r>
              <a:rPr lang="en-GB" dirty="0" err="1"/>
              <a:t>členských</a:t>
            </a:r>
            <a:r>
              <a:rPr lang="en-GB" dirty="0"/>
              <a:t> </a:t>
            </a:r>
            <a:r>
              <a:rPr lang="en-GB" dirty="0" err="1"/>
              <a:t>zemí</a:t>
            </a:r>
            <a:r>
              <a:rPr lang="en-GB" dirty="0"/>
              <a:t> </a:t>
            </a:r>
            <a:r>
              <a:rPr lang="en-GB" dirty="0" err="1"/>
              <a:t>Evropské</a:t>
            </a:r>
            <a:r>
              <a:rPr lang="en-GB" dirty="0"/>
              <a:t> </a:t>
            </a:r>
            <a:r>
              <a:rPr lang="en-GB" dirty="0" err="1"/>
              <a:t>unie</a:t>
            </a:r>
            <a:r>
              <a:rPr lang="en-GB" dirty="0"/>
              <a:t>, •</a:t>
            </a:r>
            <a:r>
              <a:rPr lang="en-GB" dirty="0" err="1"/>
              <a:t>zdůraznění</a:t>
            </a:r>
            <a:r>
              <a:rPr lang="en-GB" dirty="0"/>
              <a:t> </a:t>
            </a:r>
            <a:r>
              <a:rPr lang="en-GB" dirty="0" err="1"/>
              <a:t>kriteriální</a:t>
            </a:r>
            <a:r>
              <a:rPr lang="en-GB" dirty="0"/>
              <a:t> </a:t>
            </a:r>
            <a:r>
              <a:rPr lang="en-GB" dirty="0" err="1"/>
              <a:t>funkce</a:t>
            </a:r>
            <a:r>
              <a:rPr lang="en-GB" dirty="0"/>
              <a:t> </a:t>
            </a:r>
            <a:r>
              <a:rPr lang="en-GB" dirty="0" err="1"/>
              <a:t>ukazatelů</a:t>
            </a:r>
            <a:r>
              <a:rPr lang="en-GB" dirty="0"/>
              <a:t> </a:t>
            </a:r>
            <a:r>
              <a:rPr lang="en-GB" dirty="0" err="1"/>
              <a:t>stanovených</a:t>
            </a:r>
            <a:r>
              <a:rPr lang="en-GB" dirty="0"/>
              <a:t> </a:t>
            </a:r>
            <a:r>
              <a:rPr lang="en-GB" dirty="0" err="1"/>
              <a:t>maastrichtskousmlouvou</a:t>
            </a:r>
            <a:r>
              <a:rPr lang="en-GB" dirty="0"/>
              <a:t> (deficit </a:t>
            </a:r>
            <a:r>
              <a:rPr lang="en-GB" dirty="0" err="1"/>
              <a:t>maximálně</a:t>
            </a:r>
            <a:r>
              <a:rPr lang="en-GB" dirty="0"/>
              <a:t> 3 % HDP, </a:t>
            </a:r>
            <a:r>
              <a:rPr lang="en-GB" dirty="0" err="1"/>
              <a:t>veřejný</a:t>
            </a:r>
            <a:r>
              <a:rPr lang="en-GB" dirty="0"/>
              <a:t> </a:t>
            </a:r>
            <a:r>
              <a:rPr lang="en-GB" dirty="0" err="1"/>
              <a:t>dluh</a:t>
            </a:r>
            <a:r>
              <a:rPr lang="en-GB" dirty="0"/>
              <a:t> </a:t>
            </a:r>
            <a:r>
              <a:rPr lang="en-GB" dirty="0" err="1"/>
              <a:t>maximálně</a:t>
            </a:r>
            <a:r>
              <a:rPr lang="en-GB" dirty="0"/>
              <a:t> 60 % HDP), •</a:t>
            </a:r>
            <a:r>
              <a:rPr lang="en-GB" dirty="0" err="1"/>
              <a:t>zavedení</a:t>
            </a:r>
            <a:r>
              <a:rPr lang="en-GB" dirty="0"/>
              <a:t> (</a:t>
            </a:r>
            <a:r>
              <a:rPr lang="en-GB" dirty="0" err="1"/>
              <a:t>automatického</a:t>
            </a:r>
            <a:r>
              <a:rPr lang="en-GB" dirty="0"/>
              <a:t>) </a:t>
            </a:r>
            <a:r>
              <a:rPr lang="en-GB" dirty="0" err="1"/>
              <a:t>mechanismu</a:t>
            </a:r>
            <a:r>
              <a:rPr lang="en-GB" dirty="0"/>
              <a:t> pro </a:t>
            </a:r>
            <a:r>
              <a:rPr lang="en-GB" dirty="0" err="1"/>
              <a:t>přijetí</a:t>
            </a:r>
            <a:r>
              <a:rPr lang="en-GB" dirty="0"/>
              <a:t> </a:t>
            </a:r>
            <a:r>
              <a:rPr lang="en-GB" dirty="0" err="1"/>
              <a:t>nápravných</a:t>
            </a:r>
            <a:r>
              <a:rPr lang="en-GB" dirty="0"/>
              <a:t> </a:t>
            </a:r>
            <a:r>
              <a:rPr lang="en-GB" dirty="0" err="1"/>
              <a:t>opatření</a:t>
            </a:r>
            <a:r>
              <a:rPr lang="en-GB" dirty="0"/>
              <a:t>, •</a:t>
            </a:r>
            <a:r>
              <a:rPr lang="en-GB" dirty="0" err="1"/>
              <a:t>stanovení</a:t>
            </a:r>
            <a:r>
              <a:rPr lang="en-GB" dirty="0"/>
              <a:t> </a:t>
            </a:r>
            <a:r>
              <a:rPr lang="en-GB" dirty="0" err="1"/>
              <a:t>sankcí</a:t>
            </a:r>
            <a:r>
              <a:rPr lang="en-GB" dirty="0"/>
              <a:t> za </a:t>
            </a:r>
            <a:r>
              <a:rPr lang="en-GB" dirty="0" err="1"/>
              <a:t>porušení</a:t>
            </a:r>
            <a:r>
              <a:rPr lang="en-GB" dirty="0"/>
              <a:t> </a:t>
            </a:r>
            <a:r>
              <a:rPr lang="en-GB" dirty="0" err="1"/>
              <a:t>dohodnutých</a:t>
            </a:r>
            <a:r>
              <a:rPr lang="en-GB" dirty="0"/>
              <a:t> </a:t>
            </a:r>
            <a:r>
              <a:rPr lang="en-GB" dirty="0" err="1"/>
              <a:t>pravidel</a:t>
            </a:r>
            <a:r>
              <a:rPr lang="en-GB" dirty="0"/>
              <a:t> </a:t>
            </a:r>
            <a:r>
              <a:rPr lang="en-GB" dirty="0" err="1"/>
              <a:t>fiskální</a:t>
            </a:r>
            <a:r>
              <a:rPr lang="en-GB" dirty="0"/>
              <a:t> </a:t>
            </a:r>
            <a:r>
              <a:rPr lang="en-GB" dirty="0" err="1"/>
              <a:t>disciplíny</a:t>
            </a:r>
            <a:r>
              <a:rPr lang="en-GB" dirty="0"/>
              <a:t>. </a:t>
            </a:r>
            <a:r>
              <a:rPr lang="en-GB" dirty="0" err="1"/>
              <a:t>Česko</a:t>
            </a:r>
            <a:r>
              <a:rPr lang="en-GB" dirty="0"/>
              <a:t> se k </a:t>
            </a:r>
            <a:r>
              <a:rPr lang="en-GB" dirty="0" err="1"/>
              <a:t>fiskálnímu</a:t>
            </a:r>
            <a:r>
              <a:rPr lang="en-GB" dirty="0"/>
              <a:t> </a:t>
            </a:r>
            <a:r>
              <a:rPr lang="en-GB" dirty="0" err="1"/>
              <a:t>paktu</a:t>
            </a:r>
            <a:r>
              <a:rPr lang="en-GB" dirty="0"/>
              <a:t> </a:t>
            </a:r>
            <a:r>
              <a:rPr lang="en-GB" dirty="0" err="1"/>
              <a:t>připojilo</a:t>
            </a:r>
            <a:r>
              <a:rPr lang="en-GB" dirty="0"/>
              <a:t> v </a:t>
            </a:r>
            <a:r>
              <a:rPr lang="en-GB" dirty="0" err="1"/>
              <a:t>roce</a:t>
            </a:r>
            <a:r>
              <a:rPr lang="en-GB" dirty="0"/>
              <a:t> 2019. </a:t>
            </a:r>
            <a:r>
              <a:rPr lang="en-GB" dirty="0" err="1"/>
              <a:t>Převládlo</a:t>
            </a:r>
            <a:r>
              <a:rPr lang="en-GB" dirty="0"/>
              <a:t> </a:t>
            </a:r>
            <a:r>
              <a:rPr lang="en-GB" dirty="0" err="1"/>
              <a:t>přesvědčení</a:t>
            </a:r>
            <a:r>
              <a:rPr lang="en-GB" dirty="0"/>
              <a:t>, </a:t>
            </a:r>
            <a:r>
              <a:rPr lang="en-GB" dirty="0" err="1"/>
              <a:t>že</a:t>
            </a:r>
            <a:r>
              <a:rPr lang="en-GB" dirty="0"/>
              <a:t> </a:t>
            </a:r>
            <a:r>
              <a:rPr lang="en-GB" dirty="0" err="1"/>
              <a:t>smlouva</a:t>
            </a:r>
            <a:r>
              <a:rPr lang="en-GB" dirty="0"/>
              <a:t> </a:t>
            </a:r>
            <a:r>
              <a:rPr lang="en-GB" dirty="0" err="1"/>
              <a:t>může</a:t>
            </a:r>
            <a:r>
              <a:rPr lang="en-GB" dirty="0"/>
              <a:t> </a:t>
            </a:r>
            <a:r>
              <a:rPr lang="en-GB" dirty="0" err="1"/>
              <a:t>být</a:t>
            </a:r>
            <a:r>
              <a:rPr lang="en-GB" dirty="0"/>
              <a:t> </a:t>
            </a:r>
            <a:r>
              <a:rPr lang="en-GB" dirty="0" err="1"/>
              <a:t>užitečná</a:t>
            </a:r>
            <a:r>
              <a:rPr lang="en-GB" dirty="0"/>
              <a:t> </a:t>
            </a:r>
            <a:r>
              <a:rPr lang="en-GB" dirty="0" err="1"/>
              <a:t>při</a:t>
            </a:r>
            <a:r>
              <a:rPr lang="en-GB" dirty="0"/>
              <a:t> </a:t>
            </a:r>
            <a:r>
              <a:rPr lang="en-GB" dirty="0" err="1"/>
              <a:t>ochraně</a:t>
            </a:r>
            <a:r>
              <a:rPr lang="en-GB" dirty="0"/>
              <a:t> </a:t>
            </a:r>
            <a:r>
              <a:rPr lang="en-GB" dirty="0" err="1"/>
              <a:t>finanční</a:t>
            </a:r>
            <a:r>
              <a:rPr lang="en-GB" dirty="0"/>
              <a:t> stability, </a:t>
            </a:r>
            <a:r>
              <a:rPr lang="en-GB" dirty="0" err="1"/>
              <a:t>která</a:t>
            </a:r>
            <a:r>
              <a:rPr lang="en-GB" dirty="0"/>
              <a:t> je pro zemi s </a:t>
            </a:r>
            <a:r>
              <a:rPr lang="en-GB" dirty="0" err="1"/>
              <a:t>vysoce</a:t>
            </a:r>
            <a:r>
              <a:rPr lang="en-GB" dirty="0"/>
              <a:t> </a:t>
            </a:r>
            <a:r>
              <a:rPr lang="en-GB" dirty="0" err="1"/>
              <a:t>otevřenou</a:t>
            </a:r>
            <a:r>
              <a:rPr lang="en-GB" dirty="0"/>
              <a:t> </a:t>
            </a:r>
            <a:r>
              <a:rPr lang="en-GB" dirty="0" err="1"/>
              <a:t>ekonomikou</a:t>
            </a:r>
            <a:r>
              <a:rPr lang="en-GB" dirty="0"/>
              <a:t> </a:t>
            </a:r>
            <a:r>
              <a:rPr lang="en-GB" dirty="0" err="1"/>
              <a:t>závislou</a:t>
            </a:r>
            <a:r>
              <a:rPr lang="en-GB" dirty="0"/>
              <a:t> </a:t>
            </a:r>
            <a:r>
              <a:rPr lang="en-GB" dirty="0" err="1"/>
              <a:t>na</a:t>
            </a:r>
            <a:r>
              <a:rPr lang="en-GB" dirty="0"/>
              <a:t> </a:t>
            </a:r>
            <a:r>
              <a:rPr lang="en-GB" dirty="0" err="1"/>
              <a:t>vnějším</a:t>
            </a:r>
            <a:r>
              <a:rPr lang="en-GB" dirty="0"/>
              <a:t> </a:t>
            </a:r>
            <a:r>
              <a:rPr lang="en-GB" dirty="0" err="1"/>
              <a:t>prostředí</a:t>
            </a:r>
            <a:r>
              <a:rPr lang="en-GB" dirty="0"/>
              <a:t> </a:t>
            </a:r>
            <a:r>
              <a:rPr lang="en-GB" dirty="0" err="1"/>
              <a:t>nezbytná</a:t>
            </a:r>
            <a:r>
              <a:rPr lang="en-GB" dirty="0"/>
              <a:t>. </a:t>
            </a:r>
            <a:r>
              <a:rPr lang="en-GB" dirty="0" err="1"/>
              <a:t>Finanční</a:t>
            </a:r>
            <a:r>
              <a:rPr lang="en-GB" dirty="0"/>
              <a:t> </a:t>
            </a:r>
            <a:r>
              <a:rPr lang="en-GB" dirty="0" err="1"/>
              <a:t>stabilita</a:t>
            </a:r>
            <a:r>
              <a:rPr lang="en-GB" dirty="0"/>
              <a:t> je </a:t>
            </a:r>
            <a:r>
              <a:rPr lang="en-GB" dirty="0" err="1"/>
              <a:t>přitom</a:t>
            </a:r>
            <a:r>
              <a:rPr lang="en-GB" dirty="0"/>
              <a:t> </a:t>
            </a:r>
            <a:r>
              <a:rPr lang="en-GB" dirty="0" err="1"/>
              <a:t>chápána</a:t>
            </a:r>
            <a:r>
              <a:rPr lang="en-GB" dirty="0"/>
              <a:t> </a:t>
            </a:r>
            <a:r>
              <a:rPr lang="en-GB" dirty="0" err="1"/>
              <a:t>jako</a:t>
            </a:r>
            <a:r>
              <a:rPr lang="en-GB" dirty="0"/>
              <a:t> „</a:t>
            </a:r>
            <a:r>
              <a:rPr lang="en-GB" dirty="0" err="1"/>
              <a:t>situace</a:t>
            </a:r>
            <a:r>
              <a:rPr lang="en-GB" dirty="0"/>
              <a:t>, </a:t>
            </a:r>
            <a:r>
              <a:rPr lang="en-GB" dirty="0" err="1"/>
              <a:t>kdy</a:t>
            </a:r>
            <a:r>
              <a:rPr lang="en-GB" dirty="0"/>
              <a:t> </a:t>
            </a:r>
            <a:r>
              <a:rPr lang="en-GB" dirty="0" err="1"/>
              <a:t>finanční</a:t>
            </a:r>
            <a:r>
              <a:rPr lang="en-GB" dirty="0"/>
              <a:t> </a:t>
            </a:r>
            <a:r>
              <a:rPr lang="en-GB" dirty="0" err="1"/>
              <a:t>systém</a:t>
            </a:r>
            <a:r>
              <a:rPr lang="en-GB" dirty="0"/>
              <a:t> </a:t>
            </a:r>
            <a:r>
              <a:rPr lang="en-GB" dirty="0" err="1"/>
              <a:t>plní</a:t>
            </a:r>
            <a:r>
              <a:rPr lang="en-GB" dirty="0"/>
              <a:t> </a:t>
            </a:r>
            <a:r>
              <a:rPr lang="en-GB" dirty="0" err="1"/>
              <a:t>své</a:t>
            </a:r>
            <a:r>
              <a:rPr lang="en-GB" dirty="0"/>
              <a:t> </a:t>
            </a:r>
            <a:r>
              <a:rPr lang="en-GB" dirty="0" err="1"/>
              <a:t>funkce</a:t>
            </a:r>
            <a:r>
              <a:rPr lang="en-GB" dirty="0"/>
              <a:t> bez </a:t>
            </a:r>
            <a:r>
              <a:rPr lang="en-GB" dirty="0" err="1"/>
              <a:t>závažných</a:t>
            </a:r>
            <a:r>
              <a:rPr lang="en-GB" dirty="0"/>
              <a:t> </a:t>
            </a:r>
            <a:r>
              <a:rPr lang="en-GB" dirty="0" err="1"/>
              <a:t>poruch</a:t>
            </a:r>
            <a:r>
              <a:rPr lang="en-GB" dirty="0"/>
              <a:t> a </a:t>
            </a:r>
            <a:r>
              <a:rPr lang="en-GB" dirty="0" err="1"/>
              <a:t>nežádoucích</a:t>
            </a:r>
            <a:r>
              <a:rPr lang="en-GB" dirty="0"/>
              <a:t> </a:t>
            </a:r>
            <a:r>
              <a:rPr lang="en-GB" dirty="0" err="1"/>
              <a:t>důsledků</a:t>
            </a:r>
            <a:r>
              <a:rPr lang="en-GB" dirty="0"/>
              <a:t> pro </a:t>
            </a:r>
            <a:r>
              <a:rPr lang="en-GB" dirty="0" err="1"/>
              <a:t>současný</a:t>
            </a:r>
            <a:r>
              <a:rPr lang="en-GB" dirty="0"/>
              <a:t> </a:t>
            </a:r>
            <a:r>
              <a:rPr lang="en-GB" dirty="0" err="1"/>
              <a:t>i</a:t>
            </a:r>
            <a:r>
              <a:rPr lang="en-GB" dirty="0"/>
              <a:t> </a:t>
            </a:r>
            <a:r>
              <a:rPr lang="en-GB" dirty="0" err="1"/>
              <a:t>budoucí</a:t>
            </a:r>
            <a:r>
              <a:rPr lang="en-GB" dirty="0"/>
              <a:t> </a:t>
            </a:r>
            <a:r>
              <a:rPr lang="en-GB" dirty="0" err="1"/>
              <a:t>vývoj</a:t>
            </a:r>
            <a:r>
              <a:rPr lang="en-GB" dirty="0"/>
              <a:t> </a:t>
            </a:r>
            <a:r>
              <a:rPr lang="en-GB" dirty="0" err="1"/>
              <a:t>ekonomiky</a:t>
            </a:r>
            <a:r>
              <a:rPr lang="en-GB" dirty="0"/>
              <a:t> </a:t>
            </a:r>
            <a:r>
              <a:rPr lang="en-GB" dirty="0" err="1"/>
              <a:t>jako</a:t>
            </a:r>
            <a:r>
              <a:rPr lang="en-GB" dirty="0"/>
              <a:t> </a:t>
            </a:r>
            <a:r>
              <a:rPr lang="en-GB" dirty="0" err="1"/>
              <a:t>celku</a:t>
            </a:r>
            <a:r>
              <a:rPr lang="en-GB" dirty="0"/>
              <a:t> a </a:t>
            </a:r>
            <a:r>
              <a:rPr lang="en-GB" dirty="0" err="1"/>
              <a:t>zároveň</a:t>
            </a:r>
            <a:r>
              <a:rPr lang="en-GB" dirty="0"/>
              <a:t> </a:t>
            </a:r>
            <a:r>
              <a:rPr lang="en-GB" dirty="0" err="1"/>
              <a:t>vykazuje</a:t>
            </a:r>
            <a:r>
              <a:rPr lang="en-GB" dirty="0"/>
              <a:t> </a:t>
            </a:r>
            <a:r>
              <a:rPr lang="en-GB" dirty="0" err="1"/>
              <a:t>vysokou</a:t>
            </a:r>
            <a:r>
              <a:rPr lang="en-GB" dirty="0"/>
              <a:t> </a:t>
            </a:r>
            <a:r>
              <a:rPr lang="en-GB" dirty="0" err="1"/>
              <a:t>míru</a:t>
            </a:r>
            <a:r>
              <a:rPr lang="en-GB" dirty="0"/>
              <a:t> </a:t>
            </a:r>
            <a:r>
              <a:rPr lang="en-GB" dirty="0" err="1"/>
              <a:t>odolnosti</a:t>
            </a:r>
            <a:r>
              <a:rPr lang="en-GB" dirty="0"/>
              <a:t> </a:t>
            </a:r>
            <a:r>
              <a:rPr lang="en-GB" dirty="0" err="1"/>
              <a:t>vůči</a:t>
            </a:r>
            <a:r>
              <a:rPr lang="en-GB" dirty="0"/>
              <a:t> </a:t>
            </a:r>
            <a:r>
              <a:rPr lang="en-GB" dirty="0" err="1"/>
              <a:t>šokům</a:t>
            </a:r>
            <a:r>
              <a:rPr lang="en-GB" dirty="0"/>
              <a:t>“ (ČNB). K </a:t>
            </a:r>
            <a:r>
              <a:rPr lang="en-GB" dirty="0" err="1"/>
              <a:t>dosažení</a:t>
            </a:r>
            <a:r>
              <a:rPr lang="en-GB" dirty="0"/>
              <a:t> </a:t>
            </a:r>
            <a:r>
              <a:rPr lang="en-GB" dirty="0" err="1"/>
              <a:t>takto</a:t>
            </a:r>
            <a:r>
              <a:rPr lang="en-GB" dirty="0"/>
              <a:t> </a:t>
            </a:r>
            <a:r>
              <a:rPr lang="en-GB" dirty="0" err="1"/>
              <a:t>pojaté</a:t>
            </a:r>
            <a:r>
              <a:rPr lang="en-GB" dirty="0"/>
              <a:t> </a:t>
            </a:r>
            <a:r>
              <a:rPr lang="en-GB" dirty="0" err="1"/>
              <a:t>finanční</a:t>
            </a:r>
            <a:r>
              <a:rPr lang="en-GB" dirty="0"/>
              <a:t> stability </a:t>
            </a:r>
            <a:r>
              <a:rPr lang="en-GB" dirty="0" err="1"/>
              <a:t>má</a:t>
            </a:r>
            <a:r>
              <a:rPr lang="en-GB" dirty="0"/>
              <a:t> v </a:t>
            </a:r>
            <a:r>
              <a:rPr lang="en-GB" dirty="0" err="1"/>
              <a:t>Česku</a:t>
            </a:r>
            <a:r>
              <a:rPr lang="en-GB" dirty="0"/>
              <a:t> </a:t>
            </a:r>
            <a:r>
              <a:rPr lang="en-GB" dirty="0" err="1"/>
              <a:t>napomáhat</a:t>
            </a:r>
            <a:r>
              <a:rPr lang="en-GB" dirty="0"/>
              <a:t> </a:t>
            </a:r>
            <a:r>
              <a:rPr lang="en-GB" dirty="0" err="1"/>
              <a:t>finanční</a:t>
            </a:r>
            <a:r>
              <a:rPr lang="en-GB" dirty="0"/>
              <a:t> </a:t>
            </a:r>
            <a:r>
              <a:rPr lang="en-GB" dirty="0" err="1"/>
              <a:t>ústava</a:t>
            </a:r>
            <a:r>
              <a:rPr lang="en-GB" dirty="0"/>
              <a:t>, </a:t>
            </a:r>
            <a:r>
              <a:rPr lang="en-GB" dirty="0" err="1"/>
              <a:t>na</a:t>
            </a:r>
            <a:r>
              <a:rPr lang="en-GB" dirty="0"/>
              <a:t> </a:t>
            </a:r>
            <a:r>
              <a:rPr lang="en-GB" dirty="0" err="1"/>
              <a:t>jejímž</a:t>
            </a:r>
            <a:r>
              <a:rPr lang="en-GB" dirty="0"/>
              <a:t> </a:t>
            </a:r>
            <a:r>
              <a:rPr lang="en-GB" dirty="0" err="1"/>
              <a:t>základě</a:t>
            </a:r>
            <a:r>
              <a:rPr lang="en-GB" dirty="0"/>
              <a:t> je </a:t>
            </a:r>
            <a:r>
              <a:rPr lang="en-GB" dirty="0" err="1"/>
              <a:t>zřízená</a:t>
            </a:r>
            <a:r>
              <a:rPr lang="en-GB" dirty="0"/>
              <a:t> </a:t>
            </a:r>
            <a:r>
              <a:rPr lang="en-GB" dirty="0" err="1"/>
              <a:t>Národní</a:t>
            </a:r>
            <a:r>
              <a:rPr lang="en-GB" dirty="0"/>
              <a:t> </a:t>
            </a:r>
            <a:r>
              <a:rPr lang="en-GB" dirty="0" err="1"/>
              <a:t>rozpočtová</a:t>
            </a:r>
            <a:r>
              <a:rPr lang="en-GB" dirty="0"/>
              <a:t> </a:t>
            </a:r>
            <a:r>
              <a:rPr lang="en-GB" dirty="0" err="1"/>
              <a:t>rada</a:t>
            </a:r>
            <a:r>
              <a:rPr lang="en-GB" dirty="0"/>
              <a:t>, </a:t>
            </a:r>
            <a:r>
              <a:rPr lang="en-GB" dirty="0" err="1"/>
              <a:t>jakožto</a:t>
            </a:r>
            <a:r>
              <a:rPr lang="en-GB" dirty="0"/>
              <a:t> </a:t>
            </a:r>
            <a:r>
              <a:rPr lang="en-GB" dirty="0" err="1"/>
              <a:t>funkčně</a:t>
            </a:r>
            <a:r>
              <a:rPr lang="en-GB" dirty="0"/>
              <a:t>, </a:t>
            </a:r>
            <a:r>
              <a:rPr lang="en-GB" dirty="0" err="1"/>
              <a:t>finančně</a:t>
            </a:r>
            <a:r>
              <a:rPr lang="en-GB" dirty="0"/>
              <a:t> a </a:t>
            </a:r>
            <a:r>
              <a:rPr lang="en-GB" dirty="0" err="1"/>
              <a:t>personálně</a:t>
            </a:r>
            <a:r>
              <a:rPr lang="en-GB" dirty="0"/>
              <a:t> </a:t>
            </a:r>
            <a:r>
              <a:rPr lang="en-GB" dirty="0" err="1"/>
              <a:t>nezávislý</a:t>
            </a:r>
            <a:r>
              <a:rPr lang="en-GB" dirty="0"/>
              <a:t> </a:t>
            </a:r>
            <a:r>
              <a:rPr lang="en-GB" dirty="0" err="1"/>
              <a:t>orgán</a:t>
            </a:r>
            <a:r>
              <a:rPr lang="en-GB" dirty="0"/>
              <a:t>, </a:t>
            </a:r>
            <a:r>
              <a:rPr lang="en-GB" dirty="0" err="1"/>
              <a:t>jehož</a:t>
            </a:r>
            <a:r>
              <a:rPr lang="en-GB" dirty="0"/>
              <a:t> </a:t>
            </a:r>
            <a:r>
              <a:rPr lang="en-GB" dirty="0" err="1"/>
              <a:t>cílem</a:t>
            </a:r>
            <a:r>
              <a:rPr lang="en-GB" dirty="0"/>
              <a:t> </a:t>
            </a:r>
            <a:r>
              <a:rPr lang="en-GB" dirty="0" err="1"/>
              <a:t>bude</a:t>
            </a:r>
            <a:r>
              <a:rPr lang="en-GB" dirty="0"/>
              <a:t> </a:t>
            </a:r>
            <a:r>
              <a:rPr lang="en-GB" dirty="0" err="1"/>
              <a:t>sledovat</a:t>
            </a:r>
            <a:r>
              <a:rPr lang="en-GB" dirty="0"/>
              <a:t> a </a:t>
            </a:r>
            <a:r>
              <a:rPr lang="en-GB" dirty="0" err="1"/>
              <a:t>vyhodnocovat</a:t>
            </a:r>
            <a:r>
              <a:rPr lang="en-GB" dirty="0"/>
              <a:t> </a:t>
            </a:r>
            <a:r>
              <a:rPr lang="en-GB" dirty="0" err="1"/>
              <a:t>plnění</a:t>
            </a:r>
            <a:r>
              <a:rPr lang="en-GB" dirty="0"/>
              <a:t> </a:t>
            </a:r>
            <a:r>
              <a:rPr lang="en-GB" dirty="0" err="1"/>
              <a:t>rozpočtových</a:t>
            </a:r>
            <a:r>
              <a:rPr lang="en-GB" dirty="0"/>
              <a:t> </a:t>
            </a:r>
            <a:r>
              <a:rPr lang="en-GB" dirty="0" err="1"/>
              <a:t>cílů</a:t>
            </a:r>
            <a:r>
              <a:rPr lang="en-GB" dirty="0"/>
              <a:t> </a:t>
            </a:r>
            <a:r>
              <a:rPr lang="en-GB" dirty="0" err="1"/>
              <a:t>vlády</a:t>
            </a:r>
            <a:r>
              <a:rPr lang="en-GB" dirty="0"/>
              <a:t>. </a:t>
            </a:r>
            <a:r>
              <a:rPr lang="en-GB" dirty="0" err="1"/>
              <a:t>Inspirace</a:t>
            </a:r>
            <a:r>
              <a:rPr lang="en-GB" dirty="0"/>
              <a:t> </a:t>
            </a:r>
            <a:r>
              <a:rPr lang="en-GB" dirty="0" err="1"/>
              <a:t>zkušenostmi</a:t>
            </a:r>
            <a:r>
              <a:rPr lang="en-GB" dirty="0"/>
              <a:t> s </a:t>
            </a:r>
            <a:r>
              <a:rPr lang="en-GB" dirty="0" err="1"/>
              <a:t>centrální</a:t>
            </a:r>
            <a:r>
              <a:rPr lang="en-GB" dirty="0"/>
              <a:t> </a:t>
            </a:r>
            <a:r>
              <a:rPr lang="en-GB" dirty="0" err="1"/>
              <a:t>bankou</a:t>
            </a:r>
            <a:r>
              <a:rPr lang="en-GB" dirty="0"/>
              <a:t> (ČNB) – </a:t>
            </a:r>
            <a:r>
              <a:rPr lang="en-GB" dirty="0" err="1"/>
              <a:t>nejvyšší</a:t>
            </a:r>
            <a:r>
              <a:rPr lang="en-GB" dirty="0"/>
              <a:t> </a:t>
            </a:r>
            <a:r>
              <a:rPr lang="en-GB" dirty="0" err="1"/>
              <a:t>odbornou</a:t>
            </a:r>
            <a:r>
              <a:rPr lang="en-GB" dirty="0"/>
              <a:t> </a:t>
            </a:r>
            <a:r>
              <a:rPr lang="en-GB" dirty="0" err="1"/>
              <a:t>autoritou</a:t>
            </a:r>
            <a:r>
              <a:rPr lang="en-GB" dirty="0"/>
              <a:t> v </a:t>
            </a:r>
            <a:r>
              <a:rPr lang="en-GB" dirty="0" err="1"/>
              <a:t>monetární</a:t>
            </a:r>
            <a:r>
              <a:rPr lang="en-GB" dirty="0"/>
              <a:t> </a:t>
            </a:r>
            <a:r>
              <a:rPr lang="en-GB" dirty="0" err="1"/>
              <a:t>sféře</a:t>
            </a:r>
            <a:r>
              <a:rPr lang="en-GB" dirty="0"/>
              <a:t>, </a:t>
            </a:r>
            <a:r>
              <a:rPr lang="en-GB" dirty="0" err="1"/>
              <a:t>která</a:t>
            </a:r>
            <a:r>
              <a:rPr lang="en-GB" dirty="0"/>
              <a:t> </a:t>
            </a:r>
            <a:r>
              <a:rPr lang="en-GB" dirty="0" err="1"/>
              <a:t>nerozhoduje</a:t>
            </a:r>
            <a:r>
              <a:rPr lang="en-GB" dirty="0"/>
              <a:t> pod </a:t>
            </a:r>
            <a:r>
              <a:rPr lang="en-GB" dirty="0" err="1"/>
              <a:t>tlakem</a:t>
            </a:r>
            <a:r>
              <a:rPr lang="en-GB" dirty="0"/>
              <a:t> </a:t>
            </a:r>
            <a:r>
              <a:rPr lang="en-GB" dirty="0" err="1"/>
              <a:t>politiků</a:t>
            </a:r>
            <a:r>
              <a:rPr lang="en-GB" dirty="0"/>
              <a:t> (</a:t>
            </a:r>
            <a:r>
              <a:rPr lang="en-GB" dirty="0" err="1"/>
              <a:t>alespoň</a:t>
            </a:r>
            <a:r>
              <a:rPr lang="en-GB" dirty="0"/>
              <a:t> ne </a:t>
            </a:r>
            <a:r>
              <a:rPr lang="en-GB" dirty="0" err="1"/>
              <a:t>bezprostředním</a:t>
            </a:r>
            <a:r>
              <a:rPr lang="en-GB" dirty="0"/>
              <a:t>) – je </a:t>
            </a:r>
            <a:r>
              <a:rPr lang="en-GB" dirty="0" err="1"/>
              <a:t>zcela</a:t>
            </a:r>
            <a:r>
              <a:rPr lang="en-GB" dirty="0"/>
              <a:t> </a:t>
            </a:r>
            <a:r>
              <a:rPr lang="en-GB" dirty="0" err="1"/>
              <a:t>zřejmá</a:t>
            </a:r>
            <a:r>
              <a:rPr lang="en-GB" dirty="0"/>
              <a:t>. </a:t>
            </a:r>
            <a:r>
              <a:rPr lang="en-GB" dirty="0" err="1"/>
              <a:t>Finanční</a:t>
            </a:r>
            <a:r>
              <a:rPr lang="en-GB" dirty="0"/>
              <a:t> </a:t>
            </a:r>
            <a:r>
              <a:rPr lang="en-GB" dirty="0" err="1"/>
              <a:t>ústava</a:t>
            </a:r>
            <a:r>
              <a:rPr lang="en-GB" dirty="0"/>
              <a:t> </a:t>
            </a:r>
            <a:r>
              <a:rPr lang="en-GB" dirty="0" err="1"/>
              <a:t>stanovila</a:t>
            </a:r>
            <a:r>
              <a:rPr lang="en-GB" dirty="0"/>
              <a:t> </a:t>
            </a:r>
            <a:r>
              <a:rPr lang="en-GB" dirty="0" err="1"/>
              <a:t>maximální</a:t>
            </a:r>
            <a:r>
              <a:rPr lang="en-GB" dirty="0"/>
              <a:t> limit pro </a:t>
            </a:r>
            <a:r>
              <a:rPr lang="en-GB" dirty="0" err="1"/>
              <a:t>výši</a:t>
            </a:r>
            <a:r>
              <a:rPr lang="en-GB" dirty="0"/>
              <a:t> </a:t>
            </a:r>
            <a:r>
              <a:rPr lang="en-GB" dirty="0" err="1"/>
              <a:t>veřejného</a:t>
            </a:r>
            <a:r>
              <a:rPr lang="en-GB" dirty="0"/>
              <a:t> </a:t>
            </a:r>
            <a:r>
              <a:rPr lang="en-GB" dirty="0" err="1"/>
              <a:t>dluhu</a:t>
            </a:r>
            <a:r>
              <a:rPr lang="en-GB" dirty="0"/>
              <a:t> a </a:t>
            </a:r>
            <a:r>
              <a:rPr lang="en-GB" dirty="0" err="1"/>
              <a:t>zavedla</a:t>
            </a:r>
            <a:r>
              <a:rPr lang="en-GB" dirty="0"/>
              <a:t> </a:t>
            </a:r>
            <a:r>
              <a:rPr lang="en-GB" dirty="0" err="1"/>
              <a:t>tzv</a:t>
            </a:r>
            <a:r>
              <a:rPr lang="en-GB" dirty="0"/>
              <a:t>. </a:t>
            </a:r>
            <a:r>
              <a:rPr lang="en-GB" dirty="0" err="1"/>
              <a:t>dluhovou</a:t>
            </a:r>
            <a:r>
              <a:rPr lang="en-GB" dirty="0"/>
              <a:t> </a:t>
            </a:r>
            <a:r>
              <a:rPr lang="en-GB" dirty="0" err="1"/>
              <a:t>brzdu</a:t>
            </a:r>
            <a:r>
              <a:rPr lang="en-GB" dirty="0"/>
              <a:t> v </a:t>
            </a:r>
            <a:r>
              <a:rPr lang="en-GB" dirty="0" err="1"/>
              <a:t>podobě</a:t>
            </a:r>
            <a:r>
              <a:rPr lang="en-GB" dirty="0"/>
              <a:t> </a:t>
            </a:r>
            <a:r>
              <a:rPr lang="en-GB" dirty="0" err="1"/>
              <a:t>opatření</a:t>
            </a:r>
            <a:r>
              <a:rPr lang="en-GB" dirty="0"/>
              <a:t> k </a:t>
            </a:r>
            <a:r>
              <a:rPr lang="en-GB" dirty="0" err="1"/>
              <a:t>zamezení</a:t>
            </a:r>
            <a:r>
              <a:rPr lang="en-GB" dirty="0"/>
              <a:t> </a:t>
            </a:r>
            <a:r>
              <a:rPr lang="en-GB" dirty="0" err="1"/>
              <a:t>dalšího</a:t>
            </a:r>
            <a:r>
              <a:rPr lang="en-GB" dirty="0"/>
              <a:t> </a:t>
            </a:r>
            <a:r>
              <a:rPr lang="en-GB" dirty="0" err="1"/>
              <a:t>zadlužování</a:t>
            </a:r>
            <a:r>
              <a:rPr lang="en-GB" dirty="0"/>
              <a:t>, </a:t>
            </a:r>
            <a:r>
              <a:rPr lang="en-GB" dirty="0" err="1"/>
              <a:t>která</a:t>
            </a:r>
            <a:r>
              <a:rPr lang="en-GB" dirty="0"/>
              <a:t> </a:t>
            </a:r>
            <a:r>
              <a:rPr lang="en-GB" dirty="0" err="1"/>
              <a:t>bude</a:t>
            </a:r>
            <a:r>
              <a:rPr lang="en-GB" dirty="0"/>
              <a:t> </a:t>
            </a:r>
            <a:r>
              <a:rPr lang="en-GB" dirty="0" err="1"/>
              <a:t>aktivizována</a:t>
            </a:r>
            <a:r>
              <a:rPr lang="en-GB" dirty="0"/>
              <a:t> </a:t>
            </a:r>
            <a:r>
              <a:rPr lang="en-GB" dirty="0" err="1"/>
              <a:t>při</a:t>
            </a:r>
            <a:r>
              <a:rPr lang="en-GB" dirty="0"/>
              <a:t> </a:t>
            </a:r>
            <a:r>
              <a:rPr lang="en-GB" dirty="0" err="1"/>
              <a:t>dosažení</a:t>
            </a:r>
            <a:r>
              <a:rPr lang="en-GB" dirty="0"/>
              <a:t> </a:t>
            </a:r>
            <a:r>
              <a:rPr lang="en-GB" dirty="0" err="1"/>
              <a:t>veřejného</a:t>
            </a:r>
            <a:r>
              <a:rPr lang="en-GB" dirty="0"/>
              <a:t> </a:t>
            </a:r>
            <a:r>
              <a:rPr lang="en-GB" dirty="0" err="1"/>
              <a:t>dluhu</a:t>
            </a:r>
            <a:r>
              <a:rPr lang="en-GB" dirty="0"/>
              <a:t> </a:t>
            </a:r>
            <a:r>
              <a:rPr lang="en-GB" dirty="0" err="1"/>
              <a:t>ve</a:t>
            </a:r>
            <a:r>
              <a:rPr lang="en-GB" dirty="0"/>
              <a:t> </a:t>
            </a:r>
            <a:r>
              <a:rPr lang="en-GB" dirty="0" err="1"/>
              <a:t>výši</a:t>
            </a:r>
            <a:r>
              <a:rPr lang="en-GB" dirty="0"/>
              <a:t> 55 % HDP.</a:t>
            </a:r>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fld>
            <a:endParaRPr lang="cs-CZ"/>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Základní cíle:</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Utlumit výkyvy hospodářského cyklu,</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Přispět k rychlému ekonomickému růstu při zachování vysoké zaměstnanosti a stabilní cenové úrovně.</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endParaRPr lang="en-GB"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cs-CZ" sz="1200" b="0" i="0" u="none" strike="noStrike" cap="none" smtClean="0">
                <a:solidFill>
                  <a:schemeClr val="dk1"/>
                </a:solidFill>
                <a:latin typeface="Calibri" panose="020F0502020204030204"/>
                <a:ea typeface="Calibri" panose="020F0502020204030204"/>
                <a:cs typeface="Calibri" panose="020F0502020204030204"/>
                <a:sym typeface="Calibri" panose="020F0502020204030204"/>
              </a:rPr>
            </a:fld>
            <a:endPar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 70. letech se objevila </a:t>
            </a:r>
            <a:r>
              <a:rPr lang="cs-CZ" dirty="0" err="1"/>
              <a:t>slumflace</a:t>
            </a:r>
            <a:r>
              <a:rPr lang="cs-CZ" dirty="0"/>
              <a:t>, kterou poptávkově orientovaná keynesiánská ekonomie nedokázala vysvětlit. Dochází opět k přiklonění k liberální ekonomii a nástupu konzervativních směrů ekonomických teorií. Cíle hospodářské politiky jsou zredukovány na zajištění cenové stability (cíl prioritní), plná zaměstnanost je cílem podřízeným. Podle nástrojů rozlišujeme hospodářskou politiku fiskální, monetární, vnější obchodní a důchodovou. </a:t>
            </a:r>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Slid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matchingName="Vertical Title and Text">
  <p:cSld name="Vertical Title and 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fld>
            <a:endParaRPr lang="cs-CZ"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fld>
            <a:endParaRPr lang="cs-CZ"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matchingName="Title and Content">
  <p:cSld name="Title and Conten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fld>
            <a:endParaRPr lang="cs-CZ"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fld>
            <a:endParaRPr lang="cs-CZ"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fld>
            <a:endParaRPr lang="cs-CZ"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6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matchingName="Section Header">
  <p:cSld name="Section 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panose="020F0502020204030204"/>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fld>
            <a:endParaRPr lang="cs-CZ"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1_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C00000"/>
                </a:solidFill>
                <a:latin typeface="Verdana" panose="020B0604030504040204"/>
                <a:cs typeface="Verdana" panose="020B0604030504040204"/>
              </a:defRPr>
            </a:lvl1pPr>
          </a:lstStyle>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cs-CZ" altLang="cs-CZ"/>
          </a:p>
        </p:txBody>
      </p:sp>
      <p:sp>
        <p:nvSpPr>
          <p:cNvPr id="3" name="Zástupný symbol pro zápatí 4"/>
          <p:cNvSpPr>
            <a:spLocks noGrp="1"/>
          </p:cNvSpPr>
          <p:nvPr>
            <p:ph type="ftr" sz="quarter" idx="11"/>
          </p:nvPr>
        </p:nvSpPr>
        <p:spPr/>
        <p:txBody>
          <a:bodyPr/>
          <a:lstStyle>
            <a:lvl1pPr>
              <a:defRPr/>
            </a:lvl1pPr>
          </a:lstStyle>
          <a:p>
            <a:pPr>
              <a:defRPr/>
            </a:pPr>
            <a:endParaRPr lang="cs-CZ" altLang="cs-CZ"/>
          </a:p>
        </p:txBody>
      </p:sp>
      <p:sp>
        <p:nvSpPr>
          <p:cNvPr id="4" name="Zástupný symbol pro číslo snímku 5"/>
          <p:cNvSpPr>
            <a:spLocks noGrp="1"/>
          </p:cNvSpPr>
          <p:nvPr>
            <p:ph type="sldNum" sz="quarter" idx="12"/>
          </p:nvPr>
        </p:nvSpPr>
        <p:spPr/>
        <p:txBody>
          <a:bodyPr/>
          <a:lstStyle>
            <a:lvl1pPr>
              <a:defRPr/>
            </a:lvl1pPr>
          </a:lstStyle>
          <a:p>
            <a:fld id="{21C1BF97-E0B6-4A93-97A9-AEF195327F6F}" type="slidenum">
              <a:rPr lang="cs-CZ" altLang="cs-CZ"/>
            </a:fld>
            <a:endParaRPr lang="cs-CZ" alt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matchingName="Two Content">
  <p:cSld name="Two Conten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matchingName="Comparison">
  <p:cSld name="Comparison">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panose="020F0502020204030204"/>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matchingName="Title Only">
  <p:cSld name="Title 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Tx" matchingName="Content with Caption">
  <p:cSld name="Content with Caption">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matchingName="Picture with Caption">
  <p:cSld name="Picture with Caption">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matchingName="Title and Vertical Text">
  <p:cSld name="Title and Vertical 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6" Type="http://schemas.openxmlformats.org/officeDocument/2006/relationships/theme" Target="../theme/theme1.xml"/><Relationship Id="rId35" Type="http://schemas.openxmlformats.org/officeDocument/2006/relationships/image" Target="../media/image2.png"/><Relationship Id="rId34" Type="http://schemas.openxmlformats.org/officeDocument/2006/relationships/slideLayout" Target="../slideLayouts/slideLayout34.xml"/><Relationship Id="rId33" Type="http://schemas.openxmlformats.org/officeDocument/2006/relationships/slideLayout" Target="../slideLayouts/slideLayout33.xml"/><Relationship Id="rId32" Type="http://schemas.openxmlformats.org/officeDocument/2006/relationships/slideLayout" Target="../slideLayouts/slideLayout32.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5"/>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panose="020B0604020202020204"/>
              <a:buChar char="•"/>
              <a:defRPr sz="3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406400" algn="l" rtl="0">
              <a:spcBef>
                <a:spcPts val="56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81000" algn="l" rtl="0">
              <a:spcBef>
                <a:spcPts val="48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cs-CZ"/>
            </a:fld>
            <a:endParaRPr lang="cs-CZ"/>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Lst>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9.png"/><Relationship Id="rId1"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19.xml"/><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10.emf"/><Relationship Id="rId1"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3.xml"/><Relationship Id="rId1"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12.wmf"/><Relationship Id="rId1" Type="http://schemas.openxmlformats.org/officeDocument/2006/relationships/oleObject" Target="../embeddings/oleObject2.bin"/></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34.xml"/><Relationship Id="rId2" Type="http://schemas.openxmlformats.org/officeDocument/2006/relationships/image" Target="../media/image15.wmf"/><Relationship Id="rId1" Type="http://schemas.openxmlformats.org/officeDocument/2006/relationships/oleObject" Target="../embeddings/oleObject3.bin"/></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image" Target="../media/image16.jpeg"/></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1703718"/>
            <a:ext cx="8704800" cy="3901282"/>
          </a:xfrm>
          <a:prstGeom prst="rect">
            <a:avLst/>
          </a:prstGeom>
          <a:noFill/>
          <a:ln>
            <a:noFill/>
          </a:ln>
        </p:spPr>
        <p:txBody>
          <a:bodyPr spcFirstLastPara="1" wrap="square" lIns="0" tIns="0" rIns="0" bIns="0" anchor="t" anchorCtr="0">
            <a:noAutofit/>
          </a:bodyPr>
          <a:lstStyle/>
          <a:p>
            <a:pPr marL="0" lvl="0" indent="0" algn="ctr" rtl="0">
              <a:lnSpc>
                <a:spcPct val="150000"/>
              </a:lnSpc>
              <a:spcBef>
                <a:spcPts val="0"/>
              </a:spcBef>
              <a:spcAft>
                <a:spcPts val="0"/>
              </a:spcAft>
              <a:buClr>
                <a:srgbClr val="D10202"/>
              </a:buClr>
              <a:buSzPts val="4400"/>
              <a:buFont typeface="Calibri" panose="020F0502020204030204"/>
              <a:buNone/>
            </a:pPr>
            <a:r>
              <a:rPr lang="cs-CZ" b="1" dirty="0">
                <a:solidFill>
                  <a:srgbClr val="D10202"/>
                </a:solidFill>
              </a:rPr>
              <a:t>Makroekonomie</a:t>
            </a:r>
            <a:br>
              <a:rPr lang="cs-CZ" b="1" dirty="0">
                <a:solidFill>
                  <a:srgbClr val="D10202"/>
                </a:solidFill>
              </a:rPr>
            </a:br>
            <a:r>
              <a:rPr lang="cs-CZ" b="1" dirty="0">
                <a:solidFill>
                  <a:srgbClr val="D10202"/>
                </a:solidFill>
              </a:rPr>
              <a:t>Fiskální politika státu, státní rozpočet</a:t>
            </a:r>
            <a:br>
              <a:rPr lang="cs-CZ" b="1" i="1" dirty="0">
                <a:solidFill>
                  <a:srgbClr val="D10202"/>
                </a:solidFill>
              </a:rPr>
            </a:br>
            <a:r>
              <a:rPr lang="cs-CZ" b="1" dirty="0">
                <a:solidFill>
                  <a:srgbClr val="D10202"/>
                </a:solidFill>
              </a:rPr>
              <a:t>XMAK</a:t>
            </a:r>
            <a:endParaRPr b="1" dirty="0"/>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13. 03. 2024</a:t>
            </a:r>
            <a:endParaRPr lang="cs-CZ" sz="1800" b="1" u="none" dirty="0">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Olomouc</a:t>
            </a:r>
            <a:endParaRPr dirty="0"/>
          </a:p>
          <a:p>
            <a:pPr marL="0" marR="0" lvl="0" indent="0" algn="l" rtl="0">
              <a:spcBef>
                <a:spcPts val="0"/>
              </a:spcBef>
              <a:spcAft>
                <a:spcPts val="0"/>
              </a:spcAft>
              <a:buClr>
                <a:schemeClr val="dk1"/>
              </a:buClr>
              <a:buSzPts val="1600"/>
              <a:buFont typeface="Calibri" panose="020F0502020204030204"/>
              <a:buNone/>
            </a:pPr>
            <a:endParaRPr sz="1600" b="0" u="none" dirty="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6" name="Google Shape;90;p13"/>
          <p:cNvSpPr txBox="1"/>
          <p:nvPr/>
        </p:nvSpPr>
        <p:spPr>
          <a:xfrm>
            <a:off x="464234" y="5604868"/>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panose="020F0502020204030204"/>
              <a:buNone/>
            </a:pPr>
            <a:r>
              <a:rPr lang="cs-CZ" sz="1800" b="1" i="0" u="none" strike="noStrike" cap="none" dirty="0">
                <a:solidFill>
                  <a:schemeClr val="dk1"/>
                </a:solidFill>
                <a:latin typeface="Calibri" panose="020F0502020204030204"/>
                <a:ea typeface="Calibri" panose="020F0502020204030204"/>
                <a:cs typeface="Calibri" panose="020F0502020204030204"/>
                <a:sym typeface="Calibri" panose="020F0502020204030204"/>
              </a:rPr>
              <a:t>Autor: doc. Ing. Magdaléna </a:t>
            </a:r>
            <a:r>
              <a:rPr lang="cs-CZ" sz="1800" b="1" i="0" u="none" strike="noStrike" cap="none" dirty="0" err="1">
                <a:solidFill>
                  <a:schemeClr val="dk1"/>
                </a:solidFill>
                <a:latin typeface="Calibri" panose="020F0502020204030204"/>
                <a:ea typeface="Calibri" panose="020F0502020204030204"/>
                <a:cs typeface="Calibri" panose="020F0502020204030204"/>
                <a:sym typeface="Calibri" panose="020F0502020204030204"/>
              </a:rPr>
              <a:t>Drastichová</a:t>
            </a:r>
            <a:r>
              <a:rPr lang="cs-CZ" sz="1800" b="1" i="0" u="none" strike="noStrike" cap="none" dirty="0">
                <a:solidFill>
                  <a:schemeClr val="dk1"/>
                </a:solidFill>
                <a:latin typeface="Calibri" panose="020F0502020204030204"/>
                <a:ea typeface="Calibri" panose="020F0502020204030204"/>
                <a:cs typeface="Calibri" panose="020F0502020204030204"/>
                <a:sym typeface="Calibri" panose="020F0502020204030204"/>
              </a:rPr>
              <a:t>, Ph.D.</a:t>
            </a:r>
            <a:endParaRPr lang="cs-CZ" dirty="0"/>
          </a:p>
          <a:p>
            <a:pPr marL="0" marR="0" lvl="0" indent="0" algn="l" rtl="0">
              <a:spcBef>
                <a:spcPts val="0"/>
              </a:spcBef>
              <a:spcAft>
                <a:spcPts val="0"/>
              </a:spcAft>
              <a:buClr>
                <a:schemeClr val="dk1"/>
              </a:buClr>
              <a:buSzPts val="1600"/>
              <a:buFont typeface="Calibri" panose="020F0502020204030204"/>
              <a:buNone/>
            </a:pPr>
            <a:endParaRPr sz="1600" b="0" i="0" u="none" strike="noStrike" cap="none" dirty="0">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04935" y="6426809"/>
            <a:ext cx="102870" cy="208915"/>
          </a:xfrm>
          <a:prstGeom prst="rect">
            <a:avLst/>
          </a:prstGeom>
        </p:spPr>
        <p:txBody>
          <a:bodyPr vert="horz" wrap="square" lIns="0" tIns="12700" rIns="0" bIns="0" rtlCol="0">
            <a:spAutoFit/>
          </a:bodyPr>
          <a:lstStyle/>
          <a:p>
            <a:pPr marL="12700">
              <a:lnSpc>
                <a:spcPct val="100000"/>
              </a:lnSpc>
              <a:spcBef>
                <a:spcPts val="100"/>
              </a:spcBef>
            </a:pPr>
            <a:r>
              <a:rPr sz="1200" dirty="0">
                <a:solidFill>
                  <a:srgbClr val="888888"/>
                </a:solidFill>
                <a:latin typeface="Calibri" panose="020F0502020204030204"/>
                <a:cs typeface="Calibri" panose="020F0502020204030204"/>
              </a:rPr>
              <a:t>4</a:t>
            </a:r>
            <a:endParaRPr sz="1200">
              <a:latin typeface="Calibri" panose="020F0502020204030204"/>
              <a:cs typeface="Calibri" panose="020F0502020204030204"/>
            </a:endParaRPr>
          </a:p>
        </p:txBody>
      </p:sp>
      <p:sp>
        <p:nvSpPr>
          <p:cNvPr id="4" name="Obdélník 3"/>
          <p:cNvSpPr/>
          <p:nvPr/>
        </p:nvSpPr>
        <p:spPr>
          <a:xfrm>
            <a:off x="533400" y="1295400"/>
            <a:ext cx="8197138" cy="2862322"/>
          </a:xfrm>
          <a:prstGeom prst="rect">
            <a:avLst/>
          </a:prstGeom>
        </p:spPr>
        <p:txBody>
          <a:bodyPr wrap="square">
            <a:spAutoFit/>
          </a:bodyPr>
          <a:lstStyle/>
          <a:p>
            <a:pPr marL="285750" indent="-285750" algn="just">
              <a:buFont typeface="Wingdings" panose="05000000000000000000" pitchFamily="2" charset="2"/>
              <a:buChar char="q"/>
            </a:pPr>
            <a:r>
              <a:rPr lang="cs-CZ" sz="1800" b="1" dirty="0"/>
              <a:t>70. léta: </a:t>
            </a:r>
            <a:r>
              <a:rPr lang="cs-CZ" sz="1800" dirty="0"/>
              <a:t>objevení </a:t>
            </a:r>
            <a:r>
              <a:rPr lang="cs-CZ" sz="1800" b="1" dirty="0">
                <a:solidFill>
                  <a:srgbClr val="FF0000"/>
                </a:solidFill>
              </a:rPr>
              <a:t>SLUMFLACE</a:t>
            </a:r>
            <a:r>
              <a:rPr lang="cs-CZ" sz="1800" dirty="0"/>
              <a:t> – </a:t>
            </a:r>
            <a:r>
              <a:rPr lang="cs-CZ" sz="1800" b="1" dirty="0"/>
              <a:t>POPTÁVKOVĚ ORIENTOVANÁ KEYNESIÁNSKÁ EKONOMIE nedokázala vysvětlit: </a:t>
            </a:r>
            <a:endParaRPr lang="cs-CZ" sz="1800" b="1" dirty="0"/>
          </a:p>
          <a:p>
            <a:pPr marL="285750" indent="-285750" algn="just">
              <a:buFont typeface="Wingdings" panose="05000000000000000000" pitchFamily="2" charset="2"/>
              <a:buChar char="Ø"/>
            </a:pPr>
            <a:r>
              <a:rPr lang="cs-CZ" sz="1800" dirty="0"/>
              <a:t>opět </a:t>
            </a:r>
            <a:r>
              <a:rPr lang="cs-CZ" sz="1800" b="1" dirty="0"/>
              <a:t>příklon k liberální ekonomii a nástupu konzervativních směrů ekonomických teorií. </a:t>
            </a:r>
            <a:endParaRPr lang="cs-CZ" sz="1800" b="1" dirty="0"/>
          </a:p>
          <a:p>
            <a:pPr marL="285750" indent="-285750">
              <a:buFont typeface="Wingdings" panose="05000000000000000000" pitchFamily="2" charset="2"/>
              <a:buChar char="Ø"/>
            </a:pPr>
            <a:r>
              <a:rPr lang="cs-CZ" sz="1800" b="1" dirty="0"/>
              <a:t>Cíle hospodářské politiky:</a:t>
            </a:r>
            <a:r>
              <a:rPr lang="cs-CZ" sz="1800" dirty="0"/>
              <a:t> zredukovány na </a:t>
            </a:r>
            <a:r>
              <a:rPr lang="cs-CZ" sz="1800" b="1" dirty="0"/>
              <a:t>zajištění cenové stability - </a:t>
            </a:r>
            <a:r>
              <a:rPr lang="cs-CZ" sz="1800" dirty="0"/>
              <a:t>cíl prioritní, </a:t>
            </a:r>
            <a:endParaRPr lang="cs-CZ" sz="1800" dirty="0"/>
          </a:p>
          <a:p>
            <a:pPr marL="285750" indent="-285750">
              <a:buFont typeface="Wingdings" panose="05000000000000000000" pitchFamily="2" charset="2"/>
              <a:buChar char="Ø"/>
            </a:pPr>
            <a:r>
              <a:rPr lang="cs-CZ" sz="1800" dirty="0"/>
              <a:t>plná zaměstnanost je cílem podřízeným. </a:t>
            </a:r>
            <a:endParaRPr lang="cs-CZ" sz="1800" dirty="0"/>
          </a:p>
          <a:p>
            <a:pPr marL="285750" indent="-285750">
              <a:buFont typeface="Wingdings" panose="05000000000000000000" pitchFamily="2" charset="2"/>
              <a:buChar char="Ø"/>
            </a:pPr>
            <a:endParaRPr lang="cs-CZ" sz="1800" dirty="0"/>
          </a:p>
          <a:p>
            <a:pPr marL="285750" indent="-285750" algn="just">
              <a:buFont typeface="Wingdings" panose="05000000000000000000" pitchFamily="2" charset="2"/>
              <a:buChar char="Ø"/>
            </a:pPr>
            <a:r>
              <a:rPr lang="cs-CZ" sz="1800" b="1" dirty="0"/>
              <a:t>PODLE NÁSTROJŮ: HOSPODÁŘSKÁ POLITIKA </a:t>
            </a:r>
            <a:r>
              <a:rPr lang="cs-CZ" sz="1800" b="1" dirty="0">
                <a:solidFill>
                  <a:srgbClr val="FF0000"/>
                </a:solidFill>
              </a:rPr>
              <a:t>FISKÁLNÍ, </a:t>
            </a:r>
            <a:r>
              <a:rPr lang="cs-CZ" sz="1800" b="1" dirty="0"/>
              <a:t>MONETÁRNÍ, VNĚJŠÍ OBCHODNÍ, DŮCHODOVÁ. </a:t>
            </a:r>
            <a:endParaRPr lang="cs-CZ" sz="1800" b="1" dirty="0"/>
          </a:p>
        </p:txBody>
      </p:sp>
      <p:sp>
        <p:nvSpPr>
          <p:cNvPr id="5" name="object 2"/>
          <p:cNvSpPr txBox="1"/>
          <p:nvPr/>
        </p:nvSpPr>
        <p:spPr>
          <a:xfrm>
            <a:off x="284784" y="-89788"/>
            <a:ext cx="8445754" cy="1252522"/>
          </a:xfrm>
          <a:prstGeom prst="rect">
            <a:avLst/>
          </a:prstGeom>
        </p:spPr>
        <p:txBody>
          <a:bodyPr vert="horz" wrap="square" lIns="0" tIns="569849" rIns="0" bIns="0" rtlCol="0">
            <a:spAutoFit/>
          </a:bodyPr>
          <a:lstStyle>
            <a:lvl1pPr>
              <a:defRPr sz="4400" b="0" i="0">
                <a:solidFill>
                  <a:srgbClr val="C00000"/>
                </a:solidFill>
                <a:latin typeface="Verdana" panose="020B0604030504040204"/>
                <a:ea typeface="+mj-ea"/>
                <a:cs typeface="Verdana" panose="020B0604030504040204"/>
              </a:defRPr>
            </a:lvl1pPr>
          </a:lstStyle>
          <a:p>
            <a:pPr marL="1591945">
              <a:spcBef>
                <a:spcPts val="105"/>
              </a:spcBef>
            </a:pPr>
            <a:r>
              <a:rPr lang="cs-CZ" b="1" dirty="0">
                <a:solidFill>
                  <a:srgbClr val="FF0000"/>
                </a:solidFill>
                <a:latin typeface="Calibri" panose="020F0502020204030204"/>
                <a:cs typeface="Calibri" panose="020F0502020204030204"/>
              </a:rPr>
              <a:t>HISTORIE HP a FP </a:t>
            </a:r>
            <a:r>
              <a:rPr lang="cs-CZ" dirty="0">
                <a:solidFill>
                  <a:srgbClr val="000000"/>
                </a:solidFill>
                <a:latin typeface="Calibri" panose="020F0502020204030204"/>
                <a:cs typeface="Calibri" panose="020F0502020204030204"/>
              </a:rPr>
              <a:t>– detailněji </a:t>
            </a:r>
            <a:endParaRPr lang="cs-CZ" spc="-20" dirty="0">
              <a:solidFill>
                <a:srgbClr val="000000"/>
              </a:solidFill>
              <a:latin typeface="Calibri" panose="020F0502020204030204"/>
              <a:cs typeface="Calibri" panose="020F0502020204030204"/>
            </a:endParaRPr>
          </a:p>
        </p:txBody>
      </p:sp>
      <p:sp>
        <p:nvSpPr>
          <p:cNvPr id="6" name="Obdélník 5"/>
          <p:cNvSpPr/>
          <p:nvPr/>
        </p:nvSpPr>
        <p:spPr>
          <a:xfrm>
            <a:off x="659560" y="4612048"/>
            <a:ext cx="7696200" cy="338554"/>
          </a:xfrm>
          <a:prstGeom prst="rect">
            <a:avLst/>
          </a:prstGeom>
        </p:spPr>
        <p:txBody>
          <a:bodyPr wrap="square">
            <a:spAutoFit/>
          </a:bodyPr>
          <a:lstStyle/>
          <a:p>
            <a:r>
              <a:rPr lang="cs-CZ" sz="1600" b="1" dirty="0">
                <a:solidFill>
                  <a:srgbClr val="C00000"/>
                </a:solidFill>
                <a:latin typeface="Verdana" panose="020B0604030504040204"/>
                <a:ea typeface="+mj-ea"/>
              </a:rPr>
              <a:t>PODSTATA ROZPOČTOVÉ (RP) A FISKÁLNÍ POLITIKY (FP) </a:t>
            </a:r>
            <a:endParaRPr lang="cs-CZ" sz="1600" dirty="0"/>
          </a:p>
        </p:txBody>
      </p:sp>
      <p:sp>
        <p:nvSpPr>
          <p:cNvPr id="7" name="Obdélník 6"/>
          <p:cNvSpPr/>
          <p:nvPr/>
        </p:nvSpPr>
        <p:spPr>
          <a:xfrm>
            <a:off x="346150" y="5100935"/>
            <a:ext cx="8323021" cy="923330"/>
          </a:xfrm>
          <a:prstGeom prst="rect">
            <a:avLst/>
          </a:prstGeom>
        </p:spPr>
        <p:txBody>
          <a:bodyPr wrap="square">
            <a:spAutoFit/>
          </a:bodyPr>
          <a:lstStyle/>
          <a:p>
            <a:pPr marL="285750" marR="0" lvl="0" indent="-285750" algn="just" defTabSz="914400" eaLnBrk="1" fontAlgn="auto" latinLnBrk="0" hangingPunct="1">
              <a:lnSpc>
                <a:spcPct val="100000"/>
              </a:lnSpc>
              <a:spcBef>
                <a:spcPts val="0"/>
              </a:spcBef>
              <a:spcAft>
                <a:spcPts val="0"/>
              </a:spcAft>
              <a:buClrTx/>
              <a:buSzTx/>
              <a:buFont typeface="Wingdings" panose="05000000000000000000" pitchFamily="2" charset="2"/>
              <a:buChar char="ü"/>
              <a:defRPr/>
            </a:pPr>
            <a:r>
              <a:rPr lang="cs-CZ" sz="1800" b="1" dirty="0"/>
              <a:t>Současnost: ROZPOČTOVÁ x FISKÁLNÍ POLITIKA – dva odlišné pojmy. </a:t>
            </a:r>
            <a:endParaRPr lang="cs-CZ" sz="1800" b="1" dirty="0"/>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cs-CZ" sz="1800" dirty="0"/>
              <a:t>speciální ekonomická disciplína </a:t>
            </a:r>
            <a:r>
              <a:rPr lang="cs-CZ" sz="1800" b="1" i="1" dirty="0">
                <a:solidFill>
                  <a:srgbClr val="FF0000"/>
                </a:solidFill>
              </a:rPr>
              <a:t>VEŘEJNÉ FINANCE</a:t>
            </a:r>
            <a:r>
              <a:rPr lang="cs-CZ" sz="1800" b="1" dirty="0"/>
              <a:t>: zabývá se odlišností pojmů.</a:t>
            </a:r>
            <a:endParaRPr lang="cs-CZ" sz="1800"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284784" y="1260325"/>
            <a:ext cx="8554416" cy="369332"/>
          </a:xfrm>
          <a:prstGeom prst="rect">
            <a:avLst/>
          </a:prstGeom>
        </p:spPr>
        <p:txBody>
          <a:bodyPr wrap="square">
            <a:spAutoFit/>
          </a:bodyPr>
          <a:lstStyle/>
          <a:p>
            <a:r>
              <a:rPr lang="cs-CZ" sz="1800" dirty="0"/>
              <a:t> </a:t>
            </a:r>
            <a:endParaRPr lang="cs-CZ" sz="1800" dirty="0"/>
          </a:p>
        </p:txBody>
      </p:sp>
      <p:sp>
        <p:nvSpPr>
          <p:cNvPr id="3" name="Obdélník 2"/>
          <p:cNvSpPr/>
          <p:nvPr/>
        </p:nvSpPr>
        <p:spPr>
          <a:xfrm>
            <a:off x="208584" y="1629657"/>
            <a:ext cx="8554416" cy="3785652"/>
          </a:xfrm>
          <a:prstGeom prst="rect">
            <a:avLst/>
          </a:prstGeom>
        </p:spPr>
        <p:txBody>
          <a:bodyPr wrap="square">
            <a:spAutoFit/>
          </a:bodyPr>
          <a:lstStyle/>
          <a:p>
            <a:pPr marL="342900" indent="-342900" algn="just">
              <a:buFont typeface="+mj-lt"/>
              <a:buAutoNum type="arabicPeriod"/>
            </a:pPr>
            <a:r>
              <a:rPr lang="cs-CZ" sz="2400" b="1" dirty="0"/>
              <a:t>RP </a:t>
            </a:r>
            <a:r>
              <a:rPr lang="cs-CZ" sz="2400" dirty="0"/>
              <a:t>zkoumá procesy, které se odehrávají v </a:t>
            </a:r>
            <a:r>
              <a:rPr lang="cs-CZ" sz="2400" b="1" dirty="0"/>
              <a:t>rámci rozpočtové soustavy na všech úrovních veřejné správy; </a:t>
            </a:r>
            <a:endParaRPr lang="cs-CZ" sz="2400" b="1" dirty="0"/>
          </a:p>
          <a:p>
            <a:pPr marL="457200" indent="-457200" algn="just">
              <a:buFont typeface="Wingdings" panose="05000000000000000000" pitchFamily="2" charset="2"/>
              <a:buChar char="Ø"/>
            </a:pPr>
            <a:r>
              <a:rPr lang="cs-CZ" sz="2400" dirty="0"/>
              <a:t>dbá na souvislost mezi </a:t>
            </a:r>
            <a:r>
              <a:rPr lang="cs-CZ" sz="2400" b="1" dirty="0"/>
              <a:t>cíli, nástroji a předpokládaným výsledkem z pohledu finančních prostředků; </a:t>
            </a:r>
            <a:endParaRPr lang="cs-CZ" sz="2400" b="1" dirty="0"/>
          </a:p>
          <a:p>
            <a:pPr marL="457200" indent="-457200" algn="just">
              <a:buFont typeface="Wingdings" panose="05000000000000000000" pitchFamily="2" charset="2"/>
              <a:buChar char="Ø"/>
            </a:pPr>
            <a:r>
              <a:rPr lang="cs-CZ" sz="2400" dirty="0"/>
              <a:t>zobrazuje </a:t>
            </a:r>
            <a:r>
              <a:rPr lang="cs-CZ" sz="2400" b="1" dirty="0"/>
              <a:t>hospodaření veřejné správy v rámci daného rozpočtového období, </a:t>
            </a:r>
            <a:r>
              <a:rPr lang="cs-CZ" sz="2400" dirty="0" err="1"/>
              <a:t>nejč</a:t>
            </a:r>
            <a:r>
              <a:rPr lang="cs-CZ" sz="2400" dirty="0"/>
              <a:t>. za </a:t>
            </a:r>
            <a:r>
              <a:rPr lang="cs-CZ" sz="2400" b="1" dirty="0"/>
              <a:t>1 kalendářní rok. </a:t>
            </a:r>
            <a:endParaRPr lang="cs-CZ" sz="2400" b="1" dirty="0">
              <a:solidFill>
                <a:srgbClr val="FF0000"/>
              </a:solidFill>
            </a:endParaRPr>
          </a:p>
          <a:p>
            <a:pPr marL="285750" indent="-285750" algn="just">
              <a:buFont typeface="Wingdings" panose="05000000000000000000" pitchFamily="2" charset="2"/>
              <a:buChar char="ü"/>
            </a:pPr>
            <a:r>
              <a:rPr lang="cs-CZ" sz="2400" b="1" dirty="0">
                <a:solidFill>
                  <a:srgbClr val="FF0000"/>
                </a:solidFill>
              </a:rPr>
              <a:t>Cíl: získat dostatečné veřejné příjmy potřebné k realizaci veřejných výdajů. </a:t>
            </a:r>
            <a:endParaRPr lang="cs-CZ" sz="2400" b="1" dirty="0">
              <a:solidFill>
                <a:srgbClr val="FF0000"/>
              </a:solidFill>
            </a:endParaRPr>
          </a:p>
          <a:p>
            <a:endParaRPr lang="cs-CZ" sz="2400" dirty="0"/>
          </a:p>
        </p:txBody>
      </p:sp>
      <p:sp>
        <p:nvSpPr>
          <p:cNvPr id="7" name="object 2"/>
          <p:cNvSpPr txBox="1">
            <a:spLocks noGrp="1"/>
          </p:cNvSpPr>
          <p:nvPr>
            <p:ph type="title"/>
          </p:nvPr>
        </p:nvSpPr>
        <p:spPr>
          <a:xfrm>
            <a:off x="4400013" y="233653"/>
            <a:ext cx="3372387" cy="1067856"/>
          </a:xfrm>
          <a:prstGeom prst="rect">
            <a:avLst/>
          </a:prstGeom>
        </p:spPr>
        <p:txBody>
          <a:bodyPr vert="horz" wrap="square" lIns="0" tIns="569849" rIns="0" bIns="0" rtlCol="0">
            <a:spAutoFit/>
          </a:bodyPr>
          <a:lstStyle/>
          <a:p>
            <a:pPr algn="just"/>
            <a:r>
              <a:rPr lang="cs-CZ" sz="3200" b="1" dirty="0"/>
              <a:t>PODSTATA RP a FP </a:t>
            </a:r>
            <a:endParaRPr lang="cs-CZ" sz="3200" b="1" dirty="0"/>
          </a:p>
        </p:txBody>
      </p:sp>
      <p:sp>
        <p:nvSpPr>
          <p:cNvPr id="9" name="Šipka: doprava 8"/>
          <p:cNvSpPr/>
          <p:nvPr/>
        </p:nvSpPr>
        <p:spPr>
          <a:xfrm>
            <a:off x="6769510" y="5521475"/>
            <a:ext cx="1828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284784" y="1260325"/>
            <a:ext cx="8554416" cy="369332"/>
          </a:xfrm>
          <a:prstGeom prst="rect">
            <a:avLst/>
          </a:prstGeom>
        </p:spPr>
        <p:txBody>
          <a:bodyPr wrap="square">
            <a:spAutoFit/>
          </a:bodyPr>
          <a:lstStyle/>
          <a:p>
            <a:r>
              <a:rPr lang="cs-CZ" sz="1800" dirty="0"/>
              <a:t> </a:t>
            </a:r>
            <a:endParaRPr lang="cs-CZ" sz="1800" dirty="0"/>
          </a:p>
        </p:txBody>
      </p:sp>
      <p:sp>
        <p:nvSpPr>
          <p:cNvPr id="3" name="Obdélník 2"/>
          <p:cNvSpPr/>
          <p:nvPr/>
        </p:nvSpPr>
        <p:spPr>
          <a:xfrm>
            <a:off x="279969" y="1073360"/>
            <a:ext cx="8554417" cy="5016758"/>
          </a:xfrm>
          <a:prstGeom prst="rect">
            <a:avLst/>
          </a:prstGeom>
        </p:spPr>
        <p:txBody>
          <a:bodyPr wrap="square">
            <a:spAutoFit/>
          </a:bodyPr>
          <a:lstStyle/>
          <a:p>
            <a:pPr marL="342900" indent="-342900" algn="just">
              <a:buFont typeface="+mj-lt"/>
              <a:buAutoNum type="arabicPeriod" startAt="2"/>
            </a:pPr>
            <a:r>
              <a:rPr lang="cs-CZ" sz="2000" b="1" dirty="0"/>
              <a:t>FP </a:t>
            </a:r>
            <a:r>
              <a:rPr lang="cs-CZ" sz="2000" dirty="0"/>
              <a:t>využívá </a:t>
            </a:r>
            <a:r>
              <a:rPr lang="cs-CZ" sz="2000" b="1" dirty="0"/>
              <a:t>nástroje</a:t>
            </a:r>
            <a:r>
              <a:rPr lang="cs-CZ" sz="2000" dirty="0"/>
              <a:t> k nastolení </a:t>
            </a:r>
            <a:r>
              <a:rPr lang="cs-CZ" sz="2000" b="1" dirty="0"/>
              <a:t>ekonomické rovnováhy </a:t>
            </a:r>
            <a:r>
              <a:rPr lang="cs-CZ" sz="2000" dirty="0"/>
              <a:t>a podpoře </a:t>
            </a:r>
            <a:r>
              <a:rPr lang="cs-CZ" sz="2000" b="1" dirty="0"/>
              <a:t>ekonomického růstu. </a:t>
            </a:r>
            <a:endParaRPr lang="cs-CZ" sz="2000" b="1" dirty="0"/>
          </a:p>
          <a:p>
            <a:pPr marL="285750" indent="-285750" algn="just">
              <a:buFont typeface="Wingdings" panose="05000000000000000000" pitchFamily="2" charset="2"/>
              <a:buChar char="ü"/>
            </a:pPr>
            <a:r>
              <a:rPr lang="cs-CZ" sz="2000" dirty="0"/>
              <a:t>Typické </a:t>
            </a:r>
            <a:r>
              <a:rPr lang="cs-CZ" sz="2000" b="1" dirty="0"/>
              <a:t>NÁSTROJE: ZMĚNY VE VEŘEJNÝCH VÝDAJÍCH / PŘÍJMECH: DANĚ, CLA, PRAVIDLA AMORTIZACE, ZMĚNY V KVANTITĚ / KVALITĚ NABÍZENÝCH VEŘEJNÝCH STATKŮ</a:t>
            </a:r>
            <a:endParaRPr lang="cs-CZ" sz="2000" b="1" dirty="0"/>
          </a:p>
          <a:p>
            <a:pPr marL="400050" indent="-400050" algn="just">
              <a:buFont typeface="+mj-lt"/>
              <a:buAutoNum type="romanLcPeriod"/>
            </a:pPr>
            <a:r>
              <a:rPr lang="cs-CZ" sz="2000" dirty="0"/>
              <a:t>U </a:t>
            </a:r>
            <a:r>
              <a:rPr lang="cs-CZ" sz="2000" b="1" dirty="0"/>
              <a:t>VEŘEJNÝCH PŘÍJMŮ </a:t>
            </a:r>
            <a:r>
              <a:rPr lang="cs-CZ" sz="2000" dirty="0"/>
              <a:t>zkoumána zejména </a:t>
            </a:r>
            <a:r>
              <a:rPr lang="cs-CZ" sz="2000" b="1" dirty="0">
                <a:solidFill>
                  <a:srgbClr val="7030A0"/>
                </a:solidFill>
              </a:rPr>
              <a:t>VÝŠE ZDANĚNÍ: </a:t>
            </a:r>
            <a:r>
              <a:rPr lang="cs-CZ" sz="2000" dirty="0"/>
              <a:t>výrazný </a:t>
            </a:r>
            <a:r>
              <a:rPr lang="cs-CZ" sz="2000" b="1" dirty="0"/>
              <a:t>vliv</a:t>
            </a:r>
            <a:r>
              <a:rPr lang="cs-CZ" sz="2000" dirty="0"/>
              <a:t> na </a:t>
            </a:r>
            <a:r>
              <a:rPr lang="cs-CZ" sz="2000" b="1" dirty="0"/>
              <a:t>chování ekonomických subjektů</a:t>
            </a:r>
            <a:r>
              <a:rPr lang="cs-CZ" sz="2000" dirty="0"/>
              <a:t>; </a:t>
            </a:r>
            <a:endParaRPr lang="cs-CZ" sz="2000" dirty="0"/>
          </a:p>
          <a:p>
            <a:pPr marL="400050" indent="-400050" algn="just">
              <a:buFont typeface="+mj-lt"/>
              <a:buAutoNum type="romanLcPeriod"/>
            </a:pPr>
            <a:r>
              <a:rPr lang="cs-CZ" sz="2000" dirty="0"/>
              <a:t>U </a:t>
            </a:r>
            <a:r>
              <a:rPr lang="cs-CZ" sz="2000" b="1" dirty="0"/>
              <a:t>VEŘEJNÝCH VÝDAJŮ</a:t>
            </a:r>
            <a:r>
              <a:rPr lang="cs-CZ" sz="2000" dirty="0"/>
              <a:t>: </a:t>
            </a:r>
            <a:r>
              <a:rPr lang="cs-CZ" sz="2000" b="1" dirty="0">
                <a:solidFill>
                  <a:srgbClr val="7030A0"/>
                </a:solidFill>
              </a:rPr>
              <a:t>rozsah veřejného sektoru </a:t>
            </a:r>
            <a:r>
              <a:rPr lang="cs-CZ" sz="2000" dirty="0"/>
              <a:t>a jeho </a:t>
            </a:r>
            <a:r>
              <a:rPr lang="cs-CZ" sz="2000" b="1" dirty="0">
                <a:solidFill>
                  <a:srgbClr val="7030A0"/>
                </a:solidFill>
              </a:rPr>
              <a:t>podíl na tvorbě HDP. </a:t>
            </a:r>
            <a:endParaRPr lang="cs-CZ" sz="2000" b="1" dirty="0">
              <a:solidFill>
                <a:srgbClr val="7030A0"/>
              </a:solidFill>
            </a:endParaRPr>
          </a:p>
          <a:p>
            <a:pPr marL="285750" indent="-285750">
              <a:buFont typeface="Wingdings" panose="05000000000000000000" pitchFamily="2" charset="2"/>
              <a:buChar char="ü"/>
            </a:pPr>
            <a:endParaRPr lang="cs-CZ" sz="2000" b="1" dirty="0"/>
          </a:p>
          <a:p>
            <a:pPr marL="285750" indent="-285750">
              <a:buFont typeface="Wingdings" panose="05000000000000000000" pitchFamily="2" charset="2"/>
              <a:buChar char="ü"/>
            </a:pPr>
            <a:endParaRPr lang="cs-CZ" sz="2000" b="1" dirty="0"/>
          </a:p>
          <a:p>
            <a:pPr marL="285750" indent="-285750">
              <a:buFont typeface="Wingdings" panose="05000000000000000000" pitchFamily="2" charset="2"/>
              <a:buChar char="ü"/>
            </a:pPr>
            <a:r>
              <a:rPr lang="cs-CZ" sz="2000" b="1" dirty="0"/>
              <a:t>FP </a:t>
            </a:r>
            <a:r>
              <a:rPr lang="cs-CZ" sz="2000" dirty="0"/>
              <a:t>splňuje </a:t>
            </a:r>
            <a:r>
              <a:rPr lang="cs-CZ" sz="2000" b="1" dirty="0">
                <a:solidFill>
                  <a:srgbClr val="FF0000"/>
                </a:solidFill>
              </a:rPr>
              <a:t>CÍLE</a:t>
            </a:r>
            <a:r>
              <a:rPr lang="cs-CZ" sz="2000" b="1" dirty="0"/>
              <a:t> </a:t>
            </a:r>
            <a:r>
              <a:rPr lang="cs-CZ" sz="2000" dirty="0"/>
              <a:t>v úrovni </a:t>
            </a:r>
            <a:endParaRPr lang="cs-CZ" sz="2000" dirty="0"/>
          </a:p>
          <a:p>
            <a:pPr marL="400050" indent="-400050">
              <a:buFont typeface="+mj-lt"/>
              <a:buAutoNum type="romanLcPeriod"/>
            </a:pPr>
            <a:r>
              <a:rPr lang="cs-CZ" sz="2000" b="1" dirty="0"/>
              <a:t>MAKROEKONOMICKÉ: </a:t>
            </a:r>
            <a:r>
              <a:rPr lang="cs-CZ" sz="2000" dirty="0"/>
              <a:t>funkci </a:t>
            </a:r>
            <a:r>
              <a:rPr lang="cs-CZ" sz="2000" b="1" dirty="0"/>
              <a:t>STABILIZAČNÍ</a:t>
            </a:r>
            <a:r>
              <a:rPr lang="cs-CZ" sz="2000" dirty="0"/>
              <a:t> a </a:t>
            </a:r>
            <a:r>
              <a:rPr lang="cs-CZ" sz="2000" b="1" dirty="0"/>
              <a:t>PRORŮSTOVOU </a:t>
            </a:r>
            <a:r>
              <a:rPr lang="cs-CZ" sz="2000" dirty="0"/>
              <a:t> </a:t>
            </a:r>
            <a:endParaRPr lang="cs-CZ" sz="2000" dirty="0"/>
          </a:p>
          <a:p>
            <a:pPr marL="400050" indent="-400050">
              <a:buFont typeface="+mj-lt"/>
              <a:buAutoNum type="romanLcPeriod"/>
            </a:pPr>
            <a:r>
              <a:rPr lang="cs-CZ" sz="2000" b="1" dirty="0"/>
              <a:t>MIKROEKONOMICKÉ:</a:t>
            </a:r>
            <a:r>
              <a:rPr lang="cs-CZ" sz="2000" dirty="0"/>
              <a:t> funkci </a:t>
            </a:r>
            <a:r>
              <a:rPr lang="cs-CZ" sz="2000" b="1" dirty="0"/>
              <a:t>ALOKAČNÍ </a:t>
            </a:r>
            <a:r>
              <a:rPr lang="cs-CZ" sz="2000" dirty="0"/>
              <a:t>a </a:t>
            </a:r>
            <a:r>
              <a:rPr lang="cs-CZ" sz="2000" b="1" dirty="0"/>
              <a:t>REDISTRIBUČNÍ. </a:t>
            </a:r>
            <a:endParaRPr lang="cs-CZ" sz="2000" b="1" dirty="0"/>
          </a:p>
          <a:p>
            <a:pPr marL="285750" indent="-285750" algn="just">
              <a:buFont typeface="Arial" panose="020B0604020202020204" pitchFamily="34" charset="0"/>
              <a:buChar char="•"/>
            </a:pPr>
            <a:r>
              <a:rPr lang="cs-CZ" sz="2000" b="1" dirty="0"/>
              <a:t>Zprostředkující CÍLE:</a:t>
            </a:r>
            <a:r>
              <a:rPr lang="cs-CZ" sz="2000" dirty="0"/>
              <a:t> </a:t>
            </a:r>
            <a:r>
              <a:rPr lang="cs-CZ" sz="2000" b="1" dirty="0"/>
              <a:t>AD/AS </a:t>
            </a:r>
            <a:r>
              <a:rPr lang="cs-CZ" sz="2000" dirty="0"/>
              <a:t>– příspěvek ke splnění </a:t>
            </a:r>
            <a:r>
              <a:rPr lang="cs-CZ" sz="2000" b="1" dirty="0"/>
              <a:t>HLAVNÍCH CÍLŮ </a:t>
            </a:r>
            <a:r>
              <a:rPr lang="cs-CZ" sz="2000" dirty="0"/>
              <a:t>hospodářské politiky. Hlavní rozdíly mezi </a:t>
            </a:r>
            <a:r>
              <a:rPr lang="cs-CZ" sz="2000" b="1" dirty="0"/>
              <a:t>RP</a:t>
            </a:r>
            <a:r>
              <a:rPr lang="cs-CZ" sz="2000" dirty="0"/>
              <a:t> a </a:t>
            </a:r>
            <a:r>
              <a:rPr lang="cs-CZ" sz="2000" b="1" dirty="0"/>
              <a:t>FP: </a:t>
            </a:r>
            <a:r>
              <a:rPr lang="cs-CZ" sz="2000" dirty="0"/>
              <a:t>tabulka</a:t>
            </a:r>
            <a:endParaRPr lang="cs-CZ" sz="2000" dirty="0"/>
          </a:p>
        </p:txBody>
      </p:sp>
      <p:sp>
        <p:nvSpPr>
          <p:cNvPr id="8" name="object 2"/>
          <p:cNvSpPr txBox="1">
            <a:spLocks noGrp="1"/>
          </p:cNvSpPr>
          <p:nvPr>
            <p:ph type="title"/>
          </p:nvPr>
        </p:nvSpPr>
        <p:spPr>
          <a:xfrm>
            <a:off x="3903586" y="5504"/>
            <a:ext cx="4930800" cy="1067856"/>
          </a:xfrm>
          <a:prstGeom prst="rect">
            <a:avLst/>
          </a:prstGeom>
        </p:spPr>
        <p:txBody>
          <a:bodyPr vert="horz" wrap="square" lIns="0" tIns="569849" rIns="0" bIns="0" rtlCol="0">
            <a:spAutoFit/>
          </a:bodyPr>
          <a:lstStyle/>
          <a:p>
            <a:pPr algn="just"/>
            <a:r>
              <a:rPr lang="cs-CZ" sz="3200" b="1" dirty="0"/>
              <a:t>PODSTATA RP a FP </a:t>
            </a:r>
            <a:endParaRPr lang="cs-CZ" sz="3200"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284784" y="1260325"/>
            <a:ext cx="8554416" cy="369332"/>
          </a:xfrm>
          <a:prstGeom prst="rect">
            <a:avLst/>
          </a:prstGeom>
        </p:spPr>
        <p:txBody>
          <a:bodyPr wrap="square">
            <a:spAutoFit/>
          </a:bodyPr>
          <a:lstStyle/>
          <a:p>
            <a:r>
              <a:rPr lang="cs-CZ" sz="1800" dirty="0"/>
              <a:t> </a:t>
            </a:r>
            <a:endParaRPr lang="cs-CZ" sz="1800" dirty="0"/>
          </a:p>
        </p:txBody>
      </p:sp>
      <p:sp>
        <p:nvSpPr>
          <p:cNvPr id="3" name="Obdélník 2"/>
          <p:cNvSpPr/>
          <p:nvPr/>
        </p:nvSpPr>
        <p:spPr>
          <a:xfrm>
            <a:off x="455268" y="152400"/>
            <a:ext cx="8383932" cy="830997"/>
          </a:xfrm>
          <a:prstGeom prst="rect">
            <a:avLst/>
          </a:prstGeom>
        </p:spPr>
        <p:txBody>
          <a:bodyPr wrap="square">
            <a:spAutoFit/>
          </a:bodyPr>
          <a:lstStyle/>
          <a:p>
            <a:pPr algn="just"/>
            <a:r>
              <a:rPr lang="cs-CZ" sz="2400" b="1" dirty="0"/>
              <a:t>Tabulka: Rozdíl mezi rozpočtovou a fiskální politikou </a:t>
            </a:r>
            <a:endParaRPr lang="cs-CZ" sz="2400" b="1" dirty="0"/>
          </a:p>
          <a:p>
            <a:pPr algn="just"/>
            <a:endParaRPr lang="cs-CZ" sz="2400" b="1" dirty="0"/>
          </a:p>
        </p:txBody>
      </p:sp>
      <p:pic>
        <p:nvPicPr>
          <p:cNvPr id="8" name="Obrázek 7"/>
          <p:cNvPicPr>
            <a:picLocks noChangeAspect="1"/>
          </p:cNvPicPr>
          <p:nvPr/>
        </p:nvPicPr>
        <p:blipFill>
          <a:blip r:embed="rId1"/>
          <a:stretch>
            <a:fillRect/>
          </a:stretch>
        </p:blipFill>
        <p:spPr>
          <a:xfrm>
            <a:off x="455268" y="685800"/>
            <a:ext cx="7774332" cy="3962400"/>
          </a:xfrm>
          <a:prstGeom prst="rect">
            <a:avLst/>
          </a:prstGeom>
          <a:ln>
            <a:solidFill>
              <a:schemeClr val="tx1"/>
            </a:solidFill>
          </a:ln>
        </p:spPr>
      </p:pic>
      <p:pic>
        <p:nvPicPr>
          <p:cNvPr id="5" name="Obrázek 4"/>
          <p:cNvPicPr>
            <a:picLocks noChangeAspect="1"/>
          </p:cNvPicPr>
          <p:nvPr/>
        </p:nvPicPr>
        <p:blipFill>
          <a:blip r:embed="rId2"/>
          <a:stretch>
            <a:fillRect/>
          </a:stretch>
        </p:blipFill>
        <p:spPr>
          <a:xfrm>
            <a:off x="455268" y="4800600"/>
            <a:ext cx="7774332" cy="1905000"/>
          </a:xfrm>
          <a:prstGeom prst="rect">
            <a:avLst/>
          </a:prstGeom>
          <a:ln>
            <a:solidFill>
              <a:schemeClr val="tx1"/>
            </a:solidFill>
          </a:ln>
        </p:spPr>
      </p:pic>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12651" y="1427967"/>
            <a:ext cx="8644269" cy="4956988"/>
          </a:xfrm>
          <a:prstGeom prst="rect">
            <a:avLst/>
          </a:prstGeom>
          <a:noFill/>
          <a:ln>
            <a:noFill/>
          </a:ln>
        </p:spPr>
        <p:txBody>
          <a:bodyPr spcFirstLastPara="1" wrap="square" lIns="91425" tIns="45700" rIns="91425" bIns="45700" anchor="t" anchorCtr="0">
            <a:normAutofit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Původní smysl – získávání a shromažďování peněžních prostředků pro krytí státních výdajů.</a:t>
            </a: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endPar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Až do </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30. let 20. století </a:t>
            </a: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nehrály státní rozpočty </a:t>
            </a:r>
            <a:r>
              <a:rPr kumimoji="0" lang="cs-CZ" altLang="cs-CZ" sz="16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významnější aktivní roli </a:t>
            </a:r>
            <a:r>
              <a:rPr kumimoji="0" lang="cs-CZ" altLang="cs-CZ" sz="1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 národních ekonomikách. </a:t>
            </a:r>
            <a:endParaRPr kumimoji="0" lang="cs-CZ" altLang="cs-CZ" sz="1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teorii i praktické politice –  uplatňována </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doktrína </a:t>
            </a:r>
            <a:r>
              <a:rPr kumimoji="0" lang="cs-CZ" altLang="cs-CZ" sz="1600" b="1" i="0" u="none" strike="noStrike" kern="1200" cap="none" spc="0" normalizeH="0" baseline="0" noProof="0" dirty="0" err="1">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laissez</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1600" b="1" i="0" u="none" strike="noStrike" kern="1200" cap="none" spc="0" normalizeH="0" baseline="0" noProof="0" dirty="0" err="1">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faire</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systém volné soutěže schopen spontánně zabezpečit společensko-ekonomické optimum: plnou zaměstnanost a rovnováhu mezi AD a AS. </a:t>
            </a:r>
            <a:endPar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algn="just" fontAlgn="base">
              <a:spcBef>
                <a:spcPct val="20000"/>
              </a:spcBef>
              <a:spcAft>
                <a:spcPct val="0"/>
              </a:spcAft>
              <a:buClrTx/>
              <a:buSzPct val="80000"/>
              <a:buFont typeface="Arial" panose="020B0604020202020204" pitchFamily="34" charset="0"/>
              <a:buChar char="•"/>
              <a:defRPr/>
            </a:pPr>
            <a:r>
              <a:rPr lang="cs-CZ" sz="1600" b="1" dirty="0"/>
              <a:t>S akceptováním </a:t>
            </a:r>
            <a:r>
              <a:rPr lang="cs-CZ" sz="1600" b="1" i="1" dirty="0" err="1">
                <a:solidFill>
                  <a:srgbClr val="FF0000"/>
                </a:solidFill>
              </a:rPr>
              <a:t>Sayova</a:t>
            </a:r>
            <a:r>
              <a:rPr lang="cs-CZ" sz="1600" b="1" i="1" dirty="0">
                <a:solidFill>
                  <a:srgbClr val="FF0000"/>
                </a:solidFill>
              </a:rPr>
              <a:t> zákona trhů</a:t>
            </a:r>
            <a:r>
              <a:rPr lang="cs-CZ" sz="1600" dirty="0">
                <a:solidFill>
                  <a:srgbClr val="FF0000"/>
                </a:solidFill>
              </a:rPr>
              <a:t> </a:t>
            </a:r>
            <a:r>
              <a:rPr lang="cs-CZ" sz="1600" dirty="0"/>
              <a:t>– proklamována </a:t>
            </a:r>
            <a:r>
              <a:rPr lang="cs-CZ" sz="1600" b="1" dirty="0">
                <a:solidFill>
                  <a:srgbClr val="FF0000"/>
                </a:solidFill>
              </a:rPr>
              <a:t>ZÁSADA NEUTRALITY VEŘEJNÝCH ROZPOČTŮ</a:t>
            </a:r>
            <a:r>
              <a:rPr lang="cs-CZ" sz="1600" dirty="0"/>
              <a:t>: </a:t>
            </a:r>
            <a:r>
              <a:rPr lang="cs-CZ" sz="1600" b="1" dirty="0"/>
              <a:t>rozpočtovými příjmy/výdaji nemá být ovlivňována ekonomika. </a:t>
            </a:r>
            <a:endParaRPr lang="cs-CZ" sz="1600" b="1" dirty="0"/>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souladu = </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zásada neutrality státního rozpočtu: </a:t>
            </a: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rozpočtovými příjmy a výdaji neměly být ovlivňovány ekonomické relace utvořené </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fungováním tržního mechanismu.</a:t>
            </a:r>
            <a:endPar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Jinak by byla narušena volná hra tržních sil – ta je schopna vést ekonomiku k optimu. </a:t>
            </a:r>
            <a:endPar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endPar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273050" indent="-273050" fontAlgn="base">
              <a:spcBef>
                <a:spcPct val="20000"/>
              </a:spcBef>
              <a:spcAft>
                <a:spcPct val="0"/>
              </a:spcAft>
              <a:buClrTx/>
              <a:buSzPct val="80000"/>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 30. letech 20. století pod tlakem praktických problémů spjatých s Velkou depresí (Velkou světovou hospodářskou krizí) a s teoretickou podporou ze strany keynesovské ekonomie:  významná kvalitativní změna v postavení státních rozpočtů a fiskálních politik: </a:t>
            </a:r>
            <a:endPar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indent="-457200" fontAlgn="base">
              <a:spcBef>
                <a:spcPct val="20000"/>
              </a:spcBef>
              <a:spcAft>
                <a:spcPct val="0"/>
              </a:spcAft>
              <a:buClrTx/>
              <a:buSzPct val="80000"/>
              <a:buFont typeface="Wingdings" panose="05000000000000000000" pitchFamily="2" charset="2"/>
              <a:buChar char="ü"/>
              <a:defRPr/>
            </a:pPr>
            <a:r>
              <a:rPr kumimoji="0" lang="cs-CZ" altLang="cs-CZ" sz="16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FP = aktivní ekonomický činitel</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zásada ekonomické neutrality státního rozpočtu byla opuštěna. </a:t>
            </a:r>
            <a:endPar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273050" indent="-273050" algn="just" fontAlgn="base">
              <a:spcBef>
                <a:spcPct val="20000"/>
              </a:spcBef>
              <a:spcAft>
                <a:spcPct val="0"/>
              </a:spcAft>
              <a:buClrTx/>
              <a:buSzPct val="80000"/>
              <a:defRPr/>
            </a:pPr>
            <a:endPar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273050" indent="-273050" algn="just" fontAlgn="base">
              <a:spcBef>
                <a:spcPct val="20000"/>
              </a:spcBef>
              <a:spcAft>
                <a:spcPct val="0"/>
              </a:spcAft>
              <a:buClrTx/>
              <a:buSzPct val="80000"/>
              <a:defRPr/>
            </a:pPr>
            <a:endParaRPr kumimoji="0" lang="cs-CZ" altLang="cs-CZ" sz="1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7" name="Nadpis 1"/>
          <p:cNvSpPr>
            <a:spLocks noGrp="1"/>
          </p:cNvSpPr>
          <p:nvPr>
            <p:ph type="title"/>
          </p:nvPr>
        </p:nvSpPr>
        <p:spPr>
          <a:xfrm>
            <a:off x="457200" y="274638"/>
            <a:ext cx="8229600" cy="1143000"/>
          </a:xfrm>
        </p:spPr>
        <p:txBody>
          <a:bodyPr>
            <a:noAutofit/>
          </a:bodyPr>
          <a:lstStyle/>
          <a:p>
            <a:r>
              <a:rPr lang="cs-CZ" sz="3600" b="1" dirty="0">
                <a:solidFill>
                  <a:srgbClr val="FF0000"/>
                </a:solidFill>
                <a:latin typeface="Calibri" panose="020F0502020204030204"/>
                <a:cs typeface="Calibri" panose="020F0502020204030204"/>
              </a:rPr>
              <a:t>HISTORIE, </a:t>
            </a:r>
            <a:r>
              <a:rPr lang="cs-CZ" altLang="cs-CZ" sz="3600" b="1" dirty="0"/>
              <a:t>ÚLOHA FISKÁLNÍ POLITIKY</a:t>
            </a:r>
            <a:endParaRPr lang="cs-CZ" sz="3600"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304800" y="1221011"/>
            <a:ext cx="8534400" cy="4893647"/>
          </a:xfrm>
          <a:prstGeom prst="rect">
            <a:avLst/>
          </a:prstGeom>
        </p:spPr>
        <p:txBody>
          <a:bodyPr wrap="square">
            <a:spAutoFit/>
          </a:bodyPr>
          <a:lstStyle/>
          <a:p>
            <a:pPr marL="285750" indent="-285750" algn="just">
              <a:buFont typeface="Wingdings" panose="05000000000000000000" pitchFamily="2" charset="2"/>
              <a:buChar char="ü"/>
            </a:pPr>
            <a:r>
              <a:rPr lang="cs-CZ" sz="2000" b="1" dirty="0"/>
              <a:t>Nástup KEYNESIÁNSTVÍ: </a:t>
            </a:r>
            <a:r>
              <a:rPr lang="cs-CZ" sz="2000" dirty="0"/>
              <a:t>dané pojetí </a:t>
            </a:r>
            <a:r>
              <a:rPr lang="cs-CZ" sz="2000" b="1" dirty="0">
                <a:solidFill>
                  <a:srgbClr val="FF0000"/>
                </a:solidFill>
              </a:rPr>
              <a:t>NEUTRALITY VEŘEJNÝCH ROZPOČTŮ </a:t>
            </a:r>
            <a:r>
              <a:rPr lang="cs-CZ" sz="2000" dirty="0"/>
              <a:t>zrušil a </a:t>
            </a:r>
            <a:r>
              <a:rPr lang="cs-CZ" sz="2000" b="1" dirty="0"/>
              <a:t>FISKÁLNÍ POLITIKA </a:t>
            </a:r>
            <a:r>
              <a:rPr lang="cs-CZ" sz="2000" dirty="0"/>
              <a:t>se stala </a:t>
            </a:r>
            <a:r>
              <a:rPr lang="cs-CZ" sz="2000" b="1" dirty="0"/>
              <a:t>AKTIVNÍM EKONOMICKÝM ČINITELEM</a:t>
            </a:r>
            <a:r>
              <a:rPr lang="cs-CZ" sz="2000" dirty="0"/>
              <a:t>. </a:t>
            </a:r>
            <a:endParaRPr lang="cs-CZ" sz="2000" dirty="0"/>
          </a:p>
          <a:p>
            <a:pPr marL="285750" indent="-285750" algn="just">
              <a:buFont typeface="Wingdings" panose="05000000000000000000" pitchFamily="2" charset="2"/>
              <a:buChar char="v"/>
            </a:pPr>
            <a:endParaRPr lang="cs-CZ" sz="2000" b="1" dirty="0"/>
          </a:p>
          <a:p>
            <a:pPr marL="285750" indent="-285750" algn="just">
              <a:buFont typeface="Wingdings" panose="05000000000000000000" pitchFamily="2" charset="2"/>
              <a:buChar char="v"/>
            </a:pPr>
            <a:r>
              <a:rPr lang="cs-CZ" sz="2000" b="1" dirty="0"/>
              <a:t>Aktivní role FP: </a:t>
            </a:r>
            <a:r>
              <a:rPr lang="cs-CZ" sz="2000" dirty="0"/>
              <a:t>otázka debat mezi </a:t>
            </a:r>
            <a:r>
              <a:rPr lang="cs-CZ" sz="2000" b="1" dirty="0">
                <a:solidFill>
                  <a:srgbClr val="7030A0"/>
                </a:solidFill>
              </a:rPr>
              <a:t>ZASTÁNCI KEYNESIANSTVÍ </a:t>
            </a:r>
            <a:r>
              <a:rPr lang="cs-CZ" sz="2000" dirty="0"/>
              <a:t>– </a:t>
            </a:r>
            <a:r>
              <a:rPr lang="cs-CZ" sz="2000" b="1" dirty="0"/>
              <a:t>státní zásahy </a:t>
            </a:r>
            <a:r>
              <a:rPr lang="cs-CZ" sz="2000" dirty="0"/>
              <a:t>jako předpoklad </a:t>
            </a:r>
            <a:r>
              <a:rPr lang="cs-CZ" sz="2000" b="1" dirty="0"/>
              <a:t>stabilizace ekonomiky </a:t>
            </a:r>
            <a:r>
              <a:rPr lang="cs-CZ" sz="2000" dirty="0"/>
              <a:t>vs. </a:t>
            </a:r>
            <a:r>
              <a:rPr lang="cs-CZ" sz="2000" b="1" dirty="0">
                <a:solidFill>
                  <a:srgbClr val="7030A0"/>
                </a:solidFill>
              </a:rPr>
              <a:t>ZASTÁNCI NEOKLASICKÉ EKONOMIE</a:t>
            </a:r>
            <a:r>
              <a:rPr lang="cs-CZ" sz="2000" dirty="0"/>
              <a:t> - </a:t>
            </a:r>
            <a:r>
              <a:rPr lang="cs-CZ" sz="2000" b="1" dirty="0"/>
              <a:t>zásahy</a:t>
            </a:r>
            <a:r>
              <a:rPr lang="cs-CZ" sz="2000" dirty="0"/>
              <a:t> vedou k </a:t>
            </a:r>
            <a:r>
              <a:rPr lang="cs-CZ" sz="2000" b="1" dirty="0"/>
              <a:t>destabilizaci ekonomiky</a:t>
            </a:r>
            <a:r>
              <a:rPr lang="cs-CZ" sz="2000" dirty="0"/>
              <a:t>.</a:t>
            </a:r>
            <a:r>
              <a:rPr lang="cs-CZ" sz="1800" dirty="0"/>
              <a:t> </a:t>
            </a:r>
            <a:endParaRPr lang="cs-CZ" sz="1800" dirty="0"/>
          </a:p>
          <a:p>
            <a:pPr marL="285750" indent="-285750" algn="just">
              <a:buFont typeface="Wingdings" panose="05000000000000000000" pitchFamily="2" charset="2"/>
              <a:buChar char="v"/>
            </a:pPr>
            <a:endParaRPr lang="cs-CZ" sz="2000" dirty="0"/>
          </a:p>
          <a:p>
            <a:pPr marL="273050" indent="-273050" algn="just" fontAlgn="base">
              <a:spcBef>
                <a:spcPct val="20000"/>
              </a:spcBef>
              <a:spcAft>
                <a:spcPct val="0"/>
              </a:spcAft>
              <a:buClrTx/>
              <a:buSzPct val="80000"/>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Posun neznamená, že její původní fi</a:t>
            </a:r>
            <a:r>
              <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skální úkol, tzn. shromažďovat prostředky pro vládu, pozbyl na významu: </a:t>
            </a:r>
            <a:endPar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285750" indent="-285750" algn="just" fontAlgn="base">
              <a:spcBef>
                <a:spcPct val="20000"/>
              </a:spcBef>
              <a:spcAft>
                <a:spcPct val="0"/>
              </a:spcAft>
              <a:buClrTx/>
              <a:buSzPct val="80000"/>
              <a:buFont typeface="Wingdings" panose="05000000000000000000" pitchFamily="2" charset="2"/>
              <a:buChar char="Ø"/>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 v dnešní době naléhavý = potřeba veřejných finančních zdrojů pro financování potřeb zdravotnictví, sociálního zabezpečení, školství, státní správy, obrany, policie a soudnictví… </a:t>
            </a:r>
            <a:endPar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273050" indent="-273050" fontAlgn="base">
              <a:spcBef>
                <a:spcPct val="20000"/>
              </a:spcBef>
              <a:spcAft>
                <a:spcPct val="0"/>
              </a:spcAft>
              <a:buClrTx/>
              <a:buSzPct val="80000"/>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0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bez akumulovaných peněžních prostředků nelze provádět aktivní FP.</a:t>
            </a:r>
            <a:r>
              <a:rPr kumimoji="0" lang="cs-CZ" altLang="cs-CZ" sz="2000"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a:t>
            </a:r>
            <a:endParaRPr lang="cs-CZ" sz="2000" dirty="0">
              <a:highlight>
                <a:srgbClr val="FFFF00"/>
              </a:highlight>
            </a:endParaRPr>
          </a:p>
        </p:txBody>
      </p:sp>
      <p:sp>
        <p:nvSpPr>
          <p:cNvPr id="4" name="Nadpis 1"/>
          <p:cNvSpPr>
            <a:spLocks noGrp="1"/>
          </p:cNvSpPr>
          <p:nvPr>
            <p:ph type="title"/>
          </p:nvPr>
        </p:nvSpPr>
        <p:spPr>
          <a:xfrm>
            <a:off x="4208206" y="78011"/>
            <a:ext cx="4847304" cy="1143000"/>
          </a:xfrm>
        </p:spPr>
        <p:txBody>
          <a:bodyPr>
            <a:noAutofit/>
          </a:bodyPr>
          <a:lstStyle/>
          <a:p>
            <a:r>
              <a:rPr lang="cs-CZ" sz="2800" b="1" dirty="0">
                <a:solidFill>
                  <a:srgbClr val="FF0000"/>
                </a:solidFill>
                <a:latin typeface="Calibri" panose="020F0502020204030204"/>
                <a:cs typeface="Calibri" panose="020F0502020204030204"/>
              </a:rPr>
              <a:t>HISTORIE, </a:t>
            </a:r>
            <a:r>
              <a:rPr lang="cs-CZ" altLang="cs-CZ" sz="2800" b="1" dirty="0"/>
              <a:t>ÚLOHA FISKÁLNÍ POLITIKY</a:t>
            </a:r>
            <a:endParaRPr lang="cs-CZ" sz="2800"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942517"/>
          </a:xfrm>
        </p:spPr>
        <p:txBody>
          <a:bodyPr>
            <a:noAutofit/>
          </a:bodyPr>
          <a:lstStyle/>
          <a:p>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Aktivní funkce FP</a:t>
            </a:r>
            <a:endParaRPr lang="cs-CZ" sz="3600" b="1" dirty="0"/>
          </a:p>
        </p:txBody>
      </p:sp>
      <p:sp>
        <p:nvSpPr>
          <p:cNvPr id="98" name="Google Shape;98;p14"/>
          <p:cNvSpPr txBox="1">
            <a:spLocks noGrp="1"/>
          </p:cNvSpPr>
          <p:nvPr>
            <p:ph type="body" idx="1"/>
          </p:nvPr>
        </p:nvSpPr>
        <p:spPr>
          <a:xfrm>
            <a:off x="249865" y="1415562"/>
            <a:ext cx="8700704" cy="4863886"/>
          </a:xfrm>
          <a:prstGeom prst="rect">
            <a:avLst/>
          </a:prstGeom>
          <a:noFill/>
          <a:ln>
            <a:noFill/>
          </a:ln>
        </p:spPr>
        <p:txBody>
          <a:bodyPr spcFirstLastPara="1" wrap="square" lIns="91425" tIns="45700" rIns="91425" bIns="45700" anchor="t" anchorCtr="0">
            <a:normAutofit fontScale="925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Předmět ostrých sporů mezi </a:t>
            </a:r>
            <a:r>
              <a:rPr kumimoji="0" lang="cs-CZ" altLang="cs-CZ" sz="20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keynesovsky</a:t>
            </a:r>
            <a:r>
              <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 neoklasicky zaměřenými ekonomy. </a:t>
            </a:r>
            <a:endPar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KEYNESOVSKÁ EKONOMIE </a:t>
            </a:r>
            <a:endPar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vnímá aktivní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FP jako nutný předpoklad stabilizace ekonomiky, </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tzn. pro dosažení jejího rovnovážného stavu při plné zaměstnanosti a na úrovni potenciálního produktu, </a:t>
            </a:r>
            <a:endPar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NEOKLASICKÁ EKONOMIE </a:t>
            </a:r>
            <a:endPar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spatřuje právě v aktivní FP jednu z hlavních příčin nestability ekonomiky. </a:t>
            </a:r>
            <a:endPar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Aktivní role FP – odmítána </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 z širších filozoficko-ekonomických pozic =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snaha vlády konstruktivisticky modelovat ekonomické chování občanů dle vládních představ:</a:t>
            </a:r>
            <a:endPar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změnami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zdanění úroků </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ovlivňovat jejich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sklon k úsporám, </a:t>
            </a:r>
            <a:endPar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změnami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důchodových daní </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ovlivňovat jejich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ochotu pracovat a investovat atd. </a:t>
            </a:r>
            <a:endPar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 stabilizačních vládních programech – silně zastoupena </a:t>
            </a:r>
            <a:r>
              <a:rPr kumimoji="0" lang="cs-CZ" altLang="cs-CZ" sz="20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keynesovská doporučení.</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endPar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Funkce fiskální politiky </a:t>
            </a:r>
            <a:endParaRPr lang="cs-CZ" sz="3600" b="1" dirty="0"/>
          </a:p>
        </p:txBody>
      </p:sp>
      <p:sp>
        <p:nvSpPr>
          <p:cNvPr id="98" name="Google Shape;98;p14"/>
          <p:cNvSpPr txBox="1">
            <a:spLocks noGrp="1"/>
          </p:cNvSpPr>
          <p:nvPr>
            <p:ph type="body" idx="1"/>
          </p:nvPr>
        </p:nvSpPr>
        <p:spPr>
          <a:xfrm>
            <a:off x="212651" y="1528175"/>
            <a:ext cx="8644269" cy="4812240"/>
          </a:xfrm>
          <a:prstGeom prst="rect">
            <a:avLst/>
          </a:prstGeom>
          <a:noFill/>
          <a:ln>
            <a:noFill/>
          </a:ln>
        </p:spPr>
        <p:txBody>
          <a:bodyPr spcFirstLastPara="1" wrap="square" lIns="91425" tIns="45700" rIns="91425" bIns="45700" anchor="t" anchorCtr="0">
            <a:normAutofit fontScale="85000" lnSpcReduction="20000"/>
          </a:bodyPr>
          <a:lstStyle/>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Mikroekonomické a makroekonomické. </a:t>
            </a: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rovině mikroekonomické: </a:t>
            </a:r>
            <a:endPar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717550" lvl="1" indent="-363855" fontAlgn="base">
              <a:spcBef>
                <a:spcPct val="20000"/>
              </a:spcBef>
              <a:spcAft>
                <a:spcPct val="0"/>
              </a:spcAft>
              <a:buClrTx/>
              <a:buSzPct val="80000"/>
              <a:buFont typeface="+mj-lt"/>
              <a:buAutoNum type="romanUcPeriod"/>
              <a:defRPr/>
            </a:pPr>
            <a:r>
              <a:rPr kumimoji="0" lang="cs-CZ" altLang="cs-CZ" sz="2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ALOKAČNÍ</a:t>
            </a:r>
            <a:r>
              <a:rPr kumimoji="0" lang="cs-CZ" altLang="cs-CZ" sz="26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vynaložení finančních prostředků k úhradě produkce </a:t>
            </a:r>
            <a:r>
              <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veřejných statků </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(čistých, smíšených); ovlivňování alokace výrobních faktorů s ohledem na existenci negativních a </a:t>
            </a:r>
            <a:r>
              <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pozitivních externalit.</a:t>
            </a:r>
            <a:endPar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717550" lvl="1" indent="-363855" algn="just" fontAlgn="base">
              <a:spcBef>
                <a:spcPct val="20000"/>
              </a:spcBef>
              <a:spcAft>
                <a:spcPct val="0"/>
              </a:spcAft>
              <a:buClrTx/>
              <a:buSzPct val="80000"/>
              <a:buFont typeface="+mj-lt"/>
              <a:buAutoNum type="romanUcPeriod"/>
              <a:defRPr/>
            </a:pPr>
            <a:r>
              <a:rPr kumimoji="0" lang="cs-CZ" altLang="cs-CZ" sz="2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REDISTRIBUČNÍ:</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zmírnění nerovnosti v tržním rozdělování důchodu (produktu); morální hazard?</a:t>
            </a:r>
            <a:endPar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rovině makroekonomické: </a:t>
            </a:r>
            <a:endPar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628650" lvl="0" indent="-363855" algn="just" fontAlgn="base">
              <a:spcBef>
                <a:spcPct val="20000"/>
              </a:spcBef>
              <a:spcAft>
                <a:spcPct val="0"/>
              </a:spcAft>
              <a:buClrTx/>
              <a:buSzPct val="80000"/>
              <a:buFont typeface="+mj-lt"/>
              <a:buAutoNum type="romanUcPeriod"/>
              <a:defRPr/>
            </a:pPr>
            <a:r>
              <a:rPr kumimoji="0" lang="cs-CZ" altLang="cs-CZ" sz="2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STABILIZAČNÍ</a:t>
            </a:r>
            <a:r>
              <a:rPr lang="cs-CZ" altLang="cs-CZ" sz="2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odstraňování odchylek skutečného produktu od produktu potenciálního za pomoci změn ve vládních výdajích a příjmech: </a:t>
            </a:r>
            <a:r>
              <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uzavírání recesní (deflační) /inflační mezery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ovlivňováním výše </a:t>
            </a:r>
            <a:r>
              <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celkových výdajů (C + I + G + NX) a celkových příjmů,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zejména </a:t>
            </a:r>
            <a:r>
              <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daní. </a:t>
            </a:r>
            <a:endPar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628650" lvl="0" indent="-363855" algn="just" fontAlgn="base">
              <a:spcBef>
                <a:spcPct val="20000"/>
              </a:spcBef>
              <a:spcAft>
                <a:spcPct val="0"/>
              </a:spcAft>
              <a:buClrTx/>
              <a:buSzPct val="80000"/>
              <a:buFont typeface="+mj-lt"/>
              <a:buAutoNum type="romanUcPeriod"/>
              <a:defRPr/>
            </a:pPr>
            <a:r>
              <a:rPr kumimoji="0" lang="cs-CZ" altLang="cs-CZ" sz="2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PRORŮSTOVÁ: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moderní verze FP –  vedle poptávkové (výdajové) strany ekonomiky i strana nabídkovou = ekonomie strany nabídky.</a:t>
            </a:r>
            <a:endPar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8/50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56D4E0F6-F878-4EA0-A3EB-BA0BD3D07513}" type="slidenum">
              <a:rPr kumimoji="0" lang="cs-CZ" altLang="cs-CZ"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fld>
            <a:endParaRPr kumimoji="0" lang="cs-CZ" altLang="cs-CZ"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ChangeArrowheads="1"/>
          </p:cNvSpPr>
          <p:nvPr>
            <p:ph type="title"/>
          </p:nvPr>
        </p:nvSpPr>
        <p:spPr>
          <a:xfrm>
            <a:off x="1020872" y="407706"/>
            <a:ext cx="8229600" cy="946150"/>
          </a:xfrm>
        </p:spPr>
        <p:txBody>
          <a:bodyPr/>
          <a:lstStyle/>
          <a:p>
            <a:pPr eaLnBrk="1" hangingPunct="1"/>
            <a:r>
              <a:rPr lang="cs-CZ" altLang="cs-CZ" sz="3200" b="1" dirty="0"/>
              <a:t>FUNKCE FISKÁLNÍ POLITIKY - shrnutí</a:t>
            </a:r>
            <a:endParaRPr lang="cs-CZ" altLang="cs-CZ" sz="3200" b="1" dirty="0"/>
          </a:p>
        </p:txBody>
      </p:sp>
      <p:sp>
        <p:nvSpPr>
          <p:cNvPr id="7172" name="Rectangle 3"/>
          <p:cNvSpPr>
            <a:spLocks noGrp="1" noChangeArrowheads="1"/>
          </p:cNvSpPr>
          <p:nvPr>
            <p:ph type="body" idx="1"/>
          </p:nvPr>
        </p:nvSpPr>
        <p:spPr>
          <a:xfrm>
            <a:off x="457201" y="1515649"/>
            <a:ext cx="8229600" cy="4729576"/>
          </a:xfrm>
        </p:spPr>
        <p:txBody>
          <a:bodyPr/>
          <a:lstStyle/>
          <a:p>
            <a:pPr marL="609600" indent="-609600" eaLnBrk="1" hangingPunct="1">
              <a:buFontTx/>
              <a:buAutoNum type="arabicPeriod"/>
            </a:pPr>
            <a:r>
              <a:rPr lang="cs-CZ" altLang="cs-CZ" sz="2800" b="1" dirty="0">
                <a:solidFill>
                  <a:srgbClr val="FF0000"/>
                </a:solidFill>
              </a:rPr>
              <a:t>MIKROEKONOMICKÉ</a:t>
            </a:r>
            <a:r>
              <a:rPr lang="cs-CZ" altLang="cs-CZ" sz="2800" dirty="0"/>
              <a:t> </a:t>
            </a:r>
            <a:endParaRPr lang="cs-CZ" altLang="cs-CZ" sz="2800" dirty="0"/>
          </a:p>
          <a:p>
            <a:pPr marL="990600" lvl="1" indent="-533400" eaLnBrk="1" hangingPunct="1">
              <a:buFont typeface="Wingdings" panose="05000000000000000000" pitchFamily="2" charset="2"/>
              <a:buChar char="Ø"/>
            </a:pPr>
            <a:r>
              <a:rPr lang="cs-CZ" altLang="cs-CZ" b="1" dirty="0"/>
              <a:t>ALOKAČNÍ</a:t>
            </a:r>
            <a:r>
              <a:rPr lang="cs-CZ" altLang="cs-CZ" dirty="0"/>
              <a:t> – financování veřejných statků a služeb</a:t>
            </a:r>
            <a:endParaRPr lang="cs-CZ" altLang="cs-CZ" dirty="0"/>
          </a:p>
          <a:p>
            <a:pPr marL="990600" lvl="1" indent="-533400" eaLnBrk="1" hangingPunct="1">
              <a:buFont typeface="Wingdings" panose="05000000000000000000" pitchFamily="2" charset="2"/>
              <a:buChar char="Ø"/>
            </a:pPr>
            <a:r>
              <a:rPr lang="cs-CZ" altLang="cs-CZ" b="1" dirty="0"/>
              <a:t>REDISTRIBUČNÍ (PŘEROZDĚLOVACÍ) </a:t>
            </a:r>
            <a:r>
              <a:rPr lang="cs-CZ" altLang="cs-CZ" dirty="0"/>
              <a:t>– daně a transfery, rovnoměrnější rozdělení důchodů</a:t>
            </a:r>
            <a:endParaRPr lang="cs-CZ" altLang="cs-CZ" dirty="0"/>
          </a:p>
          <a:p>
            <a:pPr marL="609600" indent="-609600" eaLnBrk="1" hangingPunct="1">
              <a:buFontTx/>
              <a:buAutoNum type="arabicPeriod"/>
            </a:pPr>
            <a:r>
              <a:rPr lang="cs-CZ" altLang="cs-CZ" sz="2800" b="1" dirty="0">
                <a:solidFill>
                  <a:srgbClr val="FF0000"/>
                </a:solidFill>
              </a:rPr>
              <a:t>MAKROEKONOMICKÉ </a:t>
            </a:r>
            <a:endParaRPr lang="cs-CZ" altLang="cs-CZ" sz="2800" b="1" dirty="0">
              <a:solidFill>
                <a:srgbClr val="FF0000"/>
              </a:solidFill>
            </a:endParaRPr>
          </a:p>
          <a:p>
            <a:pPr marL="990600" lvl="1" indent="-533400" eaLnBrk="1" hangingPunct="1">
              <a:buFont typeface="Wingdings" panose="05000000000000000000" pitchFamily="2" charset="2"/>
              <a:buChar char="Ø"/>
            </a:pPr>
            <a:r>
              <a:rPr lang="cs-CZ" altLang="cs-CZ" b="1" dirty="0"/>
              <a:t>STABILIZAČNÍ </a:t>
            </a:r>
            <a:r>
              <a:rPr lang="cs-CZ" altLang="cs-CZ" dirty="0"/>
              <a:t>– zaměřené na dosažení hlavních cílů fiskální politiky</a:t>
            </a:r>
            <a:endParaRPr lang="cs-CZ" altLang="cs-CZ" dirty="0"/>
          </a:p>
          <a:p>
            <a:pPr marL="990600" lvl="1" indent="-533400" eaLnBrk="1" hangingPunct="1">
              <a:buFont typeface="Wingdings" panose="05000000000000000000" pitchFamily="2" charset="2"/>
              <a:buChar char="Ø"/>
            </a:pPr>
            <a:r>
              <a:rPr lang="cs-CZ" altLang="cs-CZ" b="1" dirty="0"/>
              <a:t>PRORŮSTOVÁ </a:t>
            </a:r>
            <a:r>
              <a:rPr lang="cs-CZ" altLang="cs-CZ" dirty="0"/>
              <a:t>– viz ekonomie strany nabídky</a:t>
            </a:r>
            <a:endParaRPr lang="cs-CZ" altLang="cs-CZ"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Vláda a fiskální politika</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Skrze FP – vlády ovlivňují výši produktu, míry inflace: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stimulací či </a:t>
            </a: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destimulací</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AD;</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Fiskální expanze/ restrikce působí přes mechanismus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multiplikátorů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vliv na AD.</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 hlediska působení rozlišujeme tyto druhy FP:</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lvl="1" indent="-457200" fontAlgn="base">
              <a:spcBef>
                <a:spcPct val="20000"/>
              </a:spcBef>
              <a:spcAft>
                <a:spcPct val="0"/>
              </a:spcAft>
              <a:buClrTx/>
              <a:buSzPct val="80000"/>
              <a:buFont typeface="+mj-lt"/>
              <a:buAutoNum type="arabicPeriod"/>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Expanzivní fiskální politiku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spadají sem jakákoliv opatření, která podporují růst AD a růst produktu</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lvl="1" indent="-457200" fontAlgn="base">
              <a:spcBef>
                <a:spcPct val="20000"/>
              </a:spcBef>
              <a:spcAft>
                <a:spcPct val="0"/>
              </a:spcAft>
              <a:buClrTx/>
              <a:buSzPct val="80000"/>
              <a:buFont typeface="+mj-lt"/>
              <a:buAutoNum type="arabicPeriod"/>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Restriktivní fiskální politiku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spadají sem jakákoliv opatření, která přispívají k snižování AD a omezování růstu produktu, ale zároveň i ke snižování inflace.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7/50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842188"/>
          </a:xfrm>
        </p:spPr>
        <p:txBody>
          <a:bodyPr>
            <a:noAutofit/>
          </a:bodyPr>
          <a:lstStyle/>
          <a:p>
            <a:r>
              <a:rPr lang="cs-CZ" altLang="cs-CZ" sz="3600" b="1" dirty="0"/>
              <a:t>Hospodářská politika (HP)</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Činnost,</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při níž vláda používá určitých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nástrojů,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aby ovlivnila ekonomický a sociální vývoj dané země, přičemž se snaží dosáhnout určitých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cílů.</a:t>
            </a:r>
            <a:endPar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Pojem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stát</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celý komplex institucí:</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lvl="1" indent="-457200"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Zákonodárné instituce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(parlament)</a:t>
            </a:r>
            <a:endPar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lvl="1" indent="-457200"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Vládní instituce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(vláda, ministerstva či další státní instituce)</a:t>
            </a:r>
            <a:endPar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lvl="1" indent="-457200"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Soudní instituce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(zajišťují vymahatelnost práva)</a:t>
            </a:r>
            <a:endPar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Instituce protisměrných sil či nositelé vlivu, které nepatří k formální organizaci HP, ale přímo či nepřímo ji ovlivňují: odbory, politické strany, lobby apod.</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číslo snímku 5"/>
          <p:cNvSpPr>
            <a:spLocks noGrp="1"/>
          </p:cNvSpPr>
          <p:nvPr>
            <p:ph type="sldNum" sz="quarter" idx="12"/>
          </p:nvPr>
        </p:nvSpPr>
        <p:spPr>
          <a:xfrm>
            <a:off x="6969125" y="6338888"/>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54A913D-01E1-4189-A26D-1AA9F46451C3}" type="slidenum">
              <a:rPr lang="cs-CZ" altLang="cs-CZ" sz="1400" smtClean="0"/>
            </a:fld>
            <a:endParaRPr lang="cs-CZ" altLang="cs-CZ" sz="1400"/>
          </a:p>
        </p:txBody>
      </p:sp>
      <p:sp>
        <p:nvSpPr>
          <p:cNvPr id="28675" name="Rectangle 2"/>
          <p:cNvSpPr>
            <a:spLocks noGrp="1" noChangeArrowheads="1"/>
          </p:cNvSpPr>
          <p:nvPr>
            <p:ph type="title"/>
          </p:nvPr>
        </p:nvSpPr>
        <p:spPr>
          <a:xfrm>
            <a:off x="3775587" y="280988"/>
            <a:ext cx="4933438" cy="376237"/>
          </a:xfrm>
        </p:spPr>
        <p:txBody>
          <a:bodyPr>
            <a:normAutofit fontScale="90000"/>
          </a:bodyPr>
          <a:lstStyle/>
          <a:p>
            <a:pPr eaLnBrk="1" hangingPunct="1"/>
            <a:r>
              <a:rPr lang="cs-CZ" altLang="cs-CZ" sz="2800"/>
              <a:t>Typy fiskální politiky</a:t>
            </a:r>
            <a:endParaRPr lang="cs-CZ" altLang="cs-CZ" sz="2800"/>
          </a:p>
        </p:txBody>
      </p:sp>
      <p:sp>
        <p:nvSpPr>
          <p:cNvPr id="14340" name="Rectangle 3"/>
          <p:cNvSpPr>
            <a:spLocks noGrp="1" noChangeArrowheads="1"/>
          </p:cNvSpPr>
          <p:nvPr>
            <p:ph type="body" idx="1"/>
          </p:nvPr>
        </p:nvSpPr>
        <p:spPr>
          <a:xfrm>
            <a:off x="250825" y="908050"/>
            <a:ext cx="4684713" cy="4575175"/>
          </a:xfrm>
        </p:spPr>
        <p:txBody>
          <a:bodyPr>
            <a:normAutofit lnSpcReduction="10000"/>
          </a:bodyPr>
          <a:lstStyle/>
          <a:p>
            <a:pPr marL="609600" indent="-609600" eaLnBrk="1" hangingPunct="1">
              <a:buFontTx/>
              <a:buAutoNum type="arabicPeriod"/>
              <a:defRPr/>
            </a:pPr>
            <a:r>
              <a:rPr lang="cs-CZ" altLang="cs-CZ" sz="2000" b="1" dirty="0">
                <a:solidFill>
                  <a:srgbClr val="FF0000"/>
                </a:solidFill>
              </a:rPr>
              <a:t>expanzivní</a:t>
            </a:r>
            <a:r>
              <a:rPr lang="cs-CZ" altLang="cs-CZ" sz="2000" dirty="0">
                <a:solidFill>
                  <a:srgbClr val="FF0000"/>
                </a:solidFill>
              </a:rPr>
              <a:t> FP</a:t>
            </a:r>
            <a:endParaRPr lang="cs-CZ" altLang="cs-CZ" sz="2000" dirty="0">
              <a:solidFill>
                <a:srgbClr val="FF0000"/>
              </a:solidFill>
            </a:endParaRPr>
          </a:p>
          <a:p>
            <a:pPr marL="0" indent="0" eaLnBrk="1" hangingPunct="1">
              <a:buFontTx/>
              <a:buNone/>
              <a:defRPr/>
            </a:pPr>
            <a:r>
              <a:rPr lang="cs-CZ" altLang="cs-CZ" sz="2000" dirty="0"/>
              <a:t>Spočívá v růstu výdajů ze SR nebo poklesu daní obyvatelstva i firem</a:t>
            </a:r>
            <a:endParaRPr lang="cs-CZ" altLang="cs-CZ" sz="2000" dirty="0"/>
          </a:p>
          <a:p>
            <a:pPr marL="609600" indent="-609600" eaLnBrk="1" hangingPunct="1">
              <a:buFont typeface="Wingdings" panose="05000000000000000000" pitchFamily="2" charset="2"/>
              <a:buChar char="Ø"/>
              <a:defRPr/>
            </a:pPr>
            <a:r>
              <a:rPr lang="cs-CZ" altLang="cs-CZ" sz="2000" dirty="0"/>
              <a:t>roste agregátní poptávka – vládní výdaje</a:t>
            </a:r>
            <a:endParaRPr lang="cs-CZ" altLang="cs-CZ" sz="2000" dirty="0"/>
          </a:p>
          <a:p>
            <a:pPr marL="609600" indent="-609600" eaLnBrk="1" hangingPunct="1">
              <a:buFont typeface="Wingdings" panose="05000000000000000000" pitchFamily="2" charset="2"/>
              <a:buChar char="Ø"/>
              <a:defRPr/>
            </a:pPr>
            <a:r>
              <a:rPr lang="cs-CZ" altLang="cs-CZ" sz="2000" dirty="0"/>
              <a:t>roste reálný HDP </a:t>
            </a:r>
            <a:endParaRPr lang="cs-CZ" altLang="cs-CZ" sz="2000" dirty="0"/>
          </a:p>
          <a:p>
            <a:pPr marL="609600" indent="-609600" eaLnBrk="1" hangingPunct="1">
              <a:buFont typeface="Wingdings" panose="05000000000000000000" pitchFamily="2" charset="2"/>
              <a:buChar char="Ø"/>
              <a:defRPr/>
            </a:pPr>
            <a:r>
              <a:rPr lang="cs-CZ" altLang="cs-CZ" sz="2000" dirty="0"/>
              <a:t>zvyšuje se cenová hladina</a:t>
            </a:r>
            <a:endParaRPr lang="cs-CZ" altLang="cs-CZ" sz="2000" dirty="0"/>
          </a:p>
          <a:p>
            <a:pPr marL="1009650" lvl="1" indent="-609600" eaLnBrk="1" hangingPunct="1">
              <a:buFont typeface="Wingdings" panose="05000000000000000000" pitchFamily="2" charset="2"/>
              <a:buChar char="Ø"/>
              <a:defRPr/>
            </a:pPr>
            <a:endParaRPr lang="cs-CZ" altLang="cs-CZ" sz="2000" dirty="0"/>
          </a:p>
          <a:p>
            <a:pPr marL="609600" indent="-609600" eaLnBrk="1" hangingPunct="1">
              <a:buFont typeface="Wingdings" panose="05000000000000000000" pitchFamily="2" charset="2"/>
              <a:buAutoNum type="arabicPeriod" startAt="2"/>
              <a:defRPr/>
            </a:pPr>
            <a:r>
              <a:rPr lang="cs-CZ" altLang="cs-CZ" sz="2000" b="1" dirty="0">
                <a:solidFill>
                  <a:srgbClr val="FF0000"/>
                </a:solidFill>
              </a:rPr>
              <a:t>restriktivní</a:t>
            </a:r>
            <a:r>
              <a:rPr lang="cs-CZ" altLang="cs-CZ" sz="2000" dirty="0">
                <a:solidFill>
                  <a:srgbClr val="FF0000"/>
                </a:solidFill>
              </a:rPr>
              <a:t> FP</a:t>
            </a:r>
            <a:endParaRPr lang="cs-CZ" altLang="cs-CZ" sz="2000" dirty="0">
              <a:solidFill>
                <a:srgbClr val="FF0000"/>
              </a:solidFill>
            </a:endParaRPr>
          </a:p>
          <a:p>
            <a:pPr marL="0" indent="0" eaLnBrk="1" hangingPunct="1">
              <a:buFontTx/>
              <a:buNone/>
              <a:defRPr/>
            </a:pPr>
            <a:r>
              <a:rPr lang="cs-CZ" altLang="cs-CZ" sz="2000" dirty="0"/>
              <a:t>Dochází k poklesu výdajů ze SR nebo růstu daní firem a obyvatel.</a:t>
            </a:r>
            <a:endParaRPr lang="cs-CZ" altLang="cs-CZ" sz="2000" dirty="0"/>
          </a:p>
          <a:p>
            <a:pPr eaLnBrk="1" hangingPunct="1">
              <a:buFont typeface="Wingdings" panose="05000000000000000000" pitchFamily="2" charset="2"/>
              <a:buChar char="Ø"/>
              <a:defRPr/>
            </a:pPr>
            <a:r>
              <a:rPr lang="cs-CZ" altLang="cs-CZ" sz="2000" dirty="0"/>
              <a:t> v důsledku toho klesá agregátní poptávka, HDP i cenová hladina (cílem vlády je omezení inflačních tlaků)</a:t>
            </a:r>
            <a:endParaRPr lang="cs-CZ" altLang="cs-CZ" sz="2000" dirty="0"/>
          </a:p>
        </p:txBody>
      </p:sp>
      <p:pic>
        <p:nvPicPr>
          <p:cNvPr id="28677" name="Picture 6"/>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127625" y="1357261"/>
            <a:ext cx="3581400" cy="2287587"/>
          </a:xfrm>
          <a:prstGeom prst="rect">
            <a:avLst/>
          </a:prstGeom>
          <a:solidFill>
            <a:schemeClr val="bg1"/>
          </a:solidFill>
          <a:ln>
            <a:noFill/>
          </a:ln>
          <a:effectLst/>
        </p:spPr>
      </p:pic>
      <p:sp>
        <p:nvSpPr>
          <p:cNvPr id="7" name="Rectangle 5"/>
          <p:cNvSpPr>
            <a:spLocks noChangeArrowheads="1"/>
          </p:cNvSpPr>
          <p:nvPr/>
        </p:nvSpPr>
        <p:spPr bwMode="auto">
          <a:xfrm>
            <a:off x="5013325" y="658019"/>
            <a:ext cx="3960812" cy="500062"/>
          </a:xfrm>
          <a:prstGeom prst="rect">
            <a:avLst/>
          </a:prstGeom>
          <a:noFill/>
          <a:ln>
            <a:noFill/>
          </a:ln>
        </p:spPr>
        <p:txBody>
          <a:bodyPr tIns="152352" bIns="38088"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cs-CZ" altLang="cs-CZ" sz="2000" b="1" dirty="0">
                <a:latin typeface="+mn-lt"/>
                <a:ea typeface="Segoe UI Symbol" panose="020B0502040204020203" pitchFamily="34" charset="0"/>
                <a:cs typeface="Times New Roman" panose="02020603050405020304" pitchFamily="18" charset="0"/>
              </a:rPr>
              <a:t>Vliv zvýšení vládních výdajů</a:t>
            </a:r>
            <a:endParaRPr lang="cs-CZ" altLang="cs-CZ" sz="2000" b="1" dirty="0">
              <a:latin typeface="+mn-lt"/>
              <a:ea typeface="Segoe UI Symbol" panose="020B0502040204020203" pitchFamily="34" charset="0"/>
            </a:endParaRPr>
          </a:p>
        </p:txBody>
      </p:sp>
      <p:pic>
        <p:nvPicPr>
          <p:cNvPr id="2867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3326" y="4152901"/>
            <a:ext cx="3695700" cy="2185988"/>
          </a:xfrm>
          <a:prstGeom prst="rect">
            <a:avLst/>
          </a:prstGeom>
          <a:solidFill>
            <a:schemeClr val="bg1"/>
          </a:solidFill>
          <a:ln>
            <a:noFill/>
          </a:ln>
          <a:effectLst/>
        </p:spPr>
      </p:pic>
      <p:sp>
        <p:nvSpPr>
          <p:cNvPr id="9" name="Rectangle 5"/>
          <p:cNvSpPr>
            <a:spLocks noChangeArrowheads="1"/>
          </p:cNvSpPr>
          <p:nvPr/>
        </p:nvSpPr>
        <p:spPr bwMode="auto">
          <a:xfrm>
            <a:off x="5013325" y="3644848"/>
            <a:ext cx="3744913" cy="500062"/>
          </a:xfrm>
          <a:prstGeom prst="rect">
            <a:avLst/>
          </a:prstGeom>
          <a:noFill/>
          <a:ln>
            <a:noFill/>
          </a:ln>
        </p:spPr>
        <p:txBody>
          <a:bodyPr tIns="152352" bIns="38088"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cs-CZ" altLang="cs-CZ" sz="2000" b="1" dirty="0">
                <a:latin typeface="+mj-lt"/>
                <a:cs typeface="Times New Roman" panose="02020603050405020304" pitchFamily="18" charset="0"/>
              </a:rPr>
              <a:t>Vliv snížení vládních výdajů</a:t>
            </a:r>
            <a:endParaRPr lang="cs-CZ" altLang="cs-CZ" sz="2000" b="1" dirty="0">
              <a:latin typeface="+mj-lt"/>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Státní rozpočet</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centralizovaný peněžní fond, který vytvářejí, rozdělují a používají státní orgány,</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tvoří, rozděluje a používá na principu:</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nenávratnosti, </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neekvivalence</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nedobrovolnosti,</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schvalován zákonodárnými sbory, </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má podobu rozpočtového zákona,</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sestavován MF, které odpovídá i za jeho plnění.</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Schéma rozpočtové soustavy ČR</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11/50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aphicFrame>
        <p:nvGraphicFramePr>
          <p:cNvPr id="5" name="Objekt 2"/>
          <p:cNvGraphicFramePr>
            <a:graphicFrameLocks noChangeAspect="1"/>
          </p:cNvGraphicFramePr>
          <p:nvPr/>
        </p:nvGraphicFramePr>
        <p:xfrm>
          <a:off x="923544" y="1400499"/>
          <a:ext cx="7360920" cy="4741509"/>
        </p:xfrm>
        <a:graphic>
          <a:graphicData uri="http://schemas.openxmlformats.org/presentationml/2006/ole">
            <mc:AlternateContent xmlns:mc="http://schemas.openxmlformats.org/markup-compatibility/2006">
              <mc:Choice xmlns:v="urn:schemas-microsoft-com:vml" Requires="v">
                <p:oleObj spid="_x0000_s1028" name="Prezentace" r:id="rId1" imgW="4572000" imgH="3429000" progId="PowerPoint.Show.8">
                  <p:embed/>
                </p:oleObj>
              </mc:Choice>
              <mc:Fallback>
                <p:oleObj name="Prezentace" r:id="rId1" imgW="4572000" imgH="3429000" progId="PowerPoint.Show.8">
                  <p:embed/>
                  <p:pic>
                    <p:nvPicPr>
                      <p:cNvPr id="0" name="Objekt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544" y="1400499"/>
                        <a:ext cx="7360920" cy="4741509"/>
                      </a:xfrm>
                      <a:prstGeom prst="rect">
                        <a:avLst/>
                      </a:prstGeom>
                      <a:noFill/>
                      <a:ln>
                        <a:noFill/>
                      </a:ln>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Veřejné finance</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peněžní vztahy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vznikající v souvislosti s tvorbou, rozdělováním a použitím finančních fondů spojených s činností veřejných institucí, </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nevýznamnějším subjektem je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členíme je na relativně samostatné součásti:</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státní rozpočet,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rozpočty místní samosprávy,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speciální fondy,</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finance státních podniků.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Funkce státní rozpočtu</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Příjmy SR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tvoří daně (přímé, nepřímé), poplatky, příjmy z privatizace apod.</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Výdaje</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tvoří transfery obyvatelstvu, mandatorní výdaje na jednotlivé politiky, výdaje na nákup výrobků a služeb</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ČR se sestavuje na 1 kalendářní rok a má podobu zákona (v případě neschválení PS se hospodaří dle rozpočtového provizoria)</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Do systému veřejných financí se kromě SR řadí také rozpočty krajů a obcí a také státní fondy.</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Státní rozpočet</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925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Krátkodobý schodek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jeho účinky mohou být krátkodobě pozitivní, např. ve směru eliminace vlivu exogenních faktorů na objem veřejných výdajů (cenové šoky, přírodní katastrofy, ekonomická recese, nezaměstnanost). Je kryt emisí státních pokladničních poukázek a výsledný emisí střednědobých                   a dlouhodobých státních dluhopisů,</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Dlouhodobý schodek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má negativní důsledky - vede k růstu veřejného dluhu a dluhová služba se stává pro rozpočet břemenem, dále vede k omezení možnosti využití nástrojů stabilizační fiskální politiky, přináší také inflační tlaky nebo dochází k omezování soukromých investic (tzv. vytěsňovací efekt</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normAutofit/>
          </a:bodyPr>
          <a:lstStyle/>
          <a:p>
            <a:r>
              <a:rPr lang="cs-CZ" sz="4000" b="1" dirty="0"/>
              <a:t>Státní rozpočet</a:t>
            </a:r>
            <a:endParaRPr lang="cs-CZ" sz="4000" b="1" dirty="0"/>
          </a:p>
        </p:txBody>
      </p:sp>
      <p:graphicFrame>
        <p:nvGraphicFramePr>
          <p:cNvPr id="5" name="Tabulka 4"/>
          <p:cNvGraphicFramePr>
            <a:graphicFrameLocks noGrp="1"/>
          </p:cNvGraphicFramePr>
          <p:nvPr/>
        </p:nvGraphicFramePr>
        <p:xfrm>
          <a:off x="777240" y="1225611"/>
          <a:ext cx="7690105" cy="2742883"/>
        </p:xfrm>
        <a:graphic>
          <a:graphicData uri="http://schemas.openxmlformats.org/drawingml/2006/table">
            <a:tbl>
              <a:tblPr firstRow="1" firstCol="1" bandRow="1"/>
              <a:tblGrid>
                <a:gridCol w="1667937"/>
                <a:gridCol w="3805379"/>
                <a:gridCol w="2216789"/>
              </a:tblGrid>
              <a:tr h="412883">
                <a:tc rowSpan="9">
                  <a:txBody>
                    <a:bodyPr/>
                    <a:lstStyle/>
                    <a:p>
                      <a:pPr algn="ctr">
                        <a:lnSpc>
                          <a:spcPct val="115000"/>
                        </a:lnSpc>
                        <a:spcAft>
                          <a:spcPts val="0"/>
                        </a:spcAft>
                      </a:pPr>
                      <a:r>
                        <a:rPr lang="cs-CZ" sz="1400" b="1" dirty="0">
                          <a:effectLst/>
                          <a:latin typeface="Times New Roman" panose="02020603050405020304" pitchFamily="18" charset="0"/>
                          <a:ea typeface="Times New Roman" panose="02020603050405020304" pitchFamily="18" charset="0"/>
                        </a:rPr>
                        <a:t>Státní rozpočet</a:t>
                      </a:r>
                      <a:endParaRPr lang="cs-CZ" sz="1400" dirty="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cs-CZ" sz="1400" b="1">
                          <a:effectLst/>
                          <a:latin typeface="Times New Roman" panose="02020603050405020304" pitchFamily="18" charset="0"/>
                          <a:ea typeface="Times New Roman" panose="02020603050405020304" pitchFamily="18" charset="0"/>
                        </a:rPr>
                        <a:t>Celkové daně (celkové vládní příjmy)         </a:t>
                      </a:r>
                      <a:endParaRPr lang="cs-CZ" sz="1400" b="1">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T = Ta + t*Y                                                                    </a:t>
                      </a:r>
                      <a:endParaRPr lang="cs-CZ" sz="140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1250">
                <a:tc vMerge="1">
                  <a:tcPr/>
                </a:tc>
                <a:tc>
                  <a:txBody>
                    <a:bodyPr/>
                    <a:lstStyle/>
                    <a:p>
                      <a:pPr>
                        <a:lnSpc>
                          <a:spcPct val="150000"/>
                        </a:lnSpc>
                        <a:spcAft>
                          <a:spcPts val="0"/>
                        </a:spcAft>
                      </a:pPr>
                      <a:r>
                        <a:rPr lang="cs-CZ" sz="1400" b="1">
                          <a:effectLst/>
                          <a:latin typeface="Times New Roman" panose="02020603050405020304" pitchFamily="18" charset="0"/>
                          <a:ea typeface="Times New Roman" panose="02020603050405020304" pitchFamily="18" charset="0"/>
                        </a:rPr>
                        <a:t>Čisté daně                                                         </a:t>
                      </a:r>
                      <a:endParaRPr lang="cs-CZ" sz="1400" b="1">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TN = T – TR</a:t>
                      </a:r>
                      <a:endParaRPr lang="cs-CZ" sz="140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1250">
                <a:tc vMerge="1">
                  <a:tcPr/>
                </a:tc>
                <a:tc>
                  <a:txBody>
                    <a:bodyPr/>
                    <a:lstStyle/>
                    <a:p>
                      <a:pPr>
                        <a:lnSpc>
                          <a:spcPct val="150000"/>
                        </a:lnSpc>
                        <a:spcAft>
                          <a:spcPts val="0"/>
                        </a:spcAft>
                      </a:pPr>
                      <a:r>
                        <a:rPr lang="cs-CZ" sz="1400" b="1">
                          <a:effectLst/>
                          <a:latin typeface="Times New Roman" panose="02020603050405020304" pitchFamily="18" charset="0"/>
                          <a:ea typeface="Times New Roman" panose="02020603050405020304" pitchFamily="18" charset="0"/>
                        </a:rPr>
                        <a:t>Celkové vládní výdaje                                      </a:t>
                      </a:r>
                      <a:endParaRPr lang="cs-CZ" sz="1400" b="1">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G + TR</a:t>
                      </a:r>
                      <a:endParaRPr lang="cs-CZ" sz="140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1250">
                <a:tc vMerge="1">
                  <a:tcPr/>
                </a:tc>
                <a:tc rowSpan="2">
                  <a:txBody>
                    <a:bodyPr/>
                    <a:lstStyle/>
                    <a:p>
                      <a:pPr>
                        <a:lnSpc>
                          <a:spcPct val="150000"/>
                        </a:lnSpc>
                        <a:spcAft>
                          <a:spcPts val="0"/>
                        </a:spcAft>
                      </a:pPr>
                      <a:r>
                        <a:rPr lang="cs-CZ" sz="1400" b="1">
                          <a:effectLst/>
                          <a:latin typeface="Times New Roman" panose="02020603050405020304" pitchFamily="18" charset="0"/>
                          <a:ea typeface="Times New Roman" panose="02020603050405020304" pitchFamily="18" charset="0"/>
                        </a:rPr>
                        <a:t>Saldo rozpočtu                                                  </a:t>
                      </a:r>
                      <a:endParaRPr lang="cs-CZ" sz="1400" b="1">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BS = T – (G + TR)</a:t>
                      </a:r>
                      <a:endParaRPr lang="cs-CZ" sz="140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1250">
                <a:tc vMerge="1">
                  <a:tcPr/>
                </a:tc>
                <a:tc vMerge="1">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BS = Ta + t*Y – G – TR</a:t>
                      </a:r>
                      <a:endParaRPr lang="cs-CZ" sz="140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1250">
                <a:tc vMerge="1">
                  <a:tcPr/>
                </a:tc>
                <a:tc>
                  <a:txBody>
                    <a:bodyPr/>
                    <a:lstStyle/>
                    <a:p>
                      <a:pPr>
                        <a:lnSpc>
                          <a:spcPct val="150000"/>
                        </a:lnSpc>
                        <a:spcAft>
                          <a:spcPts val="0"/>
                        </a:spcAft>
                      </a:pPr>
                      <a:r>
                        <a:rPr lang="cs-CZ" sz="1400" b="1" dirty="0">
                          <a:effectLst/>
                          <a:highlight>
                            <a:srgbClr val="FFFF00"/>
                          </a:highlight>
                          <a:latin typeface="Times New Roman" panose="02020603050405020304" pitchFamily="18" charset="0"/>
                          <a:ea typeface="Times New Roman" panose="02020603050405020304" pitchFamily="18" charset="0"/>
                        </a:rPr>
                        <a:t>Strukturální rozpočet                                        </a:t>
                      </a:r>
                      <a:endParaRPr lang="cs-CZ" sz="1400" b="1"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BS</a:t>
                      </a:r>
                      <a:r>
                        <a:rPr lang="cs-CZ" sz="1400" baseline="-25000">
                          <a:effectLst/>
                          <a:latin typeface="Times New Roman" panose="02020603050405020304" pitchFamily="18" charset="0"/>
                          <a:ea typeface="Times New Roman" panose="02020603050405020304" pitchFamily="18" charset="0"/>
                        </a:rPr>
                        <a:t>S</a:t>
                      </a:r>
                      <a:r>
                        <a:rPr lang="cs-CZ" sz="1400">
                          <a:effectLst/>
                          <a:latin typeface="Times New Roman" panose="02020603050405020304" pitchFamily="18" charset="0"/>
                          <a:ea typeface="Times New Roman" panose="02020603050405020304" pitchFamily="18" charset="0"/>
                        </a:rPr>
                        <a:t> = Ta + t*Y* - G – TR</a:t>
                      </a:r>
                      <a:endParaRPr lang="cs-CZ" sz="140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1250">
                <a:tc vMerge="1">
                  <a:tcPr/>
                </a:tc>
                <a:tc rowSpan="2">
                  <a:txBody>
                    <a:bodyPr/>
                    <a:lstStyle/>
                    <a:p>
                      <a:pPr>
                        <a:lnSpc>
                          <a:spcPct val="150000"/>
                        </a:lnSpc>
                        <a:spcAft>
                          <a:spcPts val="0"/>
                        </a:spcAft>
                      </a:pPr>
                      <a:r>
                        <a:rPr lang="cs-CZ" sz="1400" b="1" dirty="0">
                          <a:effectLst/>
                          <a:highlight>
                            <a:srgbClr val="FFFF00"/>
                          </a:highlight>
                          <a:latin typeface="Times New Roman" panose="02020603050405020304" pitchFamily="18" charset="0"/>
                          <a:ea typeface="Times New Roman" panose="02020603050405020304" pitchFamily="18" charset="0"/>
                        </a:rPr>
                        <a:t>Cyklický rozpočet                                             </a:t>
                      </a:r>
                      <a:endParaRPr lang="cs-CZ" sz="1400" b="1"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dirty="0">
                          <a:effectLst/>
                          <a:latin typeface="Times New Roman" panose="02020603050405020304" pitchFamily="18" charset="0"/>
                          <a:ea typeface="Times New Roman" panose="02020603050405020304" pitchFamily="18" charset="0"/>
                        </a:rPr>
                        <a:t>BS</a:t>
                      </a:r>
                      <a:r>
                        <a:rPr lang="cs-CZ" sz="1400" baseline="-25000" dirty="0">
                          <a:effectLst/>
                          <a:latin typeface="Times New Roman" panose="02020603050405020304" pitchFamily="18" charset="0"/>
                          <a:ea typeface="Times New Roman" panose="02020603050405020304" pitchFamily="18" charset="0"/>
                        </a:rPr>
                        <a:t>C</a:t>
                      </a:r>
                      <a:r>
                        <a:rPr lang="cs-CZ" sz="1400" dirty="0">
                          <a:effectLst/>
                          <a:latin typeface="Times New Roman" panose="02020603050405020304" pitchFamily="18" charset="0"/>
                          <a:ea typeface="Times New Roman" panose="02020603050405020304" pitchFamily="18" charset="0"/>
                        </a:rPr>
                        <a:t> = BS – BS</a:t>
                      </a:r>
                      <a:r>
                        <a:rPr lang="cs-CZ" sz="1400" baseline="-25000" dirty="0">
                          <a:effectLst/>
                          <a:latin typeface="Times New Roman" panose="02020603050405020304" pitchFamily="18" charset="0"/>
                          <a:ea typeface="Times New Roman" panose="02020603050405020304" pitchFamily="18" charset="0"/>
                        </a:rPr>
                        <a:t>S</a:t>
                      </a:r>
                      <a:endParaRPr lang="cs-CZ" sz="1400" dirty="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1250">
                <a:tc vMerge="1">
                  <a:tcPr/>
                </a:tc>
                <a:tc vMerge="1">
                  <a:tcPr/>
                </a:tc>
                <a:tc>
                  <a:txBody>
                    <a:bodyPr/>
                    <a:lstStyle/>
                    <a:p>
                      <a:pPr algn="l">
                        <a:lnSpc>
                          <a:spcPct val="150000"/>
                        </a:lnSpc>
                        <a:spcAft>
                          <a:spcPts val="0"/>
                        </a:spcAft>
                      </a:pPr>
                      <a:r>
                        <a:rPr lang="cs-CZ" sz="1400" dirty="0">
                          <a:effectLst/>
                          <a:latin typeface="Times New Roman" panose="02020603050405020304" pitchFamily="18" charset="0"/>
                          <a:ea typeface="Times New Roman" panose="02020603050405020304" pitchFamily="18" charset="0"/>
                        </a:rPr>
                        <a:t>BS</a:t>
                      </a:r>
                      <a:r>
                        <a:rPr lang="cs-CZ" sz="1400" baseline="-25000" dirty="0">
                          <a:effectLst/>
                          <a:latin typeface="Times New Roman" panose="02020603050405020304" pitchFamily="18" charset="0"/>
                          <a:ea typeface="Times New Roman" panose="02020603050405020304" pitchFamily="18" charset="0"/>
                        </a:rPr>
                        <a:t>C</a:t>
                      </a:r>
                      <a:r>
                        <a:rPr lang="cs-CZ" sz="1400" dirty="0">
                          <a:effectLst/>
                          <a:latin typeface="Times New Roman" panose="02020603050405020304" pitchFamily="18" charset="0"/>
                          <a:ea typeface="Times New Roman" panose="02020603050405020304" pitchFamily="18" charset="0"/>
                        </a:rPr>
                        <a:t> = t*(Y-Y*)</a:t>
                      </a:r>
                      <a:endParaRPr lang="cs-CZ" sz="1400" dirty="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1250">
                <a:tc vMerge="1">
                  <a:tcPr/>
                </a:tc>
                <a:tc gridSpan="2">
                  <a:txBody>
                    <a:bodyPr/>
                    <a:lstStyle/>
                    <a:p>
                      <a:pPr>
                        <a:lnSpc>
                          <a:spcPct val="150000"/>
                        </a:lnSpc>
                        <a:spcAft>
                          <a:spcPts val="0"/>
                        </a:spcAft>
                      </a:pPr>
                      <a:r>
                        <a:rPr lang="cs-CZ" sz="1400" b="1" dirty="0">
                          <a:effectLst/>
                          <a:latin typeface="Times New Roman" panose="02020603050405020304" pitchFamily="18" charset="0"/>
                          <a:ea typeface="Times New Roman" panose="02020603050405020304" pitchFamily="18" charset="0"/>
                        </a:rPr>
                        <a:t>Y* je potencionální produkt</a:t>
                      </a:r>
                      <a:endParaRPr lang="cs-CZ" sz="1400" b="1" dirty="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cPr/>
                </a:tc>
              </a:tr>
            </a:tbl>
          </a:graphicData>
        </a:graphic>
      </p:graphicFrame>
      <p:sp>
        <p:nvSpPr>
          <p:cNvPr id="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Dluh</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lang="cs-CZ" sz="2800" b="1" dirty="0">
                <a:highlight>
                  <a:srgbClr val="FFFF00"/>
                </a:highlight>
              </a:rPr>
              <a:t>Opakované deficity státního rozpočtu, které nejsou vyrovnávány přebytky rozpočtu v jiných obdobích, vedou ke vzniku státního dluhu. </a:t>
            </a:r>
            <a:endParaRPr lang="cs-CZ" sz="2800" b="1" dirty="0">
              <a:highlight>
                <a:srgbClr val="FFFF00"/>
              </a:highlight>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lang="cs-CZ" sz="2800" dirty="0">
                <a:solidFill>
                  <a:srgbClr val="FF0000"/>
                </a:solidFill>
              </a:rPr>
              <a:t>Státní dluh vzniká nahromaděním </a:t>
            </a:r>
            <a:r>
              <a:rPr lang="cs-CZ" sz="2800" b="1" dirty="0">
                <a:solidFill>
                  <a:srgbClr val="FF0000"/>
                </a:solidFill>
              </a:rPr>
              <a:t>výpůjček vlády </a:t>
            </a:r>
            <a:r>
              <a:rPr lang="cs-CZ" sz="2800" dirty="0">
                <a:solidFill>
                  <a:srgbClr val="FF0000"/>
                </a:solidFill>
              </a:rPr>
              <a:t>a </a:t>
            </a:r>
            <a:r>
              <a:rPr lang="cs-CZ" sz="2800" b="1" dirty="0">
                <a:solidFill>
                  <a:srgbClr val="FF0000"/>
                </a:solidFill>
              </a:rPr>
              <a:t>úroků </a:t>
            </a:r>
            <a:r>
              <a:rPr lang="cs-CZ" sz="2800" dirty="0">
                <a:solidFill>
                  <a:srgbClr val="FF0000"/>
                </a:solidFill>
              </a:rPr>
              <a:t>z těchto výpůjček. </a:t>
            </a:r>
            <a:endParaRPr lang="cs-CZ" sz="2800" dirty="0">
              <a:solidFill>
                <a:srgbClr val="FF0000"/>
              </a:solidFill>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lang="cs-CZ" sz="2800" b="1" dirty="0"/>
              <a:t>Státní dluh = suma nesplácených půjček, které si stát (vláda) musel vypůjčit na krytí deficitů svých rozpočtů a nesplacených úroků z těchto půjček.</a:t>
            </a:r>
            <a:endParaRPr lang="cs-CZ" sz="2800" b="1" dirty="0"/>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lang="cs-CZ" sz="2800" b="1" dirty="0"/>
              <a:t>DEFICIT STÁTNÍHO ROZPOČTU </a:t>
            </a:r>
            <a:r>
              <a:rPr lang="cs-CZ" sz="2800" dirty="0"/>
              <a:t>– toková veličina = vzniká v rámci jednoho roku, </a:t>
            </a:r>
            <a:endParaRPr lang="cs-CZ" sz="2800" dirty="0"/>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lang="cs-CZ" sz="2800" b="1" dirty="0"/>
              <a:t>STÁTNÍ DLUH –  </a:t>
            </a:r>
            <a:r>
              <a:rPr lang="cs-CZ" sz="2800" dirty="0"/>
              <a:t>veličinou stavovou = vzniká kumulací deficitů a úroků, a zjišťuje se k určitému datu.</a:t>
            </a:r>
            <a:endParaRPr kumimoji="0" lang="cs-CZ" altLang="cs-CZ" sz="4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4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Dluh</a:t>
            </a:r>
            <a:endParaRPr lang="cs-CZ" sz="3600" b="1" dirty="0"/>
          </a:p>
        </p:txBody>
      </p:sp>
      <p:sp>
        <p:nvSpPr>
          <p:cNvPr id="98" name="Google Shape;98;p14"/>
          <p:cNvSpPr txBox="1">
            <a:spLocks noGrp="1"/>
          </p:cNvSpPr>
          <p:nvPr>
            <p:ph type="body" idx="1"/>
          </p:nvPr>
        </p:nvSpPr>
        <p:spPr>
          <a:xfrm>
            <a:off x="212651" y="1616045"/>
            <a:ext cx="8644269" cy="4724369"/>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Veřejný dluh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je souhrnem závazků státu; subjektů územní samosprávy (obcí, krajů); mimorozpočtových finančních účelových fondů; veřejnoprávních institucí zřizovaných státem a územní samosprávou; státních podniků.</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Veřejný dluh je výrazem dlouhodobé fiskální nerovnováhy, příčnou vzniku a prohlubování veřejného dluhu je kumulování rozpočtových deficitů, zejména státního rozpočtu</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Veřejný dluh členíme na:</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hrubý</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(celkový objem závazků);</a:t>
            </a:r>
            <a:endPar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čistý</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(hrubý dluh – pohledávky).</a:t>
            </a:r>
            <a:endPar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Způsoby krytí dluhu</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850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peněžní krytí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vláda si vezme úvěr od centrální banky, což se projeví v růstu monetární báze, a tím i cenové hladiny, a proto je tato praxe v řadě zemí omezena či zakázána;</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dluhové krytí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jedná se o transformaci deficitu do veřejného dluhu, což je uskutečněno:</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domácí</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(transformace deficitu do domácího dluhu), který je většinou       realizován v podobě vydání státních dluhopisů (státní pokladniční poukázky, střednědobé nebo dlouhodobé dluhopisy),</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zahraniční</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(transformace deficitu do zahraničního dluhu);</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krytí pomocí zvyšování daní;</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krytí prostřednictvím prodeje státních aktiv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tranzitivních ekonomikách je běžné krytí rozpočtových deficitů prodejem státního majetku v privatizaci;</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krytí deficitu přebytkem z minulých let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což je bohužel málo častý případ.</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04935" y="6426809"/>
            <a:ext cx="102870" cy="208915"/>
          </a:xfrm>
          <a:prstGeom prst="rect">
            <a:avLst/>
          </a:prstGeom>
        </p:spPr>
        <p:txBody>
          <a:bodyPr vert="horz" wrap="square" lIns="0" tIns="12700" rIns="0" bIns="0" rtlCol="0">
            <a:spAutoFit/>
          </a:bodyPr>
          <a:lstStyle/>
          <a:p>
            <a:pPr marL="12700">
              <a:lnSpc>
                <a:spcPct val="100000"/>
              </a:lnSpc>
              <a:spcBef>
                <a:spcPts val="100"/>
              </a:spcBef>
            </a:pPr>
            <a:r>
              <a:rPr sz="1200" dirty="0">
                <a:solidFill>
                  <a:srgbClr val="888888"/>
                </a:solidFill>
                <a:latin typeface="Calibri" panose="020F0502020204030204"/>
                <a:cs typeface="Calibri" panose="020F0502020204030204"/>
              </a:rPr>
              <a:t>2</a:t>
            </a:r>
            <a:endParaRPr sz="1200">
              <a:latin typeface="Calibri" panose="020F0502020204030204"/>
              <a:cs typeface="Calibri" panose="020F0502020204030204"/>
            </a:endParaRPr>
          </a:p>
        </p:txBody>
      </p:sp>
      <p:sp>
        <p:nvSpPr>
          <p:cNvPr id="3" name="object 3"/>
          <p:cNvSpPr txBox="1">
            <a:spLocks noGrp="1"/>
          </p:cNvSpPr>
          <p:nvPr>
            <p:ph type="title"/>
          </p:nvPr>
        </p:nvSpPr>
        <p:spPr>
          <a:xfrm>
            <a:off x="3983277" y="380115"/>
            <a:ext cx="4924334" cy="505267"/>
          </a:xfrm>
          <a:prstGeom prst="rect">
            <a:avLst/>
          </a:prstGeom>
        </p:spPr>
        <p:txBody>
          <a:bodyPr vert="horz" wrap="square" lIns="0" tIns="12700" rIns="0" bIns="0" rtlCol="0">
            <a:spAutoFit/>
          </a:bodyPr>
          <a:lstStyle/>
          <a:p>
            <a:r>
              <a:rPr lang="cs-CZ" sz="3200" b="1" dirty="0">
                <a:solidFill>
                  <a:srgbClr val="000000"/>
                </a:solidFill>
                <a:latin typeface="Consolas,Bold"/>
              </a:rPr>
              <a:t>Hospodářská politika</a:t>
            </a:r>
            <a:endParaRPr lang="cs-CZ" sz="3200" b="1" dirty="0">
              <a:solidFill>
                <a:srgbClr val="000000"/>
              </a:solidFill>
              <a:latin typeface="Consolas,Bold"/>
            </a:endParaRPr>
          </a:p>
        </p:txBody>
      </p:sp>
      <p:sp>
        <p:nvSpPr>
          <p:cNvPr id="4" name="Obdélník 3"/>
          <p:cNvSpPr/>
          <p:nvPr/>
        </p:nvSpPr>
        <p:spPr>
          <a:xfrm>
            <a:off x="255270" y="1143000"/>
            <a:ext cx="8539607" cy="1477328"/>
          </a:xfrm>
          <a:prstGeom prst="rect">
            <a:avLst/>
          </a:prstGeom>
        </p:spPr>
        <p:txBody>
          <a:bodyPr wrap="square">
            <a:spAutoFit/>
          </a:bodyPr>
          <a:lstStyle/>
          <a:p>
            <a:pPr marL="400050" indent="-400050" algn="just">
              <a:buFont typeface="+mj-lt"/>
              <a:buAutoNum type="romanUcPeriod"/>
            </a:pPr>
            <a:r>
              <a:rPr lang="cs-CZ" sz="1800" b="1"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ČINNOST, PŘI NÍŽ VLÁDA POUŽÍVÁ URČITÝCH NÁSTROJŮ, ABY OVLIVNILA EKONOMICKÝ / SOCIÁLNÍ VÝVOJ DANÉ ZEMĚ, PŘIČEMŽ SE SNAŽÍ DOSÁHNOUT URČITÝCH CÍLŮ.</a:t>
            </a:r>
            <a:endParaRPr lang="cs-CZ" sz="1800" b="1"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400050" indent="-400050" algn="just">
              <a:buFont typeface="+mj-lt"/>
              <a:buAutoNum type="romanUcPeriod"/>
            </a:pPr>
            <a:r>
              <a:rPr lang="cs-CZ" sz="1800" b="1" dirty="0">
                <a:solidFill>
                  <a:schemeClr val="tx1"/>
                </a:solidFill>
                <a:latin typeface="Calibri" panose="020F0502020204030204" pitchFamily="34" charset="0"/>
                <a:ea typeface="Calibri" panose="020F0502020204030204" pitchFamily="34" charset="0"/>
                <a:cs typeface="Calibri" panose="020F0502020204030204" pitchFamily="34" charset="0"/>
              </a:rPr>
              <a:t>SOUHRN CÍLŮ, NÁSTROJŮ, ROZHODOVACÍCH PROCESŮ A KONKRÉTNÍCH OPATŘENÍ STÁTU</a:t>
            </a:r>
            <a:r>
              <a:rPr lang="cs-CZ" dirty="0">
                <a:solidFill>
                  <a:schemeClr val="tx1"/>
                </a:solidFill>
              </a:rPr>
              <a:t>.</a:t>
            </a:r>
            <a:endParaRPr lang="cs-CZ" dirty="0">
              <a:solidFill>
                <a:schemeClr val="tx1"/>
              </a:solidFill>
            </a:endParaRPr>
          </a:p>
        </p:txBody>
      </p:sp>
      <p:pic>
        <p:nvPicPr>
          <p:cNvPr id="7" name="Obrázek 6"/>
          <p:cNvPicPr>
            <a:picLocks noChangeAspect="1"/>
          </p:cNvPicPr>
          <p:nvPr/>
        </p:nvPicPr>
        <p:blipFill>
          <a:blip r:embed="rId1"/>
          <a:stretch>
            <a:fillRect/>
          </a:stretch>
        </p:blipFill>
        <p:spPr>
          <a:xfrm>
            <a:off x="349123" y="2819400"/>
            <a:ext cx="8558488" cy="381632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Dluh</a:t>
            </a:r>
            <a:endParaRPr lang="cs-CZ" sz="3600" b="1" dirty="0"/>
          </a:p>
        </p:txBody>
      </p:sp>
      <p:sp>
        <p:nvSpPr>
          <p:cNvPr id="98" name="Google Shape;98;p14"/>
          <p:cNvSpPr txBox="1">
            <a:spLocks noGrp="1"/>
          </p:cNvSpPr>
          <p:nvPr>
            <p:ph type="body" idx="1"/>
          </p:nvPr>
        </p:nvSpPr>
        <p:spPr>
          <a:xfrm>
            <a:off x="212651" y="1633849"/>
            <a:ext cx="8644269" cy="4706565"/>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Vývoj veřejného dluhu lze charakterizovat takto:</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státní dluh roste významně od roku 1997;</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 roku 2004 roste vnější dluh;</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klesá krytí státního dluhu prostřednictvím státních pokladničních poukázek;</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zvyšují se náklady spojené s dluhovou službou;</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roste podíl dluhu na HDP;</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roste dluh obcí.</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Nástroje fiskální politiky</a:t>
            </a:r>
            <a:endParaRPr lang="cs-CZ" sz="3600" b="1" dirty="0"/>
          </a:p>
        </p:txBody>
      </p:sp>
      <p:sp>
        <p:nvSpPr>
          <p:cNvPr id="98" name="Google Shape;98;p14"/>
          <p:cNvSpPr txBox="1">
            <a:spLocks noGrp="1"/>
          </p:cNvSpPr>
          <p:nvPr>
            <p:ph type="body" idx="1"/>
          </p:nvPr>
        </p:nvSpPr>
        <p:spPr>
          <a:xfrm>
            <a:off x="249865" y="1315233"/>
            <a:ext cx="8687658" cy="5025182"/>
          </a:xfrm>
          <a:prstGeom prst="rect">
            <a:avLst/>
          </a:prstGeom>
          <a:noFill/>
          <a:ln>
            <a:noFill/>
          </a:ln>
        </p:spPr>
        <p:txBody>
          <a:bodyPr spcFirstLastPara="1" wrap="square" lIns="91425" tIns="45700" rIns="91425" bIns="45700" anchor="t" anchorCtr="0">
            <a:normAutofit fontScale="77500" lnSpcReduction="20000"/>
          </a:bodyPr>
          <a:lstStyle/>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Diskreční opatření: jednorázové</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rozhodnutí o fiskálních opatřeních, přijímána na základě zvážení makroekonomické situace a okolností: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změny daňových sazeb, stanovení výše vládních výdajů v kapitole státního rozpočtu: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vláda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vědomě (záměrně)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uskutečňuje tyto akce v zájmu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podpory makroekonomické rovnováhy</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rabicPeriod" startAt="2"/>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Vestavěné stabilizátory: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 jejich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zavedení diskrečním rozhodnutím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působí v hospodářství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automaticky a nevyžadují žádná další rozhodnutí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centra. </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Vestavěné, také „automatické“ stabilizátory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konstruovány tak, aby automaticky zmírňovaly výkyvy v ekonomice:</a:t>
            </a:r>
            <a:endPar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571500" marR="0" lvl="0" indent="-571500" algn="l" defTabSz="914400" rtl="0" eaLnBrk="1" fontAlgn="base" latinLnBrk="0" hangingPunct="1">
              <a:lnSpc>
                <a:spcPct val="100000"/>
              </a:lnSpc>
              <a:spcBef>
                <a:spcPct val="20000"/>
              </a:spcBef>
              <a:spcAft>
                <a:spcPct val="0"/>
              </a:spcAft>
              <a:buClrTx/>
              <a:buSzPct val="80000"/>
              <a:buFont typeface="+mj-lt"/>
              <a:buAutoNum type="romanLcPeriod"/>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zmírňovat expanzi v období vzestupu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tím, že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automaticky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omezují výdaje, čímž působí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restriktivně,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71500" marR="0" lvl="0" indent="-571500" algn="l" defTabSz="914400" rtl="0" eaLnBrk="1" fontAlgn="base" latinLnBrk="0" hangingPunct="1">
              <a:lnSpc>
                <a:spcPct val="100000"/>
              </a:lnSpc>
              <a:spcBef>
                <a:spcPct val="20000"/>
              </a:spcBef>
              <a:spcAft>
                <a:spcPct val="0"/>
              </a:spcAft>
              <a:buClrTx/>
              <a:buSzPct val="80000"/>
              <a:buFont typeface="+mj-lt"/>
              <a:buAutoNum type="romanLcPeriod"/>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hloubku ekonomického poklesu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tím, že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automaticky</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zvyšují výdaje, čímž působí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expanzivně.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28/50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982129"/>
          </a:xfrm>
        </p:spPr>
        <p:txBody>
          <a:bodyPr>
            <a:noAutofit/>
          </a:bodyPr>
          <a:lstStyle/>
          <a:p>
            <a:r>
              <a:rPr lang="cs-CZ" altLang="cs-CZ" sz="3600" b="1" dirty="0"/>
              <a:t>Vestavěné stabilizátory</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62500" lnSpcReduction="2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Dlouhodobá opatření, po zabudování do systému působí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proticyklicky,</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za podmínky relativně stabilní P; působí samočinně,</a:t>
            </a:r>
            <a:endPar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algn="just"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Není-li cenová hladina stálá, působí </a:t>
            </a:r>
            <a:r>
              <a:rPr kumimoji="0" lang="cs-CZ" altLang="cs-CZ" sz="26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procyklicky</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vzniká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stagflace</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(důchod stagnuje nebo klesá a roste cenová hladina).</a:t>
            </a:r>
            <a:endPar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Systém pojištění v nezaměstnanosti = Pojištění pro případ nezaměstnanosti. </a:t>
            </a:r>
            <a:endPar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Samotné rozhodnutí o výši pojistného, výši podpor v případě nezaměstnanosti a dalších zásadách pojištění = diskreční opatření.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Jakmile je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rozhodnutí zavedeno v praxi,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začne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systém pojištění působit jako vestavěný stabilizátor: </a:t>
            </a: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lphaUcPeriod"/>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hospodářský rozmach (boom),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vysoká zaměstnanost</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vytváří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kompenzační fond (fond podpor) = zaměstnaní lidé platí pojištění;</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 výši pojištění se snižuje AD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období rozmachu zpravidla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vysoká: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zmírnění vzestupu – žádoucí, hrozí-li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„přehřátí“ ekonomiky.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indent="-457200" fontAlgn="base">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hospodářský pokles (recese) –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roste nezaměstnanost a nezaměstnaným jsou vypláceny podpory z dříve vytvořeného fondu. </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indent="-514350" algn="just" fontAlgn="base">
              <a:spcBef>
                <a:spcPct val="20000"/>
              </a:spcBef>
              <a:spcAft>
                <a:spcPct val="0"/>
              </a:spcAft>
              <a:buClrTx/>
              <a:buSzPct val="80000"/>
              <a:buFont typeface="+mj-lt"/>
              <a:buAutoNum type="alphaUcPeriod" startAt="2"/>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 výši vyplacených podpor se zvyšuje AD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období hospodářského poklesu nedostatečná: hospodářský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pokles zmírňován.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Fond podpor v nezaměstnanosti</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sociální funkce, také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rezervoár: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době prosperity naplňován a v době recese vypouštěn: napomáhá ke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zmírnění výkyvů v AD.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29/50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Vestavěné stabilizátory</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77500" lnSpcReduction="20000"/>
          </a:bodyPr>
          <a:lstStyle/>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Systém progresivního zdanění příjmů = Progresivní daně z příjmů. </a:t>
            </a:r>
            <a:endPar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 začátku – opět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diskreční opatření: </a:t>
            </a: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Zákonodárný orgán (parlament) schválí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daňový zákon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obsahující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progresívní stupnici,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dle níž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sazba daně z příjmů roste rychleji než příjem.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Poté – zákon uplatňován: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progresivní daň = vestavěný stabilizátor.</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Její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automatické proticyklické působení:</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lphaUcPeriod"/>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Hospodářský rozmach (boom)</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nominální a reálné důchody rostou, roste daň z těchto důchodů v důsledku své progresivity ještě rychleji. </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Disponibilní důchod domácnosti, představující potenciální poptávku, je ve svém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vzestupu brzděn.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lphaUcPeriod" startAt="2"/>
              <a:defRPr/>
            </a:pPr>
            <a:endPar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lphaUcPeriod" startAt="2"/>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Hospodářský pokles (recese)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daňová zátěž se snižuje rychleji, než klesají nominální a reálné důchody, čímž se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brzdí pokles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disponibilního důchodu a tím i pokles poptávky. </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29/50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Státní rozpočet (SR)</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Každý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stát</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své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výdaje</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musí v podmínkách tržní ekonomiky hradit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penězi;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Výdaje</a:t>
            </a:r>
            <a:endPar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státní správou</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soudy, správa, policie aj.;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sociálním zabezpečením</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zdravotnictvím, školstvím, kulturou</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obranou</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země aj.;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oblasti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ekonomiky:</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financování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klíčových investic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aj.;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 zabezpečení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výdajů</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potřebuje stát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příjmy:</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získává od domácností a firem formou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daní,</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různých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poplatků.</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SR =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bilance příjmů a výdajů státu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během jednoho rozpočtového roku = u nás se kryje s rokem kalendářním</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29/50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Státní rozpočet (SR)</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Záměr, plán</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založeným na určitých předpokladech:</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průběhu rozpočtového období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může vyvstat naléhavá potřeba neočekávaných výdajů (přírodní pohroma),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mohou se v parlamentu prosadit návrhy na dodatečné výdaje z rozpočtu ve snaze ovlivnit určitou skupinu voličů před volbami,</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může se změnit oproti předpokladu objem výběru daní apod.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Důležitý je proto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státní závěrečný účet: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ukazuje, jak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vláda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uplynulém rozpočtovém období skutečně hospodařila. </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Návrh státního rozpočtu připravuje ministerstvo financí a vláda jej předkládá Poslanecké sněmovně Parlamentu České republiky ke schválení.</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29/50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Příjmy státního rozpočtu</a:t>
            </a:r>
            <a:endParaRPr lang="cs-CZ" sz="3600" b="1" dirty="0"/>
          </a:p>
        </p:txBody>
      </p:sp>
      <p:sp>
        <p:nvSpPr>
          <p:cNvPr id="98" name="Google Shape;98;p14"/>
          <p:cNvSpPr txBox="1">
            <a:spLocks noGrp="1"/>
          </p:cNvSpPr>
          <p:nvPr>
            <p:ph type="body" idx="1"/>
          </p:nvPr>
        </p:nvSpPr>
        <p:spPr>
          <a:xfrm>
            <a:off x="212651" y="1616045"/>
            <a:ext cx="8644269" cy="4724369"/>
          </a:xfrm>
          <a:prstGeom prst="rect">
            <a:avLst/>
          </a:prstGeom>
          <a:noFill/>
          <a:ln>
            <a:noFill/>
          </a:ln>
        </p:spPr>
        <p:txBody>
          <a:bodyPr spcFirstLastPara="1" wrap="square" lIns="91425" tIns="45700" rIns="91425" bIns="45700" anchor="t" anchorCtr="0">
            <a:normAutofit fontScale="925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Těžiště příjmů SR = v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daních.</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Daň = přesun peněžních prostředků od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soukromého k veřejnému sektoru:</a:t>
            </a: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povinná, zákonem určená platba do veřejného rozpočtu.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Nejstarší forma zásahu státu (vlády) do ekonomiky.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 dlouhá období – daně v hospodářství – pasivní role: fiskální funkce = </a:t>
            </a:r>
            <a:r>
              <a:rPr kumimoji="0" lang="cs-CZ" altLang="cs-CZ" sz="2800" b="1" i="1"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shromažďovat ve státním rozpočtu peněžní prostředky na </a:t>
            </a:r>
            <a:r>
              <a:rPr kumimoji="0" lang="cs-CZ" altLang="cs-CZ" sz="2800" b="1" i="1"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krytí státních výdajů. </a:t>
            </a:r>
            <a:endParaRPr kumimoji="0" lang="cs-CZ" altLang="cs-CZ" sz="2800" b="1" i="1"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daňovém systému rozeznáváme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dva základní typy daní. </a:t>
            </a:r>
            <a:endParaRPr kumimoji="0" lang="cs-CZ" altLang="cs-CZ" sz="24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Příjmy státního rozpočtu</a:t>
            </a:r>
            <a:endParaRPr lang="cs-CZ" sz="3600" b="1" dirty="0"/>
          </a:p>
        </p:txBody>
      </p:sp>
      <p:sp>
        <p:nvSpPr>
          <p:cNvPr id="98" name="Google Shape;98;p14"/>
          <p:cNvSpPr txBox="1">
            <a:spLocks noGrp="1"/>
          </p:cNvSpPr>
          <p:nvPr>
            <p:ph type="body" idx="1"/>
          </p:nvPr>
        </p:nvSpPr>
        <p:spPr>
          <a:xfrm>
            <a:off x="212651" y="1543665"/>
            <a:ext cx="8695375" cy="4796749"/>
          </a:xfrm>
          <a:prstGeom prst="rect">
            <a:avLst/>
          </a:prstGeom>
          <a:noFill/>
          <a:ln>
            <a:noFill/>
          </a:ln>
        </p:spPr>
        <p:txBody>
          <a:bodyPr spcFirstLastPara="1" wrap="square" lIns="91425" tIns="45700" rIns="91425" bIns="45700" anchor="t" anchorCtr="0">
            <a:normAutofit fontScale="62500" lnSpcReduction="20000"/>
          </a:bodyPr>
          <a:lstStyle/>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PŘÍMÉ DANĚ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odčerpávají část peněžního důchodu na základě zjištění důchodových, resp. majetkových poměrů poplatníka:</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osobní důchodová daň (daň z příjmu fyzických osob), daň ze zisku firem (daň z příjmu právnických osob), daň majetkovou (daň z nemovitých věcí, dědickou daň).</a:t>
            </a:r>
            <a:endPar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rabicPeriod" startAt="2"/>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NEPŘÍMÉ DANĚ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postihují peněžní důchody domácností a firem až v okamžiku jejich použití, tzn. při nákupu statků.</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součást ceny: kupující je vlastně platí nepřímo, prostřednictvím zvýšené ceny:</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spotřební daně a daň z přidané hodnoty (DPH), i cla.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vlády zvýší daně často pomocí nepřímých daní – u nich počítá s nižším psychologickým odporem.*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rabicPeriod" startAt="3"/>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Zvláštní místo v souboru příjmů státního rozpočtu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PŘÍSPĚVKY NA SOCIÁLNÍ ZABEZPEČENÍ = NA SOCIÁLNÍ A ZDRAVOTNÍ POJIŠTĚNÍ A NA STÁTNÍ POLITIKU ZAMĚSTNANOSTI: </a:t>
            </a: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Přestože z hlediska daňové teorie nejde o typickou daň, klasifikace OECD je vzhledem k dalším charakteristikám mezi daně řadí.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545690" y="709019"/>
            <a:ext cx="8229600" cy="805149"/>
          </a:xfrm>
        </p:spPr>
        <p:txBody>
          <a:bodyPr>
            <a:noAutofit/>
          </a:bodyPr>
          <a:lstStyle/>
          <a:p>
            <a:pPr marR="0" lvl="0" algn="l" defTabSz="914400" rtl="0" eaLnBrk="1" fontAlgn="base" latinLnBrk="0" hangingPunct="1">
              <a:lnSpc>
                <a:spcPct val="100000"/>
              </a:lnSpc>
              <a:spcBef>
                <a:spcPct val="20000"/>
              </a:spcBef>
              <a:spcAft>
                <a:spcPct val="0"/>
              </a:spcAft>
              <a:buClrTx/>
              <a:buSzPct val="80000"/>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DANĚ LINEÁRNÍ, PROGRESIVNÍ A DEGRESIVNÍ </a:t>
            </a: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8" name="Google Shape;98;p14"/>
          <p:cNvSpPr txBox="1">
            <a:spLocks noGrp="1"/>
          </p:cNvSpPr>
          <p:nvPr>
            <p:ph type="body" idx="1"/>
          </p:nvPr>
        </p:nvSpPr>
        <p:spPr>
          <a:xfrm>
            <a:off x="212651" y="1616045"/>
            <a:ext cx="8644269" cy="4724369"/>
          </a:xfrm>
          <a:prstGeom prst="rect">
            <a:avLst/>
          </a:prstGeom>
          <a:noFill/>
          <a:ln>
            <a:noFill/>
          </a:ln>
        </p:spPr>
        <p:txBody>
          <a:bodyPr spcFirstLastPara="1" wrap="square" lIns="91425" tIns="45700" rIns="91425" bIns="45700" anchor="t" anchorCtr="0">
            <a:normAutofit fontScale="77500" lnSpcReduction="2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Konstrukce daní – vliv na vztah mezi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vývojem peněžních příjmů domácností i firem a jejich skutečnými disponibilními důchody. </a:t>
            </a: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 hlediska tohoto účinku rozlišujeme: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LINEÁRNÍ DANĚ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podíl na celkových peněžních důchodech se nemění. Sazby jsou pevné, tzn. že se změnou daňového základu (tzn. výše zdaňovaného důchodu) se nemění.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Odčerpávají sice těm, kdo mají vyšší důchody,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absolutně větší částku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než těm, kdo mají důchody nižší,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relativně odčerpávají všem poplatníkům stejně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nemění tudíž důchodové relace.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 daň z příjmu právnických osob, tzn. ze zisku firem, která činí 19 %.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startAt="2"/>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PROGRESIVNÍ DANĚ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konstruovány tak, že s růstem peněžních důchodů roste i daňová sazba;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absolutní částka roste rychleji než důchody. </a:t>
            </a:r>
            <a:endParaRPr kumimoji="0" lang="cs-CZ" altLang="cs-CZ" sz="24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49865" y="1496666"/>
            <a:ext cx="8644269" cy="4843749"/>
          </a:xfrm>
          <a:prstGeom prst="rect">
            <a:avLst/>
          </a:prstGeom>
          <a:noFill/>
          <a:ln>
            <a:noFill/>
          </a:ln>
        </p:spPr>
        <p:txBody>
          <a:bodyPr spcFirstLastPara="1" wrap="square" lIns="91425" tIns="45700" rIns="91425" bIns="45700" anchor="t" anchorCtr="0">
            <a:normAutofit fontScale="850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Příjemcům vyšších důchodů odčerpávají nejen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absolutně, ale i relativně více</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než těm, kdo mají důchody nižší.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Progresivní zdanění může být uplatněno dvojím způsobem: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lphaLcPeriod"/>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PŘÍMOU PROGRESÍ</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celý zdaňovaný důchod se postihne vyšší sazbou.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lphaLcPeriod"/>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KLOUZAVOU PROGRESÍ</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vyšší daňovou sazbou postihuje jen ta část zdaňovaného základu, která převyšuje základ zdaňovaný nižší daňovou sazbou.</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rabicPeriod" startAt="3"/>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DEGRESIVNÍ DANĚ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sazby klesají souběžně s růstem důchodů:</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odčerpávají z důchodů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domácností s nižšími příjmy větší část než z důchodu domácností s vyššími příjmy.</a:t>
            </a: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Absolutně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však může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daňové břemeno s růstem zdaňovaného důchodu zvyšovat.</a:t>
            </a: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8" name="TextBox 7"/>
          <p:cNvSpPr txBox="1"/>
          <p:nvPr/>
        </p:nvSpPr>
        <p:spPr>
          <a:xfrm>
            <a:off x="1115961" y="758002"/>
            <a:ext cx="6631858" cy="461665"/>
          </a:xfrm>
          <a:prstGeom prst="rect">
            <a:avLst/>
          </a:prstGeom>
          <a:noFill/>
        </p:spPr>
        <p:txBody>
          <a:bodyPr wrap="square">
            <a:spAutoFit/>
          </a:bodyPr>
          <a:lstStyle/>
          <a:p>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DANĚ LINEÁRNÍ, PROGRESIVNÍ A DEGRESIVNÍ </a:t>
            </a:r>
            <a:endParaRPr lang="en-GB" sz="2400"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Cíle hospodářské politiky</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5" name="Picture 29"/>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55895" y="1489451"/>
            <a:ext cx="8201025" cy="447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Typy fiskální politiky</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Expanzivní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vláda působí pomocí fiskálních operací na zvyšování agregátní poptávky = fiskální expanze, cílem je zvýšit úroveň rovnovážného důchodu, a tím zvýšit úroveň zaměstnanosti,</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Restriktivní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vláda působí pomocí fiskálních operací na pokles agregátní poptávky = fiskální restrikce, za předpokladu nedostatečného využití zdrojů nebo při plném využití zdrojů.</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Graficky vyjádříme pomocí:</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modelu AS-AD,	</a:t>
            </a:r>
            <a:endParaRPr kumimoji="0" lang="cs-CZ" altLang="cs-CZ" sz="24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modelu s linií 45⁰.</a:t>
            </a:r>
            <a:endParaRPr kumimoji="0" lang="cs-CZ" altLang="cs-CZ" sz="24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30/50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875581" y="650025"/>
            <a:ext cx="8229600" cy="705130"/>
          </a:xfrm>
        </p:spPr>
        <p:txBody>
          <a:bodyPr>
            <a:noAutofit/>
          </a:bodyPr>
          <a:lstStyle/>
          <a:p>
            <a:r>
              <a:rPr lang="cs-CZ" altLang="cs-CZ" sz="3600" b="1" dirty="0"/>
              <a:t>Typy fiskální politiky</a:t>
            </a:r>
            <a:endParaRPr lang="cs-CZ" sz="3600" b="1" dirty="0"/>
          </a:p>
        </p:txBody>
      </p:sp>
      <p:sp>
        <p:nvSpPr>
          <p:cNvPr id="98" name="Google Shape;98;p14"/>
          <p:cNvSpPr txBox="1">
            <a:spLocks noGrp="1"/>
          </p:cNvSpPr>
          <p:nvPr>
            <p:ph type="body" idx="1"/>
          </p:nvPr>
        </p:nvSpPr>
        <p:spPr>
          <a:xfrm>
            <a:off x="249865" y="1455174"/>
            <a:ext cx="8644269" cy="4885241"/>
          </a:xfrm>
          <a:prstGeom prst="rect">
            <a:avLst/>
          </a:prstGeom>
          <a:noFill/>
          <a:ln>
            <a:noFill/>
          </a:ln>
        </p:spPr>
        <p:txBody>
          <a:bodyPr spcFirstLastPara="1" wrap="square" lIns="91425" tIns="45700" rIns="91425" bIns="45700" anchor="t" anchorCtr="0">
            <a:noAutofit/>
          </a:bodyPr>
          <a:lstStyle/>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Expanzivní fiskální politika:</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zvýšení vládních nákupů zboží a služeb (G),</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zvýšení transferových plateb (TR),</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snížení autonomních daních (Ta),</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snížení důchodové daně (t).</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Restriktivní fiskální politika:</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snížení vládních nákupů zboží a služeb (G),</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snížení TR,</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zvýšení Ta,</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zvýšení sazby důchodové daně.</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31/50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endParaRPr kumimoji="0" lang="cs-CZ" alt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grpSp>
        <p:nvGrpSpPr>
          <p:cNvPr id="37892" name="Group 4"/>
          <p:cNvGrpSpPr/>
          <p:nvPr/>
        </p:nvGrpSpPr>
        <p:grpSpPr bwMode="auto">
          <a:xfrm>
            <a:off x="685800" y="2362200"/>
            <a:ext cx="5562600" cy="4329113"/>
            <a:chOff x="432" y="1488"/>
            <a:chExt cx="3504" cy="2727"/>
          </a:xfrm>
        </p:grpSpPr>
        <p:sp>
          <p:nvSpPr>
            <p:cNvPr id="37922" name="Text Box 5"/>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23" name="Text Box 6"/>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7924" name="Group 7"/>
            <p:cNvGrpSpPr/>
            <p:nvPr/>
          </p:nvGrpSpPr>
          <p:grpSpPr bwMode="auto">
            <a:xfrm>
              <a:off x="711" y="1584"/>
              <a:ext cx="3033" cy="2305"/>
              <a:chOff x="711" y="1584"/>
              <a:chExt cx="3033" cy="2305"/>
            </a:xfrm>
          </p:grpSpPr>
          <p:sp>
            <p:nvSpPr>
              <p:cNvPr id="37925"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26"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16394" name="Group 10"/>
          <p:cNvGrpSpPr/>
          <p:nvPr/>
        </p:nvGrpSpPr>
        <p:grpSpPr bwMode="auto">
          <a:xfrm>
            <a:off x="1295400" y="2971800"/>
            <a:ext cx="4267200" cy="2728913"/>
            <a:chOff x="816" y="1872"/>
            <a:chExt cx="2688" cy="1719"/>
          </a:xfrm>
        </p:grpSpPr>
        <p:sp>
          <p:nvSpPr>
            <p:cNvPr id="37920" name="Freeform 11"/>
            <p:cNvSpPr/>
            <p:nvPr/>
          </p:nvSpPr>
          <p:spPr bwMode="auto">
            <a:xfrm>
              <a:off x="816" y="1872"/>
              <a:ext cx="2064" cy="1536"/>
            </a:xfrm>
            <a:custGeom>
              <a:avLst/>
              <a:gdLst>
                <a:gd name="T0" fmla="*/ 0 w 1632"/>
                <a:gd name="T1" fmla="*/ 0 h 1776"/>
                <a:gd name="T2" fmla="*/ 1244 w 1632"/>
                <a:gd name="T3" fmla="*/ 628 h 1776"/>
                <a:gd name="T4" fmla="*/ 5280 w 1632"/>
                <a:gd name="T5" fmla="*/ 8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21" name="Text Box 12"/>
            <p:cNvSpPr txBox="1">
              <a:spLocks noChangeArrowheads="1"/>
            </p:cNvSpPr>
            <p:nvPr/>
          </p:nvSpPr>
          <p:spPr bwMode="auto">
            <a:xfrm>
              <a:off x="2832" y="326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grpSp>
        <p:nvGrpSpPr>
          <p:cNvPr id="16398" name="Group 14"/>
          <p:cNvGrpSpPr/>
          <p:nvPr/>
        </p:nvGrpSpPr>
        <p:grpSpPr bwMode="auto">
          <a:xfrm>
            <a:off x="1295400" y="2438400"/>
            <a:ext cx="4267200" cy="2971800"/>
            <a:chOff x="816" y="1536"/>
            <a:chExt cx="2688" cy="1872"/>
          </a:xfrm>
        </p:grpSpPr>
        <p:sp>
          <p:nvSpPr>
            <p:cNvPr id="37918" name="Text Box 15"/>
            <p:cNvSpPr txBox="1">
              <a:spLocks noChangeArrowheads="1"/>
            </p:cNvSpPr>
            <p:nvPr/>
          </p:nvSpPr>
          <p:spPr bwMode="auto">
            <a:xfrm>
              <a:off x="2640" y="1536"/>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37919" name="Freeform 16"/>
            <p:cNvSpPr/>
            <p:nvPr/>
          </p:nvSpPr>
          <p:spPr bwMode="auto">
            <a:xfrm>
              <a:off x="816" y="1584"/>
              <a:ext cx="1824" cy="1824"/>
            </a:xfrm>
            <a:custGeom>
              <a:avLst/>
              <a:gdLst>
                <a:gd name="T0" fmla="*/ 0 w 1680"/>
                <a:gd name="T1" fmla="*/ 1824 h 1824"/>
                <a:gd name="T2" fmla="*/ 1811 w 1680"/>
                <a:gd name="T3" fmla="*/ 1344 h 1824"/>
                <a:gd name="T4" fmla="*/ 2534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6401" name="Text Box 17"/>
          <p:cNvSpPr txBox="1">
            <a:spLocks noChangeArrowheads="1"/>
          </p:cNvSpPr>
          <p:nvPr/>
        </p:nvSpPr>
        <p:spPr bwMode="auto">
          <a:xfrm>
            <a:off x="3276600" y="617220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16402" name="Group 18"/>
          <p:cNvGrpSpPr/>
          <p:nvPr/>
        </p:nvGrpSpPr>
        <p:grpSpPr bwMode="auto">
          <a:xfrm>
            <a:off x="2916238" y="2205038"/>
            <a:ext cx="1371600" cy="3962400"/>
            <a:chOff x="1824" y="1392"/>
            <a:chExt cx="864" cy="2496"/>
          </a:xfrm>
        </p:grpSpPr>
        <p:sp>
          <p:nvSpPr>
            <p:cNvPr id="37916" name="Line 19"/>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17" name="Text Box 20"/>
            <p:cNvSpPr txBox="1">
              <a:spLocks noChangeArrowheads="1"/>
            </p:cNvSpPr>
            <p:nvPr/>
          </p:nvSpPr>
          <p:spPr bwMode="auto">
            <a:xfrm>
              <a:off x="1824" y="1392"/>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16405" name="Text Box 21"/>
          <p:cNvSpPr txBox="1">
            <a:spLocks noChangeArrowheads="1"/>
          </p:cNvSpPr>
          <p:nvPr/>
        </p:nvSpPr>
        <p:spPr bwMode="auto">
          <a:xfrm>
            <a:off x="5410200" y="3352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a:ln>
                  <a:noFill/>
                </a:ln>
                <a:solidFill>
                  <a:srgbClr val="FF0066"/>
                </a:solidFill>
                <a:effectLst/>
                <a:uLnTx/>
                <a:uFillTx/>
                <a:latin typeface="Tahoma" panose="020B0604030504040204" pitchFamily="34" charset="0"/>
                <a:ea typeface="+mn-ea"/>
                <a:cs typeface="+mn-cs"/>
              </a:rPr>
              <a:t>Recesní mezera</a:t>
            </a:r>
            <a:endParaRPr kumimoji="0" lang="cs-CZ" altLang="cs-CZ" sz="2400" b="1" i="0" u="none" strike="noStrike" kern="1200" cap="none" spc="0" normalizeH="0" baseline="0" noProof="0">
              <a:ln>
                <a:noFill/>
              </a:ln>
              <a:solidFill>
                <a:srgbClr val="FF0066"/>
              </a:solidFill>
              <a:effectLst/>
              <a:uLnTx/>
              <a:uFillTx/>
              <a:latin typeface="Tahoma" panose="020B0604030504040204" pitchFamily="34" charset="0"/>
              <a:ea typeface="+mn-ea"/>
              <a:cs typeface="+mn-cs"/>
            </a:endParaRPr>
          </a:p>
        </p:txBody>
      </p:sp>
      <p:sp>
        <p:nvSpPr>
          <p:cNvPr id="16406" name="Text Box 22"/>
          <p:cNvSpPr txBox="1">
            <a:spLocks noChangeArrowheads="1"/>
          </p:cNvSpPr>
          <p:nvPr/>
        </p:nvSpPr>
        <p:spPr bwMode="auto">
          <a:xfrm>
            <a:off x="2514600" y="44196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6407" name="Freeform 23"/>
          <p:cNvSpPr/>
          <p:nvPr/>
        </p:nvSpPr>
        <p:spPr bwMode="auto">
          <a:xfrm>
            <a:off x="2700338" y="5084763"/>
            <a:ext cx="900112" cy="1587"/>
          </a:xfrm>
          <a:custGeom>
            <a:avLst/>
            <a:gdLst>
              <a:gd name="T0" fmla="*/ 0 w 567"/>
              <a:gd name="T1" fmla="*/ 0 h 1"/>
              <a:gd name="T2" fmla="*/ 2147483646 w 567"/>
              <a:gd name="T3" fmla="*/ 0 h 1"/>
              <a:gd name="T4" fmla="*/ 0 60000 65536"/>
              <a:gd name="T5" fmla="*/ 0 60000 65536"/>
            </a:gdLst>
            <a:ahLst/>
            <a:cxnLst>
              <a:cxn ang="T4">
                <a:pos x="T0" y="T1"/>
              </a:cxn>
              <a:cxn ang="T5">
                <a:pos x="T2" y="T3"/>
              </a:cxn>
            </a:cxnLst>
            <a:rect l="0" t="0" r="r" b="b"/>
            <a:pathLst>
              <a:path w="567" h="1">
                <a:moveTo>
                  <a:pt x="0" y="0"/>
                </a:moveTo>
                <a:lnTo>
                  <a:pt x="567" y="0"/>
                </a:lnTo>
              </a:path>
            </a:pathLst>
          </a:custGeom>
          <a:solidFill>
            <a:srgbClr val="FF0000"/>
          </a:solidFill>
          <a:ln w="47625" cap="flat" cmpd="sng">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cxnSp>
        <p:nvCxnSpPr>
          <p:cNvPr id="16408" name="AutoShape 24"/>
          <p:cNvCxnSpPr>
            <a:cxnSpLocks noChangeShapeType="1"/>
            <a:endCxn id="16407" idx="1"/>
          </p:cNvCxnSpPr>
          <p:nvPr/>
        </p:nvCxnSpPr>
        <p:spPr bwMode="auto">
          <a:xfrm rot="10800000" flipV="1">
            <a:off x="3624263" y="3836988"/>
            <a:ext cx="2747962" cy="1247775"/>
          </a:xfrm>
          <a:prstGeom prst="bentConnector3">
            <a:avLst>
              <a:gd name="adj1" fmla="val 50435"/>
            </a:avLst>
          </a:prstGeom>
          <a:noFill/>
          <a:ln w="63500">
            <a:solidFill>
              <a:schemeClr val="tx1"/>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09" name="Line 25"/>
          <p:cNvSpPr>
            <a:spLocks noChangeShapeType="1"/>
          </p:cNvSpPr>
          <p:nvPr/>
        </p:nvSpPr>
        <p:spPr bwMode="auto">
          <a:xfrm>
            <a:off x="2667000" y="5105400"/>
            <a:ext cx="0" cy="106680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6410" name="Text Box 26"/>
          <p:cNvSpPr txBox="1">
            <a:spLocks noChangeArrowheads="1"/>
          </p:cNvSpPr>
          <p:nvPr/>
        </p:nvSpPr>
        <p:spPr bwMode="auto">
          <a:xfrm>
            <a:off x="2362200" y="6172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6411" name="Text Box 27"/>
          <p:cNvSpPr txBox="1">
            <a:spLocks noChangeArrowheads="1"/>
          </p:cNvSpPr>
          <p:nvPr/>
        </p:nvSpPr>
        <p:spPr bwMode="auto">
          <a:xfrm>
            <a:off x="2895600" y="6172200"/>
            <a:ext cx="457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en-US"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6412" name="Rectangle 28"/>
          <p:cNvSpPr>
            <a:spLocks noChangeArrowheads="1"/>
          </p:cNvSpPr>
          <p:nvPr/>
        </p:nvSpPr>
        <p:spPr bwMode="auto">
          <a:xfrm>
            <a:off x="2339975" y="6237288"/>
            <a:ext cx="1511300" cy="431800"/>
          </a:xfrm>
          <a:prstGeom prst="rect">
            <a:avLst/>
          </a:prstGeom>
          <a:noFill/>
          <a:ln w="635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16416" name="Group 32"/>
          <p:cNvGrpSpPr/>
          <p:nvPr/>
        </p:nvGrpSpPr>
        <p:grpSpPr bwMode="auto">
          <a:xfrm>
            <a:off x="2286000" y="2286000"/>
            <a:ext cx="4267200" cy="2728913"/>
            <a:chOff x="1440" y="1440"/>
            <a:chExt cx="2688" cy="1719"/>
          </a:xfrm>
        </p:grpSpPr>
        <p:sp>
          <p:nvSpPr>
            <p:cNvPr id="37914" name="Freeform 30"/>
            <p:cNvSpPr/>
            <p:nvPr/>
          </p:nvSpPr>
          <p:spPr bwMode="auto">
            <a:xfrm>
              <a:off x="1440" y="1440"/>
              <a:ext cx="2064" cy="1536"/>
            </a:xfrm>
            <a:custGeom>
              <a:avLst/>
              <a:gdLst>
                <a:gd name="T0" fmla="*/ 0 w 1632"/>
                <a:gd name="T1" fmla="*/ 0 h 1776"/>
                <a:gd name="T2" fmla="*/ 1244 w 1632"/>
                <a:gd name="T3" fmla="*/ 628 h 1776"/>
                <a:gd name="T4" fmla="*/ 5280 w 1632"/>
                <a:gd name="T5" fmla="*/ 8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rnd" cmpd="sng">
              <a:solidFill>
                <a:srgbClr val="8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15" name="Text Box 31"/>
            <p:cNvSpPr txBox="1">
              <a:spLocks noChangeArrowheads="1"/>
            </p:cNvSpPr>
            <p:nvPr/>
          </p:nvSpPr>
          <p:spPr bwMode="auto">
            <a:xfrm>
              <a:off x="3456" y="2832"/>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sp>
        <p:nvSpPr>
          <p:cNvPr id="16417" name="Line 33"/>
          <p:cNvSpPr>
            <a:spLocks noChangeShapeType="1"/>
          </p:cNvSpPr>
          <p:nvPr/>
        </p:nvSpPr>
        <p:spPr bwMode="auto">
          <a:xfrm flipH="1">
            <a:off x="1143000" y="5029200"/>
            <a:ext cx="15240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6418" name="Line 34"/>
          <p:cNvSpPr>
            <a:spLocks noChangeShapeType="1"/>
          </p:cNvSpPr>
          <p:nvPr/>
        </p:nvSpPr>
        <p:spPr bwMode="auto">
          <a:xfrm flipH="1">
            <a:off x="1143000" y="4343400"/>
            <a:ext cx="24384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6419" name="Line 35"/>
          <p:cNvSpPr>
            <a:spLocks noChangeShapeType="1"/>
          </p:cNvSpPr>
          <p:nvPr/>
        </p:nvSpPr>
        <p:spPr bwMode="auto">
          <a:xfrm flipV="1">
            <a:off x="1676400" y="3505200"/>
            <a:ext cx="685800" cy="304800"/>
          </a:xfrm>
          <a:prstGeom prst="line">
            <a:avLst/>
          </a:prstGeom>
          <a:noFill/>
          <a:ln w="38100">
            <a:solidFill>
              <a:srgbClr val="0080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6420" name="Line 36"/>
          <p:cNvSpPr>
            <a:spLocks noChangeShapeType="1"/>
          </p:cNvSpPr>
          <p:nvPr/>
        </p:nvSpPr>
        <p:spPr bwMode="auto">
          <a:xfrm flipV="1">
            <a:off x="3962400" y="4800600"/>
            <a:ext cx="914400" cy="381000"/>
          </a:xfrm>
          <a:prstGeom prst="line">
            <a:avLst/>
          </a:prstGeom>
          <a:noFill/>
          <a:ln w="38100">
            <a:solidFill>
              <a:srgbClr val="0080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6421" name="Text Box 37"/>
          <p:cNvSpPr txBox="1">
            <a:spLocks noChangeArrowheads="1"/>
          </p:cNvSpPr>
          <p:nvPr/>
        </p:nvSpPr>
        <p:spPr bwMode="auto">
          <a:xfrm>
            <a:off x="1447800" y="2895600"/>
            <a:ext cx="1219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008000"/>
                </a:solidFill>
                <a:effectLst/>
                <a:uLnTx/>
                <a:uFillTx/>
                <a:latin typeface="Tahoma" panose="020B0604030504040204" pitchFamily="34" charset="0"/>
                <a:ea typeface="+mn-ea"/>
                <a:cs typeface="Times New Roman" panose="02020603050405020304" pitchFamily="18" charset="0"/>
              </a:rPr>
              <a:t>Δ</a:t>
            </a:r>
            <a:r>
              <a:rPr kumimoji="0" lang="cs-CZ" altLang="cs-CZ" sz="2800" b="1" i="0" u="none" strike="noStrike" kern="1200" cap="none" spc="0" normalizeH="0" baseline="0" noProof="0">
                <a:ln>
                  <a:noFill/>
                </a:ln>
                <a:solidFill>
                  <a:srgbClr val="008000"/>
                </a:solidFill>
                <a:effectLst/>
                <a:uLnTx/>
                <a:uFillTx/>
                <a:latin typeface="Tahoma" panose="020B0604030504040204" pitchFamily="34" charset="0"/>
                <a:ea typeface="+mn-ea"/>
                <a:cs typeface="+mn-cs"/>
              </a:rPr>
              <a:t> +G</a:t>
            </a:r>
            <a:endParaRPr kumimoji="0" lang="cs-CZ" altLang="cs-CZ" sz="2800" b="1" i="0" u="none" strike="noStrike" kern="1200" cap="none" spc="0" normalizeH="0" baseline="0" noProof="0">
              <a:ln>
                <a:noFill/>
              </a:ln>
              <a:solidFill>
                <a:srgbClr val="008000"/>
              </a:solidFill>
              <a:effectLst/>
              <a:uLnTx/>
              <a:uFillTx/>
              <a:latin typeface="Tahoma" panose="020B0604030504040204" pitchFamily="34" charset="0"/>
              <a:ea typeface="+mn-ea"/>
              <a:cs typeface="+mn-cs"/>
            </a:endParaRPr>
          </a:p>
        </p:txBody>
      </p:sp>
      <p:sp>
        <p:nvSpPr>
          <p:cNvPr id="16423" name="Text Box 39"/>
          <p:cNvSpPr txBox="1">
            <a:spLocks noChangeArrowheads="1"/>
          </p:cNvSpPr>
          <p:nvPr/>
        </p:nvSpPr>
        <p:spPr bwMode="auto">
          <a:xfrm>
            <a:off x="468313" y="5013325"/>
            <a:ext cx="64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6424" name="Text Box 40"/>
          <p:cNvSpPr txBox="1">
            <a:spLocks noChangeArrowheads="1"/>
          </p:cNvSpPr>
          <p:nvPr/>
        </p:nvSpPr>
        <p:spPr bwMode="auto">
          <a:xfrm>
            <a:off x="468313" y="4076700"/>
            <a:ext cx="64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6425" name="Line 41"/>
          <p:cNvSpPr>
            <a:spLocks noChangeShapeType="1"/>
          </p:cNvSpPr>
          <p:nvPr/>
        </p:nvSpPr>
        <p:spPr bwMode="auto">
          <a:xfrm flipV="1">
            <a:off x="179388" y="4221163"/>
            <a:ext cx="0" cy="1079500"/>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7" name="Nadpis 6"/>
          <p:cNvSpPr>
            <a:spLocks noGrp="1"/>
          </p:cNvSpPr>
          <p:nvPr>
            <p:ph type="title"/>
          </p:nvPr>
        </p:nvSpPr>
        <p:spPr/>
        <p:txBody>
          <a:bodyPr/>
          <a:lstStyle/>
          <a:p>
            <a:r>
              <a:rPr lang="cs-CZ" b="1" dirty="0">
                <a:solidFill>
                  <a:schemeClr val="tx1"/>
                </a:solidFill>
              </a:rPr>
              <a:t>Expanzivní fiskální politika</a:t>
            </a:r>
            <a:endParaRPr lang="cs-CZ" b="1" dirty="0">
              <a:solidFill>
                <a:schemeClr val="tx1"/>
              </a:solidFill>
            </a:endParaRPr>
          </a:p>
        </p:txBody>
      </p:sp>
      <p:sp>
        <p:nvSpPr>
          <p:cNvPr id="8" name="Zástupný text 7"/>
          <p:cNvSpPr>
            <a:spLocks noGrp="1"/>
          </p:cNvSpPr>
          <p:nvPr>
            <p:ph type="body" idx="1"/>
          </p:nvPr>
        </p:nvSpPr>
        <p:spPr/>
        <p:txBody>
          <a:bodyPr/>
          <a:lstStyle/>
          <a:p>
            <a:endParaRPr lang="cs-CZ"/>
          </a:p>
        </p:txBody>
      </p:sp>
      <p:sp>
        <p:nvSpPr>
          <p:cNvPr id="46"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394"/>
                                        </p:tgtEl>
                                        <p:attrNameLst>
                                          <p:attrName>style.visibility</p:attrName>
                                        </p:attrNameLst>
                                      </p:cBhvr>
                                      <p:to>
                                        <p:strVal val="visible"/>
                                      </p:to>
                                    </p:set>
                                    <p:animEffect transition="in" filter="wipe(up)">
                                      <p:cBhvr>
                                        <p:cTn id="7" dur="500"/>
                                        <p:tgtEl>
                                          <p:spTgt spid="1639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6398"/>
                                        </p:tgtEl>
                                        <p:attrNameLst>
                                          <p:attrName>style.visibility</p:attrName>
                                        </p:attrNameLst>
                                      </p:cBhvr>
                                      <p:to>
                                        <p:strVal val="visible"/>
                                      </p:to>
                                    </p:set>
                                    <p:animEffect transition="in" filter="wipe(down)">
                                      <p:cBhvr>
                                        <p:cTn id="12" dur="500"/>
                                        <p:tgtEl>
                                          <p:spTgt spid="1639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type="lt">
                                    <p:tmAbs val="75"/>
                                  </p:iterate>
                                  <p:childTnLst>
                                    <p:set>
                                      <p:cBhvr>
                                        <p:cTn id="16" dur="1" fill="hold">
                                          <p:stCondLst>
                                            <p:cond delay="74"/>
                                          </p:stCondLst>
                                        </p:cTn>
                                        <p:tgtEl>
                                          <p:spTgt spid="1640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iterate type="lt">
                                    <p:tmAbs val="75"/>
                                  </p:iterate>
                                  <p:childTnLst>
                                    <p:set>
                                      <p:cBhvr>
                                        <p:cTn id="20" dur="1" fill="hold">
                                          <p:stCondLst>
                                            <p:cond delay="74"/>
                                          </p:stCondLst>
                                        </p:cTn>
                                        <p:tgtEl>
                                          <p:spTgt spid="1640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iterate type="lt">
                                    <p:tmPct val="5000"/>
                                  </p:iterate>
                                  <p:childTnLst>
                                    <p:set>
                                      <p:cBhvr>
                                        <p:cTn id="24" dur="1" fill="hold">
                                          <p:stCondLst>
                                            <p:cond delay="0"/>
                                          </p:stCondLst>
                                        </p:cTn>
                                        <p:tgtEl>
                                          <p:spTgt spid="16423"/>
                                        </p:tgtEl>
                                        <p:attrNameLst>
                                          <p:attrName>style.visibility</p:attrName>
                                        </p:attrNameLst>
                                      </p:cBhvr>
                                      <p:to>
                                        <p:strVal val="visible"/>
                                      </p:to>
                                    </p:set>
                                    <p:anim calcmode="lin" valueType="num">
                                      <p:cBhvr>
                                        <p:cTn id="25" dur="1000" fill="hold"/>
                                        <p:tgtEl>
                                          <p:spTgt spid="16423"/>
                                        </p:tgtEl>
                                        <p:attrNameLst>
                                          <p:attrName>ppt_w</p:attrName>
                                        </p:attrNameLst>
                                      </p:cBhvr>
                                      <p:tavLst>
                                        <p:tav tm="0">
                                          <p:val>
                                            <p:fltVal val="0"/>
                                          </p:val>
                                        </p:tav>
                                        <p:tav tm="100000">
                                          <p:val>
                                            <p:strVal val="#ppt_w"/>
                                          </p:val>
                                        </p:tav>
                                      </p:tavLst>
                                    </p:anim>
                                    <p:anim calcmode="lin" valueType="num">
                                      <p:cBhvr>
                                        <p:cTn id="26" dur="1000" fill="hold"/>
                                        <p:tgtEl>
                                          <p:spTgt spid="16423"/>
                                        </p:tgtEl>
                                        <p:attrNameLst>
                                          <p:attrName>ppt_h</p:attrName>
                                        </p:attrNameLst>
                                      </p:cBhvr>
                                      <p:tavLst>
                                        <p:tav tm="0">
                                          <p:val>
                                            <p:fltVal val="0"/>
                                          </p:val>
                                        </p:tav>
                                        <p:tav tm="100000">
                                          <p:val>
                                            <p:strVal val="#ppt_h"/>
                                          </p:val>
                                        </p:tav>
                                      </p:tavLst>
                                    </p:anim>
                                    <p:anim calcmode="lin" valueType="num">
                                      <p:cBhvr>
                                        <p:cTn id="27" dur="1000" fill="hold"/>
                                        <p:tgtEl>
                                          <p:spTgt spid="16423"/>
                                        </p:tgtEl>
                                        <p:attrNameLst>
                                          <p:attrName>style.rotation</p:attrName>
                                        </p:attrNameLst>
                                      </p:cBhvr>
                                      <p:tavLst>
                                        <p:tav tm="0">
                                          <p:val>
                                            <p:fltVal val="90"/>
                                          </p:val>
                                        </p:tav>
                                        <p:tav tm="100000">
                                          <p:val>
                                            <p:fltVal val="0"/>
                                          </p:val>
                                        </p:tav>
                                      </p:tavLst>
                                    </p:anim>
                                    <p:animEffect transition="in" filter="fade">
                                      <p:cBhvr>
                                        <p:cTn id="28" dur="1000"/>
                                        <p:tgtEl>
                                          <p:spTgt spid="16423"/>
                                        </p:tgtEl>
                                      </p:cBhvr>
                                    </p:animEffect>
                                  </p:childTnLst>
                                </p:cTn>
                              </p:par>
                              <p:par>
                                <p:cTn id="29" presetID="31" presetClass="entr" presetSubtype="0" fill="hold" nodeType="withEffect">
                                  <p:stCondLst>
                                    <p:cond delay="0"/>
                                  </p:stCondLst>
                                  <p:iterate type="lt">
                                    <p:tmPct val="5000"/>
                                  </p:iterate>
                                  <p:childTnLst>
                                    <p:set>
                                      <p:cBhvr>
                                        <p:cTn id="30" dur="1" fill="hold">
                                          <p:stCondLst>
                                            <p:cond delay="0"/>
                                          </p:stCondLst>
                                        </p:cTn>
                                        <p:tgtEl>
                                          <p:spTgt spid="16417"/>
                                        </p:tgtEl>
                                        <p:attrNameLst>
                                          <p:attrName>style.visibility</p:attrName>
                                        </p:attrNameLst>
                                      </p:cBhvr>
                                      <p:to>
                                        <p:strVal val="visible"/>
                                      </p:to>
                                    </p:set>
                                    <p:anim calcmode="lin" valueType="num">
                                      <p:cBhvr>
                                        <p:cTn id="31" dur="1000" fill="hold"/>
                                        <p:tgtEl>
                                          <p:spTgt spid="16417"/>
                                        </p:tgtEl>
                                        <p:attrNameLst>
                                          <p:attrName>ppt_w</p:attrName>
                                        </p:attrNameLst>
                                      </p:cBhvr>
                                      <p:tavLst>
                                        <p:tav tm="0">
                                          <p:val>
                                            <p:fltVal val="0"/>
                                          </p:val>
                                        </p:tav>
                                        <p:tav tm="100000">
                                          <p:val>
                                            <p:strVal val="#ppt_w"/>
                                          </p:val>
                                        </p:tav>
                                      </p:tavLst>
                                    </p:anim>
                                    <p:anim calcmode="lin" valueType="num">
                                      <p:cBhvr>
                                        <p:cTn id="32" dur="1000" fill="hold"/>
                                        <p:tgtEl>
                                          <p:spTgt spid="16417"/>
                                        </p:tgtEl>
                                        <p:attrNameLst>
                                          <p:attrName>ppt_h</p:attrName>
                                        </p:attrNameLst>
                                      </p:cBhvr>
                                      <p:tavLst>
                                        <p:tav tm="0">
                                          <p:val>
                                            <p:fltVal val="0"/>
                                          </p:val>
                                        </p:tav>
                                        <p:tav tm="100000">
                                          <p:val>
                                            <p:strVal val="#ppt_h"/>
                                          </p:val>
                                        </p:tav>
                                      </p:tavLst>
                                    </p:anim>
                                    <p:anim calcmode="lin" valueType="num">
                                      <p:cBhvr>
                                        <p:cTn id="33" dur="1000" fill="hold"/>
                                        <p:tgtEl>
                                          <p:spTgt spid="16417"/>
                                        </p:tgtEl>
                                        <p:attrNameLst>
                                          <p:attrName>style.rotation</p:attrName>
                                        </p:attrNameLst>
                                      </p:cBhvr>
                                      <p:tavLst>
                                        <p:tav tm="0">
                                          <p:val>
                                            <p:fltVal val="90"/>
                                          </p:val>
                                        </p:tav>
                                        <p:tav tm="100000">
                                          <p:val>
                                            <p:fltVal val="0"/>
                                          </p:val>
                                        </p:tav>
                                      </p:tavLst>
                                    </p:anim>
                                    <p:animEffect transition="in" filter="fade">
                                      <p:cBhvr>
                                        <p:cTn id="34" dur="1000"/>
                                        <p:tgtEl>
                                          <p:spTgt spid="16417"/>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iterate type="lt">
                                    <p:tmAbs val="75"/>
                                  </p:iterate>
                                  <p:childTnLst>
                                    <p:set>
                                      <p:cBhvr>
                                        <p:cTn id="38" dur="1" fill="hold">
                                          <p:stCondLst>
                                            <p:cond delay="74"/>
                                          </p:stCondLst>
                                        </p:cTn>
                                        <p:tgtEl>
                                          <p:spTgt spid="164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16402"/>
                                        </p:tgtEl>
                                        <p:attrNameLst>
                                          <p:attrName>style.visibility</p:attrName>
                                        </p:attrNameLst>
                                      </p:cBhvr>
                                      <p:to>
                                        <p:strVal val="visible"/>
                                      </p:to>
                                    </p:set>
                                    <p:animEffect transition="in" filter="wipe(down)">
                                      <p:cBhvr>
                                        <p:cTn id="43" dur="500"/>
                                        <p:tgtEl>
                                          <p:spTgt spid="16402"/>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iterate type="lt">
                                    <p:tmAbs val="75"/>
                                  </p:iterate>
                                  <p:childTnLst>
                                    <p:set>
                                      <p:cBhvr>
                                        <p:cTn id="47" dur="1" fill="hold">
                                          <p:stCondLst>
                                            <p:cond delay="74"/>
                                          </p:stCondLst>
                                        </p:cTn>
                                        <p:tgtEl>
                                          <p:spTgt spid="1640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iterate type="lt">
                                    <p:tmAbs val="75"/>
                                  </p:iterate>
                                  <p:childTnLst>
                                    <p:set>
                                      <p:cBhvr>
                                        <p:cTn id="51" dur="1" fill="hold">
                                          <p:stCondLst>
                                            <p:cond delay="74"/>
                                          </p:stCondLst>
                                        </p:cTn>
                                        <p:tgtEl>
                                          <p:spTgt spid="16411"/>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5" presetClass="entr" presetSubtype="0" fill="hold" grpId="0" nodeType="clickEffect">
                                  <p:stCondLst>
                                    <p:cond delay="0"/>
                                  </p:stCondLst>
                                  <p:childTnLst>
                                    <p:set>
                                      <p:cBhvr>
                                        <p:cTn id="55" dur="1" fill="hold">
                                          <p:stCondLst>
                                            <p:cond delay="0"/>
                                          </p:stCondLst>
                                        </p:cTn>
                                        <p:tgtEl>
                                          <p:spTgt spid="16412"/>
                                        </p:tgtEl>
                                        <p:attrNameLst>
                                          <p:attrName>style.visibility</p:attrName>
                                        </p:attrNameLst>
                                      </p:cBhvr>
                                      <p:to>
                                        <p:strVal val="visible"/>
                                      </p:to>
                                    </p:set>
                                    <p:anim calcmode="lin" valueType="num">
                                      <p:cBhvr>
                                        <p:cTn id="56" dur="1000" fill="hold"/>
                                        <p:tgtEl>
                                          <p:spTgt spid="16412"/>
                                        </p:tgtEl>
                                        <p:attrNameLst>
                                          <p:attrName>ppt_w</p:attrName>
                                        </p:attrNameLst>
                                      </p:cBhvr>
                                      <p:tavLst>
                                        <p:tav tm="0">
                                          <p:val>
                                            <p:fltVal val="0"/>
                                          </p:val>
                                        </p:tav>
                                        <p:tav tm="100000">
                                          <p:val>
                                            <p:strVal val="#ppt_w"/>
                                          </p:val>
                                        </p:tav>
                                      </p:tavLst>
                                    </p:anim>
                                    <p:anim calcmode="lin" valueType="num">
                                      <p:cBhvr>
                                        <p:cTn id="57" dur="1000" fill="hold"/>
                                        <p:tgtEl>
                                          <p:spTgt spid="16412"/>
                                        </p:tgtEl>
                                        <p:attrNameLst>
                                          <p:attrName>ppt_h</p:attrName>
                                        </p:attrNameLst>
                                      </p:cBhvr>
                                      <p:tavLst>
                                        <p:tav tm="0">
                                          <p:val>
                                            <p:fltVal val="0"/>
                                          </p:val>
                                        </p:tav>
                                        <p:tav tm="100000">
                                          <p:val>
                                            <p:strVal val="#ppt_h"/>
                                          </p:val>
                                        </p:tav>
                                      </p:tavLst>
                                    </p:anim>
                                    <p:anim calcmode="lin" valueType="num">
                                      <p:cBhvr>
                                        <p:cTn id="58" dur="1000" fill="hold"/>
                                        <p:tgtEl>
                                          <p:spTgt spid="16412"/>
                                        </p:tgtEl>
                                        <p:attrNameLst>
                                          <p:attrName>ppt_x</p:attrName>
                                        </p:attrNameLst>
                                      </p:cBhvr>
                                      <p:tavLst>
                                        <p:tav tm="0" fmla="#ppt_x+(cos(-2*pi*(1-$))*-#ppt_x-sin(-2*pi*(1-$))*(1-#ppt_y))*(1-$)">
                                          <p:val>
                                            <p:fltVal val="0"/>
                                          </p:val>
                                        </p:tav>
                                        <p:tav tm="100000">
                                          <p:val>
                                            <p:fltVal val="1"/>
                                          </p:val>
                                        </p:tav>
                                      </p:tavLst>
                                    </p:anim>
                                    <p:anim calcmode="lin" valueType="num">
                                      <p:cBhvr>
                                        <p:cTn id="59" dur="1000" fill="hold"/>
                                        <p:tgtEl>
                                          <p:spTgt spid="1641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0" fill="hold">
                      <p:stCondLst>
                        <p:cond delay="indefinite"/>
                      </p:stCondLst>
                      <p:childTnLst>
                        <p:par>
                          <p:cTn id="61" fill="hold">
                            <p:stCondLst>
                              <p:cond delay="0"/>
                            </p:stCondLst>
                            <p:childTnLst>
                              <p:par>
                                <p:cTn id="62" presetID="15" presetClass="entr" presetSubtype="0" fill="hold" nodeType="clickEffect">
                                  <p:stCondLst>
                                    <p:cond delay="0"/>
                                  </p:stCondLst>
                                  <p:childTnLst>
                                    <p:set>
                                      <p:cBhvr>
                                        <p:cTn id="63" dur="1" fill="hold">
                                          <p:stCondLst>
                                            <p:cond delay="0"/>
                                          </p:stCondLst>
                                        </p:cTn>
                                        <p:tgtEl>
                                          <p:spTgt spid="16407"/>
                                        </p:tgtEl>
                                        <p:attrNameLst>
                                          <p:attrName>style.visibility</p:attrName>
                                        </p:attrNameLst>
                                      </p:cBhvr>
                                      <p:to>
                                        <p:strVal val="visible"/>
                                      </p:to>
                                    </p:set>
                                    <p:anim calcmode="lin" valueType="num">
                                      <p:cBhvr>
                                        <p:cTn id="64" dur="1000" fill="hold"/>
                                        <p:tgtEl>
                                          <p:spTgt spid="16407"/>
                                        </p:tgtEl>
                                        <p:attrNameLst>
                                          <p:attrName>ppt_w</p:attrName>
                                        </p:attrNameLst>
                                      </p:cBhvr>
                                      <p:tavLst>
                                        <p:tav tm="0">
                                          <p:val>
                                            <p:fltVal val="0"/>
                                          </p:val>
                                        </p:tav>
                                        <p:tav tm="100000">
                                          <p:val>
                                            <p:strVal val="#ppt_w"/>
                                          </p:val>
                                        </p:tav>
                                      </p:tavLst>
                                    </p:anim>
                                    <p:anim calcmode="lin" valueType="num">
                                      <p:cBhvr>
                                        <p:cTn id="65" dur="1000" fill="hold"/>
                                        <p:tgtEl>
                                          <p:spTgt spid="16407"/>
                                        </p:tgtEl>
                                        <p:attrNameLst>
                                          <p:attrName>ppt_h</p:attrName>
                                        </p:attrNameLst>
                                      </p:cBhvr>
                                      <p:tavLst>
                                        <p:tav tm="0">
                                          <p:val>
                                            <p:fltVal val="0"/>
                                          </p:val>
                                        </p:tav>
                                        <p:tav tm="100000">
                                          <p:val>
                                            <p:strVal val="#ppt_h"/>
                                          </p:val>
                                        </p:tav>
                                      </p:tavLst>
                                    </p:anim>
                                    <p:anim calcmode="lin" valueType="num">
                                      <p:cBhvr>
                                        <p:cTn id="66" dur="1000" fill="hold"/>
                                        <p:tgtEl>
                                          <p:spTgt spid="16407"/>
                                        </p:tgtEl>
                                        <p:attrNameLst>
                                          <p:attrName>ppt_x</p:attrName>
                                        </p:attrNameLst>
                                      </p:cBhvr>
                                      <p:tavLst>
                                        <p:tav tm="0" fmla="#ppt_x+(cos(-2*pi*(1-$))*-#ppt_x-sin(-2*pi*(1-$))*(1-#ppt_y))*(1-$)">
                                          <p:val>
                                            <p:fltVal val="0"/>
                                          </p:val>
                                        </p:tav>
                                        <p:tav tm="100000">
                                          <p:val>
                                            <p:fltVal val="1"/>
                                          </p:val>
                                        </p:tav>
                                      </p:tavLst>
                                    </p:anim>
                                    <p:anim calcmode="lin" valueType="num">
                                      <p:cBhvr>
                                        <p:cTn id="67" dur="1000" fill="hold"/>
                                        <p:tgtEl>
                                          <p:spTgt spid="1640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iterate type="lt">
                                    <p:tmAbs val="75"/>
                                  </p:iterate>
                                  <p:childTnLst>
                                    <p:set>
                                      <p:cBhvr>
                                        <p:cTn id="71" dur="1" fill="hold">
                                          <p:stCondLst>
                                            <p:cond delay="74"/>
                                          </p:stCondLst>
                                        </p:cTn>
                                        <p:tgtEl>
                                          <p:spTgt spid="16405"/>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22" presetClass="entr" presetSubtype="1" fill="hold" nodeType="clickEffect">
                                  <p:stCondLst>
                                    <p:cond delay="0"/>
                                  </p:stCondLst>
                                  <p:childTnLst>
                                    <p:set>
                                      <p:cBhvr>
                                        <p:cTn id="75" dur="1" fill="hold">
                                          <p:stCondLst>
                                            <p:cond delay="0"/>
                                          </p:stCondLst>
                                        </p:cTn>
                                        <p:tgtEl>
                                          <p:spTgt spid="16408"/>
                                        </p:tgtEl>
                                        <p:attrNameLst>
                                          <p:attrName>style.visibility</p:attrName>
                                        </p:attrNameLst>
                                      </p:cBhvr>
                                      <p:to>
                                        <p:strVal val="visible"/>
                                      </p:to>
                                    </p:set>
                                    <p:animEffect transition="in" filter="wipe(up)">
                                      <p:cBhvr>
                                        <p:cTn id="76" dur="500"/>
                                        <p:tgtEl>
                                          <p:spTgt spid="16408"/>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1" fill="hold" nodeType="clickEffect">
                                  <p:stCondLst>
                                    <p:cond delay="0"/>
                                  </p:stCondLst>
                                  <p:childTnLst>
                                    <p:set>
                                      <p:cBhvr>
                                        <p:cTn id="80" dur="1" fill="hold">
                                          <p:stCondLst>
                                            <p:cond delay="0"/>
                                          </p:stCondLst>
                                        </p:cTn>
                                        <p:tgtEl>
                                          <p:spTgt spid="16416"/>
                                        </p:tgtEl>
                                        <p:attrNameLst>
                                          <p:attrName>style.visibility</p:attrName>
                                        </p:attrNameLst>
                                      </p:cBhvr>
                                      <p:to>
                                        <p:strVal val="visible"/>
                                      </p:to>
                                    </p:set>
                                    <p:animEffect transition="in" filter="wipe(up)">
                                      <p:cBhvr>
                                        <p:cTn id="81" dur="3000"/>
                                        <p:tgtEl>
                                          <p:spTgt spid="16416"/>
                                        </p:tgtEl>
                                      </p:cBhvr>
                                    </p:animEffect>
                                  </p:childTnLst>
                                </p:cTn>
                              </p:par>
                            </p:childTnLst>
                          </p:cTn>
                        </p:par>
                      </p:childTnLst>
                    </p:cTn>
                  </p:par>
                  <p:par>
                    <p:cTn id="82" fill="hold">
                      <p:stCondLst>
                        <p:cond delay="indefinite"/>
                      </p:stCondLst>
                      <p:childTnLst>
                        <p:par>
                          <p:cTn id="83" fill="hold">
                            <p:stCondLst>
                              <p:cond delay="0"/>
                            </p:stCondLst>
                            <p:childTnLst>
                              <p:par>
                                <p:cTn id="84" presetID="31" presetClass="entr" presetSubtype="0" fill="hold" nodeType="clickEffect">
                                  <p:stCondLst>
                                    <p:cond delay="0"/>
                                  </p:stCondLst>
                                  <p:iterate type="lt">
                                    <p:tmPct val="5000"/>
                                  </p:iterate>
                                  <p:childTnLst>
                                    <p:set>
                                      <p:cBhvr>
                                        <p:cTn id="85" dur="1" fill="hold">
                                          <p:stCondLst>
                                            <p:cond delay="0"/>
                                          </p:stCondLst>
                                        </p:cTn>
                                        <p:tgtEl>
                                          <p:spTgt spid="16420"/>
                                        </p:tgtEl>
                                        <p:attrNameLst>
                                          <p:attrName>style.visibility</p:attrName>
                                        </p:attrNameLst>
                                      </p:cBhvr>
                                      <p:to>
                                        <p:strVal val="visible"/>
                                      </p:to>
                                    </p:set>
                                    <p:anim calcmode="lin" valueType="num">
                                      <p:cBhvr>
                                        <p:cTn id="86" dur="1000" fill="hold"/>
                                        <p:tgtEl>
                                          <p:spTgt spid="16420"/>
                                        </p:tgtEl>
                                        <p:attrNameLst>
                                          <p:attrName>ppt_w</p:attrName>
                                        </p:attrNameLst>
                                      </p:cBhvr>
                                      <p:tavLst>
                                        <p:tav tm="0">
                                          <p:val>
                                            <p:fltVal val="0"/>
                                          </p:val>
                                        </p:tav>
                                        <p:tav tm="100000">
                                          <p:val>
                                            <p:strVal val="#ppt_w"/>
                                          </p:val>
                                        </p:tav>
                                      </p:tavLst>
                                    </p:anim>
                                    <p:anim calcmode="lin" valueType="num">
                                      <p:cBhvr>
                                        <p:cTn id="87" dur="1000" fill="hold"/>
                                        <p:tgtEl>
                                          <p:spTgt spid="16420"/>
                                        </p:tgtEl>
                                        <p:attrNameLst>
                                          <p:attrName>ppt_h</p:attrName>
                                        </p:attrNameLst>
                                      </p:cBhvr>
                                      <p:tavLst>
                                        <p:tav tm="0">
                                          <p:val>
                                            <p:fltVal val="0"/>
                                          </p:val>
                                        </p:tav>
                                        <p:tav tm="100000">
                                          <p:val>
                                            <p:strVal val="#ppt_h"/>
                                          </p:val>
                                        </p:tav>
                                      </p:tavLst>
                                    </p:anim>
                                    <p:anim calcmode="lin" valueType="num">
                                      <p:cBhvr>
                                        <p:cTn id="88" dur="1000" fill="hold"/>
                                        <p:tgtEl>
                                          <p:spTgt spid="16420"/>
                                        </p:tgtEl>
                                        <p:attrNameLst>
                                          <p:attrName>style.rotation</p:attrName>
                                        </p:attrNameLst>
                                      </p:cBhvr>
                                      <p:tavLst>
                                        <p:tav tm="0">
                                          <p:val>
                                            <p:fltVal val="90"/>
                                          </p:val>
                                        </p:tav>
                                        <p:tav tm="100000">
                                          <p:val>
                                            <p:fltVal val="0"/>
                                          </p:val>
                                        </p:tav>
                                      </p:tavLst>
                                    </p:anim>
                                    <p:animEffect transition="in" filter="fade">
                                      <p:cBhvr>
                                        <p:cTn id="89" dur="1000"/>
                                        <p:tgtEl>
                                          <p:spTgt spid="16420"/>
                                        </p:tgtEl>
                                      </p:cBhvr>
                                    </p:animEffect>
                                  </p:childTnLst>
                                </p:cTn>
                              </p:par>
                              <p:par>
                                <p:cTn id="90" presetID="31" presetClass="entr" presetSubtype="0" fill="hold" nodeType="withEffect">
                                  <p:stCondLst>
                                    <p:cond delay="0"/>
                                  </p:stCondLst>
                                  <p:iterate type="lt">
                                    <p:tmPct val="5000"/>
                                  </p:iterate>
                                  <p:childTnLst>
                                    <p:set>
                                      <p:cBhvr>
                                        <p:cTn id="91" dur="1" fill="hold">
                                          <p:stCondLst>
                                            <p:cond delay="0"/>
                                          </p:stCondLst>
                                        </p:cTn>
                                        <p:tgtEl>
                                          <p:spTgt spid="16419"/>
                                        </p:tgtEl>
                                        <p:attrNameLst>
                                          <p:attrName>style.visibility</p:attrName>
                                        </p:attrNameLst>
                                      </p:cBhvr>
                                      <p:to>
                                        <p:strVal val="visible"/>
                                      </p:to>
                                    </p:set>
                                    <p:anim calcmode="lin" valueType="num">
                                      <p:cBhvr>
                                        <p:cTn id="92" dur="1000" fill="hold"/>
                                        <p:tgtEl>
                                          <p:spTgt spid="16419"/>
                                        </p:tgtEl>
                                        <p:attrNameLst>
                                          <p:attrName>ppt_w</p:attrName>
                                        </p:attrNameLst>
                                      </p:cBhvr>
                                      <p:tavLst>
                                        <p:tav tm="0">
                                          <p:val>
                                            <p:fltVal val="0"/>
                                          </p:val>
                                        </p:tav>
                                        <p:tav tm="100000">
                                          <p:val>
                                            <p:strVal val="#ppt_w"/>
                                          </p:val>
                                        </p:tav>
                                      </p:tavLst>
                                    </p:anim>
                                    <p:anim calcmode="lin" valueType="num">
                                      <p:cBhvr>
                                        <p:cTn id="93" dur="1000" fill="hold"/>
                                        <p:tgtEl>
                                          <p:spTgt spid="16419"/>
                                        </p:tgtEl>
                                        <p:attrNameLst>
                                          <p:attrName>ppt_h</p:attrName>
                                        </p:attrNameLst>
                                      </p:cBhvr>
                                      <p:tavLst>
                                        <p:tav tm="0">
                                          <p:val>
                                            <p:fltVal val="0"/>
                                          </p:val>
                                        </p:tav>
                                        <p:tav tm="100000">
                                          <p:val>
                                            <p:strVal val="#ppt_h"/>
                                          </p:val>
                                        </p:tav>
                                      </p:tavLst>
                                    </p:anim>
                                    <p:anim calcmode="lin" valueType="num">
                                      <p:cBhvr>
                                        <p:cTn id="94" dur="1000" fill="hold"/>
                                        <p:tgtEl>
                                          <p:spTgt spid="16419"/>
                                        </p:tgtEl>
                                        <p:attrNameLst>
                                          <p:attrName>style.rotation</p:attrName>
                                        </p:attrNameLst>
                                      </p:cBhvr>
                                      <p:tavLst>
                                        <p:tav tm="0">
                                          <p:val>
                                            <p:fltVal val="90"/>
                                          </p:val>
                                        </p:tav>
                                        <p:tav tm="100000">
                                          <p:val>
                                            <p:fltVal val="0"/>
                                          </p:val>
                                        </p:tav>
                                      </p:tavLst>
                                    </p:anim>
                                    <p:animEffect transition="in" filter="fade">
                                      <p:cBhvr>
                                        <p:cTn id="95" dur="1000"/>
                                        <p:tgtEl>
                                          <p:spTgt spid="16419"/>
                                        </p:tgtEl>
                                      </p:cBhvr>
                                    </p:animEffect>
                                  </p:childTnLst>
                                </p:cTn>
                              </p:par>
                            </p:childTnLst>
                          </p:cTn>
                        </p:par>
                      </p:childTnLst>
                    </p:cTn>
                  </p:par>
                  <p:par>
                    <p:cTn id="96" fill="hold">
                      <p:stCondLst>
                        <p:cond delay="indefinite"/>
                      </p:stCondLst>
                      <p:childTnLst>
                        <p:par>
                          <p:cTn id="97" fill="hold">
                            <p:stCondLst>
                              <p:cond delay="0"/>
                            </p:stCondLst>
                            <p:childTnLst>
                              <p:par>
                                <p:cTn id="98" presetID="26" presetClass="emph" presetSubtype="0" fill="hold" nodeType="clickEffect">
                                  <p:stCondLst>
                                    <p:cond delay="0"/>
                                  </p:stCondLst>
                                  <p:iterate type="lt">
                                    <p:tmPct val="0"/>
                                  </p:iterate>
                                  <p:childTnLst>
                                    <p:animEffect transition="out" filter="fade">
                                      <p:cBhvr>
                                        <p:cTn id="99" dur="500" tmFilter="0, 0; .2, .5; .8, .5; 1, 0"/>
                                        <p:tgtEl>
                                          <p:spTgt spid="16420"/>
                                        </p:tgtEl>
                                      </p:cBhvr>
                                    </p:animEffect>
                                    <p:animScale>
                                      <p:cBhvr>
                                        <p:cTn id="100" dur="250" autoRev="1" fill="hold"/>
                                        <p:tgtEl>
                                          <p:spTgt spid="16420"/>
                                        </p:tgtEl>
                                      </p:cBhvr>
                                      <p:by x="105000" y="105000"/>
                                    </p:animScale>
                                  </p:childTnLst>
                                </p:cTn>
                              </p:par>
                              <p:par>
                                <p:cTn id="101" presetID="26" presetClass="emph" presetSubtype="0" fill="hold" nodeType="withEffect">
                                  <p:stCondLst>
                                    <p:cond delay="0"/>
                                  </p:stCondLst>
                                  <p:iterate type="lt">
                                    <p:tmPct val="0"/>
                                  </p:iterate>
                                  <p:childTnLst>
                                    <p:animEffect transition="out" filter="fade">
                                      <p:cBhvr>
                                        <p:cTn id="102" dur="500" tmFilter="0, 0; .2, .5; .8, .5; 1, 0"/>
                                        <p:tgtEl>
                                          <p:spTgt spid="16419"/>
                                        </p:tgtEl>
                                      </p:cBhvr>
                                    </p:animEffect>
                                    <p:animScale>
                                      <p:cBhvr>
                                        <p:cTn id="103" dur="250" autoRev="1" fill="hold"/>
                                        <p:tgtEl>
                                          <p:spTgt spid="16419"/>
                                        </p:tgtEl>
                                      </p:cBhvr>
                                      <p:by x="105000" y="105000"/>
                                    </p:animScale>
                                  </p:childTnLst>
                                </p:cTn>
                              </p:par>
                            </p:childTnLst>
                          </p:cTn>
                        </p:par>
                      </p:childTnLst>
                    </p:cTn>
                  </p:par>
                  <p:par>
                    <p:cTn id="104" fill="hold">
                      <p:stCondLst>
                        <p:cond delay="indefinite"/>
                      </p:stCondLst>
                      <p:childTnLst>
                        <p:par>
                          <p:cTn id="105" fill="hold">
                            <p:stCondLst>
                              <p:cond delay="0"/>
                            </p:stCondLst>
                            <p:childTnLst>
                              <p:par>
                                <p:cTn id="106" presetID="38" presetClass="entr" presetSubtype="0" accel="50000" fill="hold" grpId="0" nodeType="clickEffect">
                                  <p:stCondLst>
                                    <p:cond delay="0"/>
                                  </p:stCondLst>
                                  <p:iterate type="lt">
                                    <p:tmPct val="50000"/>
                                  </p:iterate>
                                  <p:childTnLst>
                                    <p:set>
                                      <p:cBhvr>
                                        <p:cTn id="107" dur="1" fill="hold">
                                          <p:stCondLst>
                                            <p:cond delay="0"/>
                                          </p:stCondLst>
                                        </p:cTn>
                                        <p:tgtEl>
                                          <p:spTgt spid="16421"/>
                                        </p:tgtEl>
                                        <p:attrNameLst>
                                          <p:attrName>style.visibility</p:attrName>
                                        </p:attrNameLst>
                                      </p:cBhvr>
                                      <p:to>
                                        <p:strVal val="visible"/>
                                      </p:to>
                                    </p:set>
                                    <p:set>
                                      <p:cBhvr>
                                        <p:cTn id="108" dur="455" fill="hold">
                                          <p:stCondLst>
                                            <p:cond delay="0"/>
                                          </p:stCondLst>
                                        </p:cTn>
                                        <p:tgtEl>
                                          <p:spTgt spid="16421"/>
                                        </p:tgtEl>
                                        <p:attrNameLst>
                                          <p:attrName>style.rotation</p:attrName>
                                        </p:attrNameLst>
                                      </p:cBhvr>
                                      <p:to>
                                        <p:strVal val="-45.0"/>
                                      </p:to>
                                    </p:set>
                                    <p:anim calcmode="lin" valueType="num">
                                      <p:cBhvr>
                                        <p:cTn id="109" dur="455" fill="hold">
                                          <p:stCondLst>
                                            <p:cond delay="455"/>
                                          </p:stCondLst>
                                        </p:cTn>
                                        <p:tgtEl>
                                          <p:spTgt spid="16421"/>
                                        </p:tgtEl>
                                        <p:attrNameLst>
                                          <p:attrName>style.rotation</p:attrName>
                                        </p:attrNameLst>
                                      </p:cBhvr>
                                      <p:tavLst>
                                        <p:tav tm="0">
                                          <p:val>
                                            <p:fltVal val="-45"/>
                                          </p:val>
                                        </p:tav>
                                        <p:tav tm="69900">
                                          <p:val>
                                            <p:fltVal val="45"/>
                                          </p:val>
                                        </p:tav>
                                        <p:tav tm="100000">
                                          <p:val>
                                            <p:fltVal val="0"/>
                                          </p:val>
                                        </p:tav>
                                      </p:tavLst>
                                    </p:anim>
                                    <p:anim calcmode="lin" valueType="num">
                                      <p:cBhvr>
                                        <p:cTn id="110" dur="455" fill="hold">
                                          <p:stCondLst>
                                            <p:cond delay="0"/>
                                          </p:stCondLst>
                                        </p:cTn>
                                        <p:tgtEl>
                                          <p:spTgt spid="16421"/>
                                        </p:tgtEl>
                                        <p:attrNameLst>
                                          <p:attrName>ppt_y</p:attrName>
                                        </p:attrNameLst>
                                      </p:cBhvr>
                                      <p:tavLst>
                                        <p:tav tm="0">
                                          <p:val>
                                            <p:strVal val="#ppt_y-1"/>
                                          </p:val>
                                        </p:tav>
                                        <p:tav tm="100000">
                                          <p:val>
                                            <p:strVal val="#ppt_y-(0.354*#ppt_w-0.172*#ppt_h)"/>
                                          </p:val>
                                        </p:tav>
                                      </p:tavLst>
                                    </p:anim>
                                    <p:anim calcmode="lin" valueType="num">
                                      <p:cBhvr>
                                        <p:cTn id="111" dur="156" decel="50000" autoRev="1" fill="hold">
                                          <p:stCondLst>
                                            <p:cond delay="455"/>
                                          </p:stCondLst>
                                        </p:cTn>
                                        <p:tgtEl>
                                          <p:spTgt spid="16421"/>
                                        </p:tgtEl>
                                        <p:attrNameLst>
                                          <p:attrName>ppt_y</p:attrName>
                                        </p:attrNameLst>
                                      </p:cBhvr>
                                      <p:tavLst>
                                        <p:tav tm="0">
                                          <p:val>
                                            <p:strVal val="#ppt_y-(0.354*#ppt_w-0.172*#ppt_h)"/>
                                          </p:val>
                                        </p:tav>
                                        <p:tav tm="100000">
                                          <p:val>
                                            <p:strVal val="#ppt_y-(0.354*#ppt_w-0.172*#ppt_h)-#ppt_h/2"/>
                                          </p:val>
                                        </p:tav>
                                      </p:tavLst>
                                    </p:anim>
                                    <p:anim calcmode="lin" valueType="num">
                                      <p:cBhvr>
                                        <p:cTn id="112" dur="136" fill="hold">
                                          <p:stCondLst>
                                            <p:cond delay="864"/>
                                          </p:stCondLst>
                                        </p:cTn>
                                        <p:tgtEl>
                                          <p:spTgt spid="16421"/>
                                        </p:tgtEl>
                                        <p:attrNameLst>
                                          <p:attrName>ppt_y</p:attrName>
                                        </p:attrNameLst>
                                      </p:cBhvr>
                                      <p:tavLst>
                                        <p:tav tm="0">
                                          <p:val>
                                            <p:strVal val="#ppt_y-(0.354*#ppt_w-0.172*#ppt_h)"/>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31" presetClass="entr" presetSubtype="0" fill="hold" nodeType="clickEffect">
                                  <p:stCondLst>
                                    <p:cond delay="0"/>
                                  </p:stCondLst>
                                  <p:iterate type="lt">
                                    <p:tmPct val="5000"/>
                                  </p:iterate>
                                  <p:childTnLst>
                                    <p:set>
                                      <p:cBhvr>
                                        <p:cTn id="116" dur="1" fill="hold">
                                          <p:stCondLst>
                                            <p:cond delay="0"/>
                                          </p:stCondLst>
                                        </p:cTn>
                                        <p:tgtEl>
                                          <p:spTgt spid="16418"/>
                                        </p:tgtEl>
                                        <p:attrNameLst>
                                          <p:attrName>style.visibility</p:attrName>
                                        </p:attrNameLst>
                                      </p:cBhvr>
                                      <p:to>
                                        <p:strVal val="visible"/>
                                      </p:to>
                                    </p:set>
                                    <p:anim calcmode="lin" valueType="num">
                                      <p:cBhvr>
                                        <p:cTn id="117" dur="1000" fill="hold"/>
                                        <p:tgtEl>
                                          <p:spTgt spid="16418"/>
                                        </p:tgtEl>
                                        <p:attrNameLst>
                                          <p:attrName>ppt_w</p:attrName>
                                        </p:attrNameLst>
                                      </p:cBhvr>
                                      <p:tavLst>
                                        <p:tav tm="0">
                                          <p:val>
                                            <p:fltVal val="0"/>
                                          </p:val>
                                        </p:tav>
                                        <p:tav tm="100000">
                                          <p:val>
                                            <p:strVal val="#ppt_w"/>
                                          </p:val>
                                        </p:tav>
                                      </p:tavLst>
                                    </p:anim>
                                    <p:anim calcmode="lin" valueType="num">
                                      <p:cBhvr>
                                        <p:cTn id="118" dur="1000" fill="hold"/>
                                        <p:tgtEl>
                                          <p:spTgt spid="16418"/>
                                        </p:tgtEl>
                                        <p:attrNameLst>
                                          <p:attrName>ppt_h</p:attrName>
                                        </p:attrNameLst>
                                      </p:cBhvr>
                                      <p:tavLst>
                                        <p:tav tm="0">
                                          <p:val>
                                            <p:fltVal val="0"/>
                                          </p:val>
                                        </p:tav>
                                        <p:tav tm="100000">
                                          <p:val>
                                            <p:strVal val="#ppt_h"/>
                                          </p:val>
                                        </p:tav>
                                      </p:tavLst>
                                    </p:anim>
                                    <p:anim calcmode="lin" valueType="num">
                                      <p:cBhvr>
                                        <p:cTn id="119" dur="1000" fill="hold"/>
                                        <p:tgtEl>
                                          <p:spTgt spid="16418"/>
                                        </p:tgtEl>
                                        <p:attrNameLst>
                                          <p:attrName>style.rotation</p:attrName>
                                        </p:attrNameLst>
                                      </p:cBhvr>
                                      <p:tavLst>
                                        <p:tav tm="0">
                                          <p:val>
                                            <p:fltVal val="90"/>
                                          </p:val>
                                        </p:tav>
                                        <p:tav tm="100000">
                                          <p:val>
                                            <p:fltVal val="0"/>
                                          </p:val>
                                        </p:tav>
                                      </p:tavLst>
                                    </p:anim>
                                    <p:animEffect transition="in" filter="fade">
                                      <p:cBhvr>
                                        <p:cTn id="120" dur="1000"/>
                                        <p:tgtEl>
                                          <p:spTgt spid="16418"/>
                                        </p:tgtEl>
                                      </p:cBhvr>
                                    </p:animEffect>
                                  </p:childTnLst>
                                </p:cTn>
                              </p:par>
                              <p:par>
                                <p:cTn id="121" presetID="31" presetClass="entr" presetSubtype="0" fill="hold" grpId="0" nodeType="withEffect">
                                  <p:stCondLst>
                                    <p:cond delay="0"/>
                                  </p:stCondLst>
                                  <p:iterate type="lt">
                                    <p:tmPct val="5000"/>
                                  </p:iterate>
                                  <p:childTnLst>
                                    <p:set>
                                      <p:cBhvr>
                                        <p:cTn id="122" dur="1" fill="hold">
                                          <p:stCondLst>
                                            <p:cond delay="0"/>
                                          </p:stCondLst>
                                        </p:cTn>
                                        <p:tgtEl>
                                          <p:spTgt spid="16424"/>
                                        </p:tgtEl>
                                        <p:attrNameLst>
                                          <p:attrName>style.visibility</p:attrName>
                                        </p:attrNameLst>
                                      </p:cBhvr>
                                      <p:to>
                                        <p:strVal val="visible"/>
                                      </p:to>
                                    </p:set>
                                    <p:anim calcmode="lin" valueType="num">
                                      <p:cBhvr>
                                        <p:cTn id="123" dur="1000" fill="hold"/>
                                        <p:tgtEl>
                                          <p:spTgt spid="16424"/>
                                        </p:tgtEl>
                                        <p:attrNameLst>
                                          <p:attrName>ppt_w</p:attrName>
                                        </p:attrNameLst>
                                      </p:cBhvr>
                                      <p:tavLst>
                                        <p:tav tm="0">
                                          <p:val>
                                            <p:fltVal val="0"/>
                                          </p:val>
                                        </p:tav>
                                        <p:tav tm="100000">
                                          <p:val>
                                            <p:strVal val="#ppt_w"/>
                                          </p:val>
                                        </p:tav>
                                      </p:tavLst>
                                    </p:anim>
                                    <p:anim calcmode="lin" valueType="num">
                                      <p:cBhvr>
                                        <p:cTn id="124" dur="1000" fill="hold"/>
                                        <p:tgtEl>
                                          <p:spTgt spid="16424"/>
                                        </p:tgtEl>
                                        <p:attrNameLst>
                                          <p:attrName>ppt_h</p:attrName>
                                        </p:attrNameLst>
                                      </p:cBhvr>
                                      <p:tavLst>
                                        <p:tav tm="0">
                                          <p:val>
                                            <p:fltVal val="0"/>
                                          </p:val>
                                        </p:tav>
                                        <p:tav tm="100000">
                                          <p:val>
                                            <p:strVal val="#ppt_h"/>
                                          </p:val>
                                        </p:tav>
                                      </p:tavLst>
                                    </p:anim>
                                    <p:anim calcmode="lin" valueType="num">
                                      <p:cBhvr>
                                        <p:cTn id="125" dur="1000" fill="hold"/>
                                        <p:tgtEl>
                                          <p:spTgt spid="16424"/>
                                        </p:tgtEl>
                                        <p:attrNameLst>
                                          <p:attrName>style.rotation</p:attrName>
                                        </p:attrNameLst>
                                      </p:cBhvr>
                                      <p:tavLst>
                                        <p:tav tm="0">
                                          <p:val>
                                            <p:fltVal val="90"/>
                                          </p:val>
                                        </p:tav>
                                        <p:tav tm="100000">
                                          <p:val>
                                            <p:fltVal val="0"/>
                                          </p:val>
                                        </p:tav>
                                      </p:tavLst>
                                    </p:anim>
                                    <p:animEffect transition="in" filter="fade">
                                      <p:cBhvr>
                                        <p:cTn id="126" dur="1000"/>
                                        <p:tgtEl>
                                          <p:spTgt spid="16424"/>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4" fill="hold" nodeType="clickEffect">
                                  <p:stCondLst>
                                    <p:cond delay="0"/>
                                  </p:stCondLst>
                                  <p:childTnLst>
                                    <p:set>
                                      <p:cBhvr>
                                        <p:cTn id="130" dur="1" fill="hold">
                                          <p:stCondLst>
                                            <p:cond delay="0"/>
                                          </p:stCondLst>
                                        </p:cTn>
                                        <p:tgtEl>
                                          <p:spTgt spid="16425"/>
                                        </p:tgtEl>
                                        <p:attrNameLst>
                                          <p:attrName>style.visibility</p:attrName>
                                        </p:attrNameLst>
                                      </p:cBhvr>
                                      <p:to>
                                        <p:strVal val="visible"/>
                                      </p:to>
                                    </p:set>
                                    <p:animEffect transition="in" filter="wipe(down)">
                                      <p:cBhvr>
                                        <p:cTn id="131" dur="3000"/>
                                        <p:tgtEl>
                                          <p:spTgt spid="16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1" grpId="0" autoUpdateAnimBg="0"/>
      <p:bldP spid="16405" grpId="0" autoUpdateAnimBg="0"/>
      <p:bldP spid="16406" grpId="0" autoUpdateAnimBg="0"/>
      <p:bldP spid="16410" grpId="0" autoUpdateAnimBg="0"/>
      <p:bldP spid="16411" grpId="0" autoUpdateAnimBg="0"/>
      <p:bldP spid="16412" grpId="0" animBg="1"/>
      <p:bldP spid="16421" grpId="0"/>
      <p:bldP spid="16423" grpId="0"/>
      <p:bldP spid="1642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15" name="Text Box 4"/>
          <p:cNvSpPr txBox="1">
            <a:spLocks noChangeArrowheads="1"/>
          </p:cNvSpPr>
          <p:nvPr/>
        </p:nvSpPr>
        <p:spPr bwMode="auto">
          <a:xfrm>
            <a:off x="685800" y="2362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16" name="Text Box 5"/>
          <p:cNvSpPr txBox="1">
            <a:spLocks noChangeArrowheads="1"/>
          </p:cNvSpPr>
          <p:nvPr/>
        </p:nvSpPr>
        <p:spPr bwMode="auto">
          <a:xfrm>
            <a:off x="5638800" y="6172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8917" name="Group 6"/>
          <p:cNvGrpSpPr/>
          <p:nvPr/>
        </p:nvGrpSpPr>
        <p:grpSpPr bwMode="auto">
          <a:xfrm>
            <a:off x="1128713" y="2514600"/>
            <a:ext cx="4814887" cy="3659188"/>
            <a:chOff x="711" y="1584"/>
            <a:chExt cx="3033" cy="2305"/>
          </a:xfrm>
        </p:grpSpPr>
        <p:sp>
          <p:nvSpPr>
            <p:cNvPr id="38948" name="Line 7"/>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49" name="Freeform 8"/>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nvGrpSpPr>
          <p:cNvPr id="17417" name="Group 9"/>
          <p:cNvGrpSpPr/>
          <p:nvPr/>
        </p:nvGrpSpPr>
        <p:grpSpPr bwMode="auto">
          <a:xfrm>
            <a:off x="3124200" y="2819400"/>
            <a:ext cx="4530725" cy="2928938"/>
            <a:chOff x="1968" y="1776"/>
            <a:chExt cx="2854" cy="1845"/>
          </a:xfrm>
        </p:grpSpPr>
        <p:sp>
          <p:nvSpPr>
            <p:cNvPr id="38946" name="Freeform 10"/>
            <p:cNvSpPr/>
            <p:nvPr/>
          </p:nvSpPr>
          <p:spPr bwMode="auto">
            <a:xfrm>
              <a:off x="1968" y="1776"/>
              <a:ext cx="2304" cy="1536"/>
            </a:xfrm>
            <a:custGeom>
              <a:avLst/>
              <a:gdLst>
                <a:gd name="T0" fmla="*/ 0 w 1632"/>
                <a:gd name="T1" fmla="*/ 0 h 1776"/>
                <a:gd name="T2" fmla="*/ 2153 w 1632"/>
                <a:gd name="T3" fmla="*/ 628 h 1776"/>
                <a:gd name="T4" fmla="*/ 9152 w 1632"/>
                <a:gd name="T5" fmla="*/ 8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47" name="Text Box 11"/>
            <p:cNvSpPr txBox="1">
              <a:spLocks noChangeArrowheads="1"/>
            </p:cNvSpPr>
            <p:nvPr/>
          </p:nvSpPr>
          <p:spPr bwMode="auto">
            <a:xfrm>
              <a:off x="4150" y="329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grpSp>
        <p:nvGrpSpPr>
          <p:cNvPr id="17421" name="Group 13"/>
          <p:cNvGrpSpPr/>
          <p:nvPr/>
        </p:nvGrpSpPr>
        <p:grpSpPr bwMode="auto">
          <a:xfrm>
            <a:off x="2209800" y="2438400"/>
            <a:ext cx="3352800" cy="3505200"/>
            <a:chOff x="1392" y="1536"/>
            <a:chExt cx="2112" cy="2208"/>
          </a:xfrm>
        </p:grpSpPr>
        <p:sp>
          <p:nvSpPr>
            <p:cNvPr id="38944" name="Text Box 14"/>
            <p:cNvSpPr txBox="1">
              <a:spLocks noChangeArrowheads="1"/>
            </p:cNvSpPr>
            <p:nvPr/>
          </p:nvSpPr>
          <p:spPr bwMode="auto">
            <a:xfrm>
              <a:off x="2640" y="1536"/>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38945" name="Freeform 15"/>
            <p:cNvSpPr/>
            <p:nvPr/>
          </p:nvSpPr>
          <p:spPr bwMode="auto">
            <a:xfrm>
              <a:off x="1392" y="1824"/>
              <a:ext cx="1632" cy="1920"/>
            </a:xfrm>
            <a:custGeom>
              <a:avLst/>
              <a:gdLst>
                <a:gd name="T0" fmla="*/ 0 w 1680"/>
                <a:gd name="T1" fmla="*/ 2357 h 1824"/>
                <a:gd name="T2" fmla="*/ 1039 w 1680"/>
                <a:gd name="T3" fmla="*/ 1736 h 1824"/>
                <a:gd name="T4" fmla="*/ 1453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7424" name="Text Box 16"/>
          <p:cNvSpPr txBox="1">
            <a:spLocks noChangeArrowheads="1"/>
          </p:cNvSpPr>
          <p:nvPr/>
        </p:nvSpPr>
        <p:spPr bwMode="auto">
          <a:xfrm>
            <a:off x="3276600" y="617220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17425" name="Group 17"/>
          <p:cNvGrpSpPr/>
          <p:nvPr/>
        </p:nvGrpSpPr>
        <p:grpSpPr bwMode="auto">
          <a:xfrm>
            <a:off x="2895600" y="2209800"/>
            <a:ext cx="1371600" cy="3932238"/>
            <a:chOff x="1824" y="1392"/>
            <a:chExt cx="864" cy="2477"/>
          </a:xfrm>
        </p:grpSpPr>
        <p:sp>
          <p:nvSpPr>
            <p:cNvPr id="38942" name="Line 18"/>
            <p:cNvSpPr>
              <a:spLocks noChangeShapeType="1"/>
            </p:cNvSpPr>
            <p:nvPr/>
          </p:nvSpPr>
          <p:spPr bwMode="auto">
            <a:xfrm flipV="1">
              <a:off x="2245" y="1661"/>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43" name="Text Box 19"/>
            <p:cNvSpPr txBox="1">
              <a:spLocks noChangeArrowheads="1"/>
            </p:cNvSpPr>
            <p:nvPr/>
          </p:nvSpPr>
          <p:spPr bwMode="auto">
            <a:xfrm>
              <a:off x="1824" y="1392"/>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17428" name="Text Box 20"/>
          <p:cNvSpPr txBox="1">
            <a:spLocks noChangeArrowheads="1"/>
          </p:cNvSpPr>
          <p:nvPr/>
        </p:nvSpPr>
        <p:spPr bwMode="auto">
          <a:xfrm>
            <a:off x="6248400" y="2895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en-US" altLang="cs-CZ" sz="2400" b="1" i="0" u="none" strike="noStrike" kern="1200" cap="none" spc="0" normalizeH="0" baseline="0" noProof="0">
                <a:ln>
                  <a:noFill/>
                </a:ln>
                <a:solidFill>
                  <a:srgbClr val="FF0066"/>
                </a:solidFill>
                <a:effectLst/>
                <a:uLnTx/>
                <a:uFillTx/>
                <a:latin typeface="Tahoma" panose="020B0604030504040204" pitchFamily="34" charset="0"/>
                <a:ea typeface="+mn-ea"/>
                <a:cs typeface="+mn-cs"/>
              </a:rPr>
              <a:t>Infla</a:t>
            </a:r>
            <a:r>
              <a:rPr kumimoji="0" lang="cs-CZ" altLang="cs-CZ" sz="2400" b="1" i="0" u="none" strike="noStrike" kern="1200" cap="none" spc="0" normalizeH="0" baseline="0" noProof="0">
                <a:ln>
                  <a:noFill/>
                </a:ln>
                <a:solidFill>
                  <a:srgbClr val="FF0066"/>
                </a:solidFill>
                <a:effectLst/>
                <a:uLnTx/>
                <a:uFillTx/>
                <a:latin typeface="Tahoma" panose="020B0604030504040204" pitchFamily="34" charset="0"/>
                <a:ea typeface="+mn-ea"/>
                <a:cs typeface="+mn-cs"/>
              </a:rPr>
              <a:t>ční mezera</a:t>
            </a:r>
            <a:endParaRPr kumimoji="0" lang="cs-CZ" altLang="cs-CZ" sz="2400" b="1" i="0" u="none" strike="noStrike" kern="1200" cap="none" spc="0" normalizeH="0" baseline="0" noProof="0">
              <a:ln>
                <a:noFill/>
              </a:ln>
              <a:solidFill>
                <a:srgbClr val="FF0066"/>
              </a:solidFill>
              <a:effectLst/>
              <a:uLnTx/>
              <a:uFillTx/>
              <a:latin typeface="Tahoma" panose="020B0604030504040204" pitchFamily="34" charset="0"/>
              <a:ea typeface="+mn-ea"/>
              <a:cs typeface="+mn-cs"/>
            </a:endParaRPr>
          </a:p>
        </p:txBody>
      </p:sp>
      <p:sp>
        <p:nvSpPr>
          <p:cNvPr id="17429" name="Text Box 21"/>
          <p:cNvSpPr txBox="1">
            <a:spLocks noChangeArrowheads="1"/>
          </p:cNvSpPr>
          <p:nvPr/>
        </p:nvSpPr>
        <p:spPr bwMode="auto">
          <a:xfrm>
            <a:off x="3886200" y="40386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cxnSp>
        <p:nvCxnSpPr>
          <p:cNvPr id="17430" name="AutoShape 22"/>
          <p:cNvCxnSpPr>
            <a:cxnSpLocks noChangeShapeType="1"/>
          </p:cNvCxnSpPr>
          <p:nvPr/>
        </p:nvCxnSpPr>
        <p:spPr bwMode="auto">
          <a:xfrm rot="10800000" flipV="1">
            <a:off x="4648200" y="3429000"/>
            <a:ext cx="2747963" cy="1247775"/>
          </a:xfrm>
          <a:prstGeom prst="bentConnector3">
            <a:avLst>
              <a:gd name="adj1" fmla="val 50435"/>
            </a:avLst>
          </a:prstGeom>
          <a:noFill/>
          <a:ln w="63500">
            <a:solidFill>
              <a:schemeClr val="tx1"/>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31" name="Text Box 23"/>
          <p:cNvSpPr txBox="1">
            <a:spLocks noChangeArrowheads="1"/>
          </p:cNvSpPr>
          <p:nvPr/>
        </p:nvSpPr>
        <p:spPr bwMode="auto">
          <a:xfrm>
            <a:off x="4267200" y="6172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7432" name="Text Box 24"/>
          <p:cNvSpPr txBox="1">
            <a:spLocks noChangeArrowheads="1"/>
          </p:cNvSpPr>
          <p:nvPr/>
        </p:nvSpPr>
        <p:spPr bwMode="auto">
          <a:xfrm>
            <a:off x="3810000" y="6172200"/>
            <a:ext cx="457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en-US"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7433" name="Line 25"/>
          <p:cNvSpPr>
            <a:spLocks noChangeShapeType="1"/>
          </p:cNvSpPr>
          <p:nvPr/>
        </p:nvSpPr>
        <p:spPr bwMode="auto">
          <a:xfrm flipH="1" flipV="1">
            <a:off x="3581400" y="4800600"/>
            <a:ext cx="685800" cy="0"/>
          </a:xfrm>
          <a:prstGeom prst="line">
            <a:avLst/>
          </a:prstGeom>
          <a:noFill/>
          <a:ln w="44450">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34" name="Line 26"/>
          <p:cNvSpPr>
            <a:spLocks noChangeShapeType="1"/>
          </p:cNvSpPr>
          <p:nvPr/>
        </p:nvSpPr>
        <p:spPr bwMode="auto">
          <a:xfrm>
            <a:off x="4267200" y="4800600"/>
            <a:ext cx="0" cy="137160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35" name="Rectangle 27"/>
          <p:cNvSpPr>
            <a:spLocks noChangeArrowheads="1"/>
          </p:cNvSpPr>
          <p:nvPr/>
        </p:nvSpPr>
        <p:spPr bwMode="auto">
          <a:xfrm>
            <a:off x="3276600" y="6237288"/>
            <a:ext cx="1511300" cy="431800"/>
          </a:xfrm>
          <a:prstGeom prst="rect">
            <a:avLst/>
          </a:prstGeom>
          <a:noFill/>
          <a:ln w="635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17439" name="Group 31"/>
          <p:cNvGrpSpPr/>
          <p:nvPr/>
        </p:nvGrpSpPr>
        <p:grpSpPr bwMode="auto">
          <a:xfrm>
            <a:off x="2286000" y="3505200"/>
            <a:ext cx="4724400" cy="2652713"/>
            <a:chOff x="1440" y="2208"/>
            <a:chExt cx="2976" cy="1671"/>
          </a:xfrm>
        </p:grpSpPr>
        <p:sp>
          <p:nvSpPr>
            <p:cNvPr id="38940" name="Freeform 29"/>
            <p:cNvSpPr/>
            <p:nvPr/>
          </p:nvSpPr>
          <p:spPr bwMode="auto">
            <a:xfrm>
              <a:off x="1440" y="2208"/>
              <a:ext cx="2304" cy="1536"/>
            </a:xfrm>
            <a:custGeom>
              <a:avLst/>
              <a:gdLst>
                <a:gd name="T0" fmla="*/ 0 w 1632"/>
                <a:gd name="T1" fmla="*/ 0 h 1776"/>
                <a:gd name="T2" fmla="*/ 2153 w 1632"/>
                <a:gd name="T3" fmla="*/ 628 h 1776"/>
                <a:gd name="T4" fmla="*/ 9152 w 1632"/>
                <a:gd name="T5" fmla="*/ 8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rnd" cmpd="sng">
              <a:solidFill>
                <a:srgbClr val="8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41" name="Text Box 30"/>
            <p:cNvSpPr txBox="1">
              <a:spLocks noChangeArrowheads="1"/>
            </p:cNvSpPr>
            <p:nvPr/>
          </p:nvSpPr>
          <p:spPr bwMode="auto">
            <a:xfrm>
              <a:off x="3744" y="3552"/>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sp>
        <p:nvSpPr>
          <p:cNvPr id="17440" name="Line 32"/>
          <p:cNvSpPr>
            <a:spLocks noChangeShapeType="1"/>
          </p:cNvSpPr>
          <p:nvPr/>
        </p:nvSpPr>
        <p:spPr bwMode="auto">
          <a:xfrm flipH="1">
            <a:off x="1143000" y="4800600"/>
            <a:ext cx="24384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41" name="Line 33"/>
          <p:cNvSpPr>
            <a:spLocks noChangeShapeType="1"/>
          </p:cNvSpPr>
          <p:nvPr/>
        </p:nvSpPr>
        <p:spPr bwMode="auto">
          <a:xfrm flipH="1">
            <a:off x="1143000" y="5486400"/>
            <a:ext cx="24384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42" name="Line 34"/>
          <p:cNvSpPr>
            <a:spLocks noChangeShapeType="1"/>
          </p:cNvSpPr>
          <p:nvPr/>
        </p:nvSpPr>
        <p:spPr bwMode="auto">
          <a:xfrm flipH="1">
            <a:off x="2514600" y="3581400"/>
            <a:ext cx="685800" cy="381000"/>
          </a:xfrm>
          <a:prstGeom prst="line">
            <a:avLst/>
          </a:prstGeom>
          <a:noFill/>
          <a:ln w="38100">
            <a:solidFill>
              <a:srgbClr val="0080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43" name="Line 35"/>
          <p:cNvSpPr>
            <a:spLocks noChangeShapeType="1"/>
          </p:cNvSpPr>
          <p:nvPr/>
        </p:nvSpPr>
        <p:spPr bwMode="auto">
          <a:xfrm flipH="1">
            <a:off x="4953000" y="5257800"/>
            <a:ext cx="838200" cy="457200"/>
          </a:xfrm>
          <a:prstGeom prst="line">
            <a:avLst/>
          </a:prstGeom>
          <a:noFill/>
          <a:ln w="38100">
            <a:solidFill>
              <a:srgbClr val="0080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44" name="Text Box 36"/>
          <p:cNvSpPr txBox="1">
            <a:spLocks noChangeArrowheads="1"/>
          </p:cNvSpPr>
          <p:nvPr/>
        </p:nvSpPr>
        <p:spPr bwMode="auto">
          <a:xfrm>
            <a:off x="1828800" y="2819400"/>
            <a:ext cx="1219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008000"/>
                </a:solidFill>
                <a:effectLst/>
                <a:uLnTx/>
                <a:uFillTx/>
                <a:latin typeface="Tahoma" panose="020B0604030504040204" pitchFamily="34" charset="0"/>
                <a:ea typeface="+mn-ea"/>
                <a:cs typeface="Times New Roman" panose="02020603050405020304" pitchFamily="18" charset="0"/>
              </a:rPr>
              <a:t>Δ</a:t>
            </a:r>
            <a:r>
              <a:rPr kumimoji="0" lang="cs-CZ" altLang="cs-CZ" sz="2800" b="1" i="0" u="none" strike="noStrike" kern="1200" cap="none" spc="0" normalizeH="0" baseline="0" noProof="0">
                <a:ln>
                  <a:noFill/>
                </a:ln>
                <a:solidFill>
                  <a:srgbClr val="008000"/>
                </a:solidFill>
                <a:effectLst/>
                <a:uLnTx/>
                <a:uFillTx/>
                <a:latin typeface="Tahoma" panose="020B0604030504040204" pitchFamily="34" charset="0"/>
                <a:ea typeface="+mn-ea"/>
                <a:cs typeface="+mn-cs"/>
              </a:rPr>
              <a:t> -G</a:t>
            </a:r>
            <a:endParaRPr kumimoji="0" lang="cs-CZ" altLang="cs-CZ" sz="2800" b="1" i="0" u="none" strike="noStrike" kern="1200" cap="none" spc="0" normalizeH="0" baseline="0" noProof="0">
              <a:ln>
                <a:noFill/>
              </a:ln>
              <a:solidFill>
                <a:srgbClr val="008000"/>
              </a:solidFill>
              <a:effectLst/>
              <a:uLnTx/>
              <a:uFillTx/>
              <a:latin typeface="Tahoma" panose="020B0604030504040204" pitchFamily="34" charset="0"/>
              <a:ea typeface="+mn-ea"/>
              <a:cs typeface="+mn-cs"/>
            </a:endParaRPr>
          </a:p>
        </p:txBody>
      </p:sp>
      <p:sp>
        <p:nvSpPr>
          <p:cNvPr id="17445" name="Text Box 37"/>
          <p:cNvSpPr txBox="1">
            <a:spLocks noChangeArrowheads="1"/>
          </p:cNvSpPr>
          <p:nvPr/>
        </p:nvSpPr>
        <p:spPr bwMode="auto">
          <a:xfrm>
            <a:off x="611188" y="5300663"/>
            <a:ext cx="64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7446" name="Text Box 38"/>
          <p:cNvSpPr txBox="1">
            <a:spLocks noChangeArrowheads="1"/>
          </p:cNvSpPr>
          <p:nvPr/>
        </p:nvSpPr>
        <p:spPr bwMode="auto">
          <a:xfrm>
            <a:off x="611188" y="4508500"/>
            <a:ext cx="64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7447" name="Line 39"/>
          <p:cNvSpPr>
            <a:spLocks noChangeShapeType="1"/>
          </p:cNvSpPr>
          <p:nvPr/>
        </p:nvSpPr>
        <p:spPr bwMode="auto">
          <a:xfrm>
            <a:off x="250825" y="4652963"/>
            <a:ext cx="0" cy="1223962"/>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 name="Nadpis 1"/>
          <p:cNvSpPr>
            <a:spLocks noGrp="1"/>
          </p:cNvSpPr>
          <p:nvPr>
            <p:ph type="title"/>
          </p:nvPr>
        </p:nvSpPr>
        <p:spPr/>
        <p:txBody>
          <a:bodyPr/>
          <a:lstStyle/>
          <a:p>
            <a:r>
              <a:rPr lang="cs-CZ" b="1" dirty="0">
                <a:solidFill>
                  <a:schemeClr val="tx1"/>
                </a:solidFill>
              </a:rPr>
              <a:t>Restriktivní fiskální politika</a:t>
            </a:r>
            <a:endParaRPr lang="cs-CZ" b="1" dirty="0">
              <a:solidFill>
                <a:schemeClr val="tx1"/>
              </a:solidFill>
            </a:endParaRPr>
          </a:p>
        </p:txBody>
      </p:sp>
      <p:sp>
        <p:nvSpPr>
          <p:cNvPr id="3" name="Zástupný text 2"/>
          <p:cNvSpPr>
            <a:spLocks noGrp="1"/>
          </p:cNvSpPr>
          <p:nvPr>
            <p:ph type="body" idx="1"/>
          </p:nvPr>
        </p:nvSpPr>
        <p:spPr/>
        <p:txBody>
          <a:bodyPr/>
          <a:lstStyle/>
          <a:p>
            <a:endParaRPr lang="cs-CZ"/>
          </a:p>
        </p:txBody>
      </p:sp>
      <p:sp>
        <p:nvSpPr>
          <p:cNvPr id="40"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34/50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7417"/>
                                        </p:tgtEl>
                                        <p:attrNameLst>
                                          <p:attrName>style.visibility</p:attrName>
                                        </p:attrNameLst>
                                      </p:cBhvr>
                                      <p:to>
                                        <p:strVal val="visible"/>
                                      </p:to>
                                    </p:set>
                                    <p:animEffect transition="in" filter="wipe(up)">
                                      <p:cBhvr>
                                        <p:cTn id="7" dur="500"/>
                                        <p:tgtEl>
                                          <p:spTgt spid="174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7421"/>
                                        </p:tgtEl>
                                        <p:attrNameLst>
                                          <p:attrName>style.visibility</p:attrName>
                                        </p:attrNameLst>
                                      </p:cBhvr>
                                      <p:to>
                                        <p:strVal val="visible"/>
                                      </p:to>
                                    </p:set>
                                    <p:animEffect transition="in" filter="wipe(down)">
                                      <p:cBhvr>
                                        <p:cTn id="12" dur="500"/>
                                        <p:tgtEl>
                                          <p:spTgt spid="1742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type="lt">
                                    <p:tmAbs val="75"/>
                                  </p:iterate>
                                  <p:childTnLst>
                                    <p:set>
                                      <p:cBhvr>
                                        <p:cTn id="16" dur="1" fill="hold">
                                          <p:stCondLst>
                                            <p:cond delay="74"/>
                                          </p:stCondLst>
                                        </p:cTn>
                                        <p:tgtEl>
                                          <p:spTgt spid="174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17440"/>
                                        </p:tgtEl>
                                        <p:attrNameLst>
                                          <p:attrName>style.visibility</p:attrName>
                                        </p:attrNameLst>
                                      </p:cBhvr>
                                      <p:to>
                                        <p:strVal val="visible"/>
                                      </p:to>
                                    </p:set>
                                    <p:animEffect transition="in" filter="wipe(right)">
                                      <p:cBhvr>
                                        <p:cTn id="21" dur="2000"/>
                                        <p:tgtEl>
                                          <p:spTgt spid="17440"/>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7446"/>
                                        </p:tgtEl>
                                        <p:attrNameLst>
                                          <p:attrName>style.visibility</p:attrName>
                                        </p:attrNameLst>
                                      </p:cBhvr>
                                      <p:to>
                                        <p:strVal val="visible"/>
                                      </p:to>
                                    </p:set>
                                    <p:animEffect transition="in" filter="wipe(right)">
                                      <p:cBhvr>
                                        <p:cTn id="24" dur="2000"/>
                                        <p:tgtEl>
                                          <p:spTgt spid="17446"/>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iterate type="lt">
                                    <p:tmAbs val="75"/>
                                  </p:iterate>
                                  <p:childTnLst>
                                    <p:set>
                                      <p:cBhvr>
                                        <p:cTn id="28" dur="1" fill="hold">
                                          <p:stCondLst>
                                            <p:cond delay="74"/>
                                          </p:stCondLst>
                                        </p:cTn>
                                        <p:tgtEl>
                                          <p:spTgt spid="1743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iterate type="lt">
                                    <p:tmAbs val="75"/>
                                  </p:iterate>
                                  <p:childTnLst>
                                    <p:set>
                                      <p:cBhvr>
                                        <p:cTn id="32" dur="1" fill="hold">
                                          <p:stCondLst>
                                            <p:cond delay="74"/>
                                          </p:stCondLst>
                                        </p:cTn>
                                        <p:tgtEl>
                                          <p:spTgt spid="174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7425"/>
                                        </p:tgtEl>
                                        <p:attrNameLst>
                                          <p:attrName>style.visibility</p:attrName>
                                        </p:attrNameLst>
                                      </p:cBhvr>
                                      <p:to>
                                        <p:strVal val="visible"/>
                                      </p:to>
                                    </p:set>
                                    <p:animEffect transition="in" filter="wipe(down)">
                                      <p:cBhvr>
                                        <p:cTn id="37" dur="500"/>
                                        <p:tgtEl>
                                          <p:spTgt spid="17425"/>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iterate type="lt">
                                    <p:tmAbs val="75"/>
                                  </p:iterate>
                                  <p:childTnLst>
                                    <p:set>
                                      <p:cBhvr>
                                        <p:cTn id="41" dur="1" fill="hold">
                                          <p:stCondLst>
                                            <p:cond delay="74"/>
                                          </p:stCondLst>
                                        </p:cTn>
                                        <p:tgtEl>
                                          <p:spTgt spid="17424"/>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iterate type="lt">
                                    <p:tmAbs val="75"/>
                                  </p:iterate>
                                  <p:childTnLst>
                                    <p:set>
                                      <p:cBhvr>
                                        <p:cTn id="45" dur="1" fill="hold">
                                          <p:stCondLst>
                                            <p:cond delay="74"/>
                                          </p:stCondLst>
                                        </p:cTn>
                                        <p:tgtEl>
                                          <p:spTgt spid="1743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5" presetClass="entr" presetSubtype="0" fill="hold" grpId="0" nodeType="clickEffect">
                                  <p:stCondLst>
                                    <p:cond delay="0"/>
                                  </p:stCondLst>
                                  <p:childTnLst>
                                    <p:set>
                                      <p:cBhvr>
                                        <p:cTn id="49" dur="1" fill="hold">
                                          <p:stCondLst>
                                            <p:cond delay="0"/>
                                          </p:stCondLst>
                                        </p:cTn>
                                        <p:tgtEl>
                                          <p:spTgt spid="17435"/>
                                        </p:tgtEl>
                                        <p:attrNameLst>
                                          <p:attrName>style.visibility</p:attrName>
                                        </p:attrNameLst>
                                      </p:cBhvr>
                                      <p:to>
                                        <p:strVal val="visible"/>
                                      </p:to>
                                    </p:set>
                                    <p:anim calcmode="lin" valueType="num">
                                      <p:cBhvr>
                                        <p:cTn id="50" dur="1000" fill="hold"/>
                                        <p:tgtEl>
                                          <p:spTgt spid="17435"/>
                                        </p:tgtEl>
                                        <p:attrNameLst>
                                          <p:attrName>ppt_w</p:attrName>
                                        </p:attrNameLst>
                                      </p:cBhvr>
                                      <p:tavLst>
                                        <p:tav tm="0">
                                          <p:val>
                                            <p:fltVal val="0"/>
                                          </p:val>
                                        </p:tav>
                                        <p:tav tm="100000">
                                          <p:val>
                                            <p:strVal val="#ppt_w"/>
                                          </p:val>
                                        </p:tav>
                                      </p:tavLst>
                                    </p:anim>
                                    <p:anim calcmode="lin" valueType="num">
                                      <p:cBhvr>
                                        <p:cTn id="51" dur="1000" fill="hold"/>
                                        <p:tgtEl>
                                          <p:spTgt spid="17435"/>
                                        </p:tgtEl>
                                        <p:attrNameLst>
                                          <p:attrName>ppt_h</p:attrName>
                                        </p:attrNameLst>
                                      </p:cBhvr>
                                      <p:tavLst>
                                        <p:tav tm="0">
                                          <p:val>
                                            <p:fltVal val="0"/>
                                          </p:val>
                                        </p:tav>
                                        <p:tav tm="100000">
                                          <p:val>
                                            <p:strVal val="#ppt_h"/>
                                          </p:val>
                                        </p:tav>
                                      </p:tavLst>
                                    </p:anim>
                                    <p:anim calcmode="lin" valueType="num">
                                      <p:cBhvr>
                                        <p:cTn id="52" dur="1000" fill="hold"/>
                                        <p:tgtEl>
                                          <p:spTgt spid="17435"/>
                                        </p:tgtEl>
                                        <p:attrNameLst>
                                          <p:attrName>ppt_x</p:attrName>
                                        </p:attrNameLst>
                                      </p:cBhvr>
                                      <p:tavLst>
                                        <p:tav tm="0" fmla="#ppt_x+(cos(-2*pi*(1-$))*-#ppt_x-sin(-2*pi*(1-$))*(1-#ppt_y))*(1-$)">
                                          <p:val>
                                            <p:fltVal val="0"/>
                                          </p:val>
                                        </p:tav>
                                        <p:tav tm="100000">
                                          <p:val>
                                            <p:fltVal val="1"/>
                                          </p:val>
                                        </p:tav>
                                      </p:tavLst>
                                    </p:anim>
                                    <p:anim calcmode="lin" valueType="num">
                                      <p:cBhvr>
                                        <p:cTn id="53" dur="1000" fill="hold"/>
                                        <p:tgtEl>
                                          <p:spTgt spid="1743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4" fill="hold">
                      <p:stCondLst>
                        <p:cond delay="indefinite"/>
                      </p:stCondLst>
                      <p:childTnLst>
                        <p:par>
                          <p:cTn id="55" fill="hold">
                            <p:stCondLst>
                              <p:cond delay="0"/>
                            </p:stCondLst>
                            <p:childTnLst>
                              <p:par>
                                <p:cTn id="56" presetID="15" presetClass="entr" presetSubtype="0" fill="hold" nodeType="clickEffect">
                                  <p:stCondLst>
                                    <p:cond delay="0"/>
                                  </p:stCondLst>
                                  <p:childTnLst>
                                    <p:set>
                                      <p:cBhvr>
                                        <p:cTn id="57" dur="1" fill="hold">
                                          <p:stCondLst>
                                            <p:cond delay="0"/>
                                          </p:stCondLst>
                                        </p:cTn>
                                        <p:tgtEl>
                                          <p:spTgt spid="17433"/>
                                        </p:tgtEl>
                                        <p:attrNameLst>
                                          <p:attrName>style.visibility</p:attrName>
                                        </p:attrNameLst>
                                      </p:cBhvr>
                                      <p:to>
                                        <p:strVal val="visible"/>
                                      </p:to>
                                    </p:set>
                                    <p:anim calcmode="lin" valueType="num">
                                      <p:cBhvr>
                                        <p:cTn id="58" dur="1000" fill="hold"/>
                                        <p:tgtEl>
                                          <p:spTgt spid="17433"/>
                                        </p:tgtEl>
                                        <p:attrNameLst>
                                          <p:attrName>ppt_w</p:attrName>
                                        </p:attrNameLst>
                                      </p:cBhvr>
                                      <p:tavLst>
                                        <p:tav tm="0">
                                          <p:val>
                                            <p:fltVal val="0"/>
                                          </p:val>
                                        </p:tav>
                                        <p:tav tm="100000">
                                          <p:val>
                                            <p:strVal val="#ppt_w"/>
                                          </p:val>
                                        </p:tav>
                                      </p:tavLst>
                                    </p:anim>
                                    <p:anim calcmode="lin" valueType="num">
                                      <p:cBhvr>
                                        <p:cTn id="59" dur="1000" fill="hold"/>
                                        <p:tgtEl>
                                          <p:spTgt spid="17433"/>
                                        </p:tgtEl>
                                        <p:attrNameLst>
                                          <p:attrName>ppt_h</p:attrName>
                                        </p:attrNameLst>
                                      </p:cBhvr>
                                      <p:tavLst>
                                        <p:tav tm="0">
                                          <p:val>
                                            <p:fltVal val="0"/>
                                          </p:val>
                                        </p:tav>
                                        <p:tav tm="100000">
                                          <p:val>
                                            <p:strVal val="#ppt_h"/>
                                          </p:val>
                                        </p:tav>
                                      </p:tavLst>
                                    </p:anim>
                                    <p:anim calcmode="lin" valueType="num">
                                      <p:cBhvr>
                                        <p:cTn id="60" dur="1000" fill="hold"/>
                                        <p:tgtEl>
                                          <p:spTgt spid="17433"/>
                                        </p:tgtEl>
                                        <p:attrNameLst>
                                          <p:attrName>ppt_x</p:attrName>
                                        </p:attrNameLst>
                                      </p:cBhvr>
                                      <p:tavLst>
                                        <p:tav tm="0" fmla="#ppt_x+(cos(-2*pi*(1-$))*-#ppt_x-sin(-2*pi*(1-$))*(1-#ppt_y))*(1-$)">
                                          <p:val>
                                            <p:fltVal val="0"/>
                                          </p:val>
                                        </p:tav>
                                        <p:tav tm="100000">
                                          <p:val>
                                            <p:fltVal val="1"/>
                                          </p:val>
                                        </p:tav>
                                      </p:tavLst>
                                    </p:anim>
                                    <p:anim calcmode="lin" valueType="num">
                                      <p:cBhvr>
                                        <p:cTn id="61" dur="1000" fill="hold"/>
                                        <p:tgtEl>
                                          <p:spTgt spid="1743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iterate type="lt">
                                    <p:tmAbs val="75"/>
                                  </p:iterate>
                                  <p:childTnLst>
                                    <p:set>
                                      <p:cBhvr>
                                        <p:cTn id="65" dur="1" fill="hold">
                                          <p:stCondLst>
                                            <p:cond delay="74"/>
                                          </p:stCondLst>
                                        </p:cTn>
                                        <p:tgtEl>
                                          <p:spTgt spid="17428"/>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nodeType="clickEffect">
                                  <p:stCondLst>
                                    <p:cond delay="0"/>
                                  </p:stCondLst>
                                  <p:childTnLst>
                                    <p:set>
                                      <p:cBhvr>
                                        <p:cTn id="69" dur="1" fill="hold">
                                          <p:stCondLst>
                                            <p:cond delay="0"/>
                                          </p:stCondLst>
                                        </p:cTn>
                                        <p:tgtEl>
                                          <p:spTgt spid="17430"/>
                                        </p:tgtEl>
                                        <p:attrNameLst>
                                          <p:attrName>style.visibility</p:attrName>
                                        </p:attrNameLst>
                                      </p:cBhvr>
                                      <p:to>
                                        <p:strVal val="visible"/>
                                      </p:to>
                                    </p:set>
                                    <p:animEffect transition="in" filter="wipe(up)">
                                      <p:cBhvr>
                                        <p:cTn id="70" dur="500"/>
                                        <p:tgtEl>
                                          <p:spTgt spid="17430"/>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1" fill="hold" nodeType="clickEffect">
                                  <p:stCondLst>
                                    <p:cond delay="0"/>
                                  </p:stCondLst>
                                  <p:childTnLst>
                                    <p:set>
                                      <p:cBhvr>
                                        <p:cTn id="74" dur="1" fill="hold">
                                          <p:stCondLst>
                                            <p:cond delay="0"/>
                                          </p:stCondLst>
                                        </p:cTn>
                                        <p:tgtEl>
                                          <p:spTgt spid="17439"/>
                                        </p:tgtEl>
                                        <p:attrNameLst>
                                          <p:attrName>style.visibility</p:attrName>
                                        </p:attrNameLst>
                                      </p:cBhvr>
                                      <p:to>
                                        <p:strVal val="visible"/>
                                      </p:to>
                                    </p:set>
                                    <p:animEffect transition="in" filter="wipe(up)">
                                      <p:cBhvr>
                                        <p:cTn id="75" dur="2000"/>
                                        <p:tgtEl>
                                          <p:spTgt spid="17439"/>
                                        </p:tgtEl>
                                      </p:cBhvr>
                                    </p:animEffect>
                                  </p:childTnLst>
                                </p:cTn>
                              </p:par>
                            </p:childTnLst>
                          </p:cTn>
                        </p:par>
                      </p:childTnLst>
                    </p:cTn>
                  </p:par>
                  <p:par>
                    <p:cTn id="76" fill="hold">
                      <p:stCondLst>
                        <p:cond delay="indefinite"/>
                      </p:stCondLst>
                      <p:childTnLst>
                        <p:par>
                          <p:cTn id="77" fill="hold">
                            <p:stCondLst>
                              <p:cond delay="0"/>
                            </p:stCondLst>
                            <p:childTnLst>
                              <p:par>
                                <p:cTn id="78" presetID="31" presetClass="entr" presetSubtype="0" fill="hold" nodeType="clickEffect">
                                  <p:stCondLst>
                                    <p:cond delay="0"/>
                                  </p:stCondLst>
                                  <p:iterate type="lt">
                                    <p:tmPct val="5000"/>
                                  </p:iterate>
                                  <p:childTnLst>
                                    <p:set>
                                      <p:cBhvr>
                                        <p:cTn id="79" dur="1" fill="hold">
                                          <p:stCondLst>
                                            <p:cond delay="0"/>
                                          </p:stCondLst>
                                        </p:cTn>
                                        <p:tgtEl>
                                          <p:spTgt spid="17443"/>
                                        </p:tgtEl>
                                        <p:attrNameLst>
                                          <p:attrName>style.visibility</p:attrName>
                                        </p:attrNameLst>
                                      </p:cBhvr>
                                      <p:to>
                                        <p:strVal val="visible"/>
                                      </p:to>
                                    </p:set>
                                    <p:anim calcmode="lin" valueType="num">
                                      <p:cBhvr>
                                        <p:cTn id="80" dur="1000" fill="hold"/>
                                        <p:tgtEl>
                                          <p:spTgt spid="17443"/>
                                        </p:tgtEl>
                                        <p:attrNameLst>
                                          <p:attrName>ppt_w</p:attrName>
                                        </p:attrNameLst>
                                      </p:cBhvr>
                                      <p:tavLst>
                                        <p:tav tm="0">
                                          <p:val>
                                            <p:fltVal val="0"/>
                                          </p:val>
                                        </p:tav>
                                        <p:tav tm="100000">
                                          <p:val>
                                            <p:strVal val="#ppt_w"/>
                                          </p:val>
                                        </p:tav>
                                      </p:tavLst>
                                    </p:anim>
                                    <p:anim calcmode="lin" valueType="num">
                                      <p:cBhvr>
                                        <p:cTn id="81" dur="1000" fill="hold"/>
                                        <p:tgtEl>
                                          <p:spTgt spid="17443"/>
                                        </p:tgtEl>
                                        <p:attrNameLst>
                                          <p:attrName>ppt_h</p:attrName>
                                        </p:attrNameLst>
                                      </p:cBhvr>
                                      <p:tavLst>
                                        <p:tav tm="0">
                                          <p:val>
                                            <p:fltVal val="0"/>
                                          </p:val>
                                        </p:tav>
                                        <p:tav tm="100000">
                                          <p:val>
                                            <p:strVal val="#ppt_h"/>
                                          </p:val>
                                        </p:tav>
                                      </p:tavLst>
                                    </p:anim>
                                    <p:anim calcmode="lin" valueType="num">
                                      <p:cBhvr>
                                        <p:cTn id="82" dur="1000" fill="hold"/>
                                        <p:tgtEl>
                                          <p:spTgt spid="17443"/>
                                        </p:tgtEl>
                                        <p:attrNameLst>
                                          <p:attrName>style.rotation</p:attrName>
                                        </p:attrNameLst>
                                      </p:cBhvr>
                                      <p:tavLst>
                                        <p:tav tm="0">
                                          <p:val>
                                            <p:fltVal val="90"/>
                                          </p:val>
                                        </p:tav>
                                        <p:tav tm="100000">
                                          <p:val>
                                            <p:fltVal val="0"/>
                                          </p:val>
                                        </p:tav>
                                      </p:tavLst>
                                    </p:anim>
                                    <p:animEffect transition="in" filter="fade">
                                      <p:cBhvr>
                                        <p:cTn id="83" dur="1000"/>
                                        <p:tgtEl>
                                          <p:spTgt spid="17443"/>
                                        </p:tgtEl>
                                      </p:cBhvr>
                                    </p:animEffect>
                                  </p:childTnLst>
                                </p:cTn>
                              </p:par>
                              <p:par>
                                <p:cTn id="84" presetID="31" presetClass="entr" presetSubtype="0" fill="hold" nodeType="withEffect">
                                  <p:stCondLst>
                                    <p:cond delay="0"/>
                                  </p:stCondLst>
                                  <p:iterate type="lt">
                                    <p:tmPct val="5000"/>
                                  </p:iterate>
                                  <p:childTnLst>
                                    <p:set>
                                      <p:cBhvr>
                                        <p:cTn id="85" dur="1" fill="hold">
                                          <p:stCondLst>
                                            <p:cond delay="0"/>
                                          </p:stCondLst>
                                        </p:cTn>
                                        <p:tgtEl>
                                          <p:spTgt spid="17442"/>
                                        </p:tgtEl>
                                        <p:attrNameLst>
                                          <p:attrName>style.visibility</p:attrName>
                                        </p:attrNameLst>
                                      </p:cBhvr>
                                      <p:to>
                                        <p:strVal val="visible"/>
                                      </p:to>
                                    </p:set>
                                    <p:anim calcmode="lin" valueType="num">
                                      <p:cBhvr>
                                        <p:cTn id="86" dur="1000" fill="hold"/>
                                        <p:tgtEl>
                                          <p:spTgt spid="17442"/>
                                        </p:tgtEl>
                                        <p:attrNameLst>
                                          <p:attrName>ppt_w</p:attrName>
                                        </p:attrNameLst>
                                      </p:cBhvr>
                                      <p:tavLst>
                                        <p:tav tm="0">
                                          <p:val>
                                            <p:fltVal val="0"/>
                                          </p:val>
                                        </p:tav>
                                        <p:tav tm="100000">
                                          <p:val>
                                            <p:strVal val="#ppt_w"/>
                                          </p:val>
                                        </p:tav>
                                      </p:tavLst>
                                    </p:anim>
                                    <p:anim calcmode="lin" valueType="num">
                                      <p:cBhvr>
                                        <p:cTn id="87" dur="1000" fill="hold"/>
                                        <p:tgtEl>
                                          <p:spTgt spid="17442"/>
                                        </p:tgtEl>
                                        <p:attrNameLst>
                                          <p:attrName>ppt_h</p:attrName>
                                        </p:attrNameLst>
                                      </p:cBhvr>
                                      <p:tavLst>
                                        <p:tav tm="0">
                                          <p:val>
                                            <p:fltVal val="0"/>
                                          </p:val>
                                        </p:tav>
                                        <p:tav tm="100000">
                                          <p:val>
                                            <p:strVal val="#ppt_h"/>
                                          </p:val>
                                        </p:tav>
                                      </p:tavLst>
                                    </p:anim>
                                    <p:anim calcmode="lin" valueType="num">
                                      <p:cBhvr>
                                        <p:cTn id="88" dur="1000" fill="hold"/>
                                        <p:tgtEl>
                                          <p:spTgt spid="17442"/>
                                        </p:tgtEl>
                                        <p:attrNameLst>
                                          <p:attrName>style.rotation</p:attrName>
                                        </p:attrNameLst>
                                      </p:cBhvr>
                                      <p:tavLst>
                                        <p:tav tm="0">
                                          <p:val>
                                            <p:fltVal val="90"/>
                                          </p:val>
                                        </p:tav>
                                        <p:tav tm="100000">
                                          <p:val>
                                            <p:fltVal val="0"/>
                                          </p:val>
                                        </p:tav>
                                      </p:tavLst>
                                    </p:anim>
                                    <p:animEffect transition="in" filter="fade">
                                      <p:cBhvr>
                                        <p:cTn id="89" dur="1000"/>
                                        <p:tgtEl>
                                          <p:spTgt spid="17442"/>
                                        </p:tgtEl>
                                      </p:cBhvr>
                                    </p:animEffect>
                                  </p:childTnLst>
                                </p:cTn>
                              </p:par>
                            </p:childTnLst>
                          </p:cTn>
                        </p:par>
                      </p:childTnLst>
                    </p:cTn>
                  </p:par>
                  <p:par>
                    <p:cTn id="90" fill="hold">
                      <p:stCondLst>
                        <p:cond delay="indefinite"/>
                      </p:stCondLst>
                      <p:childTnLst>
                        <p:par>
                          <p:cTn id="91" fill="hold">
                            <p:stCondLst>
                              <p:cond delay="0"/>
                            </p:stCondLst>
                            <p:childTnLst>
                              <p:par>
                                <p:cTn id="92" presetID="26" presetClass="emph" presetSubtype="0" fill="hold" nodeType="clickEffect">
                                  <p:stCondLst>
                                    <p:cond delay="0"/>
                                  </p:stCondLst>
                                  <p:iterate type="lt">
                                    <p:tmPct val="0"/>
                                  </p:iterate>
                                  <p:childTnLst>
                                    <p:animEffect transition="out" filter="fade">
                                      <p:cBhvr>
                                        <p:cTn id="93" dur="500" tmFilter="0, 0; .2, .5; .8, .5; 1, 0"/>
                                        <p:tgtEl>
                                          <p:spTgt spid="17443"/>
                                        </p:tgtEl>
                                      </p:cBhvr>
                                    </p:animEffect>
                                    <p:animScale>
                                      <p:cBhvr>
                                        <p:cTn id="94" dur="250" autoRev="1" fill="hold"/>
                                        <p:tgtEl>
                                          <p:spTgt spid="17443"/>
                                        </p:tgtEl>
                                      </p:cBhvr>
                                      <p:by x="105000" y="105000"/>
                                    </p:animScale>
                                  </p:childTnLst>
                                </p:cTn>
                              </p:par>
                              <p:par>
                                <p:cTn id="95" presetID="26" presetClass="emph" presetSubtype="0" fill="hold" nodeType="withEffect">
                                  <p:stCondLst>
                                    <p:cond delay="0"/>
                                  </p:stCondLst>
                                  <p:iterate type="lt">
                                    <p:tmPct val="0"/>
                                  </p:iterate>
                                  <p:childTnLst>
                                    <p:animEffect transition="out" filter="fade">
                                      <p:cBhvr>
                                        <p:cTn id="96" dur="500" tmFilter="0, 0; .2, .5; .8, .5; 1, 0"/>
                                        <p:tgtEl>
                                          <p:spTgt spid="17442"/>
                                        </p:tgtEl>
                                      </p:cBhvr>
                                    </p:animEffect>
                                    <p:animScale>
                                      <p:cBhvr>
                                        <p:cTn id="97" dur="250" autoRev="1" fill="hold"/>
                                        <p:tgtEl>
                                          <p:spTgt spid="17442"/>
                                        </p:tgtEl>
                                      </p:cBhvr>
                                      <p:by x="105000" y="105000"/>
                                    </p:animScale>
                                  </p:childTnLst>
                                </p:cTn>
                              </p:par>
                            </p:childTnLst>
                          </p:cTn>
                        </p:par>
                      </p:childTnLst>
                    </p:cTn>
                  </p:par>
                  <p:par>
                    <p:cTn id="98" fill="hold">
                      <p:stCondLst>
                        <p:cond delay="indefinite"/>
                      </p:stCondLst>
                      <p:childTnLst>
                        <p:par>
                          <p:cTn id="99" fill="hold">
                            <p:stCondLst>
                              <p:cond delay="0"/>
                            </p:stCondLst>
                            <p:childTnLst>
                              <p:par>
                                <p:cTn id="100" presetID="38" presetClass="entr" presetSubtype="0" accel="50000" fill="hold" grpId="0" nodeType="clickEffect">
                                  <p:stCondLst>
                                    <p:cond delay="0"/>
                                  </p:stCondLst>
                                  <p:iterate type="lt">
                                    <p:tmPct val="50000"/>
                                  </p:iterate>
                                  <p:childTnLst>
                                    <p:set>
                                      <p:cBhvr>
                                        <p:cTn id="101" dur="1" fill="hold">
                                          <p:stCondLst>
                                            <p:cond delay="0"/>
                                          </p:stCondLst>
                                        </p:cTn>
                                        <p:tgtEl>
                                          <p:spTgt spid="17444"/>
                                        </p:tgtEl>
                                        <p:attrNameLst>
                                          <p:attrName>style.visibility</p:attrName>
                                        </p:attrNameLst>
                                      </p:cBhvr>
                                      <p:to>
                                        <p:strVal val="visible"/>
                                      </p:to>
                                    </p:set>
                                    <p:set>
                                      <p:cBhvr>
                                        <p:cTn id="102" dur="455" fill="hold">
                                          <p:stCondLst>
                                            <p:cond delay="0"/>
                                          </p:stCondLst>
                                        </p:cTn>
                                        <p:tgtEl>
                                          <p:spTgt spid="17444"/>
                                        </p:tgtEl>
                                        <p:attrNameLst>
                                          <p:attrName>style.rotation</p:attrName>
                                        </p:attrNameLst>
                                      </p:cBhvr>
                                      <p:to>
                                        <p:strVal val="-45.0"/>
                                      </p:to>
                                    </p:set>
                                    <p:anim calcmode="lin" valueType="num">
                                      <p:cBhvr>
                                        <p:cTn id="103" dur="455" fill="hold">
                                          <p:stCondLst>
                                            <p:cond delay="455"/>
                                          </p:stCondLst>
                                        </p:cTn>
                                        <p:tgtEl>
                                          <p:spTgt spid="17444"/>
                                        </p:tgtEl>
                                        <p:attrNameLst>
                                          <p:attrName>style.rotation</p:attrName>
                                        </p:attrNameLst>
                                      </p:cBhvr>
                                      <p:tavLst>
                                        <p:tav tm="0">
                                          <p:val>
                                            <p:fltVal val="-45"/>
                                          </p:val>
                                        </p:tav>
                                        <p:tav tm="69900">
                                          <p:val>
                                            <p:fltVal val="45"/>
                                          </p:val>
                                        </p:tav>
                                        <p:tav tm="100000">
                                          <p:val>
                                            <p:fltVal val="0"/>
                                          </p:val>
                                        </p:tav>
                                      </p:tavLst>
                                    </p:anim>
                                    <p:anim calcmode="lin" valueType="num">
                                      <p:cBhvr>
                                        <p:cTn id="104" dur="455" fill="hold">
                                          <p:stCondLst>
                                            <p:cond delay="0"/>
                                          </p:stCondLst>
                                        </p:cTn>
                                        <p:tgtEl>
                                          <p:spTgt spid="17444"/>
                                        </p:tgtEl>
                                        <p:attrNameLst>
                                          <p:attrName>ppt_y</p:attrName>
                                        </p:attrNameLst>
                                      </p:cBhvr>
                                      <p:tavLst>
                                        <p:tav tm="0">
                                          <p:val>
                                            <p:strVal val="#ppt_y-1"/>
                                          </p:val>
                                        </p:tav>
                                        <p:tav tm="100000">
                                          <p:val>
                                            <p:strVal val="#ppt_y-(0.354*#ppt_w-0.172*#ppt_h)"/>
                                          </p:val>
                                        </p:tav>
                                      </p:tavLst>
                                    </p:anim>
                                    <p:anim calcmode="lin" valueType="num">
                                      <p:cBhvr>
                                        <p:cTn id="105" dur="156" decel="50000" autoRev="1" fill="hold">
                                          <p:stCondLst>
                                            <p:cond delay="455"/>
                                          </p:stCondLst>
                                        </p:cTn>
                                        <p:tgtEl>
                                          <p:spTgt spid="17444"/>
                                        </p:tgtEl>
                                        <p:attrNameLst>
                                          <p:attrName>ppt_y</p:attrName>
                                        </p:attrNameLst>
                                      </p:cBhvr>
                                      <p:tavLst>
                                        <p:tav tm="0">
                                          <p:val>
                                            <p:strVal val="#ppt_y-(0.354*#ppt_w-0.172*#ppt_h)"/>
                                          </p:val>
                                        </p:tav>
                                        <p:tav tm="100000">
                                          <p:val>
                                            <p:strVal val="#ppt_y-(0.354*#ppt_w-0.172*#ppt_h)-#ppt_h/2"/>
                                          </p:val>
                                        </p:tav>
                                      </p:tavLst>
                                    </p:anim>
                                    <p:anim calcmode="lin" valueType="num">
                                      <p:cBhvr>
                                        <p:cTn id="106" dur="136" fill="hold">
                                          <p:stCondLst>
                                            <p:cond delay="864"/>
                                          </p:stCondLst>
                                        </p:cTn>
                                        <p:tgtEl>
                                          <p:spTgt spid="17444"/>
                                        </p:tgtEl>
                                        <p:attrNameLst>
                                          <p:attrName>ppt_y</p:attrName>
                                        </p:attrNameLst>
                                      </p:cBhvr>
                                      <p:tavLst>
                                        <p:tav tm="0">
                                          <p:val>
                                            <p:strVal val="#ppt_y-(0.354*#ppt_w-0.172*#ppt_h)"/>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2" presetClass="entr" presetSubtype="2" fill="hold" nodeType="clickEffect">
                                  <p:stCondLst>
                                    <p:cond delay="0"/>
                                  </p:stCondLst>
                                  <p:childTnLst>
                                    <p:set>
                                      <p:cBhvr>
                                        <p:cTn id="110" dur="1" fill="hold">
                                          <p:stCondLst>
                                            <p:cond delay="0"/>
                                          </p:stCondLst>
                                        </p:cTn>
                                        <p:tgtEl>
                                          <p:spTgt spid="17441"/>
                                        </p:tgtEl>
                                        <p:attrNameLst>
                                          <p:attrName>style.visibility</p:attrName>
                                        </p:attrNameLst>
                                      </p:cBhvr>
                                      <p:to>
                                        <p:strVal val="visible"/>
                                      </p:to>
                                    </p:set>
                                    <p:animEffect transition="in" filter="wipe(right)">
                                      <p:cBhvr>
                                        <p:cTn id="111" dur="2000"/>
                                        <p:tgtEl>
                                          <p:spTgt spid="17441"/>
                                        </p:tgtEl>
                                      </p:cBhvr>
                                    </p:animEffect>
                                  </p:childTnLst>
                                </p:cTn>
                              </p:par>
                              <p:par>
                                <p:cTn id="112" presetID="22" presetClass="entr" presetSubtype="2" fill="hold" grpId="0" nodeType="withEffect">
                                  <p:stCondLst>
                                    <p:cond delay="0"/>
                                  </p:stCondLst>
                                  <p:childTnLst>
                                    <p:set>
                                      <p:cBhvr>
                                        <p:cTn id="113" dur="1" fill="hold">
                                          <p:stCondLst>
                                            <p:cond delay="0"/>
                                          </p:stCondLst>
                                        </p:cTn>
                                        <p:tgtEl>
                                          <p:spTgt spid="17445"/>
                                        </p:tgtEl>
                                        <p:attrNameLst>
                                          <p:attrName>style.visibility</p:attrName>
                                        </p:attrNameLst>
                                      </p:cBhvr>
                                      <p:to>
                                        <p:strVal val="visible"/>
                                      </p:to>
                                    </p:set>
                                    <p:animEffect transition="in" filter="wipe(right)">
                                      <p:cBhvr>
                                        <p:cTn id="114" dur="2000"/>
                                        <p:tgtEl>
                                          <p:spTgt spid="17445"/>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1" fill="hold" nodeType="clickEffect">
                                  <p:stCondLst>
                                    <p:cond delay="0"/>
                                  </p:stCondLst>
                                  <p:childTnLst>
                                    <p:set>
                                      <p:cBhvr>
                                        <p:cTn id="118" dur="1" fill="hold">
                                          <p:stCondLst>
                                            <p:cond delay="0"/>
                                          </p:stCondLst>
                                        </p:cTn>
                                        <p:tgtEl>
                                          <p:spTgt spid="17447"/>
                                        </p:tgtEl>
                                        <p:attrNameLst>
                                          <p:attrName>style.visibility</p:attrName>
                                        </p:attrNameLst>
                                      </p:cBhvr>
                                      <p:to>
                                        <p:strVal val="visible"/>
                                      </p:to>
                                    </p:set>
                                    <p:animEffect transition="in" filter="wipe(up)">
                                      <p:cBhvr>
                                        <p:cTn id="119" dur="2000"/>
                                        <p:tgtEl>
                                          <p:spTgt spid="174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4" grpId="0" autoUpdateAnimBg="0"/>
      <p:bldP spid="17428" grpId="0" autoUpdateAnimBg="0"/>
      <p:bldP spid="17429" grpId="0" autoUpdateAnimBg="0"/>
      <p:bldP spid="17431" grpId="0" autoUpdateAnimBg="0"/>
      <p:bldP spid="17432" grpId="0" autoUpdateAnimBg="0"/>
      <p:bldP spid="17435" grpId="0" animBg="1"/>
      <p:bldP spid="17444" grpId="0"/>
      <p:bldP spid="17445" grpId="0"/>
      <p:bldP spid="1744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text 3"/>
          <p:cNvSpPr>
            <a:spLocks noGrp="1"/>
          </p:cNvSpPr>
          <p:nvPr>
            <p:ph type="body" idx="1"/>
          </p:nvPr>
        </p:nvSpPr>
        <p:spPr/>
        <p:txBody>
          <a:bodyPr/>
          <a:lstStyle/>
          <a:p>
            <a:endParaRPr lang="cs-CZ"/>
          </a:p>
        </p:txBody>
      </p:sp>
      <p:sp>
        <p:nvSpPr>
          <p:cNvPr id="45060" name="Line 4"/>
          <p:cNvSpPr>
            <a:spLocks noChangeShapeType="1"/>
          </p:cNvSpPr>
          <p:nvPr/>
        </p:nvSpPr>
        <p:spPr bwMode="auto">
          <a:xfrm>
            <a:off x="2627313" y="2781300"/>
            <a:ext cx="0" cy="3168650"/>
          </a:xfrm>
          <a:prstGeom prst="line">
            <a:avLst/>
          </a:prstGeom>
          <a:noFill/>
          <a:ln w="508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5061" name="Line 5"/>
          <p:cNvSpPr>
            <a:spLocks noChangeShapeType="1"/>
          </p:cNvSpPr>
          <p:nvPr/>
        </p:nvSpPr>
        <p:spPr bwMode="auto">
          <a:xfrm>
            <a:off x="2627313" y="5949950"/>
            <a:ext cx="5438775" cy="0"/>
          </a:xfrm>
          <a:prstGeom prst="line">
            <a:avLst/>
          </a:prstGeom>
          <a:noFill/>
          <a:ln w="508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5062" name="Line 6"/>
          <p:cNvSpPr>
            <a:spLocks noChangeShapeType="1"/>
          </p:cNvSpPr>
          <p:nvPr/>
        </p:nvSpPr>
        <p:spPr bwMode="auto">
          <a:xfrm flipV="1">
            <a:off x="2700338" y="2420938"/>
            <a:ext cx="3455987" cy="3457575"/>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5063" name="Text Box 7"/>
          <p:cNvSpPr txBox="1">
            <a:spLocks noChangeArrowheads="1"/>
          </p:cNvSpPr>
          <p:nvPr/>
        </p:nvSpPr>
        <p:spPr bwMode="auto">
          <a:xfrm>
            <a:off x="6156325" y="2205038"/>
            <a:ext cx="1441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45</a:t>
            </a:r>
            <a:r>
              <a:rPr kumimoji="0" lang="en-US"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r>
              <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 (Y=AE)</a:t>
            </a:r>
            <a:endParaRPr kumimoji="0" lang="en-US"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5064" name="Text Box 8"/>
          <p:cNvSpPr txBox="1">
            <a:spLocks noChangeArrowheads="1"/>
          </p:cNvSpPr>
          <p:nvPr/>
        </p:nvSpPr>
        <p:spPr bwMode="auto">
          <a:xfrm>
            <a:off x="2051050" y="2420938"/>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rPr>
              <a:t>AE</a:t>
            </a:r>
            <a:endParaRPr kumimoji="0" lang="en-US"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5065" name="Text Box 9"/>
          <p:cNvSpPr txBox="1">
            <a:spLocks noChangeArrowheads="1"/>
          </p:cNvSpPr>
          <p:nvPr/>
        </p:nvSpPr>
        <p:spPr bwMode="auto">
          <a:xfrm>
            <a:off x="7956550" y="6021388"/>
            <a:ext cx="93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rPr>
              <a:t>Y</a:t>
            </a:r>
            <a:endParaRPr kumimoji="0" lang="en-US"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5070" name="Line 14"/>
          <p:cNvSpPr>
            <a:spLocks noChangeShapeType="1"/>
          </p:cNvSpPr>
          <p:nvPr/>
        </p:nvSpPr>
        <p:spPr bwMode="auto">
          <a:xfrm flipH="1">
            <a:off x="2484438" y="5445125"/>
            <a:ext cx="0" cy="576263"/>
          </a:xfrm>
          <a:prstGeom prst="line">
            <a:avLst/>
          </a:prstGeom>
          <a:noFill/>
          <a:ln w="31750">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5073" name="Text Box 17"/>
          <p:cNvSpPr txBox="1">
            <a:spLocks noChangeArrowheads="1"/>
          </p:cNvSpPr>
          <p:nvPr/>
        </p:nvSpPr>
        <p:spPr bwMode="auto">
          <a:xfrm>
            <a:off x="1692275" y="5300663"/>
            <a:ext cx="971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A</a:t>
            </a:r>
            <a:r>
              <a:rPr kumimoji="0" lang="cs-CZ" altLang="cs-CZ" sz="1800" b="0" i="0" u="none" strike="noStrike" kern="1200" cap="none" spc="0" normalizeH="0" baseline="-25000" noProof="0">
                <a:ln>
                  <a:noFill/>
                </a:ln>
                <a:solidFill>
                  <a:prstClr val="black"/>
                </a:solidFill>
                <a:effectLst/>
                <a:uLnTx/>
                <a:uFillTx/>
                <a:latin typeface="Arial" panose="020B0604020202020204" pitchFamily="34" charset="0"/>
                <a:ea typeface="+mn-ea"/>
                <a:cs typeface="+mn-cs"/>
              </a:rPr>
              <a:t>A</a:t>
            </a:r>
            <a:endParaRPr kumimoji="0" lang="en-US" altLang="cs-CZ" sz="1800" b="0"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cxnSp>
        <p:nvCxnSpPr>
          <p:cNvPr id="20" name="Přímá spojovací čára 19"/>
          <p:cNvCxnSpPr/>
          <p:nvPr/>
        </p:nvCxnSpPr>
        <p:spPr>
          <a:xfrm rot="5400000">
            <a:off x="3031331" y="5545932"/>
            <a:ext cx="776287" cy="0"/>
          </a:xfrm>
          <a:prstGeom prst="line">
            <a:avLst/>
          </a:prstGeom>
          <a:ln w="317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34836" name="TextovéPole 21"/>
          <p:cNvSpPr txBox="1">
            <a:spLocks noChangeArrowheads="1"/>
          </p:cNvSpPr>
          <p:nvPr/>
        </p:nvSpPr>
        <p:spPr bwMode="auto">
          <a:xfrm>
            <a:off x="3203575" y="6021388"/>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Arial" panose="020B0604020202020204" pitchFamily="34" charset="0"/>
                <a:ea typeface="+mn-ea"/>
                <a:cs typeface="+mn-cs"/>
              </a:rPr>
              <a:t>Y</a:t>
            </a:r>
            <a:r>
              <a:rPr kumimoji="0" lang="cs-CZ" altLang="cs-CZ" sz="2000" b="0" i="0" u="none" strike="noStrike" kern="1200" cap="none" spc="0" normalizeH="0" baseline="-25000" noProof="0">
                <a:ln>
                  <a:noFill/>
                </a:ln>
                <a:solidFill>
                  <a:prstClr val="black"/>
                </a:solidFill>
                <a:effectLst/>
                <a:uLnTx/>
                <a:uFillTx/>
                <a:latin typeface="Arial" panose="020B0604020202020204" pitchFamily="34" charset="0"/>
                <a:ea typeface="+mn-ea"/>
                <a:cs typeface="+mn-cs"/>
              </a:rPr>
              <a:t>E1 </a:t>
            </a:r>
            <a:endParaRPr kumimoji="0" lang="cs-CZ" altLang="cs-CZ" sz="2000" b="0"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9949" name="Text Box 24"/>
          <p:cNvSpPr txBox="1">
            <a:spLocks noChangeArrowheads="1"/>
          </p:cNvSpPr>
          <p:nvPr/>
        </p:nvSpPr>
        <p:spPr bwMode="auto">
          <a:xfrm>
            <a:off x="179388" y="1700213"/>
            <a:ext cx="8353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en-US"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 name="Line 10"/>
          <p:cNvSpPr>
            <a:spLocks noChangeShapeType="1"/>
          </p:cNvSpPr>
          <p:nvPr/>
        </p:nvSpPr>
        <p:spPr bwMode="auto">
          <a:xfrm flipV="1">
            <a:off x="2627313" y="3786188"/>
            <a:ext cx="4945062" cy="1587500"/>
          </a:xfrm>
          <a:prstGeom prst="line">
            <a:avLst/>
          </a:prstGeom>
          <a:noFill/>
          <a:ln w="38100">
            <a:solidFill>
              <a:srgbClr val="800000"/>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 name="Text Box 12"/>
          <p:cNvSpPr txBox="1">
            <a:spLocks noChangeArrowheads="1"/>
          </p:cNvSpPr>
          <p:nvPr/>
        </p:nvSpPr>
        <p:spPr bwMode="auto">
          <a:xfrm>
            <a:off x="7500938" y="3714750"/>
            <a:ext cx="1800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AE</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=C + I +G</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endParaRPr kumimoji="0" lang="en-US"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6" name="Line 10"/>
          <p:cNvSpPr>
            <a:spLocks noChangeShapeType="1"/>
          </p:cNvSpPr>
          <p:nvPr/>
        </p:nvSpPr>
        <p:spPr bwMode="auto">
          <a:xfrm flipV="1">
            <a:off x="2627313" y="3000375"/>
            <a:ext cx="4873625" cy="1724025"/>
          </a:xfrm>
          <a:prstGeom prst="line">
            <a:avLst/>
          </a:prstGeom>
          <a:noFill/>
          <a:ln w="53975">
            <a:solidFill>
              <a:srgbClr val="800000"/>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7" name="Text Box 12"/>
          <p:cNvSpPr txBox="1">
            <a:spLocks noChangeArrowheads="1"/>
          </p:cNvSpPr>
          <p:nvPr/>
        </p:nvSpPr>
        <p:spPr bwMode="auto">
          <a:xfrm>
            <a:off x="7488238" y="2646363"/>
            <a:ext cx="18002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AE</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2</a:t>
            </a: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=C+ I + G</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2</a:t>
            </a:r>
            <a:endParaRPr kumimoji="0" lang="en-US"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4848" name="Text Box 32"/>
          <p:cNvSpPr txBox="1">
            <a:spLocks noChangeArrowheads="1"/>
          </p:cNvSpPr>
          <p:nvPr/>
        </p:nvSpPr>
        <p:spPr bwMode="auto">
          <a:xfrm>
            <a:off x="1928813" y="4770438"/>
            <a:ext cx="8636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l-GR" altLang="cs-CZ" sz="2400" b="1" i="0" u="none" strike="noStrike" kern="1200" cap="none" spc="0" normalizeH="0" baseline="0" noProof="0">
                <a:ln>
                  <a:noFill/>
                </a:ln>
                <a:solidFill>
                  <a:prstClr val="black"/>
                </a:solidFill>
                <a:effectLst/>
                <a:uLnTx/>
                <a:uFillTx/>
                <a:latin typeface="Arial" panose="020B0604020202020204" pitchFamily="34" charset="0"/>
                <a:ea typeface="+mn-ea"/>
                <a:cs typeface="+mn-cs"/>
              </a:rPr>
              <a:t>Δ</a:t>
            </a:r>
            <a:r>
              <a:rPr kumimoji="0" lang="cs-CZ" altLang="cs-CZ" sz="2400" b="1" i="0" u="none" strike="noStrike" kern="1200" cap="none" spc="0" normalizeH="0" baseline="0" noProof="0">
                <a:ln>
                  <a:noFill/>
                </a:ln>
                <a:solidFill>
                  <a:prstClr val="black"/>
                </a:solidFill>
                <a:effectLst/>
                <a:uLnTx/>
                <a:uFillTx/>
                <a:latin typeface="Arial" panose="020B0604020202020204" pitchFamily="34" charset="0"/>
                <a:ea typeface="+mn-ea"/>
                <a:cs typeface="+mn-cs"/>
              </a:rPr>
              <a:t>G</a:t>
            </a:r>
            <a:endParaRPr kumimoji="0" lang="en-US" altLang="cs-CZ" sz="24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4850" name="TextovéPole 21"/>
          <p:cNvSpPr txBox="1">
            <a:spLocks noChangeArrowheads="1"/>
          </p:cNvSpPr>
          <p:nvPr/>
        </p:nvSpPr>
        <p:spPr bwMode="auto">
          <a:xfrm>
            <a:off x="4067175" y="6021388"/>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Arial" panose="020B0604020202020204" pitchFamily="34" charset="0"/>
                <a:ea typeface="+mn-ea"/>
                <a:cs typeface="+mn-cs"/>
              </a:rPr>
              <a:t>Y</a:t>
            </a:r>
            <a:r>
              <a:rPr kumimoji="0" lang="cs-CZ" altLang="cs-CZ" sz="2000" b="0" i="0" u="none" strike="noStrike" kern="1200" cap="none" spc="0" normalizeH="0" baseline="-25000" noProof="0">
                <a:ln>
                  <a:noFill/>
                </a:ln>
                <a:solidFill>
                  <a:prstClr val="black"/>
                </a:solidFill>
                <a:effectLst/>
                <a:uLnTx/>
                <a:uFillTx/>
                <a:latin typeface="Arial" panose="020B0604020202020204" pitchFamily="34" charset="0"/>
                <a:ea typeface="+mn-ea"/>
                <a:cs typeface="+mn-cs"/>
              </a:rPr>
              <a:t>E2</a:t>
            </a:r>
            <a:endParaRPr kumimoji="0" lang="cs-CZ" altLang="cs-CZ" sz="2000" b="0"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4853" name="AutoShape 37"/>
          <p:cNvSpPr>
            <a:spLocks noChangeArrowheads="1"/>
          </p:cNvSpPr>
          <p:nvPr/>
        </p:nvSpPr>
        <p:spPr bwMode="auto">
          <a:xfrm rot="-1768848">
            <a:off x="4549775" y="4044950"/>
            <a:ext cx="330200" cy="576263"/>
          </a:xfrm>
          <a:prstGeom prst="upArrow">
            <a:avLst>
              <a:gd name="adj1" fmla="val 50000"/>
              <a:gd name="adj2" fmla="val 43630"/>
            </a:avLst>
          </a:prstGeom>
          <a:solidFill>
            <a:schemeClr val="accent1"/>
          </a:solidFill>
          <a:ln w="9525">
            <a:solidFill>
              <a:schemeClr val="tx1"/>
            </a:solidFill>
            <a:miter lim="800000"/>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4854" name="AutoShape 38"/>
          <p:cNvSpPr>
            <a:spLocks noChangeArrowheads="1"/>
          </p:cNvSpPr>
          <p:nvPr/>
        </p:nvSpPr>
        <p:spPr bwMode="auto">
          <a:xfrm rot="-1768848">
            <a:off x="6835775" y="3330575"/>
            <a:ext cx="330200" cy="576263"/>
          </a:xfrm>
          <a:prstGeom prst="upArrow">
            <a:avLst>
              <a:gd name="adj1" fmla="val 50000"/>
              <a:gd name="adj2" fmla="val 43630"/>
            </a:avLst>
          </a:prstGeom>
          <a:solidFill>
            <a:schemeClr val="accent1"/>
          </a:solidFill>
          <a:ln w="9525">
            <a:solidFill>
              <a:schemeClr val="tx1"/>
            </a:solidFill>
            <a:miter lim="800000"/>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8" name="TextovéPole 27"/>
          <p:cNvSpPr txBox="1">
            <a:spLocks noChangeArrowheads="1"/>
          </p:cNvSpPr>
          <p:nvPr/>
        </p:nvSpPr>
        <p:spPr bwMode="auto">
          <a:xfrm>
            <a:off x="428625" y="2500313"/>
            <a:ext cx="18573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Přírůstek G vyvolá posun křivky AE směrem nahoru</a:t>
            </a:r>
            <a:endPar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9" name="Šrafovaná šipka doprava 28"/>
          <p:cNvSpPr/>
          <p:nvPr/>
        </p:nvSpPr>
        <p:spPr>
          <a:xfrm rot="2343961">
            <a:off x="609600" y="4211638"/>
            <a:ext cx="1500188" cy="42862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3" name="Přímá spojovací čára 32"/>
          <p:cNvCxnSpPr/>
          <p:nvPr/>
        </p:nvCxnSpPr>
        <p:spPr>
          <a:xfrm rot="5400000">
            <a:off x="3571081" y="5001419"/>
            <a:ext cx="1857375" cy="1588"/>
          </a:xfrm>
          <a:prstGeom prst="line">
            <a:avLst/>
          </a:prstGeom>
          <a:ln w="444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 name="Text Box 32"/>
          <p:cNvSpPr txBox="1">
            <a:spLocks noChangeArrowheads="1"/>
          </p:cNvSpPr>
          <p:nvPr/>
        </p:nvSpPr>
        <p:spPr bwMode="auto">
          <a:xfrm>
            <a:off x="3143250" y="4714875"/>
            <a:ext cx="86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E</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endParaRPr kumimoji="0" lang="en-US"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6" name="Text Box 32"/>
          <p:cNvSpPr txBox="1">
            <a:spLocks noChangeArrowheads="1"/>
          </p:cNvSpPr>
          <p:nvPr/>
        </p:nvSpPr>
        <p:spPr bwMode="auto">
          <a:xfrm>
            <a:off x="4143375" y="3643313"/>
            <a:ext cx="863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E</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2</a:t>
            </a:r>
            <a:endParaRPr kumimoji="0" lang="en-US"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7" name="TextovéPole 36"/>
          <p:cNvSpPr txBox="1">
            <a:spLocks noChangeArrowheads="1"/>
          </p:cNvSpPr>
          <p:nvPr/>
        </p:nvSpPr>
        <p:spPr bwMode="auto">
          <a:xfrm>
            <a:off x="2786063" y="2643188"/>
            <a:ext cx="2643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Nový rovnovážný bod</a:t>
            </a:r>
            <a:endPar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cxnSp>
        <p:nvCxnSpPr>
          <p:cNvPr id="39" name="Přímá spojovací šipka 38"/>
          <p:cNvCxnSpPr/>
          <p:nvPr/>
        </p:nvCxnSpPr>
        <p:spPr>
          <a:xfrm rot="16200000" flipH="1">
            <a:off x="3643313" y="3071813"/>
            <a:ext cx="571500" cy="571500"/>
          </a:xfrm>
          <a:prstGeom prst="straightConnector1">
            <a:avLst/>
          </a:prstGeom>
          <a:ln w="25400">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41" name="Přímá spojovací šipka 40"/>
          <p:cNvCxnSpPr/>
          <p:nvPr/>
        </p:nvCxnSpPr>
        <p:spPr>
          <a:xfrm>
            <a:off x="3409786" y="6522299"/>
            <a:ext cx="1071562" cy="1588"/>
          </a:xfrm>
          <a:prstGeom prst="straightConnector1">
            <a:avLst/>
          </a:prstGeom>
          <a:ln w="50800">
            <a:solidFill>
              <a:srgbClr val="009900"/>
            </a:solidFill>
            <a:tailEnd type="arrow"/>
          </a:ln>
        </p:spPr>
        <p:style>
          <a:lnRef idx="1">
            <a:schemeClr val="accent1"/>
          </a:lnRef>
          <a:fillRef idx="0">
            <a:schemeClr val="accent1"/>
          </a:fillRef>
          <a:effectRef idx="0">
            <a:schemeClr val="accent1"/>
          </a:effectRef>
          <a:fontRef idx="minor">
            <a:schemeClr val="tx1"/>
          </a:fontRef>
        </p:style>
      </p:cxnSp>
      <p:sp>
        <p:nvSpPr>
          <p:cNvPr id="43" name="TextovéPole 42"/>
          <p:cNvSpPr txBox="1">
            <a:spLocks noChangeArrowheads="1"/>
          </p:cNvSpPr>
          <p:nvPr/>
        </p:nvSpPr>
        <p:spPr bwMode="auto">
          <a:xfrm>
            <a:off x="4835525" y="6164262"/>
            <a:ext cx="3000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800" b="1" i="0" u="none" strike="noStrike" kern="1200" cap="none" spc="0" normalizeH="0" baseline="0" noProof="0" dirty="0">
                <a:ln>
                  <a:noFill/>
                </a:ln>
                <a:solidFill>
                  <a:srgbClr val="009900"/>
                </a:solidFill>
                <a:effectLst/>
                <a:uLnTx/>
                <a:uFillTx/>
                <a:latin typeface="Arial" panose="020B0604020202020204" pitchFamily="34" charset="0"/>
                <a:ea typeface="+mn-ea"/>
                <a:cs typeface="+mn-cs"/>
              </a:rPr>
              <a:t>Došlo k nárůstu produktu</a:t>
            </a:r>
            <a:endParaRPr kumimoji="0" lang="cs-CZ" altLang="cs-CZ" sz="1800" b="1" i="0" u="none" strike="noStrike" kern="1200" cap="none" spc="0" normalizeH="0" baseline="0" noProof="0" dirty="0">
              <a:ln>
                <a:noFill/>
              </a:ln>
              <a:solidFill>
                <a:srgbClr val="009900"/>
              </a:solidFill>
              <a:effectLst/>
              <a:uLnTx/>
              <a:uFillTx/>
              <a:latin typeface="Arial" panose="020B0604020202020204" pitchFamily="34" charset="0"/>
              <a:ea typeface="+mn-ea"/>
              <a:cs typeface="+mn-cs"/>
            </a:endParaRPr>
          </a:p>
        </p:txBody>
      </p:sp>
      <p:sp>
        <p:nvSpPr>
          <p:cNvPr id="8" name="Nadpis 7"/>
          <p:cNvSpPr>
            <a:spLocks noGrp="1"/>
          </p:cNvSpPr>
          <p:nvPr>
            <p:ph type="title"/>
          </p:nvPr>
        </p:nvSpPr>
        <p:spPr>
          <a:xfrm>
            <a:off x="457200" y="539104"/>
            <a:ext cx="8229600" cy="878533"/>
          </a:xfrm>
        </p:spPr>
        <p:txBody>
          <a:bodyPr>
            <a:noAutofit/>
          </a:bodyPr>
          <a:lstStyle/>
          <a:p>
            <a:r>
              <a:rPr lang="cs-CZ" sz="3200" b="1" dirty="0"/>
              <a:t>Expanzivní fiskální politika v modelu důchod – výdaje (45°)</a:t>
            </a:r>
            <a:endParaRPr lang="cs-CZ" sz="3200" b="1" dirty="0"/>
          </a:p>
        </p:txBody>
      </p:sp>
      <p:sp>
        <p:nvSpPr>
          <p:cNvPr id="3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additive="base">
                                        <p:cTn id="7" dur="500" fill="hold"/>
                                        <p:tgtEl>
                                          <p:spTgt spid="45060"/>
                                        </p:tgtEl>
                                        <p:attrNameLst>
                                          <p:attrName>ppt_x</p:attrName>
                                        </p:attrNameLst>
                                      </p:cBhvr>
                                      <p:tavLst>
                                        <p:tav tm="0">
                                          <p:val>
                                            <p:strVal val="#ppt_x"/>
                                          </p:val>
                                        </p:tav>
                                        <p:tav tm="100000">
                                          <p:val>
                                            <p:strVal val="#ppt_x"/>
                                          </p:val>
                                        </p:tav>
                                      </p:tavLst>
                                    </p:anim>
                                    <p:anim calcmode="lin" valueType="num">
                                      <p:cBhvr additive="base">
                                        <p:cTn id="8" dur="500" fill="hold"/>
                                        <p:tgtEl>
                                          <p:spTgt spid="4506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5061"/>
                                        </p:tgtEl>
                                        <p:attrNameLst>
                                          <p:attrName>style.visibility</p:attrName>
                                        </p:attrNameLst>
                                      </p:cBhvr>
                                      <p:to>
                                        <p:strVal val="visible"/>
                                      </p:to>
                                    </p:set>
                                    <p:anim calcmode="lin" valueType="num">
                                      <p:cBhvr additive="base">
                                        <p:cTn id="11" dur="500" fill="hold"/>
                                        <p:tgtEl>
                                          <p:spTgt spid="45061"/>
                                        </p:tgtEl>
                                        <p:attrNameLst>
                                          <p:attrName>ppt_x</p:attrName>
                                        </p:attrNameLst>
                                      </p:cBhvr>
                                      <p:tavLst>
                                        <p:tav tm="0">
                                          <p:val>
                                            <p:strVal val="#ppt_x"/>
                                          </p:val>
                                        </p:tav>
                                        <p:tav tm="100000">
                                          <p:val>
                                            <p:strVal val="#ppt_x"/>
                                          </p:val>
                                        </p:tav>
                                      </p:tavLst>
                                    </p:anim>
                                    <p:anim calcmode="lin" valueType="num">
                                      <p:cBhvr additive="base">
                                        <p:cTn id="12" dur="500" fill="hold"/>
                                        <p:tgtEl>
                                          <p:spTgt spid="4506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45065"/>
                                        </p:tgtEl>
                                        <p:attrNameLst>
                                          <p:attrName>style.visibility</p:attrName>
                                        </p:attrNameLst>
                                      </p:cBhvr>
                                      <p:to>
                                        <p:strVal val="visible"/>
                                      </p:to>
                                    </p:set>
                                    <p:set>
                                      <p:cBhvr>
                                        <p:cTn id="17" dur="455" fill="hold">
                                          <p:stCondLst>
                                            <p:cond delay="0"/>
                                          </p:stCondLst>
                                        </p:cTn>
                                        <p:tgtEl>
                                          <p:spTgt spid="45065"/>
                                        </p:tgtEl>
                                        <p:attrNameLst>
                                          <p:attrName>style.rotation</p:attrName>
                                        </p:attrNameLst>
                                      </p:cBhvr>
                                      <p:to>
                                        <p:strVal val="-45.0"/>
                                      </p:to>
                                    </p:set>
                                    <p:anim calcmode="lin" valueType="num">
                                      <p:cBhvr>
                                        <p:cTn id="18" dur="455" fill="hold">
                                          <p:stCondLst>
                                            <p:cond delay="455"/>
                                          </p:stCondLst>
                                        </p:cTn>
                                        <p:tgtEl>
                                          <p:spTgt spid="45065"/>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45065"/>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45065"/>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45065"/>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8" presetClass="entr" presetSubtype="0" accel="50000" fill="hold" grpId="0" nodeType="clickEffect">
                                  <p:stCondLst>
                                    <p:cond delay="0"/>
                                  </p:stCondLst>
                                  <p:iterate type="lt">
                                    <p:tmPct val="50000"/>
                                  </p:iterate>
                                  <p:childTnLst>
                                    <p:set>
                                      <p:cBhvr>
                                        <p:cTn id="25" dur="1" fill="hold">
                                          <p:stCondLst>
                                            <p:cond delay="0"/>
                                          </p:stCondLst>
                                        </p:cTn>
                                        <p:tgtEl>
                                          <p:spTgt spid="45064"/>
                                        </p:tgtEl>
                                        <p:attrNameLst>
                                          <p:attrName>style.visibility</p:attrName>
                                        </p:attrNameLst>
                                      </p:cBhvr>
                                      <p:to>
                                        <p:strVal val="visible"/>
                                      </p:to>
                                    </p:set>
                                    <p:set>
                                      <p:cBhvr>
                                        <p:cTn id="26" dur="455" fill="hold">
                                          <p:stCondLst>
                                            <p:cond delay="0"/>
                                          </p:stCondLst>
                                        </p:cTn>
                                        <p:tgtEl>
                                          <p:spTgt spid="45064"/>
                                        </p:tgtEl>
                                        <p:attrNameLst>
                                          <p:attrName>style.rotation</p:attrName>
                                        </p:attrNameLst>
                                      </p:cBhvr>
                                      <p:to>
                                        <p:strVal val="-45.0"/>
                                      </p:to>
                                    </p:set>
                                    <p:anim calcmode="lin" valueType="num">
                                      <p:cBhvr>
                                        <p:cTn id="27" dur="455" fill="hold">
                                          <p:stCondLst>
                                            <p:cond delay="455"/>
                                          </p:stCondLst>
                                        </p:cTn>
                                        <p:tgtEl>
                                          <p:spTgt spid="45064"/>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45064"/>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45064"/>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45064"/>
                                        </p:tgtEl>
                                        <p:attrNameLst>
                                          <p:attrName>ppt_y</p:attrName>
                                        </p:attrNameLst>
                                      </p:cBhvr>
                                      <p:tavLst>
                                        <p:tav tm="0">
                                          <p:val>
                                            <p:strVal val="#ppt_y-(0.354*#ppt_w-0.172*#ppt_h)"/>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45062"/>
                                        </p:tgtEl>
                                        <p:attrNameLst>
                                          <p:attrName>style.visibility</p:attrName>
                                        </p:attrNameLst>
                                      </p:cBhvr>
                                      <p:to>
                                        <p:strVal val="visible"/>
                                      </p:to>
                                    </p:set>
                                    <p:animEffect transition="in" filter="wipe(down)">
                                      <p:cBhvr>
                                        <p:cTn id="35" dur="1000"/>
                                        <p:tgtEl>
                                          <p:spTgt spid="45062"/>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5063"/>
                                        </p:tgtEl>
                                        <p:attrNameLst>
                                          <p:attrName>style.visibility</p:attrName>
                                        </p:attrNameLst>
                                      </p:cBhvr>
                                      <p:to>
                                        <p:strVal val="visible"/>
                                      </p:to>
                                    </p:set>
                                    <p:animEffect transition="in" filter="wipe(down)">
                                      <p:cBhvr>
                                        <p:cTn id="38" dur="1000"/>
                                        <p:tgtEl>
                                          <p:spTgt spid="4506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down)">
                                      <p:cBhvr>
                                        <p:cTn id="43" dur="2000"/>
                                        <p:tgtEl>
                                          <p:spTgt spid="2"/>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down)">
                                      <p:cBhvr>
                                        <p:cTn id="46" dur="2000"/>
                                        <p:tgtEl>
                                          <p:spTgt spid="3"/>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45070"/>
                                        </p:tgtEl>
                                        <p:attrNameLst>
                                          <p:attrName>style.visibility</p:attrName>
                                        </p:attrNameLst>
                                      </p:cBhvr>
                                      <p:to>
                                        <p:strVal val="visible"/>
                                      </p:to>
                                    </p:set>
                                    <p:animEffect transition="in" filter="wipe(down)">
                                      <p:cBhvr>
                                        <p:cTn id="51" dur="2000"/>
                                        <p:tgtEl>
                                          <p:spTgt spid="45070"/>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45073"/>
                                        </p:tgtEl>
                                        <p:attrNameLst>
                                          <p:attrName>style.visibility</p:attrName>
                                        </p:attrNameLst>
                                      </p:cBhvr>
                                      <p:to>
                                        <p:strVal val="visible"/>
                                      </p:to>
                                    </p:set>
                                    <p:animEffect transition="in" filter="wipe(down)">
                                      <p:cBhvr>
                                        <p:cTn id="54" dur="2000"/>
                                        <p:tgtEl>
                                          <p:spTgt spid="45073"/>
                                        </p:tgtEl>
                                      </p:cBhvr>
                                    </p:animEffect>
                                  </p:childTnLst>
                                </p:cTn>
                              </p:par>
                            </p:childTnLst>
                          </p:cTn>
                        </p:par>
                      </p:childTnLst>
                    </p:cTn>
                  </p:par>
                  <p:par>
                    <p:cTn id="55" fill="hold">
                      <p:stCondLst>
                        <p:cond delay="indefinite"/>
                      </p:stCondLst>
                      <p:childTnLst>
                        <p:par>
                          <p:cTn id="56" fill="hold">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35"/>
                                        </p:tgtEl>
                                        <p:attrNameLst>
                                          <p:attrName>style.visibility</p:attrName>
                                        </p:attrNameLst>
                                      </p:cBhvr>
                                      <p:to>
                                        <p:strVal val="visible"/>
                                      </p:to>
                                    </p:set>
                                    <p:set>
                                      <p:cBhvr>
                                        <p:cTn id="59" dur="455" fill="hold">
                                          <p:stCondLst>
                                            <p:cond delay="0"/>
                                          </p:stCondLst>
                                        </p:cTn>
                                        <p:tgtEl>
                                          <p:spTgt spid="35"/>
                                        </p:tgtEl>
                                        <p:attrNameLst>
                                          <p:attrName>style.rotation</p:attrName>
                                        </p:attrNameLst>
                                      </p:cBhvr>
                                      <p:to>
                                        <p:strVal val="-45.0"/>
                                      </p:to>
                                    </p:set>
                                    <p:anim calcmode="lin" valueType="num">
                                      <p:cBhvr>
                                        <p:cTn id="60" dur="455" fill="hold">
                                          <p:stCondLst>
                                            <p:cond delay="455"/>
                                          </p:stCondLst>
                                        </p:cTn>
                                        <p:tgtEl>
                                          <p:spTgt spid="35"/>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35"/>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35"/>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35"/>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up)">
                                      <p:cBhvr>
                                        <p:cTn id="68" dur="2000"/>
                                        <p:tgtEl>
                                          <p:spTgt spid="20"/>
                                        </p:tgtEl>
                                      </p:cBhvr>
                                    </p:animEffect>
                                  </p:childTnLst>
                                </p:cTn>
                              </p:par>
                            </p:childTnLst>
                          </p:cTn>
                        </p:par>
                      </p:childTnLst>
                    </p:cTn>
                  </p:par>
                  <p:par>
                    <p:cTn id="69" fill="hold">
                      <p:stCondLst>
                        <p:cond delay="indefinite"/>
                      </p:stCondLst>
                      <p:childTnLst>
                        <p:par>
                          <p:cTn id="70" fill="hold">
                            <p:stCondLst>
                              <p:cond delay="0"/>
                            </p:stCondLst>
                            <p:childTnLst>
                              <p:par>
                                <p:cTn id="71" presetID="38" presetClass="entr" presetSubtype="0" accel="50000" fill="hold" grpId="0" nodeType="clickEffect">
                                  <p:stCondLst>
                                    <p:cond delay="0"/>
                                  </p:stCondLst>
                                  <p:iterate type="lt">
                                    <p:tmPct val="50000"/>
                                  </p:iterate>
                                  <p:childTnLst>
                                    <p:set>
                                      <p:cBhvr>
                                        <p:cTn id="72" dur="1" fill="hold">
                                          <p:stCondLst>
                                            <p:cond delay="0"/>
                                          </p:stCondLst>
                                        </p:cTn>
                                        <p:tgtEl>
                                          <p:spTgt spid="34836"/>
                                        </p:tgtEl>
                                        <p:attrNameLst>
                                          <p:attrName>style.visibility</p:attrName>
                                        </p:attrNameLst>
                                      </p:cBhvr>
                                      <p:to>
                                        <p:strVal val="visible"/>
                                      </p:to>
                                    </p:set>
                                    <p:set>
                                      <p:cBhvr>
                                        <p:cTn id="73" dur="455" fill="hold">
                                          <p:stCondLst>
                                            <p:cond delay="0"/>
                                          </p:stCondLst>
                                        </p:cTn>
                                        <p:tgtEl>
                                          <p:spTgt spid="34836"/>
                                        </p:tgtEl>
                                        <p:attrNameLst>
                                          <p:attrName>style.rotation</p:attrName>
                                        </p:attrNameLst>
                                      </p:cBhvr>
                                      <p:to>
                                        <p:strVal val="-45.0"/>
                                      </p:to>
                                    </p:set>
                                    <p:anim calcmode="lin" valueType="num">
                                      <p:cBhvr>
                                        <p:cTn id="74" dur="455" fill="hold">
                                          <p:stCondLst>
                                            <p:cond delay="455"/>
                                          </p:stCondLst>
                                        </p:cTn>
                                        <p:tgtEl>
                                          <p:spTgt spid="34836"/>
                                        </p:tgtEl>
                                        <p:attrNameLst>
                                          <p:attrName>style.rotation</p:attrName>
                                        </p:attrNameLst>
                                      </p:cBhvr>
                                      <p:tavLst>
                                        <p:tav tm="0">
                                          <p:val>
                                            <p:fltVal val="-45"/>
                                          </p:val>
                                        </p:tav>
                                        <p:tav tm="69900">
                                          <p:val>
                                            <p:fltVal val="45"/>
                                          </p:val>
                                        </p:tav>
                                        <p:tav tm="100000">
                                          <p:val>
                                            <p:fltVal val="0"/>
                                          </p:val>
                                        </p:tav>
                                      </p:tavLst>
                                    </p:anim>
                                    <p:anim calcmode="lin" valueType="num">
                                      <p:cBhvr>
                                        <p:cTn id="75" dur="455" fill="hold">
                                          <p:stCondLst>
                                            <p:cond delay="0"/>
                                          </p:stCondLst>
                                        </p:cTn>
                                        <p:tgtEl>
                                          <p:spTgt spid="34836"/>
                                        </p:tgtEl>
                                        <p:attrNameLst>
                                          <p:attrName>ppt_y</p:attrName>
                                        </p:attrNameLst>
                                      </p:cBhvr>
                                      <p:tavLst>
                                        <p:tav tm="0">
                                          <p:val>
                                            <p:strVal val="#ppt_y-1"/>
                                          </p:val>
                                        </p:tav>
                                        <p:tav tm="100000">
                                          <p:val>
                                            <p:strVal val="#ppt_y-(0.354*#ppt_w-0.172*#ppt_h)"/>
                                          </p:val>
                                        </p:tav>
                                      </p:tavLst>
                                    </p:anim>
                                    <p:anim calcmode="lin" valueType="num">
                                      <p:cBhvr>
                                        <p:cTn id="76" dur="156" decel="50000" autoRev="1" fill="hold">
                                          <p:stCondLst>
                                            <p:cond delay="455"/>
                                          </p:stCondLst>
                                        </p:cTn>
                                        <p:tgtEl>
                                          <p:spTgt spid="34836"/>
                                        </p:tgtEl>
                                        <p:attrNameLst>
                                          <p:attrName>ppt_y</p:attrName>
                                        </p:attrNameLst>
                                      </p:cBhvr>
                                      <p:tavLst>
                                        <p:tav tm="0">
                                          <p:val>
                                            <p:strVal val="#ppt_y-(0.354*#ppt_w-0.172*#ppt_h)"/>
                                          </p:val>
                                        </p:tav>
                                        <p:tav tm="100000">
                                          <p:val>
                                            <p:strVal val="#ppt_y-(0.354*#ppt_w-0.172*#ppt_h)-#ppt_h/2"/>
                                          </p:val>
                                        </p:tav>
                                      </p:tavLst>
                                    </p:anim>
                                    <p:anim calcmode="lin" valueType="num">
                                      <p:cBhvr>
                                        <p:cTn id="77" dur="136" fill="hold">
                                          <p:stCondLst>
                                            <p:cond delay="864"/>
                                          </p:stCondLst>
                                        </p:cTn>
                                        <p:tgtEl>
                                          <p:spTgt spid="34836"/>
                                        </p:tgtEl>
                                        <p:attrNameLst>
                                          <p:attrName>ppt_y</p:attrName>
                                        </p:attrNameLst>
                                      </p:cBhvr>
                                      <p:tavLst>
                                        <p:tav tm="0">
                                          <p:val>
                                            <p:strVal val="#ppt_y-(0.354*#ppt_w-0.172*#ppt_h)"/>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35" presetClass="entr" presetSubtype="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2000"/>
                                        <p:tgtEl>
                                          <p:spTgt spid="28"/>
                                        </p:tgtEl>
                                      </p:cBhvr>
                                    </p:animEffect>
                                    <p:anim calcmode="lin" valueType="num">
                                      <p:cBhvr>
                                        <p:cTn id="83" dur="2000" fill="hold"/>
                                        <p:tgtEl>
                                          <p:spTgt spid="28"/>
                                        </p:tgtEl>
                                        <p:attrNameLst>
                                          <p:attrName>style.rotation</p:attrName>
                                        </p:attrNameLst>
                                      </p:cBhvr>
                                      <p:tavLst>
                                        <p:tav tm="0">
                                          <p:val>
                                            <p:fltVal val="720"/>
                                          </p:val>
                                        </p:tav>
                                        <p:tav tm="100000">
                                          <p:val>
                                            <p:fltVal val="0"/>
                                          </p:val>
                                        </p:tav>
                                      </p:tavLst>
                                    </p:anim>
                                    <p:anim calcmode="lin" valueType="num">
                                      <p:cBhvr>
                                        <p:cTn id="84" dur="2000" fill="hold"/>
                                        <p:tgtEl>
                                          <p:spTgt spid="28"/>
                                        </p:tgtEl>
                                        <p:attrNameLst>
                                          <p:attrName>ppt_h</p:attrName>
                                        </p:attrNameLst>
                                      </p:cBhvr>
                                      <p:tavLst>
                                        <p:tav tm="0">
                                          <p:val>
                                            <p:fltVal val="0"/>
                                          </p:val>
                                        </p:tav>
                                        <p:tav tm="100000">
                                          <p:val>
                                            <p:strVal val="#ppt_h"/>
                                          </p:val>
                                        </p:tav>
                                      </p:tavLst>
                                    </p:anim>
                                    <p:anim calcmode="lin" valueType="num">
                                      <p:cBhvr>
                                        <p:cTn id="85" dur="2000" fill="hold"/>
                                        <p:tgtEl>
                                          <p:spTgt spid="28"/>
                                        </p:tgtEl>
                                        <p:attrNameLst>
                                          <p:attrName>ppt_w</p:attrName>
                                        </p:attrNameLst>
                                      </p:cBhvr>
                                      <p:tavLst>
                                        <p:tav tm="0">
                                          <p:val>
                                            <p:fltVal val="0"/>
                                          </p:val>
                                        </p:tav>
                                        <p:tav tm="100000">
                                          <p:val>
                                            <p:strVal val="#ppt_w"/>
                                          </p:val>
                                        </p:tav>
                                      </p:tavLst>
                                    </p:anim>
                                  </p:childTnLst>
                                </p:cTn>
                              </p:par>
                            </p:childTnLst>
                          </p:cTn>
                        </p:par>
                      </p:childTnLst>
                    </p:cTn>
                  </p:par>
                  <p:par>
                    <p:cTn id="86" fill="hold">
                      <p:stCondLst>
                        <p:cond delay="indefinite"/>
                      </p:stCondLst>
                      <p:childTnLst>
                        <p:par>
                          <p:cTn id="87" fill="hold">
                            <p:stCondLst>
                              <p:cond delay="0"/>
                            </p:stCondLst>
                            <p:childTnLst>
                              <p:par>
                                <p:cTn id="88" presetID="22" presetClass="entr" presetSubtype="1" fill="hold" nodeType="click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wipe(up)">
                                      <p:cBhvr>
                                        <p:cTn id="90" dur="500"/>
                                        <p:tgtEl>
                                          <p:spTgt spid="29"/>
                                        </p:tgtEl>
                                      </p:cBhvr>
                                    </p:animEffect>
                                  </p:childTnLst>
                                </p:cTn>
                              </p:par>
                            </p:childTnLst>
                          </p:cTn>
                        </p:par>
                      </p:childTnLst>
                    </p:cTn>
                  </p:par>
                  <p:par>
                    <p:cTn id="91" fill="hold">
                      <p:stCondLst>
                        <p:cond delay="indefinite"/>
                      </p:stCondLst>
                      <p:childTnLst>
                        <p:par>
                          <p:cTn id="92" fill="hold">
                            <p:stCondLst>
                              <p:cond delay="0"/>
                            </p:stCondLst>
                            <p:childTnLst>
                              <p:par>
                                <p:cTn id="93" presetID="38" presetClass="entr" presetSubtype="0" accel="50000" fill="hold" grpId="0" nodeType="clickEffect">
                                  <p:stCondLst>
                                    <p:cond delay="0"/>
                                  </p:stCondLst>
                                  <p:iterate type="lt">
                                    <p:tmPct val="50000"/>
                                  </p:iterate>
                                  <p:childTnLst>
                                    <p:set>
                                      <p:cBhvr>
                                        <p:cTn id="94" dur="1" fill="hold">
                                          <p:stCondLst>
                                            <p:cond delay="0"/>
                                          </p:stCondLst>
                                        </p:cTn>
                                        <p:tgtEl>
                                          <p:spTgt spid="34848"/>
                                        </p:tgtEl>
                                        <p:attrNameLst>
                                          <p:attrName>style.visibility</p:attrName>
                                        </p:attrNameLst>
                                      </p:cBhvr>
                                      <p:to>
                                        <p:strVal val="visible"/>
                                      </p:to>
                                    </p:set>
                                    <p:set>
                                      <p:cBhvr>
                                        <p:cTn id="95" dur="455" fill="hold">
                                          <p:stCondLst>
                                            <p:cond delay="0"/>
                                          </p:stCondLst>
                                        </p:cTn>
                                        <p:tgtEl>
                                          <p:spTgt spid="34848"/>
                                        </p:tgtEl>
                                        <p:attrNameLst>
                                          <p:attrName>style.rotation</p:attrName>
                                        </p:attrNameLst>
                                      </p:cBhvr>
                                      <p:to>
                                        <p:strVal val="-45.0"/>
                                      </p:to>
                                    </p:set>
                                    <p:anim calcmode="lin" valueType="num">
                                      <p:cBhvr>
                                        <p:cTn id="96" dur="455" fill="hold">
                                          <p:stCondLst>
                                            <p:cond delay="455"/>
                                          </p:stCondLst>
                                        </p:cTn>
                                        <p:tgtEl>
                                          <p:spTgt spid="34848"/>
                                        </p:tgtEl>
                                        <p:attrNameLst>
                                          <p:attrName>style.rotation</p:attrName>
                                        </p:attrNameLst>
                                      </p:cBhvr>
                                      <p:tavLst>
                                        <p:tav tm="0">
                                          <p:val>
                                            <p:fltVal val="-45"/>
                                          </p:val>
                                        </p:tav>
                                        <p:tav tm="69900">
                                          <p:val>
                                            <p:fltVal val="45"/>
                                          </p:val>
                                        </p:tav>
                                        <p:tav tm="100000">
                                          <p:val>
                                            <p:fltVal val="0"/>
                                          </p:val>
                                        </p:tav>
                                      </p:tavLst>
                                    </p:anim>
                                    <p:anim calcmode="lin" valueType="num">
                                      <p:cBhvr>
                                        <p:cTn id="97" dur="455" fill="hold">
                                          <p:stCondLst>
                                            <p:cond delay="0"/>
                                          </p:stCondLst>
                                        </p:cTn>
                                        <p:tgtEl>
                                          <p:spTgt spid="34848"/>
                                        </p:tgtEl>
                                        <p:attrNameLst>
                                          <p:attrName>ppt_y</p:attrName>
                                        </p:attrNameLst>
                                      </p:cBhvr>
                                      <p:tavLst>
                                        <p:tav tm="0">
                                          <p:val>
                                            <p:strVal val="#ppt_y-1"/>
                                          </p:val>
                                        </p:tav>
                                        <p:tav tm="100000">
                                          <p:val>
                                            <p:strVal val="#ppt_y-(0.354*#ppt_w-0.172*#ppt_h)"/>
                                          </p:val>
                                        </p:tav>
                                      </p:tavLst>
                                    </p:anim>
                                    <p:anim calcmode="lin" valueType="num">
                                      <p:cBhvr>
                                        <p:cTn id="98" dur="156" decel="50000" autoRev="1" fill="hold">
                                          <p:stCondLst>
                                            <p:cond delay="455"/>
                                          </p:stCondLst>
                                        </p:cTn>
                                        <p:tgtEl>
                                          <p:spTgt spid="34848"/>
                                        </p:tgtEl>
                                        <p:attrNameLst>
                                          <p:attrName>ppt_y</p:attrName>
                                        </p:attrNameLst>
                                      </p:cBhvr>
                                      <p:tavLst>
                                        <p:tav tm="0">
                                          <p:val>
                                            <p:strVal val="#ppt_y-(0.354*#ppt_w-0.172*#ppt_h)"/>
                                          </p:val>
                                        </p:tav>
                                        <p:tav tm="100000">
                                          <p:val>
                                            <p:strVal val="#ppt_y-(0.354*#ppt_w-0.172*#ppt_h)-#ppt_h/2"/>
                                          </p:val>
                                        </p:tav>
                                      </p:tavLst>
                                    </p:anim>
                                    <p:anim calcmode="lin" valueType="num">
                                      <p:cBhvr>
                                        <p:cTn id="99" dur="136" fill="hold">
                                          <p:stCondLst>
                                            <p:cond delay="864"/>
                                          </p:stCondLst>
                                        </p:cTn>
                                        <p:tgtEl>
                                          <p:spTgt spid="34848"/>
                                        </p:tgtEl>
                                        <p:attrNameLst>
                                          <p:attrName>ppt_y</p:attrName>
                                        </p:attrNameLst>
                                      </p:cBhvr>
                                      <p:tavLst>
                                        <p:tav tm="0">
                                          <p:val>
                                            <p:strVal val="#ppt_y-(0.354*#ppt_w-0.172*#ppt_h)"/>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55" presetClass="entr" presetSubtype="0" fill="hold" grpId="0" nodeType="clickEffect">
                                  <p:stCondLst>
                                    <p:cond delay="0"/>
                                  </p:stCondLst>
                                  <p:childTnLst>
                                    <p:set>
                                      <p:cBhvr>
                                        <p:cTn id="103" dur="1" fill="hold">
                                          <p:stCondLst>
                                            <p:cond delay="0"/>
                                          </p:stCondLst>
                                        </p:cTn>
                                        <p:tgtEl>
                                          <p:spTgt spid="34853"/>
                                        </p:tgtEl>
                                        <p:attrNameLst>
                                          <p:attrName>style.visibility</p:attrName>
                                        </p:attrNameLst>
                                      </p:cBhvr>
                                      <p:to>
                                        <p:strVal val="visible"/>
                                      </p:to>
                                    </p:set>
                                    <p:anim calcmode="lin" valueType="num">
                                      <p:cBhvr>
                                        <p:cTn id="104" dur="1000" fill="hold"/>
                                        <p:tgtEl>
                                          <p:spTgt spid="34853"/>
                                        </p:tgtEl>
                                        <p:attrNameLst>
                                          <p:attrName>ppt_w</p:attrName>
                                        </p:attrNameLst>
                                      </p:cBhvr>
                                      <p:tavLst>
                                        <p:tav tm="0">
                                          <p:val>
                                            <p:strVal val="#ppt_w*0.70"/>
                                          </p:val>
                                        </p:tav>
                                        <p:tav tm="100000">
                                          <p:val>
                                            <p:strVal val="#ppt_w"/>
                                          </p:val>
                                        </p:tav>
                                      </p:tavLst>
                                    </p:anim>
                                    <p:anim calcmode="lin" valueType="num">
                                      <p:cBhvr>
                                        <p:cTn id="105" dur="1000" fill="hold"/>
                                        <p:tgtEl>
                                          <p:spTgt spid="34853"/>
                                        </p:tgtEl>
                                        <p:attrNameLst>
                                          <p:attrName>ppt_h</p:attrName>
                                        </p:attrNameLst>
                                      </p:cBhvr>
                                      <p:tavLst>
                                        <p:tav tm="0">
                                          <p:val>
                                            <p:strVal val="#ppt_h"/>
                                          </p:val>
                                        </p:tav>
                                        <p:tav tm="100000">
                                          <p:val>
                                            <p:strVal val="#ppt_h"/>
                                          </p:val>
                                        </p:tav>
                                      </p:tavLst>
                                    </p:anim>
                                    <p:animEffect transition="in" filter="fade">
                                      <p:cBhvr>
                                        <p:cTn id="106" dur="1000"/>
                                        <p:tgtEl>
                                          <p:spTgt spid="34853"/>
                                        </p:tgtEl>
                                      </p:cBhvr>
                                    </p:animEffect>
                                  </p:childTnLst>
                                </p:cTn>
                              </p:par>
                              <p:par>
                                <p:cTn id="107" presetID="55" presetClass="entr" presetSubtype="0" fill="hold" grpId="0" nodeType="withEffect">
                                  <p:stCondLst>
                                    <p:cond delay="0"/>
                                  </p:stCondLst>
                                  <p:childTnLst>
                                    <p:set>
                                      <p:cBhvr>
                                        <p:cTn id="108" dur="1" fill="hold">
                                          <p:stCondLst>
                                            <p:cond delay="0"/>
                                          </p:stCondLst>
                                        </p:cTn>
                                        <p:tgtEl>
                                          <p:spTgt spid="34854"/>
                                        </p:tgtEl>
                                        <p:attrNameLst>
                                          <p:attrName>style.visibility</p:attrName>
                                        </p:attrNameLst>
                                      </p:cBhvr>
                                      <p:to>
                                        <p:strVal val="visible"/>
                                      </p:to>
                                    </p:set>
                                    <p:anim calcmode="lin" valueType="num">
                                      <p:cBhvr>
                                        <p:cTn id="109" dur="1000" fill="hold"/>
                                        <p:tgtEl>
                                          <p:spTgt spid="34854"/>
                                        </p:tgtEl>
                                        <p:attrNameLst>
                                          <p:attrName>ppt_w</p:attrName>
                                        </p:attrNameLst>
                                      </p:cBhvr>
                                      <p:tavLst>
                                        <p:tav tm="0">
                                          <p:val>
                                            <p:strVal val="#ppt_w*0.70"/>
                                          </p:val>
                                        </p:tav>
                                        <p:tav tm="100000">
                                          <p:val>
                                            <p:strVal val="#ppt_w"/>
                                          </p:val>
                                        </p:tav>
                                      </p:tavLst>
                                    </p:anim>
                                    <p:anim calcmode="lin" valueType="num">
                                      <p:cBhvr>
                                        <p:cTn id="110" dur="1000" fill="hold"/>
                                        <p:tgtEl>
                                          <p:spTgt spid="34854"/>
                                        </p:tgtEl>
                                        <p:attrNameLst>
                                          <p:attrName>ppt_h</p:attrName>
                                        </p:attrNameLst>
                                      </p:cBhvr>
                                      <p:tavLst>
                                        <p:tav tm="0">
                                          <p:val>
                                            <p:strVal val="#ppt_h"/>
                                          </p:val>
                                        </p:tav>
                                        <p:tav tm="100000">
                                          <p:val>
                                            <p:strVal val="#ppt_h"/>
                                          </p:val>
                                        </p:tav>
                                      </p:tavLst>
                                    </p:anim>
                                    <p:animEffect transition="in" filter="fade">
                                      <p:cBhvr>
                                        <p:cTn id="111" dur="1000"/>
                                        <p:tgtEl>
                                          <p:spTgt spid="34854"/>
                                        </p:tgtEl>
                                      </p:cBhvr>
                                    </p:animEffect>
                                  </p:childTnLst>
                                </p:cTn>
                              </p:par>
                            </p:childTnLst>
                          </p:cTn>
                        </p:par>
                      </p:childTnLst>
                    </p:cTn>
                  </p:par>
                  <p:par>
                    <p:cTn id="112" fill="hold">
                      <p:stCondLst>
                        <p:cond delay="indefinite"/>
                      </p:stCondLst>
                      <p:childTnLst>
                        <p:par>
                          <p:cTn id="113" fill="hold">
                            <p:stCondLst>
                              <p:cond delay="0"/>
                            </p:stCondLst>
                            <p:childTnLst>
                              <p:par>
                                <p:cTn id="114" presetID="26" presetClass="emph" presetSubtype="0" fill="hold" grpId="1" nodeType="clickEffect">
                                  <p:stCondLst>
                                    <p:cond delay="0"/>
                                  </p:stCondLst>
                                  <p:childTnLst>
                                    <p:animEffect transition="out" filter="fade">
                                      <p:cBhvr>
                                        <p:cTn id="115" dur="500" tmFilter="0, 0; .2, .5; .8, .5; 1, 0"/>
                                        <p:tgtEl>
                                          <p:spTgt spid="34853"/>
                                        </p:tgtEl>
                                      </p:cBhvr>
                                    </p:animEffect>
                                    <p:animScale>
                                      <p:cBhvr>
                                        <p:cTn id="116" dur="250" autoRev="1" fill="hold"/>
                                        <p:tgtEl>
                                          <p:spTgt spid="34853"/>
                                        </p:tgtEl>
                                      </p:cBhvr>
                                      <p:by x="105000" y="105000"/>
                                    </p:animScale>
                                  </p:childTnLst>
                                </p:cTn>
                              </p:par>
                              <p:par>
                                <p:cTn id="117" presetID="26" presetClass="emph" presetSubtype="0" fill="hold" grpId="1" nodeType="withEffect">
                                  <p:stCondLst>
                                    <p:cond delay="0"/>
                                  </p:stCondLst>
                                  <p:childTnLst>
                                    <p:animEffect transition="out" filter="fade">
                                      <p:cBhvr>
                                        <p:cTn id="118" dur="500" tmFilter="0, 0; .2, .5; .8, .5; 1, 0"/>
                                        <p:tgtEl>
                                          <p:spTgt spid="34854"/>
                                        </p:tgtEl>
                                      </p:cBhvr>
                                    </p:animEffect>
                                    <p:animScale>
                                      <p:cBhvr>
                                        <p:cTn id="119" dur="250" autoRev="1" fill="hold"/>
                                        <p:tgtEl>
                                          <p:spTgt spid="34854"/>
                                        </p:tgtEl>
                                      </p:cBhvr>
                                      <p:by x="105000" y="105000"/>
                                    </p:animScale>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grpId="0" nodeType="clickEffect">
                                  <p:stCondLst>
                                    <p:cond delay="0"/>
                                  </p:stCondLst>
                                  <p:childTnLst>
                                    <p:set>
                                      <p:cBhvr>
                                        <p:cTn id="123" dur="1" fill="hold">
                                          <p:stCondLst>
                                            <p:cond delay="0"/>
                                          </p:stCondLst>
                                        </p:cTn>
                                        <p:tgtEl>
                                          <p:spTgt spid="7"/>
                                        </p:tgtEl>
                                        <p:attrNameLst>
                                          <p:attrName>style.visibility</p:attrName>
                                        </p:attrNameLst>
                                      </p:cBhvr>
                                      <p:to>
                                        <p:strVal val="visible"/>
                                      </p:to>
                                    </p:set>
                                    <p:animEffect transition="in" filter="wipe(down)">
                                      <p:cBhvr>
                                        <p:cTn id="124" dur="1000"/>
                                        <p:tgtEl>
                                          <p:spTgt spid="7"/>
                                        </p:tgtEl>
                                      </p:cBhvr>
                                    </p:animEffect>
                                  </p:childTnLst>
                                </p:cTn>
                              </p:par>
                              <p:par>
                                <p:cTn id="125" presetID="22" presetClass="entr" presetSubtype="4" fill="hold" nodeType="withEffect">
                                  <p:stCondLst>
                                    <p:cond delay="0"/>
                                  </p:stCondLst>
                                  <p:childTnLst>
                                    <p:set>
                                      <p:cBhvr>
                                        <p:cTn id="126" dur="1" fill="hold">
                                          <p:stCondLst>
                                            <p:cond delay="0"/>
                                          </p:stCondLst>
                                        </p:cTn>
                                        <p:tgtEl>
                                          <p:spTgt spid="6"/>
                                        </p:tgtEl>
                                        <p:attrNameLst>
                                          <p:attrName>style.visibility</p:attrName>
                                        </p:attrNameLst>
                                      </p:cBhvr>
                                      <p:to>
                                        <p:strVal val="visible"/>
                                      </p:to>
                                    </p:set>
                                    <p:animEffect transition="in" filter="wipe(down)">
                                      <p:cBhvr>
                                        <p:cTn id="127" dur="1000"/>
                                        <p:tgtEl>
                                          <p:spTgt spid="6"/>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37"/>
                                        </p:tgtEl>
                                        <p:attrNameLst>
                                          <p:attrName>style.visibility</p:attrName>
                                        </p:attrNameLst>
                                      </p:cBhvr>
                                      <p:to>
                                        <p:strVal val="visible"/>
                                      </p:to>
                                    </p:set>
                                    <p:animEffect transition="in" filter="wipe(left)">
                                      <p:cBhvr>
                                        <p:cTn id="132" dur="500"/>
                                        <p:tgtEl>
                                          <p:spTgt spid="37"/>
                                        </p:tgtEl>
                                      </p:cBhvr>
                                    </p:animEffect>
                                  </p:childTnLst>
                                </p:cTn>
                              </p:par>
                              <p:par>
                                <p:cTn id="133" presetID="22" presetClass="entr" presetSubtype="8" fill="hold" nodeType="withEffect">
                                  <p:stCondLst>
                                    <p:cond delay="0"/>
                                  </p:stCondLst>
                                  <p:childTnLst>
                                    <p:set>
                                      <p:cBhvr>
                                        <p:cTn id="134" dur="1" fill="hold">
                                          <p:stCondLst>
                                            <p:cond delay="0"/>
                                          </p:stCondLst>
                                        </p:cTn>
                                        <p:tgtEl>
                                          <p:spTgt spid="39"/>
                                        </p:tgtEl>
                                        <p:attrNameLst>
                                          <p:attrName>style.visibility</p:attrName>
                                        </p:attrNameLst>
                                      </p:cBhvr>
                                      <p:to>
                                        <p:strVal val="visible"/>
                                      </p:to>
                                    </p:set>
                                    <p:animEffect transition="in" filter="wipe(left)">
                                      <p:cBhvr>
                                        <p:cTn id="135" dur="500"/>
                                        <p:tgtEl>
                                          <p:spTgt spid="39"/>
                                        </p:tgtEl>
                                      </p:cBhvr>
                                    </p:animEffect>
                                  </p:childTnLst>
                                </p:cTn>
                              </p:par>
                            </p:childTnLst>
                          </p:cTn>
                        </p:par>
                      </p:childTnLst>
                    </p:cTn>
                  </p:par>
                  <p:par>
                    <p:cTn id="136" fill="hold">
                      <p:stCondLst>
                        <p:cond delay="indefinite"/>
                      </p:stCondLst>
                      <p:childTnLst>
                        <p:par>
                          <p:cTn id="137" fill="hold">
                            <p:stCondLst>
                              <p:cond delay="0"/>
                            </p:stCondLst>
                            <p:childTnLst>
                              <p:par>
                                <p:cTn id="138" presetID="38" presetClass="entr" presetSubtype="0" accel="50000" fill="hold" grpId="0" nodeType="clickEffect">
                                  <p:stCondLst>
                                    <p:cond delay="0"/>
                                  </p:stCondLst>
                                  <p:iterate type="lt">
                                    <p:tmPct val="50000"/>
                                  </p:iterate>
                                  <p:childTnLst>
                                    <p:set>
                                      <p:cBhvr>
                                        <p:cTn id="139" dur="1" fill="hold">
                                          <p:stCondLst>
                                            <p:cond delay="0"/>
                                          </p:stCondLst>
                                        </p:cTn>
                                        <p:tgtEl>
                                          <p:spTgt spid="36"/>
                                        </p:tgtEl>
                                        <p:attrNameLst>
                                          <p:attrName>style.visibility</p:attrName>
                                        </p:attrNameLst>
                                      </p:cBhvr>
                                      <p:to>
                                        <p:strVal val="visible"/>
                                      </p:to>
                                    </p:set>
                                    <p:set>
                                      <p:cBhvr>
                                        <p:cTn id="140" dur="455" fill="hold">
                                          <p:stCondLst>
                                            <p:cond delay="0"/>
                                          </p:stCondLst>
                                        </p:cTn>
                                        <p:tgtEl>
                                          <p:spTgt spid="36"/>
                                        </p:tgtEl>
                                        <p:attrNameLst>
                                          <p:attrName>style.rotation</p:attrName>
                                        </p:attrNameLst>
                                      </p:cBhvr>
                                      <p:to>
                                        <p:strVal val="-45.0"/>
                                      </p:to>
                                    </p:set>
                                    <p:anim calcmode="lin" valueType="num">
                                      <p:cBhvr>
                                        <p:cTn id="141" dur="455" fill="hold">
                                          <p:stCondLst>
                                            <p:cond delay="455"/>
                                          </p:stCondLst>
                                        </p:cTn>
                                        <p:tgtEl>
                                          <p:spTgt spid="36"/>
                                        </p:tgtEl>
                                        <p:attrNameLst>
                                          <p:attrName>style.rotation</p:attrName>
                                        </p:attrNameLst>
                                      </p:cBhvr>
                                      <p:tavLst>
                                        <p:tav tm="0">
                                          <p:val>
                                            <p:fltVal val="-45"/>
                                          </p:val>
                                        </p:tav>
                                        <p:tav tm="69900">
                                          <p:val>
                                            <p:fltVal val="45"/>
                                          </p:val>
                                        </p:tav>
                                        <p:tav tm="100000">
                                          <p:val>
                                            <p:fltVal val="0"/>
                                          </p:val>
                                        </p:tav>
                                      </p:tavLst>
                                    </p:anim>
                                    <p:anim calcmode="lin" valueType="num">
                                      <p:cBhvr>
                                        <p:cTn id="142" dur="455" fill="hold">
                                          <p:stCondLst>
                                            <p:cond delay="0"/>
                                          </p:stCondLst>
                                        </p:cTn>
                                        <p:tgtEl>
                                          <p:spTgt spid="36"/>
                                        </p:tgtEl>
                                        <p:attrNameLst>
                                          <p:attrName>ppt_y</p:attrName>
                                        </p:attrNameLst>
                                      </p:cBhvr>
                                      <p:tavLst>
                                        <p:tav tm="0">
                                          <p:val>
                                            <p:strVal val="#ppt_y-1"/>
                                          </p:val>
                                        </p:tav>
                                        <p:tav tm="100000">
                                          <p:val>
                                            <p:strVal val="#ppt_y-(0.354*#ppt_w-0.172*#ppt_h)"/>
                                          </p:val>
                                        </p:tav>
                                      </p:tavLst>
                                    </p:anim>
                                    <p:anim calcmode="lin" valueType="num">
                                      <p:cBhvr>
                                        <p:cTn id="143" dur="156" decel="50000" autoRev="1" fill="hold">
                                          <p:stCondLst>
                                            <p:cond delay="455"/>
                                          </p:stCondLst>
                                        </p:cTn>
                                        <p:tgtEl>
                                          <p:spTgt spid="36"/>
                                        </p:tgtEl>
                                        <p:attrNameLst>
                                          <p:attrName>ppt_y</p:attrName>
                                        </p:attrNameLst>
                                      </p:cBhvr>
                                      <p:tavLst>
                                        <p:tav tm="0">
                                          <p:val>
                                            <p:strVal val="#ppt_y-(0.354*#ppt_w-0.172*#ppt_h)"/>
                                          </p:val>
                                        </p:tav>
                                        <p:tav tm="100000">
                                          <p:val>
                                            <p:strVal val="#ppt_y-(0.354*#ppt_w-0.172*#ppt_h)-#ppt_h/2"/>
                                          </p:val>
                                        </p:tav>
                                      </p:tavLst>
                                    </p:anim>
                                    <p:anim calcmode="lin" valueType="num">
                                      <p:cBhvr>
                                        <p:cTn id="144" dur="136" fill="hold">
                                          <p:stCondLst>
                                            <p:cond delay="864"/>
                                          </p:stCondLst>
                                        </p:cTn>
                                        <p:tgtEl>
                                          <p:spTgt spid="36"/>
                                        </p:tgtEl>
                                        <p:attrNameLst>
                                          <p:attrName>ppt_y</p:attrName>
                                        </p:attrNameLst>
                                      </p:cBhvr>
                                      <p:tavLst>
                                        <p:tav tm="0">
                                          <p:val>
                                            <p:strVal val="#ppt_y-(0.354*#ppt_w-0.172*#ppt_h)"/>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2" presetClass="entr" presetSubtype="1" fill="hold" nodeType="clickEffect">
                                  <p:stCondLst>
                                    <p:cond delay="0"/>
                                  </p:stCondLst>
                                  <p:childTnLst>
                                    <p:set>
                                      <p:cBhvr>
                                        <p:cTn id="148" dur="1" fill="hold">
                                          <p:stCondLst>
                                            <p:cond delay="0"/>
                                          </p:stCondLst>
                                        </p:cTn>
                                        <p:tgtEl>
                                          <p:spTgt spid="33"/>
                                        </p:tgtEl>
                                        <p:attrNameLst>
                                          <p:attrName>style.visibility</p:attrName>
                                        </p:attrNameLst>
                                      </p:cBhvr>
                                      <p:to>
                                        <p:strVal val="visible"/>
                                      </p:to>
                                    </p:set>
                                    <p:animEffect transition="in" filter="wipe(up)">
                                      <p:cBhvr>
                                        <p:cTn id="149" dur="1000"/>
                                        <p:tgtEl>
                                          <p:spTgt spid="33"/>
                                        </p:tgtEl>
                                      </p:cBhvr>
                                    </p:animEffect>
                                  </p:childTnLst>
                                </p:cTn>
                              </p:par>
                            </p:childTnLst>
                          </p:cTn>
                        </p:par>
                      </p:childTnLst>
                    </p:cTn>
                  </p:par>
                  <p:par>
                    <p:cTn id="150" fill="hold">
                      <p:stCondLst>
                        <p:cond delay="indefinite"/>
                      </p:stCondLst>
                      <p:childTnLst>
                        <p:par>
                          <p:cTn id="151" fill="hold">
                            <p:stCondLst>
                              <p:cond delay="0"/>
                            </p:stCondLst>
                            <p:childTnLst>
                              <p:par>
                                <p:cTn id="152" presetID="38" presetClass="entr" presetSubtype="0" accel="50000" fill="hold" grpId="0" nodeType="clickEffect">
                                  <p:stCondLst>
                                    <p:cond delay="0"/>
                                  </p:stCondLst>
                                  <p:iterate type="lt">
                                    <p:tmPct val="50000"/>
                                  </p:iterate>
                                  <p:childTnLst>
                                    <p:set>
                                      <p:cBhvr>
                                        <p:cTn id="153" dur="1" fill="hold">
                                          <p:stCondLst>
                                            <p:cond delay="0"/>
                                          </p:stCondLst>
                                        </p:cTn>
                                        <p:tgtEl>
                                          <p:spTgt spid="34850"/>
                                        </p:tgtEl>
                                        <p:attrNameLst>
                                          <p:attrName>style.visibility</p:attrName>
                                        </p:attrNameLst>
                                      </p:cBhvr>
                                      <p:to>
                                        <p:strVal val="visible"/>
                                      </p:to>
                                    </p:set>
                                    <p:set>
                                      <p:cBhvr>
                                        <p:cTn id="154" dur="455" fill="hold">
                                          <p:stCondLst>
                                            <p:cond delay="0"/>
                                          </p:stCondLst>
                                        </p:cTn>
                                        <p:tgtEl>
                                          <p:spTgt spid="34850"/>
                                        </p:tgtEl>
                                        <p:attrNameLst>
                                          <p:attrName>style.rotation</p:attrName>
                                        </p:attrNameLst>
                                      </p:cBhvr>
                                      <p:to>
                                        <p:strVal val="-45.0"/>
                                      </p:to>
                                    </p:set>
                                    <p:anim calcmode="lin" valueType="num">
                                      <p:cBhvr>
                                        <p:cTn id="155" dur="455" fill="hold">
                                          <p:stCondLst>
                                            <p:cond delay="455"/>
                                          </p:stCondLst>
                                        </p:cTn>
                                        <p:tgtEl>
                                          <p:spTgt spid="34850"/>
                                        </p:tgtEl>
                                        <p:attrNameLst>
                                          <p:attrName>style.rotation</p:attrName>
                                        </p:attrNameLst>
                                      </p:cBhvr>
                                      <p:tavLst>
                                        <p:tav tm="0">
                                          <p:val>
                                            <p:fltVal val="-45"/>
                                          </p:val>
                                        </p:tav>
                                        <p:tav tm="69900">
                                          <p:val>
                                            <p:fltVal val="45"/>
                                          </p:val>
                                        </p:tav>
                                        <p:tav tm="100000">
                                          <p:val>
                                            <p:fltVal val="0"/>
                                          </p:val>
                                        </p:tav>
                                      </p:tavLst>
                                    </p:anim>
                                    <p:anim calcmode="lin" valueType="num">
                                      <p:cBhvr>
                                        <p:cTn id="156" dur="455" fill="hold">
                                          <p:stCondLst>
                                            <p:cond delay="0"/>
                                          </p:stCondLst>
                                        </p:cTn>
                                        <p:tgtEl>
                                          <p:spTgt spid="34850"/>
                                        </p:tgtEl>
                                        <p:attrNameLst>
                                          <p:attrName>ppt_y</p:attrName>
                                        </p:attrNameLst>
                                      </p:cBhvr>
                                      <p:tavLst>
                                        <p:tav tm="0">
                                          <p:val>
                                            <p:strVal val="#ppt_y-1"/>
                                          </p:val>
                                        </p:tav>
                                        <p:tav tm="100000">
                                          <p:val>
                                            <p:strVal val="#ppt_y-(0.354*#ppt_w-0.172*#ppt_h)"/>
                                          </p:val>
                                        </p:tav>
                                      </p:tavLst>
                                    </p:anim>
                                    <p:anim calcmode="lin" valueType="num">
                                      <p:cBhvr>
                                        <p:cTn id="157" dur="156" decel="50000" autoRev="1" fill="hold">
                                          <p:stCondLst>
                                            <p:cond delay="455"/>
                                          </p:stCondLst>
                                        </p:cTn>
                                        <p:tgtEl>
                                          <p:spTgt spid="34850"/>
                                        </p:tgtEl>
                                        <p:attrNameLst>
                                          <p:attrName>ppt_y</p:attrName>
                                        </p:attrNameLst>
                                      </p:cBhvr>
                                      <p:tavLst>
                                        <p:tav tm="0">
                                          <p:val>
                                            <p:strVal val="#ppt_y-(0.354*#ppt_w-0.172*#ppt_h)"/>
                                          </p:val>
                                        </p:tav>
                                        <p:tav tm="100000">
                                          <p:val>
                                            <p:strVal val="#ppt_y-(0.354*#ppt_w-0.172*#ppt_h)-#ppt_h/2"/>
                                          </p:val>
                                        </p:tav>
                                      </p:tavLst>
                                    </p:anim>
                                    <p:anim calcmode="lin" valueType="num">
                                      <p:cBhvr>
                                        <p:cTn id="158" dur="136" fill="hold">
                                          <p:stCondLst>
                                            <p:cond delay="864"/>
                                          </p:stCondLst>
                                        </p:cTn>
                                        <p:tgtEl>
                                          <p:spTgt spid="34850"/>
                                        </p:tgtEl>
                                        <p:attrNameLst>
                                          <p:attrName>ppt_y</p:attrName>
                                        </p:attrNameLst>
                                      </p:cBhvr>
                                      <p:tavLst>
                                        <p:tav tm="0">
                                          <p:val>
                                            <p:strVal val="#ppt_y-(0.354*#ppt_w-0.172*#ppt_h)"/>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2" presetClass="entr" presetSubtype="8" fill="hold" nodeType="clickEffect">
                                  <p:stCondLst>
                                    <p:cond delay="0"/>
                                  </p:stCondLst>
                                  <p:childTnLst>
                                    <p:set>
                                      <p:cBhvr>
                                        <p:cTn id="162" dur="1" fill="hold">
                                          <p:stCondLst>
                                            <p:cond delay="0"/>
                                          </p:stCondLst>
                                        </p:cTn>
                                        <p:tgtEl>
                                          <p:spTgt spid="41"/>
                                        </p:tgtEl>
                                        <p:attrNameLst>
                                          <p:attrName>style.visibility</p:attrName>
                                        </p:attrNameLst>
                                      </p:cBhvr>
                                      <p:to>
                                        <p:strVal val="visible"/>
                                      </p:to>
                                    </p:set>
                                    <p:animEffect transition="in" filter="wipe(left)">
                                      <p:cBhvr>
                                        <p:cTn id="163" dur="3000"/>
                                        <p:tgtEl>
                                          <p:spTgt spid="41"/>
                                        </p:tgtEl>
                                      </p:cBhvr>
                                    </p:animEffect>
                                  </p:childTnLst>
                                </p:cTn>
                              </p:par>
                            </p:childTnLst>
                          </p:cTn>
                        </p:par>
                      </p:childTnLst>
                    </p:cTn>
                  </p:par>
                  <p:par>
                    <p:cTn id="164" fill="hold">
                      <p:stCondLst>
                        <p:cond delay="indefinite"/>
                      </p:stCondLst>
                      <p:childTnLst>
                        <p:par>
                          <p:cTn id="165" fill="hold">
                            <p:stCondLst>
                              <p:cond delay="0"/>
                            </p:stCondLst>
                            <p:childTnLst>
                              <p:par>
                                <p:cTn id="166" presetID="55" presetClass="entr" presetSubtype="0" fill="hold" grpId="0" nodeType="clickEffect">
                                  <p:stCondLst>
                                    <p:cond delay="0"/>
                                  </p:stCondLst>
                                  <p:childTnLst>
                                    <p:set>
                                      <p:cBhvr>
                                        <p:cTn id="167" dur="1" fill="hold">
                                          <p:stCondLst>
                                            <p:cond delay="0"/>
                                          </p:stCondLst>
                                        </p:cTn>
                                        <p:tgtEl>
                                          <p:spTgt spid="43"/>
                                        </p:tgtEl>
                                        <p:attrNameLst>
                                          <p:attrName>style.visibility</p:attrName>
                                        </p:attrNameLst>
                                      </p:cBhvr>
                                      <p:to>
                                        <p:strVal val="visible"/>
                                      </p:to>
                                    </p:set>
                                    <p:anim calcmode="lin" valueType="num">
                                      <p:cBhvr>
                                        <p:cTn id="168" dur="1000" fill="hold"/>
                                        <p:tgtEl>
                                          <p:spTgt spid="43"/>
                                        </p:tgtEl>
                                        <p:attrNameLst>
                                          <p:attrName>ppt_w</p:attrName>
                                        </p:attrNameLst>
                                      </p:cBhvr>
                                      <p:tavLst>
                                        <p:tav tm="0">
                                          <p:val>
                                            <p:strVal val="#ppt_w*0.70"/>
                                          </p:val>
                                        </p:tav>
                                        <p:tav tm="100000">
                                          <p:val>
                                            <p:strVal val="#ppt_w"/>
                                          </p:val>
                                        </p:tav>
                                      </p:tavLst>
                                    </p:anim>
                                    <p:anim calcmode="lin" valueType="num">
                                      <p:cBhvr>
                                        <p:cTn id="169" dur="1000" fill="hold"/>
                                        <p:tgtEl>
                                          <p:spTgt spid="43"/>
                                        </p:tgtEl>
                                        <p:attrNameLst>
                                          <p:attrName>ppt_h</p:attrName>
                                        </p:attrNameLst>
                                      </p:cBhvr>
                                      <p:tavLst>
                                        <p:tav tm="0">
                                          <p:val>
                                            <p:strVal val="#ppt_h"/>
                                          </p:val>
                                        </p:tav>
                                        <p:tav tm="100000">
                                          <p:val>
                                            <p:strVal val="#ppt_h"/>
                                          </p:val>
                                        </p:tav>
                                      </p:tavLst>
                                    </p:anim>
                                    <p:animEffect transition="in" filter="fade">
                                      <p:cBhvr>
                                        <p:cTn id="170"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3" grpId="0"/>
      <p:bldP spid="45064" grpId="0"/>
      <p:bldP spid="45065" grpId="0"/>
      <p:bldP spid="45073" grpId="0"/>
      <p:bldP spid="34836" grpId="0"/>
      <p:bldP spid="3" grpId="0"/>
      <p:bldP spid="7" grpId="0"/>
      <p:bldP spid="34848" grpId="0"/>
      <p:bldP spid="34850" grpId="0"/>
      <p:bldP spid="34853" grpId="0" animBg="1"/>
      <p:bldP spid="34853" grpId="1" animBg="1"/>
      <p:bldP spid="34854" grpId="0" animBg="1"/>
      <p:bldP spid="34854" grpId="1" animBg="1"/>
      <p:bldP spid="28" grpId="0"/>
      <p:bldP spid="35" grpId="0"/>
      <p:bldP spid="36" grpId="0"/>
      <p:bldP spid="37" grpId="0"/>
      <p:bldP spid="4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6" name="Group 22"/>
          <p:cNvGrpSpPr/>
          <p:nvPr/>
        </p:nvGrpSpPr>
        <p:grpSpPr bwMode="auto">
          <a:xfrm>
            <a:off x="685800" y="2362200"/>
            <a:ext cx="5562600" cy="4329113"/>
            <a:chOff x="432" y="1488"/>
            <a:chExt cx="3504" cy="2727"/>
          </a:xfrm>
        </p:grpSpPr>
        <p:sp>
          <p:nvSpPr>
            <p:cNvPr id="42011" name="Text Box 4"/>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2012" name="Text Box 5"/>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42013" name="Group 7"/>
            <p:cNvGrpSpPr/>
            <p:nvPr/>
          </p:nvGrpSpPr>
          <p:grpSpPr bwMode="auto">
            <a:xfrm>
              <a:off x="711" y="1584"/>
              <a:ext cx="3033" cy="2305"/>
              <a:chOff x="711" y="1584"/>
              <a:chExt cx="3033" cy="2305"/>
            </a:xfrm>
          </p:grpSpPr>
          <p:sp>
            <p:nvSpPr>
              <p:cNvPr id="42014"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2015"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p:cNvGrpSpPr/>
          <p:nvPr/>
        </p:nvGrpSpPr>
        <p:grpSpPr bwMode="auto">
          <a:xfrm>
            <a:off x="1905000" y="2667000"/>
            <a:ext cx="4419600" cy="2652713"/>
            <a:chOff x="1200" y="1680"/>
            <a:chExt cx="2784" cy="1671"/>
          </a:xfrm>
        </p:grpSpPr>
        <p:sp>
          <p:nvSpPr>
            <p:cNvPr id="42009"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2010"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grpSp>
        <p:nvGrpSpPr>
          <p:cNvPr id="28695" name="Group 23"/>
          <p:cNvGrpSpPr/>
          <p:nvPr/>
        </p:nvGrpSpPr>
        <p:grpSpPr bwMode="auto">
          <a:xfrm>
            <a:off x="1295400" y="2971800"/>
            <a:ext cx="4933950" cy="2741613"/>
            <a:chOff x="1200" y="1632"/>
            <a:chExt cx="2357" cy="1920"/>
          </a:xfrm>
        </p:grpSpPr>
        <p:sp>
          <p:nvSpPr>
            <p:cNvPr id="42007" name="Text Box 6"/>
            <p:cNvSpPr txBox="1">
              <a:spLocks noChangeArrowheads="1"/>
            </p:cNvSpPr>
            <p:nvPr/>
          </p:nvSpPr>
          <p:spPr bwMode="auto">
            <a:xfrm>
              <a:off x="2693" y="1825"/>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42008" name="Freeform 13"/>
            <p:cNvSpPr/>
            <p:nvPr/>
          </p:nvSpPr>
          <p:spPr bwMode="auto">
            <a:xfrm>
              <a:off x="1200" y="1632"/>
              <a:ext cx="1488" cy="1920"/>
            </a:xfrm>
            <a:custGeom>
              <a:avLst/>
              <a:gdLst>
                <a:gd name="T0" fmla="*/ 0 w 1680"/>
                <a:gd name="T1" fmla="*/ 3206 h 1824"/>
                <a:gd name="T2" fmla="*/ 316 w 1680"/>
                <a:gd name="T3" fmla="*/ 2361 h 1824"/>
                <a:gd name="T4" fmla="*/ 442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p:cNvSpPr>
            <a:spLocks noChangeShapeType="1"/>
          </p:cNvSpPr>
          <p:nvPr/>
        </p:nvSpPr>
        <p:spPr bwMode="auto">
          <a:xfrm flipH="1" flipV="1">
            <a:off x="1128713" y="4860925"/>
            <a:ext cx="2473325"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p:cNvSpPr txBox="1">
            <a:spLocks noChangeArrowheads="1"/>
          </p:cNvSpPr>
          <p:nvPr/>
        </p:nvSpPr>
        <p:spPr bwMode="auto">
          <a:xfrm>
            <a:off x="519113" y="43926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28689" name="Text Box 17"/>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p:cNvGrpSpPr/>
          <p:nvPr/>
        </p:nvGrpSpPr>
        <p:grpSpPr bwMode="auto">
          <a:xfrm>
            <a:off x="2881313" y="2147888"/>
            <a:ext cx="1371600" cy="4024312"/>
            <a:chOff x="1802" y="1353"/>
            <a:chExt cx="864" cy="2535"/>
          </a:xfrm>
        </p:grpSpPr>
        <p:sp>
          <p:nvSpPr>
            <p:cNvPr id="42005" name="Line 18"/>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2006" name="Text Box 19"/>
            <p:cNvSpPr txBox="1">
              <a:spLocks noChangeArrowheads="1"/>
            </p:cNvSpPr>
            <p:nvPr/>
          </p:nvSpPr>
          <p:spPr bwMode="auto">
            <a:xfrm>
              <a:off x="1802" y="1353"/>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p:cNvSpPr txBox="1">
            <a:spLocks noChangeArrowheads="1"/>
          </p:cNvSpPr>
          <p:nvPr/>
        </p:nvSpPr>
        <p:spPr bwMode="auto">
          <a:xfrm>
            <a:off x="3013075" y="4237038"/>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25" name="Text Box 17"/>
          <p:cNvSpPr txBox="1">
            <a:spLocks noChangeArrowheads="1"/>
          </p:cNvSpPr>
          <p:nvPr/>
        </p:nvSpPr>
        <p:spPr bwMode="auto">
          <a:xfrm>
            <a:off x="4152900" y="616585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6" name="Group 24"/>
          <p:cNvGrpSpPr/>
          <p:nvPr/>
        </p:nvGrpSpPr>
        <p:grpSpPr bwMode="auto">
          <a:xfrm>
            <a:off x="2725738" y="2057400"/>
            <a:ext cx="4419600" cy="2652713"/>
            <a:chOff x="1200" y="1680"/>
            <a:chExt cx="2784" cy="1671"/>
          </a:xfrm>
        </p:grpSpPr>
        <p:sp>
          <p:nvSpPr>
            <p:cNvPr id="42003"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2004"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sp>
        <p:nvSpPr>
          <p:cNvPr id="30" name="Line 15"/>
          <p:cNvSpPr>
            <a:spLocks noChangeShapeType="1"/>
          </p:cNvSpPr>
          <p:nvPr/>
        </p:nvSpPr>
        <p:spPr bwMode="auto">
          <a:xfrm flipH="1" flipV="1">
            <a:off x="1143000" y="4076700"/>
            <a:ext cx="2871788"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1" name="Line 15"/>
          <p:cNvSpPr>
            <a:spLocks noChangeShapeType="1"/>
          </p:cNvSpPr>
          <p:nvPr/>
        </p:nvSpPr>
        <p:spPr bwMode="auto">
          <a:xfrm flipH="1" flipV="1">
            <a:off x="4100513" y="4076700"/>
            <a:ext cx="1587" cy="2030413"/>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p:cNvSpPr txBox="1">
            <a:spLocks noChangeArrowheads="1"/>
          </p:cNvSpPr>
          <p:nvPr/>
        </p:nvSpPr>
        <p:spPr bwMode="auto">
          <a:xfrm>
            <a:off x="533400" y="3660775"/>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cxnSp>
        <p:nvCxnSpPr>
          <p:cNvPr id="3" name="Přímá spojnice se šipkou 2"/>
          <p:cNvCxnSpPr/>
          <p:nvPr/>
        </p:nvCxnSpPr>
        <p:spPr>
          <a:xfrm flipV="1">
            <a:off x="323850" y="3981450"/>
            <a:ext cx="0" cy="10287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V="1">
            <a:off x="3463925" y="6700838"/>
            <a:ext cx="1101725" cy="158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p:cNvSpPr txBox="1">
            <a:spLocks noChangeArrowheads="1"/>
          </p:cNvSpPr>
          <p:nvPr/>
        </p:nvSpPr>
        <p:spPr bwMode="auto">
          <a:xfrm>
            <a:off x="4116388" y="3689350"/>
            <a:ext cx="609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2" name="Nadpis 1"/>
          <p:cNvSpPr>
            <a:spLocks noGrp="1"/>
          </p:cNvSpPr>
          <p:nvPr>
            <p:ph type="title"/>
          </p:nvPr>
        </p:nvSpPr>
        <p:spPr/>
        <p:txBody>
          <a:bodyPr>
            <a:noAutofit/>
          </a:bodyPr>
          <a:lstStyle/>
          <a:p>
            <a:r>
              <a:rPr lang="cs-CZ" sz="2800" b="1" dirty="0"/>
              <a:t>Expanzivní fiskální politika při plném využití zdrojů</a:t>
            </a:r>
            <a:endParaRPr lang="cs-CZ" sz="2800" b="1" dirty="0"/>
          </a:p>
        </p:txBody>
      </p:sp>
      <p:sp>
        <p:nvSpPr>
          <p:cNvPr id="4" name="Zástupný text 3"/>
          <p:cNvSpPr>
            <a:spLocks noGrp="1"/>
          </p:cNvSpPr>
          <p:nvPr>
            <p:ph type="body" idx="1"/>
          </p:nvPr>
        </p:nvSpPr>
        <p:spPr/>
        <p:txBody>
          <a:bodyPr/>
          <a:lstStyle/>
          <a:p>
            <a:endParaRPr lang="cs-CZ"/>
          </a:p>
        </p:txBody>
      </p:sp>
      <p:sp>
        <p:nvSpPr>
          <p:cNvPr id="3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36/50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p:stCondLst>
                        <p:cond delay="indefinite"/>
                      </p:stCondLst>
                      <p:childTnLst>
                        <p:par>
                          <p:cTn id="28" fill="hold">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p:stCondLst>
                        <p:cond delay="indefinite"/>
                      </p:stCondLst>
                      <p:childTnLst>
                        <p:par>
                          <p:cTn id="42" fill="hold">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8" presetClass="entr" presetSubtype="0" accel="50000" fill="hold" grpId="0" nodeType="clickEffect">
                                  <p:stCondLst>
                                    <p:cond delay="0"/>
                                  </p:stCondLst>
                                  <p:iterate type="lt">
                                    <p:tmPct val="50000"/>
                                  </p:iterate>
                                  <p:childTnLst>
                                    <p:set>
                                      <p:cBhvr>
                                        <p:cTn id="53" dur="1" fill="hold">
                                          <p:stCondLst>
                                            <p:cond delay="0"/>
                                          </p:stCondLst>
                                        </p:cTn>
                                        <p:tgtEl>
                                          <p:spTgt spid="25"/>
                                        </p:tgtEl>
                                        <p:attrNameLst>
                                          <p:attrName>style.visibility</p:attrName>
                                        </p:attrNameLst>
                                      </p:cBhvr>
                                      <p:to>
                                        <p:strVal val="visible"/>
                                      </p:to>
                                    </p:set>
                                    <p:set>
                                      <p:cBhvr>
                                        <p:cTn id="54" dur="455" fill="hold">
                                          <p:stCondLst>
                                            <p:cond delay="0"/>
                                          </p:stCondLst>
                                        </p:cTn>
                                        <p:tgtEl>
                                          <p:spTgt spid="25"/>
                                        </p:tgtEl>
                                        <p:attrNameLst>
                                          <p:attrName>style.rotation</p:attrName>
                                        </p:attrNameLst>
                                      </p:cBhvr>
                                      <p:to>
                                        <p:strVal val="-45.0"/>
                                      </p:to>
                                    </p:set>
                                    <p:anim calcmode="lin" valueType="num">
                                      <p:cBhvr>
                                        <p:cTn id="55"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56"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57"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58"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up)">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wipe(down)">
                                      <p:cBhvr>
                                        <p:cTn id="68" dur="500"/>
                                        <p:tgtEl>
                                          <p:spTgt spid="3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wipe(down)">
                                      <p:cBhvr>
                                        <p:cTn id="73" dur="500"/>
                                        <p:tgtEl>
                                          <p:spTgt spid="31"/>
                                        </p:tgtEl>
                                      </p:cBhvr>
                                    </p:animEffect>
                                  </p:childTnLst>
                                </p:cTn>
                              </p:par>
                            </p:childTnLst>
                          </p:cTn>
                        </p:par>
                      </p:childTnLst>
                    </p:cTn>
                  </p:par>
                  <p:par>
                    <p:cTn id="74" fill="hold">
                      <p:stCondLst>
                        <p:cond delay="indefinite"/>
                      </p:stCondLst>
                      <p:childTnLst>
                        <p:par>
                          <p:cTn id="75" fill="hold">
                            <p:stCondLst>
                              <p:cond delay="0"/>
                            </p:stCondLst>
                            <p:childTnLst>
                              <p:par>
                                <p:cTn id="76" presetID="38" presetClass="entr" presetSubtype="0" accel="50000" fill="hold" grpId="0" nodeType="clickEffect">
                                  <p:stCondLst>
                                    <p:cond delay="0"/>
                                  </p:stCondLst>
                                  <p:iterate type="lt">
                                    <p:tmPct val="50000"/>
                                  </p:iterate>
                                  <p:childTnLst>
                                    <p:set>
                                      <p:cBhvr>
                                        <p:cTn id="77" dur="1" fill="hold">
                                          <p:stCondLst>
                                            <p:cond delay="0"/>
                                          </p:stCondLst>
                                        </p:cTn>
                                        <p:tgtEl>
                                          <p:spTgt spid="32"/>
                                        </p:tgtEl>
                                        <p:attrNameLst>
                                          <p:attrName>style.visibility</p:attrName>
                                        </p:attrNameLst>
                                      </p:cBhvr>
                                      <p:to>
                                        <p:strVal val="visible"/>
                                      </p:to>
                                    </p:set>
                                    <p:set>
                                      <p:cBhvr>
                                        <p:cTn id="78" dur="455" fill="hold">
                                          <p:stCondLst>
                                            <p:cond delay="0"/>
                                          </p:stCondLst>
                                        </p:cTn>
                                        <p:tgtEl>
                                          <p:spTgt spid="32"/>
                                        </p:tgtEl>
                                        <p:attrNameLst>
                                          <p:attrName>style.rotation</p:attrName>
                                        </p:attrNameLst>
                                      </p:cBhvr>
                                      <p:to>
                                        <p:strVal val="-45.0"/>
                                      </p:to>
                                    </p:set>
                                    <p:anim calcmode="lin" valueType="num">
                                      <p:cBhvr>
                                        <p:cTn id="79"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0"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1"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2"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8" presetClass="entr" presetSubtype="0" accel="50000" fill="hold" grpId="0" nodeType="clickEffect">
                                  <p:stCondLst>
                                    <p:cond delay="0"/>
                                  </p:stCondLst>
                                  <p:iterate type="lt">
                                    <p:tmPct val="50000"/>
                                  </p:iterate>
                                  <p:childTnLst>
                                    <p:set>
                                      <p:cBhvr>
                                        <p:cTn id="86" dur="1" fill="hold">
                                          <p:stCondLst>
                                            <p:cond delay="0"/>
                                          </p:stCondLst>
                                        </p:cTn>
                                        <p:tgtEl>
                                          <p:spTgt spid="40"/>
                                        </p:tgtEl>
                                        <p:attrNameLst>
                                          <p:attrName>style.visibility</p:attrName>
                                        </p:attrNameLst>
                                      </p:cBhvr>
                                      <p:to>
                                        <p:strVal val="visible"/>
                                      </p:to>
                                    </p:set>
                                    <p:set>
                                      <p:cBhvr>
                                        <p:cTn id="87" dur="455" fill="hold">
                                          <p:stCondLst>
                                            <p:cond delay="0"/>
                                          </p:stCondLst>
                                        </p:cTn>
                                        <p:tgtEl>
                                          <p:spTgt spid="40"/>
                                        </p:tgtEl>
                                        <p:attrNameLst>
                                          <p:attrName>style.rotation</p:attrName>
                                        </p:attrNameLst>
                                      </p:cBhvr>
                                      <p:to>
                                        <p:strVal val="-45.0"/>
                                      </p:to>
                                    </p:set>
                                    <p:anim calcmode="lin" valueType="num">
                                      <p:cBhvr>
                                        <p:cTn id="88"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89"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90"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91"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ipe(up)">
                                      <p:cBhvr>
                                        <p:cTn id="96" dur="500"/>
                                        <p:tgtEl>
                                          <p:spTgt spid="3"/>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wipe(right)">
                                      <p:cBhvr>
                                        <p:cTn id="101" dur="500"/>
                                        <p:tgtEl>
                                          <p:spTgt spid="36"/>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nodeType="clickEffect">
                                  <p:stCondLst>
                                    <p:cond delay="0"/>
                                  </p:stCondLst>
                                  <p:childTnLst>
                                    <p:animEffect transition="out" filter="fade">
                                      <p:cBhvr>
                                        <p:cTn id="105" dur="500"/>
                                        <p:tgtEl>
                                          <p:spTgt spid="36"/>
                                        </p:tgtEl>
                                      </p:cBhvr>
                                    </p:animEffect>
                                    <p:set>
                                      <p:cBhvr>
                                        <p:cTn id="106"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4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Účinky fiskální politiky</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 dvou časových horizontech rozlišujeme:</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Krátkodobé účinky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 předpokladu, že v ekonomice nejsou plně využity zdroje a vláda s cílem zlepšit využití zdrojů uplatní expanzivní politiku</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Dlouhodobé účinky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expanzivní fiskální politika neovlivní úroveň reálného produktu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Y0 = Y1 = 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zaměstnanosti, zvýší se cenová hladina.</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37/50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44035" name="Group 22"/>
          <p:cNvGrpSpPr/>
          <p:nvPr/>
        </p:nvGrpSpPr>
        <p:grpSpPr bwMode="auto">
          <a:xfrm>
            <a:off x="685800" y="2362200"/>
            <a:ext cx="5562600" cy="4329113"/>
            <a:chOff x="432" y="1488"/>
            <a:chExt cx="3504" cy="2727"/>
          </a:xfrm>
        </p:grpSpPr>
        <p:sp>
          <p:nvSpPr>
            <p:cNvPr id="44054" name="Text Box 4"/>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4055" name="Text Box 5"/>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44056" name="Group 7"/>
            <p:cNvGrpSpPr/>
            <p:nvPr/>
          </p:nvGrpSpPr>
          <p:grpSpPr bwMode="auto">
            <a:xfrm>
              <a:off x="711" y="1584"/>
              <a:ext cx="3033" cy="2305"/>
              <a:chOff x="711" y="1584"/>
              <a:chExt cx="3033" cy="2305"/>
            </a:xfrm>
          </p:grpSpPr>
          <p:sp>
            <p:nvSpPr>
              <p:cNvPr id="44057"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4058"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p:cNvGrpSpPr/>
          <p:nvPr/>
        </p:nvGrpSpPr>
        <p:grpSpPr bwMode="auto">
          <a:xfrm>
            <a:off x="2470150" y="3473450"/>
            <a:ext cx="4419600" cy="2652713"/>
            <a:chOff x="1200" y="1680"/>
            <a:chExt cx="2784" cy="1671"/>
          </a:xfrm>
        </p:grpSpPr>
        <p:sp>
          <p:nvSpPr>
            <p:cNvPr id="44052" name="Freeform 10"/>
            <p:cNvSpPr/>
            <p:nvPr/>
          </p:nvSpPr>
          <p:spPr bwMode="auto">
            <a:xfrm>
              <a:off x="1200" y="1680"/>
              <a:ext cx="2064" cy="1536"/>
            </a:xfrm>
            <a:custGeom>
              <a:avLst/>
              <a:gdLst>
                <a:gd name="T0" fmla="*/ 0 w 1632"/>
                <a:gd name="T1" fmla="*/ 0 h 1776"/>
                <a:gd name="T2" fmla="*/ 8140 w 1632"/>
                <a:gd name="T3" fmla="*/ 196 h 1776"/>
                <a:gd name="T4" fmla="*/ 34563 w 1632"/>
                <a:gd name="T5" fmla="*/ 269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4053"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sp>
        <p:nvSpPr>
          <p:cNvPr id="28687" name="Line 15"/>
          <p:cNvSpPr>
            <a:spLocks noChangeShapeType="1"/>
          </p:cNvSpPr>
          <p:nvPr/>
        </p:nvSpPr>
        <p:spPr bwMode="auto">
          <a:xfrm flipH="1">
            <a:off x="1128713" y="5438775"/>
            <a:ext cx="2452687"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p:cNvSpPr txBox="1">
            <a:spLocks noChangeArrowheads="1"/>
          </p:cNvSpPr>
          <p:nvPr/>
        </p:nvSpPr>
        <p:spPr bwMode="auto">
          <a:xfrm>
            <a:off x="544513" y="5126038"/>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28689" name="Text Box 17"/>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p:cNvGrpSpPr/>
          <p:nvPr/>
        </p:nvGrpSpPr>
        <p:grpSpPr bwMode="auto">
          <a:xfrm>
            <a:off x="2590800" y="2165350"/>
            <a:ext cx="1371600" cy="4006850"/>
            <a:chOff x="1619" y="1364"/>
            <a:chExt cx="864" cy="2524"/>
          </a:xfrm>
        </p:grpSpPr>
        <p:sp>
          <p:nvSpPr>
            <p:cNvPr id="44050" name="Line 18"/>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4051" name="Text Box 19"/>
            <p:cNvSpPr txBox="1">
              <a:spLocks noChangeArrowheads="1"/>
            </p:cNvSpPr>
            <p:nvPr/>
          </p:nvSpPr>
          <p:spPr bwMode="auto">
            <a:xfrm>
              <a:off x="1619" y="1364"/>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p:cNvSpPr txBox="1">
            <a:spLocks noChangeArrowheads="1"/>
          </p:cNvSpPr>
          <p:nvPr/>
        </p:nvSpPr>
        <p:spPr bwMode="auto">
          <a:xfrm>
            <a:off x="3602038" y="50038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26" name="Group 24"/>
          <p:cNvGrpSpPr/>
          <p:nvPr/>
        </p:nvGrpSpPr>
        <p:grpSpPr bwMode="auto">
          <a:xfrm>
            <a:off x="2855913" y="2630488"/>
            <a:ext cx="4419600" cy="2652712"/>
            <a:chOff x="1200" y="1680"/>
            <a:chExt cx="2784" cy="1671"/>
          </a:xfrm>
        </p:grpSpPr>
        <p:sp>
          <p:nvSpPr>
            <p:cNvPr id="44048" name="Freeform 10"/>
            <p:cNvSpPr/>
            <p:nvPr/>
          </p:nvSpPr>
          <p:spPr bwMode="auto">
            <a:xfrm>
              <a:off x="1200" y="1680"/>
              <a:ext cx="2064" cy="1536"/>
            </a:xfrm>
            <a:custGeom>
              <a:avLst/>
              <a:gdLst>
                <a:gd name="T0" fmla="*/ 0 w 1632"/>
                <a:gd name="T1" fmla="*/ 0 h 1776"/>
                <a:gd name="T2" fmla="*/ 8140 w 1632"/>
                <a:gd name="T3" fmla="*/ 196 h 1776"/>
                <a:gd name="T4" fmla="*/ 34563 w 1632"/>
                <a:gd name="T5" fmla="*/ 269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4049"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sp>
        <p:nvSpPr>
          <p:cNvPr id="30" name="Line 15"/>
          <p:cNvSpPr>
            <a:spLocks noChangeShapeType="1"/>
          </p:cNvSpPr>
          <p:nvPr/>
        </p:nvSpPr>
        <p:spPr bwMode="auto">
          <a:xfrm flipH="1">
            <a:off x="1143000" y="4392613"/>
            <a:ext cx="2355850"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p:cNvSpPr txBox="1">
            <a:spLocks noChangeArrowheads="1"/>
          </p:cNvSpPr>
          <p:nvPr/>
        </p:nvSpPr>
        <p:spPr bwMode="auto">
          <a:xfrm>
            <a:off x="519113" y="4078288"/>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cxnSp>
        <p:nvCxnSpPr>
          <p:cNvPr id="3" name="Přímá spojnice se šipkou 2"/>
          <p:cNvCxnSpPr/>
          <p:nvPr/>
        </p:nvCxnSpPr>
        <p:spPr>
          <a:xfrm flipV="1">
            <a:off x="319088" y="4375150"/>
            <a:ext cx="0" cy="9937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p:cNvSpPr txBox="1">
            <a:spLocks noChangeArrowheads="1"/>
          </p:cNvSpPr>
          <p:nvPr/>
        </p:nvSpPr>
        <p:spPr bwMode="auto">
          <a:xfrm>
            <a:off x="3649663" y="3900488"/>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 name="Nadpis 1"/>
          <p:cNvSpPr>
            <a:spLocks noGrp="1"/>
          </p:cNvSpPr>
          <p:nvPr>
            <p:ph type="title"/>
          </p:nvPr>
        </p:nvSpPr>
        <p:spPr/>
        <p:txBody>
          <a:bodyPr>
            <a:noAutofit/>
          </a:bodyPr>
          <a:lstStyle/>
          <a:p>
            <a:r>
              <a:rPr lang="cs-CZ" sz="3200" b="1" dirty="0"/>
              <a:t>Dlouhodobé účinky expanzivní fiskální politiky</a:t>
            </a:r>
            <a:endParaRPr lang="cs-CZ" sz="3200" b="1" dirty="0"/>
          </a:p>
        </p:txBody>
      </p:sp>
      <p:sp>
        <p:nvSpPr>
          <p:cNvPr id="2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38/50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8696"/>
                                        </p:tgtEl>
                                        <p:attrNameLst>
                                          <p:attrName>style.visibility</p:attrName>
                                        </p:attrNameLst>
                                      </p:cBhvr>
                                      <p:to>
                                        <p:strVal val="visible"/>
                                      </p:to>
                                    </p:set>
                                    <p:animEffect transition="in" filter="wipe(up)">
                                      <p:cBhvr>
                                        <p:cTn id="7" dur="500"/>
                                        <p:tgtEl>
                                          <p:spTgt spid="2869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8697"/>
                                        </p:tgtEl>
                                        <p:attrNameLst>
                                          <p:attrName>style.visibility</p:attrName>
                                        </p:attrNameLst>
                                      </p:cBhvr>
                                      <p:to>
                                        <p:strVal val="visible"/>
                                      </p:to>
                                    </p:set>
                                    <p:animEffect transition="in" filter="wipe(down)">
                                      <p:cBhvr>
                                        <p:cTn id="12" dur="500"/>
                                        <p:tgtEl>
                                          <p:spTgt spid="28697"/>
                                        </p:tgtEl>
                                      </p:cBhvr>
                                    </p:animEffec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89"/>
                                        </p:tgtEl>
                                        <p:attrNameLst>
                                          <p:attrName>style.visibility</p:attrName>
                                        </p:attrNameLst>
                                      </p:cBhvr>
                                      <p:to>
                                        <p:strVal val="visible"/>
                                      </p:to>
                                    </p:set>
                                    <p:set>
                                      <p:cBhvr>
                                        <p:cTn id="17" dur="455" fill="hold">
                                          <p:stCondLst>
                                            <p:cond delay="0"/>
                                          </p:stCondLst>
                                        </p:cTn>
                                        <p:tgtEl>
                                          <p:spTgt spid="28689"/>
                                        </p:tgtEl>
                                        <p:attrNameLst>
                                          <p:attrName>style.rotation</p:attrName>
                                        </p:attrNameLst>
                                      </p:cBhvr>
                                      <p:to>
                                        <p:strVal val="-45.0"/>
                                      </p:to>
                                    </p:set>
                                    <p:anim calcmode="lin" valueType="num">
                                      <p:cBhvr>
                                        <p:cTn id="18"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8" presetClass="entr" presetSubtype="0" accel="50000" fill="hold" grpId="0" nodeType="clickEffect">
                                  <p:stCondLst>
                                    <p:cond delay="0"/>
                                  </p:stCondLst>
                                  <p:iterate type="lt">
                                    <p:tmPct val="50000"/>
                                  </p:iterate>
                                  <p:childTnLst>
                                    <p:set>
                                      <p:cBhvr>
                                        <p:cTn id="25" dur="1" fill="hold">
                                          <p:stCondLst>
                                            <p:cond delay="0"/>
                                          </p:stCondLst>
                                        </p:cTn>
                                        <p:tgtEl>
                                          <p:spTgt spid="28693"/>
                                        </p:tgtEl>
                                        <p:attrNameLst>
                                          <p:attrName>style.visibility</p:attrName>
                                        </p:attrNameLst>
                                      </p:cBhvr>
                                      <p:to>
                                        <p:strVal val="visible"/>
                                      </p:to>
                                    </p:set>
                                    <p:set>
                                      <p:cBhvr>
                                        <p:cTn id="26" dur="455" fill="hold">
                                          <p:stCondLst>
                                            <p:cond delay="0"/>
                                          </p:stCondLst>
                                        </p:cTn>
                                        <p:tgtEl>
                                          <p:spTgt spid="28693"/>
                                        </p:tgtEl>
                                        <p:attrNameLst>
                                          <p:attrName>style.rotation</p:attrName>
                                        </p:attrNameLst>
                                      </p:cBhvr>
                                      <p:to>
                                        <p:strVal val="-45.0"/>
                                      </p:to>
                                    </p:set>
                                    <p:anim calcmode="lin" valueType="num">
                                      <p:cBhvr>
                                        <p:cTn id="27"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28687"/>
                                        </p:tgtEl>
                                        <p:attrNameLst>
                                          <p:attrName>style.visibility</p:attrName>
                                        </p:attrNameLst>
                                      </p:cBhvr>
                                      <p:to>
                                        <p:strVal val="visible"/>
                                      </p:to>
                                    </p:set>
                                    <p:animEffect transition="in" filter="wipe(down)">
                                      <p:cBhvr>
                                        <p:cTn id="35" dur="500"/>
                                        <p:tgtEl>
                                          <p:spTgt spid="28687"/>
                                        </p:tgtEl>
                                      </p:cBhvr>
                                    </p:animEffect>
                                  </p:childTnLst>
                                </p:cTn>
                              </p:par>
                            </p:childTnLst>
                          </p:cTn>
                        </p:par>
                      </p:childTnLst>
                    </p:cTn>
                  </p:par>
                  <p:par>
                    <p:cTn id="36" fill="hold">
                      <p:stCondLst>
                        <p:cond delay="indefinite"/>
                      </p:stCondLst>
                      <p:childTnLst>
                        <p:par>
                          <p:cTn id="37" fill="hold">
                            <p:stCondLst>
                              <p:cond delay="0"/>
                            </p:stCondLst>
                            <p:childTnLst>
                              <p:par>
                                <p:cTn id="38" presetID="38" presetClass="entr" presetSubtype="0" accel="50000" fill="hold" grpId="0" nodeType="clickEffect">
                                  <p:stCondLst>
                                    <p:cond delay="0"/>
                                  </p:stCondLst>
                                  <p:iterate type="lt">
                                    <p:tmPct val="50000"/>
                                  </p:iterate>
                                  <p:childTnLst>
                                    <p:set>
                                      <p:cBhvr>
                                        <p:cTn id="39" dur="1" fill="hold">
                                          <p:stCondLst>
                                            <p:cond delay="0"/>
                                          </p:stCondLst>
                                        </p:cTn>
                                        <p:tgtEl>
                                          <p:spTgt spid="28688"/>
                                        </p:tgtEl>
                                        <p:attrNameLst>
                                          <p:attrName>style.visibility</p:attrName>
                                        </p:attrNameLst>
                                      </p:cBhvr>
                                      <p:to>
                                        <p:strVal val="visible"/>
                                      </p:to>
                                    </p:set>
                                    <p:set>
                                      <p:cBhvr>
                                        <p:cTn id="40" dur="455" fill="hold">
                                          <p:stCondLst>
                                            <p:cond delay="0"/>
                                          </p:stCondLst>
                                        </p:cTn>
                                        <p:tgtEl>
                                          <p:spTgt spid="28688"/>
                                        </p:tgtEl>
                                        <p:attrNameLst>
                                          <p:attrName>style.rotation</p:attrName>
                                        </p:attrNameLst>
                                      </p:cBhvr>
                                      <p:to>
                                        <p:strVal val="-45.0"/>
                                      </p:to>
                                    </p:set>
                                    <p:anim calcmode="lin" valueType="num">
                                      <p:cBhvr>
                                        <p:cTn id="41"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2"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3"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4"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up)">
                                      <p:cBhvr>
                                        <p:cTn id="49" dur="500"/>
                                        <p:tgtEl>
                                          <p:spTgt spid="2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wipe(down)">
                                      <p:cBhvr>
                                        <p:cTn id="54" dur="500"/>
                                        <p:tgtEl>
                                          <p:spTgt spid="30"/>
                                        </p:tgtEl>
                                      </p:cBhvr>
                                    </p:animEffect>
                                  </p:childTnLst>
                                </p:cTn>
                              </p:par>
                            </p:childTnLst>
                          </p:cTn>
                        </p:par>
                      </p:childTnLst>
                    </p:cTn>
                  </p:par>
                  <p:par>
                    <p:cTn id="55" fill="hold">
                      <p:stCondLst>
                        <p:cond delay="indefinite"/>
                      </p:stCondLst>
                      <p:childTnLst>
                        <p:par>
                          <p:cTn id="56" fill="hold">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32"/>
                                        </p:tgtEl>
                                        <p:attrNameLst>
                                          <p:attrName>style.visibility</p:attrName>
                                        </p:attrNameLst>
                                      </p:cBhvr>
                                      <p:to>
                                        <p:strVal val="visible"/>
                                      </p:to>
                                    </p:set>
                                    <p:set>
                                      <p:cBhvr>
                                        <p:cTn id="59" dur="455" fill="hold">
                                          <p:stCondLst>
                                            <p:cond delay="0"/>
                                          </p:stCondLst>
                                        </p:cTn>
                                        <p:tgtEl>
                                          <p:spTgt spid="32"/>
                                        </p:tgtEl>
                                        <p:attrNameLst>
                                          <p:attrName>style.rotation</p:attrName>
                                        </p:attrNameLst>
                                      </p:cBhvr>
                                      <p:to>
                                        <p:strVal val="-45.0"/>
                                      </p:to>
                                    </p:set>
                                    <p:anim calcmode="lin" valueType="num">
                                      <p:cBhvr>
                                        <p:cTn id="60"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38" presetClass="entr" presetSubtype="0" accel="50000" fill="hold" grpId="0" nodeType="clickEffect">
                                  <p:stCondLst>
                                    <p:cond delay="0"/>
                                  </p:stCondLst>
                                  <p:iterate type="lt">
                                    <p:tmPct val="50000"/>
                                  </p:iterate>
                                  <p:childTnLst>
                                    <p:set>
                                      <p:cBhvr>
                                        <p:cTn id="67" dur="1" fill="hold">
                                          <p:stCondLst>
                                            <p:cond delay="0"/>
                                          </p:stCondLst>
                                        </p:cTn>
                                        <p:tgtEl>
                                          <p:spTgt spid="40"/>
                                        </p:tgtEl>
                                        <p:attrNameLst>
                                          <p:attrName>style.visibility</p:attrName>
                                        </p:attrNameLst>
                                      </p:cBhvr>
                                      <p:to>
                                        <p:strVal val="visible"/>
                                      </p:to>
                                    </p:set>
                                    <p:set>
                                      <p:cBhvr>
                                        <p:cTn id="68" dur="455" fill="hold">
                                          <p:stCondLst>
                                            <p:cond delay="0"/>
                                          </p:stCondLst>
                                        </p:cTn>
                                        <p:tgtEl>
                                          <p:spTgt spid="40"/>
                                        </p:tgtEl>
                                        <p:attrNameLst>
                                          <p:attrName>style.rotation</p:attrName>
                                        </p:attrNameLst>
                                      </p:cBhvr>
                                      <p:to>
                                        <p:strVal val="-45.0"/>
                                      </p:to>
                                    </p:set>
                                    <p:anim calcmode="lin" valueType="num">
                                      <p:cBhvr>
                                        <p:cTn id="69"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70"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71"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72"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3"/>
                                        </p:tgtEl>
                                        <p:attrNameLst>
                                          <p:attrName>style.visibility</p:attrName>
                                        </p:attrNameLst>
                                      </p:cBhvr>
                                      <p:to>
                                        <p:strVal val="visible"/>
                                      </p:to>
                                    </p:set>
                                    <p:animEffect transition="in" filter="wipe(down)">
                                      <p:cBhvr>
                                        <p:cTn id="7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32" grpId="0"/>
      <p:bldP spid="40"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Vytěsňovací efekt</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Expanzivní fiskální politika snižuje úroveň soukromých investičních výdajů,</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pokud pokles investičních výdajů odpovídá fiskální expanzi při nezměněné velikosti složek agregátní poptávky se nemění velikost produktu = ÚPLNÝ VYTĚSŇOVACÍ EFEKT,</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 dlouhodobého hlediska fiskální expanze nemění Y a zaměstnanosti, zvyšuje P a i, snižuje úroveň soukromých investičních výdajů.</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39/50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405C179-CFDE-4D53-90FB-2FF944D198E1}" type="slidenum">
              <a:rPr lang="cs-CZ" altLang="cs-CZ" sz="1400" smtClean="0"/>
            </a:fld>
            <a:endParaRPr lang="cs-CZ" altLang="cs-CZ" sz="1400"/>
          </a:p>
        </p:txBody>
      </p:sp>
      <p:sp>
        <p:nvSpPr>
          <p:cNvPr id="29699" name="Rectangle 2"/>
          <p:cNvSpPr>
            <a:spLocks noGrp="1" noChangeArrowheads="1"/>
          </p:cNvSpPr>
          <p:nvPr>
            <p:ph type="title"/>
          </p:nvPr>
        </p:nvSpPr>
        <p:spPr>
          <a:xfrm>
            <a:off x="663575" y="511175"/>
            <a:ext cx="8229600" cy="642937"/>
          </a:xfrm>
        </p:spPr>
        <p:txBody>
          <a:bodyPr/>
          <a:lstStyle/>
          <a:p>
            <a:pPr eaLnBrk="1" hangingPunct="1"/>
            <a:r>
              <a:rPr lang="cs-CZ" altLang="cs-CZ" sz="3200" b="1" dirty="0">
                <a:solidFill>
                  <a:srgbClr val="CC0000"/>
                </a:solidFill>
              </a:rPr>
              <a:t>Vytěsňovací efekt (</a:t>
            </a:r>
            <a:r>
              <a:rPr lang="cs-CZ" altLang="cs-CZ" sz="3200" b="1" i="1" dirty="0" err="1">
                <a:solidFill>
                  <a:srgbClr val="CC0000"/>
                </a:solidFill>
              </a:rPr>
              <a:t>crowding</a:t>
            </a:r>
            <a:r>
              <a:rPr lang="cs-CZ" altLang="cs-CZ" sz="3200" b="1" i="1" dirty="0">
                <a:solidFill>
                  <a:srgbClr val="CC0000"/>
                </a:solidFill>
              </a:rPr>
              <a:t> out </a:t>
            </a:r>
            <a:r>
              <a:rPr lang="cs-CZ" altLang="cs-CZ" sz="3200" b="1" i="1" dirty="0" err="1">
                <a:solidFill>
                  <a:srgbClr val="CC0000"/>
                </a:solidFill>
              </a:rPr>
              <a:t>effect</a:t>
            </a:r>
            <a:r>
              <a:rPr lang="cs-CZ" altLang="cs-CZ" sz="3200" b="1" dirty="0">
                <a:solidFill>
                  <a:srgbClr val="CC0000"/>
                </a:solidFill>
              </a:rPr>
              <a:t>)</a:t>
            </a:r>
            <a:r>
              <a:rPr lang="cs-CZ" altLang="cs-CZ" sz="3200" b="1" dirty="0"/>
              <a:t> </a:t>
            </a:r>
            <a:endParaRPr lang="cs-CZ" altLang="cs-CZ" sz="3200" b="1" dirty="0"/>
          </a:p>
        </p:txBody>
      </p:sp>
      <p:sp>
        <p:nvSpPr>
          <p:cNvPr id="29700" name="Rectangle 3"/>
          <p:cNvSpPr>
            <a:spLocks noGrp="1" noChangeArrowheads="1"/>
          </p:cNvSpPr>
          <p:nvPr>
            <p:ph type="body" idx="1"/>
          </p:nvPr>
        </p:nvSpPr>
        <p:spPr>
          <a:xfrm>
            <a:off x="250825" y="1273175"/>
            <a:ext cx="4465638" cy="5035550"/>
          </a:xfrm>
        </p:spPr>
        <p:txBody>
          <a:bodyPr/>
          <a:lstStyle/>
          <a:p>
            <a:pPr marL="0" indent="0" eaLnBrk="1" hangingPunct="1">
              <a:lnSpc>
                <a:spcPct val="130000"/>
              </a:lnSpc>
              <a:buFontTx/>
              <a:buNone/>
            </a:pPr>
            <a:r>
              <a:rPr lang="cs-CZ" altLang="cs-CZ" sz="2000" b="1" dirty="0">
                <a:highlight>
                  <a:srgbClr val="FFFF00"/>
                </a:highlight>
              </a:rPr>
              <a:t>PŘÍMÝ</a:t>
            </a:r>
            <a:r>
              <a:rPr lang="cs-CZ" altLang="cs-CZ" sz="2000" dirty="0">
                <a:highlight>
                  <a:srgbClr val="FFFF00"/>
                </a:highlight>
              </a:rPr>
              <a:t> </a:t>
            </a:r>
            <a:r>
              <a:rPr lang="cs-CZ" altLang="cs-CZ" sz="2000" dirty="0"/>
              <a:t>– vláda si půjčuje na zvýšené státní výdaje a tím přímo nahradí (vytěsní) objem dostupných úvěrů soukromým investorům </a:t>
            </a:r>
            <a:endParaRPr lang="cs-CZ" altLang="cs-CZ" sz="2000" dirty="0"/>
          </a:p>
          <a:p>
            <a:pPr marL="0" indent="0" eaLnBrk="1" hangingPunct="1">
              <a:lnSpc>
                <a:spcPct val="130000"/>
              </a:lnSpc>
              <a:buFontTx/>
              <a:buNone/>
            </a:pPr>
            <a:r>
              <a:rPr lang="cs-CZ" altLang="cs-CZ" sz="2000" b="1" dirty="0">
                <a:highlight>
                  <a:srgbClr val="FFFF00"/>
                </a:highlight>
              </a:rPr>
              <a:t>NEPŘÍMÝ</a:t>
            </a:r>
            <a:r>
              <a:rPr lang="cs-CZ" altLang="cs-CZ" sz="2000" dirty="0"/>
              <a:t> – vláda vydává dluhopisy (aby financovala státní dluh) a prodává je na finančních trzích za vyšší úrokové sazby než jsou nabízené soukromými firmami. Investoři kupují vládní dluhopisy místo soukromých – firmy tak nezískají finance na rozvoj (jejich výdaje jsou vytěsněny).</a:t>
            </a:r>
            <a:endParaRPr lang="cs-CZ" altLang="cs-CZ" sz="2000" dirty="0"/>
          </a:p>
        </p:txBody>
      </p:sp>
      <p:sp>
        <p:nvSpPr>
          <p:cNvPr id="29701" name="TextovéPole 6"/>
          <p:cNvSpPr txBox="1">
            <a:spLocks noChangeArrowheads="1"/>
          </p:cNvSpPr>
          <p:nvPr/>
        </p:nvSpPr>
        <p:spPr bwMode="auto">
          <a:xfrm>
            <a:off x="4716463" y="1193800"/>
            <a:ext cx="41767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cs-CZ" altLang="cs-CZ" sz="1800"/>
              <a:t>Vytěsnění soukromých investic emisí vládních dluhopisů </a:t>
            </a:r>
            <a:endParaRPr lang="cs-CZ" altLang="cs-CZ" sz="1800"/>
          </a:p>
        </p:txBody>
      </p:sp>
      <p:pic>
        <p:nvPicPr>
          <p:cNvPr id="29702" name="Obrázek 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572000" y="1989138"/>
            <a:ext cx="4562475"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Nástroje a cíle fiskální politiky</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Fiskální politika (FP) = součást hospodářské politiky státu</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definice FP: </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v"/>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Využívání takových nástrojů, jako jsou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výdaje ze státního rozpočtu, daně, cla, pravidla amortizace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apod. k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ovlivňování ekonomických procesů</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zejména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záměrné změny ve výdajích ze státního rozpočtu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v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daních</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 cílem uvést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ekonomiku do rovnováhy.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Proces utváření daňové soustavy a veřejných výdajů s a přispět k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dvěma cíli: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utlumit výkyvy hospodářského cyklu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zachování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rostoucí ekonomiky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 vysokou zaměstnaností bez vysoké a kolísavé inflace.</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0" y="1395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4" name="Rectangle 4"/>
          <p:cNvSpPr>
            <a:spLocks noChangeArrowheads="1"/>
          </p:cNvSpPr>
          <p:nvPr/>
        </p:nvSpPr>
        <p:spPr bwMode="auto">
          <a:xfrm>
            <a:off x="2185988" y="2419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5" name="Rectangle 5"/>
          <p:cNvSpPr>
            <a:spLocks noChangeArrowheads="1"/>
          </p:cNvSpPr>
          <p:nvPr/>
        </p:nvSpPr>
        <p:spPr bwMode="auto">
          <a:xfrm>
            <a:off x="2676525" y="1662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6" name="Rectangle 6"/>
          <p:cNvSpPr>
            <a:spLocks noChangeArrowheads="1"/>
          </p:cNvSpPr>
          <p:nvPr/>
        </p:nvSpPr>
        <p:spPr bwMode="auto">
          <a:xfrm>
            <a:off x="2767013" y="23479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7" name="Rectangle 7"/>
          <p:cNvSpPr>
            <a:spLocks noChangeArrowheads="1"/>
          </p:cNvSpPr>
          <p:nvPr/>
        </p:nvSpPr>
        <p:spPr bwMode="auto">
          <a:xfrm>
            <a:off x="2552700" y="2228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8" name="Rectangle 8"/>
          <p:cNvSpPr>
            <a:spLocks noChangeArrowheads="1"/>
          </p:cNvSpPr>
          <p:nvPr/>
        </p:nvSpPr>
        <p:spPr bwMode="auto">
          <a:xfrm>
            <a:off x="2767013" y="2381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9" name="Rectangle 9"/>
          <p:cNvSpPr>
            <a:spLocks noChangeArrowheads="1"/>
          </p:cNvSpPr>
          <p:nvPr/>
        </p:nvSpPr>
        <p:spPr bwMode="auto">
          <a:xfrm>
            <a:off x="2633663" y="23383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90" name="Rectangle 10"/>
          <p:cNvSpPr>
            <a:spLocks noChangeArrowheads="1"/>
          </p:cNvSpPr>
          <p:nvPr/>
        </p:nvSpPr>
        <p:spPr bwMode="auto">
          <a:xfrm>
            <a:off x="2590800" y="2200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91" name="Rectangle 11"/>
          <p:cNvSpPr>
            <a:spLocks noChangeArrowheads="1"/>
          </p:cNvSpPr>
          <p:nvPr/>
        </p:nvSpPr>
        <p:spPr bwMode="auto">
          <a:xfrm>
            <a:off x="2590800" y="2124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aphicFrame>
        <p:nvGraphicFramePr>
          <p:cNvPr id="164876" name="Object 12"/>
          <p:cNvGraphicFramePr>
            <a:graphicFrameLocks noChangeAspect="1"/>
          </p:cNvGraphicFramePr>
          <p:nvPr/>
        </p:nvGraphicFramePr>
        <p:xfrm>
          <a:off x="927970" y="1177131"/>
          <a:ext cx="7848600" cy="5372100"/>
        </p:xfrm>
        <a:graphic>
          <a:graphicData uri="http://schemas.openxmlformats.org/presentationml/2006/ole">
            <mc:AlternateContent xmlns:mc="http://schemas.openxmlformats.org/markup-compatibility/2006">
              <mc:Choice xmlns:v="urn:schemas-microsoft-com:vml" Requires="v">
                <p:oleObj spid="_x0000_s2052" name="obrázek" r:id="rId1" imgW="3962400" imgH="2724150" progId="Word.Picture.8">
                  <p:embed/>
                </p:oleObj>
              </mc:Choice>
              <mc:Fallback>
                <p:oleObj name="obrázek" r:id="rId1" imgW="3962400" imgH="2724150" progId="Word.Picture.8">
                  <p:embed/>
                  <p:pic>
                    <p:nvPicPr>
                      <p:cNvPr id="0" name="Object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970" y="1177131"/>
                        <a:ext cx="7848600" cy="537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Nadpis 1"/>
          <p:cNvSpPr>
            <a:spLocks noGrp="1"/>
          </p:cNvSpPr>
          <p:nvPr>
            <p:ph type="title"/>
          </p:nvPr>
        </p:nvSpPr>
        <p:spPr>
          <a:xfrm>
            <a:off x="457200" y="488514"/>
            <a:ext cx="8229600" cy="929123"/>
          </a:xfrm>
        </p:spPr>
        <p:txBody>
          <a:bodyPr>
            <a:noAutofit/>
          </a:bodyPr>
          <a:lstStyle/>
          <a:p>
            <a:r>
              <a:rPr lang="cs-CZ" sz="2400" b="1" dirty="0"/>
              <a:t>Dlouhodobé účinky expanzivní fiskální politiky – vytěsňovací efekt</a:t>
            </a:r>
            <a:endParaRPr lang="cs-CZ" sz="2400" b="1" dirty="0"/>
          </a:p>
        </p:txBody>
      </p:sp>
      <p:sp>
        <p:nvSpPr>
          <p:cNvPr id="15"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40/50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64876"/>
                                        </p:tgtEl>
                                        <p:attrNameLst>
                                          <p:attrName>style.visibility</p:attrName>
                                        </p:attrNameLst>
                                      </p:cBhvr>
                                      <p:to>
                                        <p:strVal val="visible"/>
                                      </p:to>
                                    </p:set>
                                    <p:anim calcmode="lin" valueType="num">
                                      <p:cBhvr>
                                        <p:cTn id="7" dur="500" fill="hold"/>
                                        <p:tgtEl>
                                          <p:spTgt spid="164876"/>
                                        </p:tgtEl>
                                        <p:attrNameLst>
                                          <p:attrName>ppt_w</p:attrName>
                                        </p:attrNameLst>
                                      </p:cBhvr>
                                      <p:tavLst>
                                        <p:tav tm="0">
                                          <p:val>
                                            <p:fltVal val="0"/>
                                          </p:val>
                                        </p:tav>
                                        <p:tav tm="100000">
                                          <p:val>
                                            <p:strVal val="#ppt_w"/>
                                          </p:val>
                                        </p:tav>
                                      </p:tavLst>
                                    </p:anim>
                                    <p:anim calcmode="lin" valueType="num">
                                      <p:cBhvr>
                                        <p:cTn id="8" dur="500" fill="hold"/>
                                        <p:tgtEl>
                                          <p:spTgt spid="16487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22C146B-F923-4585-8FF7-63AB5B040E1F}" type="slidenum">
              <a:rPr lang="cs-CZ" altLang="cs-CZ" sz="1400" smtClean="0"/>
            </a:fld>
            <a:endParaRPr lang="cs-CZ" altLang="cs-CZ" sz="1400"/>
          </a:p>
        </p:txBody>
      </p:sp>
      <p:sp>
        <p:nvSpPr>
          <p:cNvPr id="30723" name="Rectangle 2"/>
          <p:cNvSpPr>
            <a:spLocks noGrp="1" noChangeArrowheads="1"/>
          </p:cNvSpPr>
          <p:nvPr>
            <p:ph type="title"/>
          </p:nvPr>
        </p:nvSpPr>
        <p:spPr>
          <a:xfrm>
            <a:off x="3696929" y="717089"/>
            <a:ext cx="4989871" cy="490537"/>
          </a:xfrm>
        </p:spPr>
        <p:txBody>
          <a:bodyPr>
            <a:normAutofit fontScale="90000"/>
          </a:bodyPr>
          <a:lstStyle/>
          <a:p>
            <a:pPr eaLnBrk="1" hangingPunct="1"/>
            <a:r>
              <a:rPr lang="cs-CZ" altLang="cs-CZ" sz="2800" b="1" dirty="0"/>
              <a:t>Názory na úlohu fiskální politiky:</a:t>
            </a:r>
            <a:endParaRPr lang="cs-CZ" altLang="cs-CZ" sz="2800" b="1" dirty="0"/>
          </a:p>
        </p:txBody>
      </p:sp>
      <p:sp>
        <p:nvSpPr>
          <p:cNvPr id="30724" name="Rectangle 3"/>
          <p:cNvSpPr>
            <a:spLocks noGrp="1" noChangeArrowheads="1"/>
          </p:cNvSpPr>
          <p:nvPr>
            <p:ph type="body" idx="1"/>
          </p:nvPr>
        </p:nvSpPr>
        <p:spPr>
          <a:xfrm>
            <a:off x="290052" y="1472944"/>
            <a:ext cx="8229600" cy="4525962"/>
          </a:xfrm>
        </p:spPr>
        <p:txBody>
          <a:bodyPr>
            <a:normAutofit/>
          </a:bodyPr>
          <a:lstStyle/>
          <a:p>
            <a:pPr algn="just" eaLnBrk="1" hangingPunct="1"/>
            <a:r>
              <a:rPr lang="cs-CZ" altLang="cs-CZ" sz="2400" b="1" dirty="0"/>
              <a:t>Pasivní</a:t>
            </a:r>
            <a:r>
              <a:rPr lang="cs-CZ" altLang="cs-CZ" sz="2400" dirty="0"/>
              <a:t> FP – cílem byla vyrovnanost SR (do 30. let 20. století)</a:t>
            </a:r>
            <a:endParaRPr lang="cs-CZ" altLang="cs-CZ" sz="2400" dirty="0"/>
          </a:p>
          <a:p>
            <a:pPr algn="just" eaLnBrk="1" hangingPunct="1"/>
            <a:r>
              <a:rPr lang="cs-CZ" altLang="cs-CZ" sz="2400" b="1" dirty="0"/>
              <a:t>Aktivní</a:t>
            </a:r>
            <a:r>
              <a:rPr lang="cs-CZ" altLang="cs-CZ" sz="2400" dirty="0"/>
              <a:t> FP </a:t>
            </a:r>
            <a:endParaRPr lang="cs-CZ" altLang="cs-CZ" sz="2400" dirty="0"/>
          </a:p>
          <a:p>
            <a:pPr lvl="1" algn="just" eaLnBrk="1" hangingPunct="1">
              <a:buFont typeface="Wingdings" panose="05000000000000000000" pitchFamily="2" charset="2"/>
              <a:buChar char="Ø"/>
            </a:pPr>
            <a:r>
              <a:rPr lang="cs-CZ" altLang="cs-CZ" sz="2400" b="1" dirty="0"/>
              <a:t>Keynesovské</a:t>
            </a:r>
            <a:r>
              <a:rPr lang="cs-CZ" altLang="cs-CZ" sz="2400" dirty="0"/>
              <a:t> pojetí – v recesi je možný deficit - expanzivní</a:t>
            </a:r>
            <a:r>
              <a:rPr lang="cs-CZ" altLang="cs-CZ" sz="2400" b="1" dirty="0"/>
              <a:t> </a:t>
            </a:r>
            <a:r>
              <a:rPr lang="cs-CZ" altLang="cs-CZ" sz="2400" dirty="0"/>
              <a:t>FP používaná ke zvýšení agregátní poptávky (nazývaná jako politika jemného ladění, tzv. </a:t>
            </a:r>
            <a:r>
              <a:rPr lang="cs-CZ" altLang="cs-CZ" sz="2400" dirty="0">
                <a:solidFill>
                  <a:srgbClr val="FF0000"/>
                </a:solidFill>
              </a:rPr>
              <a:t>fine-</a:t>
            </a:r>
            <a:r>
              <a:rPr lang="cs-CZ" altLang="cs-CZ" sz="2400" dirty="0" err="1">
                <a:solidFill>
                  <a:srgbClr val="FF0000"/>
                </a:solidFill>
              </a:rPr>
              <a:t>tuning</a:t>
            </a:r>
            <a:r>
              <a:rPr lang="cs-CZ" altLang="cs-CZ" sz="2400" dirty="0"/>
              <a:t>, nebo politika </a:t>
            </a:r>
            <a:r>
              <a:rPr lang="cs-CZ" altLang="cs-CZ" sz="2400" dirty="0">
                <a:solidFill>
                  <a:srgbClr val="FF0000"/>
                </a:solidFill>
              </a:rPr>
              <a:t>stop and go</a:t>
            </a:r>
            <a:r>
              <a:rPr lang="cs-CZ" altLang="cs-CZ" sz="2400" dirty="0"/>
              <a:t>), byla používána (neúspěšně) např. po velké hospodářské krizi až do 70. let 20. století</a:t>
            </a:r>
            <a:endParaRPr lang="cs-CZ" altLang="cs-CZ" sz="2400" dirty="0"/>
          </a:p>
          <a:p>
            <a:pPr lvl="1" algn="just" eaLnBrk="1" hangingPunct="1">
              <a:buFont typeface="Wingdings" panose="05000000000000000000" pitchFamily="2" charset="2"/>
              <a:buChar char="Ø"/>
            </a:pPr>
            <a:r>
              <a:rPr lang="cs-CZ" altLang="cs-CZ" sz="2400" b="1" dirty="0"/>
              <a:t>Neoklasická</a:t>
            </a:r>
            <a:r>
              <a:rPr lang="cs-CZ" altLang="cs-CZ" sz="2400" dirty="0"/>
              <a:t> </a:t>
            </a:r>
            <a:r>
              <a:rPr lang="cs-CZ" altLang="cs-CZ" sz="2400" b="1" dirty="0"/>
              <a:t>nabídkově orientovaná </a:t>
            </a:r>
            <a:r>
              <a:rPr lang="cs-CZ" altLang="cs-CZ" sz="2400" dirty="0"/>
              <a:t>FP – založená na </a:t>
            </a:r>
            <a:r>
              <a:rPr lang="cs-CZ" altLang="cs-CZ" sz="2400" dirty="0">
                <a:solidFill>
                  <a:srgbClr val="FF0000"/>
                </a:solidFill>
              </a:rPr>
              <a:t>snížení daní</a:t>
            </a:r>
            <a:r>
              <a:rPr lang="cs-CZ" altLang="cs-CZ" sz="2400" dirty="0"/>
              <a:t>, které zvýší krátkodobou agregátní nabídku (autorem je americký ekonom Arthur </a:t>
            </a:r>
            <a:r>
              <a:rPr lang="cs-CZ" altLang="cs-CZ" sz="2400" dirty="0" err="1"/>
              <a:t>Laffer</a:t>
            </a:r>
            <a:r>
              <a:rPr lang="cs-CZ" altLang="cs-CZ" sz="2400" dirty="0"/>
              <a:t>, v USA používaná od 70. let 20. st.)</a:t>
            </a:r>
            <a:endParaRPr lang="cs-CZ" altLang="cs-CZ" sz="2400"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22C146B-F923-4585-8FF7-63AB5B040E1F}" type="slidenum">
              <a:rPr lang="cs-CZ" altLang="cs-CZ" sz="1400" smtClean="0"/>
            </a:fld>
            <a:endParaRPr lang="cs-CZ" altLang="cs-CZ" sz="1400"/>
          </a:p>
        </p:txBody>
      </p:sp>
      <p:sp>
        <p:nvSpPr>
          <p:cNvPr id="30723" name="Rectangle 2"/>
          <p:cNvSpPr>
            <a:spLocks noGrp="1" noChangeArrowheads="1"/>
          </p:cNvSpPr>
          <p:nvPr>
            <p:ph type="title"/>
          </p:nvPr>
        </p:nvSpPr>
        <p:spPr>
          <a:xfrm>
            <a:off x="3696929" y="630937"/>
            <a:ext cx="4989871" cy="576690"/>
          </a:xfrm>
        </p:spPr>
        <p:txBody>
          <a:bodyPr>
            <a:noAutofit/>
          </a:bodyPr>
          <a:lstStyle/>
          <a:p>
            <a:pPr eaLnBrk="1" hangingPunct="1"/>
            <a:r>
              <a:rPr lang="cs-CZ" altLang="cs-CZ" sz="2400" b="1" dirty="0"/>
              <a:t>Nabídkově zaměřená fiskální politika</a:t>
            </a:r>
            <a:br>
              <a:rPr lang="cs-CZ" altLang="cs-CZ" sz="2400" b="1" dirty="0"/>
            </a:br>
            <a:endParaRPr lang="cs-CZ" altLang="cs-CZ" sz="2400" b="1" dirty="0"/>
          </a:p>
        </p:txBody>
      </p:sp>
      <p:sp>
        <p:nvSpPr>
          <p:cNvPr id="30724" name="Rectangle 3"/>
          <p:cNvSpPr>
            <a:spLocks noGrp="1" noChangeArrowheads="1"/>
          </p:cNvSpPr>
          <p:nvPr>
            <p:ph type="body" idx="1"/>
          </p:nvPr>
        </p:nvSpPr>
        <p:spPr>
          <a:xfrm>
            <a:off x="290052" y="1124712"/>
            <a:ext cx="8469900" cy="5029200"/>
          </a:xfrm>
        </p:spPr>
        <p:txBody>
          <a:bodyPr>
            <a:normAutofit fontScale="92500"/>
          </a:bodyPr>
          <a:lstStyle/>
          <a:p>
            <a:pPr algn="just" eaLnBrk="1" hangingPunct="1"/>
            <a:r>
              <a:rPr lang="cs-CZ" altLang="cs-CZ" sz="1400" b="1" dirty="0">
                <a:highlight>
                  <a:srgbClr val="FFFF00"/>
                </a:highlight>
              </a:rPr>
              <a:t>Aktivní stabilizační fiskální politika = </a:t>
            </a:r>
            <a:r>
              <a:rPr lang="cs-CZ" altLang="cs-CZ" sz="1400" b="1" dirty="0">
                <a:solidFill>
                  <a:srgbClr val="FF0000"/>
                </a:solidFill>
                <a:highlight>
                  <a:srgbClr val="FFFF00"/>
                </a:highlight>
              </a:rPr>
              <a:t>v duchu svých keynesovských východisek </a:t>
            </a:r>
            <a:r>
              <a:rPr lang="cs-CZ" altLang="cs-CZ" sz="1400" b="1" dirty="0">
                <a:highlight>
                  <a:srgbClr val="FFFF00"/>
                </a:highlight>
              </a:rPr>
              <a:t>– primární důraz na poptávkovou stranu ekonomiky a na dosahování krátkodobé rovnováhy. </a:t>
            </a:r>
            <a:endParaRPr lang="cs-CZ" altLang="cs-CZ" sz="1400" b="1" dirty="0">
              <a:highlight>
                <a:srgbClr val="FFFF00"/>
              </a:highlight>
            </a:endParaRPr>
          </a:p>
          <a:p>
            <a:pPr algn="just" eaLnBrk="1" hangingPunct="1">
              <a:buFont typeface="Wingdings" panose="05000000000000000000" pitchFamily="2" charset="2"/>
              <a:buChar char="Ø"/>
            </a:pPr>
            <a:r>
              <a:rPr lang="cs-CZ" altLang="cs-CZ" sz="1400" dirty="0"/>
              <a:t>Od svých počátků – 30. l. 20. století – předmět kritiky ze strany ekonomů vyznávajících principy </a:t>
            </a:r>
            <a:r>
              <a:rPr lang="cs-CZ" altLang="cs-CZ" sz="1400" b="1" dirty="0">
                <a:solidFill>
                  <a:srgbClr val="FF0000"/>
                </a:solidFill>
              </a:rPr>
              <a:t>KLASICKÉ EKONOMICKÉ TEORIE. </a:t>
            </a:r>
            <a:endParaRPr lang="cs-CZ" altLang="cs-CZ" sz="1400" b="1" dirty="0">
              <a:solidFill>
                <a:srgbClr val="FF0000"/>
              </a:solidFill>
            </a:endParaRPr>
          </a:p>
          <a:p>
            <a:pPr algn="just" eaLnBrk="1" hangingPunct="1"/>
            <a:r>
              <a:rPr lang="cs-CZ" altLang="cs-CZ" sz="1400" dirty="0"/>
              <a:t>V 80. letech – kritika explicitního vyjádření v podobě teorie </a:t>
            </a:r>
            <a:r>
              <a:rPr lang="cs-CZ" altLang="cs-CZ" sz="1400" b="1" dirty="0">
                <a:solidFill>
                  <a:srgbClr val="FF0000"/>
                </a:solidFill>
              </a:rPr>
              <a:t>„EKONOMIE STRANY NABÍDKY“ (SUPPLY SIDE ECONOMICS):</a:t>
            </a:r>
            <a:endParaRPr lang="cs-CZ" altLang="cs-CZ" sz="1400" b="1" dirty="0">
              <a:solidFill>
                <a:srgbClr val="FF0000"/>
              </a:solidFill>
            </a:endParaRPr>
          </a:p>
          <a:p>
            <a:pPr algn="just" eaLnBrk="1" hangingPunct="1">
              <a:buFont typeface="Wingdings" panose="05000000000000000000" pitchFamily="2" charset="2"/>
              <a:buChar char="Ø"/>
            </a:pPr>
            <a:r>
              <a:rPr lang="cs-CZ" altLang="cs-CZ" sz="1400" dirty="0"/>
              <a:t>Makroekonomická teorie, která hlavní pozornost zaměřuje na </a:t>
            </a:r>
            <a:r>
              <a:rPr lang="cs-CZ" altLang="cs-CZ" sz="1400" b="1" dirty="0">
                <a:highlight>
                  <a:srgbClr val="FFFF00"/>
                </a:highlight>
              </a:rPr>
              <a:t>důsledky hospodářské politiky pro nabídkovou stranu ekonomiky a její růst. </a:t>
            </a:r>
            <a:endParaRPr lang="cs-CZ" altLang="cs-CZ" sz="1400" b="1" dirty="0">
              <a:highlight>
                <a:srgbClr val="FFFF00"/>
              </a:highlight>
            </a:endParaRPr>
          </a:p>
          <a:p>
            <a:pPr algn="just" eaLnBrk="1" hangingPunct="1">
              <a:buFont typeface="Wingdings" panose="05000000000000000000" pitchFamily="2" charset="2"/>
              <a:buChar char="Ø"/>
            </a:pPr>
            <a:r>
              <a:rPr lang="cs-CZ" altLang="cs-CZ" sz="1400" dirty="0"/>
              <a:t>reakce na poměrně jednostranné </a:t>
            </a:r>
            <a:r>
              <a:rPr lang="cs-CZ" altLang="cs-CZ" sz="1400" b="1" dirty="0">
                <a:highlight>
                  <a:srgbClr val="FFFF00"/>
                </a:highlight>
              </a:rPr>
              <a:t>zdůrazňování poptávky v </a:t>
            </a:r>
            <a:r>
              <a:rPr lang="cs-CZ" altLang="cs-CZ" sz="1400" b="1" dirty="0" err="1">
                <a:highlight>
                  <a:srgbClr val="FFFF00"/>
                </a:highlight>
              </a:rPr>
              <a:t>keynesovsky</a:t>
            </a:r>
            <a:r>
              <a:rPr lang="cs-CZ" altLang="cs-CZ" sz="1400" b="1" dirty="0">
                <a:highlight>
                  <a:srgbClr val="FFFF00"/>
                </a:highlight>
              </a:rPr>
              <a:t> zaměřené fiskální politice</a:t>
            </a:r>
            <a:r>
              <a:rPr lang="cs-CZ" altLang="cs-CZ" sz="1400" dirty="0"/>
              <a:t>. </a:t>
            </a:r>
            <a:endParaRPr lang="cs-CZ" altLang="cs-CZ" sz="1400" dirty="0"/>
          </a:p>
          <a:p>
            <a:pPr algn="just" eaLnBrk="1" hangingPunct="1">
              <a:buFont typeface="Wingdings" panose="05000000000000000000" pitchFamily="2" charset="2"/>
              <a:buChar char="ü"/>
            </a:pPr>
            <a:r>
              <a:rPr lang="cs-CZ" altLang="cs-CZ" sz="1400" dirty="0"/>
              <a:t>Cíl každé hospodářské politiky – má být maximální podpora všech procesů a subjektů vytvářejících hospodářské bohatství, tzn. </a:t>
            </a:r>
            <a:r>
              <a:rPr lang="cs-CZ" altLang="cs-CZ" sz="1400" b="1" dirty="0">
                <a:highlight>
                  <a:srgbClr val="FFFF00"/>
                </a:highlight>
              </a:rPr>
              <a:t>nabídku</a:t>
            </a:r>
            <a:r>
              <a:rPr lang="cs-CZ" altLang="cs-CZ" sz="1400" dirty="0"/>
              <a:t>, a </a:t>
            </a:r>
            <a:r>
              <a:rPr lang="cs-CZ" altLang="cs-CZ" sz="1400" b="1" dirty="0">
                <a:highlight>
                  <a:srgbClr val="FFFF00"/>
                </a:highlight>
              </a:rPr>
              <a:t>minimalizace státních zásahů do hospodářského života</a:t>
            </a:r>
            <a:r>
              <a:rPr lang="cs-CZ" altLang="cs-CZ" sz="1400" dirty="0"/>
              <a:t>, </a:t>
            </a:r>
            <a:r>
              <a:rPr lang="cs-CZ" altLang="cs-CZ" sz="1400" b="1" dirty="0">
                <a:highlight>
                  <a:srgbClr val="FFFF00"/>
                </a:highlight>
              </a:rPr>
              <a:t>omezujících osobní iniciativu</a:t>
            </a:r>
            <a:r>
              <a:rPr lang="cs-CZ" altLang="cs-CZ" sz="1400" dirty="0"/>
              <a:t>. </a:t>
            </a:r>
            <a:endParaRPr lang="cs-CZ" altLang="cs-CZ" sz="1400" dirty="0"/>
          </a:p>
          <a:p>
            <a:pPr algn="just" eaLnBrk="1" hangingPunct="1"/>
            <a:endParaRPr lang="cs-CZ" altLang="cs-CZ" sz="1400" dirty="0"/>
          </a:p>
          <a:p>
            <a:pPr algn="just" eaLnBrk="1" hangingPunct="1"/>
            <a:r>
              <a:rPr lang="cs-CZ" altLang="cs-CZ" sz="1400" b="1" dirty="0"/>
              <a:t>Určitý ústup od teorií, </a:t>
            </a:r>
            <a:r>
              <a:rPr lang="cs-CZ" altLang="cs-CZ" sz="1400" dirty="0"/>
              <a:t>které dosud převládaly: </a:t>
            </a:r>
            <a:r>
              <a:rPr lang="cs-CZ" altLang="cs-CZ" sz="1400" b="1" dirty="0"/>
              <a:t>přirozený proces </a:t>
            </a:r>
            <a:r>
              <a:rPr lang="cs-CZ" altLang="cs-CZ" sz="1400" dirty="0"/>
              <a:t>– ekonomie = věda reaktivní, reaguje na vývoj ekonomické reality. </a:t>
            </a:r>
            <a:endParaRPr lang="cs-CZ" altLang="cs-CZ" sz="1400" dirty="0"/>
          </a:p>
          <a:p>
            <a:pPr algn="just" eaLnBrk="1" hangingPunct="1">
              <a:buFont typeface="Wingdings" panose="05000000000000000000" pitchFamily="2" charset="2"/>
              <a:buChar char="ü"/>
            </a:pPr>
            <a:r>
              <a:rPr lang="cs-CZ" altLang="cs-CZ" sz="1400" b="1" dirty="0">
                <a:highlight>
                  <a:srgbClr val="FFFF00"/>
                </a:highlight>
              </a:rPr>
              <a:t>Keynesovská fiskální teorie – </a:t>
            </a:r>
            <a:r>
              <a:rPr lang="cs-CZ" altLang="cs-CZ" sz="1400" dirty="0"/>
              <a:t>zdůrazněna </a:t>
            </a:r>
            <a:r>
              <a:rPr lang="cs-CZ" altLang="cs-CZ" sz="1400" b="1" dirty="0"/>
              <a:t>poptávková strana ekonomiky</a:t>
            </a:r>
            <a:r>
              <a:rPr lang="cs-CZ" altLang="cs-CZ" sz="1400" dirty="0"/>
              <a:t>, v době Velké deprese – hlavním problémem byla </a:t>
            </a:r>
            <a:r>
              <a:rPr lang="cs-CZ" altLang="cs-CZ" sz="1400" b="1" dirty="0">
                <a:solidFill>
                  <a:srgbClr val="FF0000"/>
                </a:solidFill>
              </a:rPr>
              <a:t>deflace a nedostatek efektivní poptávky podložené kupní silou</a:t>
            </a:r>
            <a:r>
              <a:rPr lang="cs-CZ" altLang="cs-CZ" sz="1400" dirty="0"/>
              <a:t>. </a:t>
            </a:r>
            <a:endParaRPr lang="cs-CZ" altLang="cs-CZ" sz="1400" dirty="0"/>
          </a:p>
          <a:p>
            <a:pPr algn="just" eaLnBrk="1" hangingPunct="1">
              <a:buFont typeface="Wingdings" panose="05000000000000000000" pitchFamily="2" charset="2"/>
              <a:buChar char="ü"/>
            </a:pPr>
            <a:r>
              <a:rPr lang="cs-CZ" altLang="cs-CZ" sz="1400" dirty="0"/>
              <a:t>70. a 80. l. 20 století –  hlavním problémem – inflace, resp. stagflace, </a:t>
            </a:r>
            <a:r>
              <a:rPr lang="cs-CZ" altLang="cs-CZ" sz="1400" b="1" dirty="0">
                <a:solidFill>
                  <a:srgbClr val="FF0000"/>
                </a:solidFill>
              </a:rPr>
              <a:t>keynesovské teorie </a:t>
            </a:r>
            <a:r>
              <a:rPr lang="cs-CZ" altLang="cs-CZ" sz="1400" dirty="0"/>
              <a:t>nebyly schopny se vypořádat, radikálně vzrostl </a:t>
            </a:r>
            <a:r>
              <a:rPr lang="cs-CZ" altLang="cs-CZ" sz="1400" b="1" dirty="0">
                <a:solidFill>
                  <a:srgbClr val="FF0000"/>
                </a:solidFill>
              </a:rPr>
              <a:t>vliv neoklasické ekonomie</a:t>
            </a:r>
            <a:r>
              <a:rPr lang="cs-CZ" altLang="cs-CZ" sz="1400" dirty="0"/>
              <a:t> – klade důraz na </a:t>
            </a:r>
            <a:r>
              <a:rPr lang="cs-CZ" altLang="cs-CZ" sz="1400" b="1" dirty="0">
                <a:solidFill>
                  <a:srgbClr val="FF0000"/>
                </a:solidFill>
              </a:rPr>
              <a:t>protiinflační politiku a na stranu nabídky. </a:t>
            </a:r>
            <a:endParaRPr lang="cs-CZ" altLang="cs-CZ" sz="1400" b="1" dirty="0">
              <a:solidFill>
                <a:srgbClr val="FF0000"/>
              </a:solidFill>
            </a:endParaRPr>
          </a:p>
          <a:p>
            <a:pPr algn="just" eaLnBrk="1" hangingPunct="1">
              <a:buFont typeface="Wingdings" panose="05000000000000000000" pitchFamily="2" charset="2"/>
              <a:buChar char="ü"/>
            </a:pPr>
            <a:r>
              <a:rPr lang="cs-CZ" altLang="cs-CZ" sz="1400" dirty="0"/>
              <a:t>Současnost: většina ekonomik – pokles v souvislosti s globální ekonomickou krizí:</a:t>
            </a:r>
            <a:endParaRPr lang="cs-CZ" altLang="cs-CZ" sz="1400" dirty="0"/>
          </a:p>
          <a:p>
            <a:pPr algn="just" eaLnBrk="1" hangingPunct="1">
              <a:buFont typeface="Wingdings" panose="05000000000000000000" pitchFamily="2" charset="2"/>
              <a:buChar char="Ø"/>
            </a:pPr>
            <a:r>
              <a:rPr lang="cs-CZ" altLang="cs-CZ" sz="1400" dirty="0"/>
              <a:t>znovu – přes odpor </a:t>
            </a:r>
            <a:r>
              <a:rPr lang="cs-CZ" altLang="cs-CZ" sz="1400" b="1" dirty="0" err="1">
                <a:solidFill>
                  <a:srgbClr val="FF0000"/>
                </a:solidFill>
              </a:rPr>
              <a:t>antikeynesovsky</a:t>
            </a:r>
            <a:r>
              <a:rPr lang="cs-CZ" altLang="cs-CZ" sz="1400" b="1" dirty="0">
                <a:solidFill>
                  <a:srgbClr val="FF0000"/>
                </a:solidFill>
              </a:rPr>
              <a:t> zaměřených ekonomů: keynesovské přístupy, </a:t>
            </a:r>
            <a:r>
              <a:rPr lang="cs-CZ" altLang="cs-CZ" sz="1400" dirty="0"/>
              <a:t>zdůrazňující </a:t>
            </a:r>
            <a:r>
              <a:rPr lang="cs-CZ" altLang="cs-CZ" sz="1400" b="1" dirty="0"/>
              <a:t>fiskální expanzi: oživení kupní síly. </a:t>
            </a:r>
            <a:endParaRPr lang="cs-CZ" altLang="cs-CZ" sz="1400"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ltLang="cs-CZ" sz="2400" b="1" i="0" u="none" strike="noStrike" kern="0" cap="none" spc="0" normalizeH="0" baseline="0" noProof="0" dirty="0">
                <a:ln>
                  <a:noFill/>
                </a:ln>
                <a:solidFill>
                  <a:srgbClr val="000000"/>
                </a:solidFill>
                <a:effectLst/>
                <a:uLnTx/>
                <a:uFillTx/>
                <a:latin typeface="Calibri" panose="020F0502020204030204"/>
                <a:cs typeface="Calibri" panose="020F0502020204030204"/>
                <a:sym typeface="Calibri" panose="020F0502020204030204"/>
              </a:rPr>
              <a:t>Nabídkově zaměřená fiskální politika</a:t>
            </a:r>
            <a:endParaRPr lang="cs-CZ" dirty="0"/>
          </a:p>
        </p:txBody>
      </p:sp>
      <p:pic>
        <p:nvPicPr>
          <p:cNvPr id="5" name="Obrázek 4"/>
          <p:cNvPicPr>
            <a:picLocks noChangeAspect="1"/>
          </p:cNvPicPr>
          <p:nvPr/>
        </p:nvPicPr>
        <p:blipFill>
          <a:blip r:embed="rId1"/>
          <a:stretch>
            <a:fillRect/>
          </a:stretch>
        </p:blipFill>
        <p:spPr>
          <a:xfrm>
            <a:off x="1207008" y="1417638"/>
            <a:ext cx="6446520" cy="3076192"/>
          </a:xfrm>
          <a:prstGeom prst="rect">
            <a:avLst/>
          </a:prstGeom>
        </p:spPr>
      </p:pic>
      <p:sp>
        <p:nvSpPr>
          <p:cNvPr id="7" name="TextovéPole 6"/>
          <p:cNvSpPr txBox="1"/>
          <p:nvPr/>
        </p:nvSpPr>
        <p:spPr>
          <a:xfrm>
            <a:off x="457200" y="4747864"/>
            <a:ext cx="7863840" cy="1077218"/>
          </a:xfrm>
          <a:prstGeom prst="rect">
            <a:avLst/>
          </a:prstGeom>
          <a:noFill/>
        </p:spPr>
        <p:txBody>
          <a:bodyPr wrap="square">
            <a:spAutoFit/>
          </a:bodyPr>
          <a:lstStyle/>
          <a:p>
            <a:r>
              <a:rPr lang="cs-CZ" sz="1600" b="1" dirty="0"/>
              <a:t>Podpora všech subjektů, faktorů a procesů zvyšujících nabídku vede v obr. 11.5 k posunu křivky nabídky SRAS1 doprava, do pozice SRAS2, což má za jinak stejných okolností za následek nejen přírůstek reálného produktu (z Q1 na Q2), ale i pokles cenové hladiny z P1 na P2. </a:t>
            </a:r>
            <a:endParaRPr lang="cs-CZ" sz="1600"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ltLang="cs-CZ" sz="2400" b="1" i="0" u="none" strike="noStrike" kern="0" cap="none" spc="0" normalizeH="0" baseline="0" noProof="0" dirty="0">
                <a:ln>
                  <a:noFill/>
                </a:ln>
                <a:solidFill>
                  <a:srgbClr val="000000"/>
                </a:solidFill>
                <a:effectLst/>
                <a:uLnTx/>
                <a:uFillTx/>
                <a:latin typeface="Calibri" panose="020F0502020204030204"/>
                <a:cs typeface="Calibri" panose="020F0502020204030204"/>
                <a:sym typeface="Calibri" panose="020F0502020204030204"/>
              </a:rPr>
              <a:t>Nabídkově zaměřená fiskální politika</a:t>
            </a:r>
            <a:endParaRPr lang="cs-CZ" dirty="0"/>
          </a:p>
        </p:txBody>
      </p:sp>
      <p:sp>
        <p:nvSpPr>
          <p:cNvPr id="7" name="TextovéPole 6"/>
          <p:cNvSpPr txBox="1"/>
          <p:nvPr/>
        </p:nvSpPr>
        <p:spPr>
          <a:xfrm>
            <a:off x="256032" y="4174825"/>
            <a:ext cx="8586216" cy="2062103"/>
          </a:xfrm>
          <a:prstGeom prst="rect">
            <a:avLst/>
          </a:prstGeom>
          <a:noFill/>
        </p:spPr>
        <p:txBody>
          <a:bodyPr wrap="square">
            <a:spAutoFit/>
          </a:bodyPr>
          <a:lstStyle/>
          <a:p>
            <a:r>
              <a:rPr lang="cs-CZ" sz="1600" b="1" dirty="0"/>
              <a:t>Srovnání výsledků nabídkově a poptávkově zaměřené hospodářské politiky (fiskální):</a:t>
            </a:r>
            <a:endParaRPr lang="cs-CZ" sz="1600" b="1" dirty="0"/>
          </a:p>
          <a:p>
            <a:pPr marL="285750" indent="-285750">
              <a:buFont typeface="Arial" panose="020B0604020202020204" pitchFamily="34" charset="0"/>
              <a:buChar char="•"/>
            </a:pPr>
            <a:r>
              <a:rPr lang="cs-CZ" sz="1600" b="1" dirty="0"/>
              <a:t>CÍL – růst reálného produktu a s ním spjaté zaměstnanosti: růst reálného produktu z Q1 na Q2, přičemž tohoto nárůstu je dosaženo:</a:t>
            </a:r>
            <a:endParaRPr lang="cs-CZ" sz="1600" b="1" dirty="0"/>
          </a:p>
          <a:p>
            <a:pPr marL="342900" indent="-342900">
              <a:buFont typeface="+mj-lt"/>
              <a:buAutoNum type="alphaUcPeriod"/>
            </a:pPr>
            <a:r>
              <a:rPr lang="cs-CZ" sz="1600" b="1" dirty="0">
                <a:highlight>
                  <a:srgbClr val="FFFF00"/>
                </a:highlight>
              </a:rPr>
              <a:t>zvýšením agregátní nabídky, tzn. posunem SRAS1 křivky do pozice SRAS2, </a:t>
            </a:r>
            <a:endParaRPr lang="cs-CZ" sz="1600" b="1" dirty="0">
              <a:highlight>
                <a:srgbClr val="FFFF00"/>
              </a:highlight>
            </a:endParaRPr>
          </a:p>
          <a:p>
            <a:pPr marL="342900" indent="-342900">
              <a:buFont typeface="+mj-lt"/>
              <a:buAutoNum type="alphaUcPeriod"/>
            </a:pPr>
            <a:r>
              <a:rPr lang="cs-CZ" sz="1600" b="1" dirty="0">
                <a:highlight>
                  <a:srgbClr val="FFFF00"/>
                </a:highlight>
              </a:rPr>
              <a:t>zvýšením agregátní poptávky, tzn. posunem AD1 křivky do pozice AD2. </a:t>
            </a:r>
            <a:endParaRPr lang="cs-CZ" sz="1600" b="1" dirty="0">
              <a:highlight>
                <a:srgbClr val="FFFF00"/>
              </a:highlight>
            </a:endParaRPr>
          </a:p>
          <a:p>
            <a:r>
              <a:rPr lang="cs-CZ" sz="1600" b="1" dirty="0"/>
              <a:t>Ad A) neinflační řešení, které (pokud tomu nebrání jiné faktory) vede dokonce k poklesu cenové hladiny z P1 na P2. </a:t>
            </a:r>
            <a:endParaRPr lang="cs-CZ" sz="1600" b="1" dirty="0"/>
          </a:p>
          <a:p>
            <a:r>
              <a:rPr lang="cs-CZ" sz="1600" b="1" dirty="0"/>
              <a:t>Ad B) řešení inflační – zvýšení produktu vyvolává cenový růst z P1 na P3.</a:t>
            </a:r>
            <a:endParaRPr lang="cs-CZ" sz="1600" b="1" dirty="0"/>
          </a:p>
        </p:txBody>
      </p:sp>
      <p:pic>
        <p:nvPicPr>
          <p:cNvPr id="4" name="Obrázek 3"/>
          <p:cNvPicPr>
            <a:picLocks noChangeAspect="1"/>
          </p:cNvPicPr>
          <p:nvPr/>
        </p:nvPicPr>
        <p:blipFill>
          <a:blip r:embed="rId1"/>
          <a:stretch>
            <a:fillRect/>
          </a:stretch>
        </p:blipFill>
        <p:spPr>
          <a:xfrm>
            <a:off x="1024128" y="1187541"/>
            <a:ext cx="7196327" cy="2991267"/>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22C146B-F923-4585-8FF7-63AB5B040E1F}" type="slidenum">
              <a:rPr lang="cs-CZ" altLang="cs-CZ" sz="1400" smtClean="0"/>
            </a:fld>
            <a:endParaRPr lang="cs-CZ" altLang="cs-CZ" sz="1400"/>
          </a:p>
        </p:txBody>
      </p:sp>
      <p:sp>
        <p:nvSpPr>
          <p:cNvPr id="30723" name="Rectangle 2"/>
          <p:cNvSpPr>
            <a:spLocks noGrp="1" noChangeArrowheads="1"/>
          </p:cNvSpPr>
          <p:nvPr>
            <p:ph type="title"/>
          </p:nvPr>
        </p:nvSpPr>
        <p:spPr>
          <a:xfrm>
            <a:off x="3696929" y="630937"/>
            <a:ext cx="4989871" cy="576690"/>
          </a:xfrm>
        </p:spPr>
        <p:txBody>
          <a:bodyPr>
            <a:noAutofit/>
          </a:bodyPr>
          <a:lstStyle/>
          <a:p>
            <a:pPr eaLnBrk="1" hangingPunct="1"/>
            <a:r>
              <a:rPr lang="cs-CZ" altLang="cs-CZ" sz="2400" b="1" dirty="0"/>
              <a:t>Doporučení ekonomie strany nabídky</a:t>
            </a:r>
            <a:br>
              <a:rPr lang="cs-CZ" altLang="cs-CZ" sz="2400" b="1" dirty="0"/>
            </a:br>
            <a:endParaRPr lang="cs-CZ" altLang="cs-CZ" sz="2400" b="1" dirty="0"/>
          </a:p>
        </p:txBody>
      </p:sp>
      <p:sp>
        <p:nvSpPr>
          <p:cNvPr id="30724" name="Rectangle 3"/>
          <p:cNvSpPr>
            <a:spLocks noGrp="1" noChangeArrowheads="1"/>
          </p:cNvSpPr>
          <p:nvPr>
            <p:ph type="body" idx="1"/>
          </p:nvPr>
        </p:nvSpPr>
        <p:spPr>
          <a:xfrm>
            <a:off x="290052" y="1124712"/>
            <a:ext cx="8469900" cy="5029200"/>
          </a:xfrm>
        </p:spPr>
        <p:txBody>
          <a:bodyPr>
            <a:normAutofit lnSpcReduction="10000"/>
          </a:bodyPr>
          <a:lstStyle/>
          <a:p>
            <a:pPr algn="just" eaLnBrk="1" hangingPunct="1"/>
            <a:r>
              <a:rPr lang="cs-CZ" altLang="cs-CZ" sz="1600" b="1" dirty="0">
                <a:highlight>
                  <a:srgbClr val="FFFF00"/>
                </a:highlight>
              </a:rPr>
              <a:t>Snížení daní </a:t>
            </a:r>
            <a:r>
              <a:rPr lang="cs-CZ" altLang="cs-CZ" sz="1600" b="1" dirty="0"/>
              <a:t>z výsledků aktivit vytvářejících reálný produkt:</a:t>
            </a:r>
            <a:endParaRPr lang="cs-CZ" altLang="cs-CZ" sz="1600" b="1" dirty="0"/>
          </a:p>
          <a:p>
            <a:pPr algn="just" eaLnBrk="1" hangingPunct="1">
              <a:buFont typeface="Wingdings" panose="05000000000000000000" pitchFamily="2" charset="2"/>
              <a:buChar char="Ø"/>
            </a:pPr>
            <a:r>
              <a:rPr lang="cs-CZ" altLang="cs-CZ" sz="1600" b="1" dirty="0"/>
              <a:t>snížení daní ze zisku firem, z výnosu z kapitálu, z výnosu z úspor (tzn. z úroků a dividend) a z osobních důchodů. </a:t>
            </a:r>
            <a:endParaRPr lang="cs-CZ" altLang="cs-CZ" sz="1600" b="1" dirty="0"/>
          </a:p>
          <a:p>
            <a:pPr algn="just" eaLnBrk="1" hangingPunct="1"/>
            <a:r>
              <a:rPr lang="cs-CZ" altLang="cs-CZ" sz="1600" b="1" dirty="0">
                <a:highlight>
                  <a:srgbClr val="FFFF00"/>
                </a:highlight>
              </a:rPr>
              <a:t>Podpora výzkumu </a:t>
            </a:r>
            <a:r>
              <a:rPr lang="cs-CZ" altLang="cs-CZ" sz="1600" b="1" dirty="0"/>
              <a:t>a vývoje a zavádění „vysokých technologií“ daňovými úlevami. </a:t>
            </a:r>
            <a:endParaRPr lang="cs-CZ" altLang="cs-CZ" sz="1600" b="1" dirty="0"/>
          </a:p>
          <a:p>
            <a:pPr algn="just" eaLnBrk="1" hangingPunct="1"/>
            <a:r>
              <a:rPr lang="cs-CZ" altLang="cs-CZ" sz="1600" b="1" dirty="0">
                <a:highlight>
                  <a:srgbClr val="FFFF00"/>
                </a:highlight>
              </a:rPr>
              <a:t>Zrychlení odpisů. </a:t>
            </a:r>
            <a:endParaRPr lang="cs-CZ" altLang="cs-CZ" sz="1600" b="1" dirty="0">
              <a:highlight>
                <a:srgbClr val="FFFF00"/>
              </a:highlight>
            </a:endParaRPr>
          </a:p>
          <a:p>
            <a:pPr algn="just" eaLnBrk="1" hangingPunct="1">
              <a:buFont typeface="Wingdings" panose="05000000000000000000" pitchFamily="2" charset="2"/>
              <a:buChar char="Ø"/>
            </a:pPr>
            <a:r>
              <a:rPr lang="cs-CZ" altLang="cs-CZ" sz="1600" b="1" dirty="0"/>
              <a:t>používáno i v Česku: </a:t>
            </a:r>
            <a:endParaRPr lang="cs-CZ" altLang="cs-CZ" sz="1600" b="1" dirty="0"/>
          </a:p>
          <a:p>
            <a:pPr algn="just" eaLnBrk="1" hangingPunct="1">
              <a:buFont typeface="Wingdings" panose="05000000000000000000" pitchFamily="2" charset="2"/>
              <a:buChar char="Ø"/>
            </a:pPr>
            <a:r>
              <a:rPr lang="cs-CZ" altLang="cs-CZ" sz="1600" b="1" dirty="0"/>
              <a:t>účetní vyjádření procesu amortizace, tzn. fyzického a morálního opotřebování fixního kapitálu. </a:t>
            </a:r>
            <a:endParaRPr lang="cs-CZ" altLang="cs-CZ" sz="1600" b="1" dirty="0"/>
          </a:p>
          <a:p>
            <a:pPr algn="just" eaLnBrk="1" hangingPunct="1">
              <a:buFont typeface="Wingdings" panose="05000000000000000000" pitchFamily="2" charset="2"/>
              <a:buChar char="Ø"/>
            </a:pPr>
            <a:r>
              <a:rPr lang="cs-CZ" altLang="cs-CZ" sz="1600" b="1" dirty="0"/>
              <a:t>Zrychlením odpisů =zkrácení zákonné doby odepisování hodnoty fixního kapitálu do výrobních nákladů. </a:t>
            </a:r>
            <a:endParaRPr lang="cs-CZ" altLang="cs-CZ" sz="1600" b="1" dirty="0"/>
          </a:p>
          <a:p>
            <a:pPr algn="just" eaLnBrk="1" hangingPunct="1">
              <a:buFont typeface="Wingdings" panose="05000000000000000000" pitchFamily="2" charset="2"/>
              <a:buChar char="Ø"/>
            </a:pPr>
            <a:r>
              <a:rPr lang="cs-CZ" altLang="cs-CZ" sz="1600" b="1" dirty="0"/>
              <a:t>Stát tak umožňuje firmám odepisovat do nákladů vyšší částky než ty, které by odpovídaly normálnímu průběhu amortizace. </a:t>
            </a:r>
            <a:endParaRPr lang="cs-CZ" altLang="cs-CZ" sz="1600" b="1" dirty="0"/>
          </a:p>
          <a:p>
            <a:pPr algn="just" eaLnBrk="1" hangingPunct="1">
              <a:buFont typeface="Wingdings" panose="05000000000000000000" pitchFamily="2" charset="2"/>
              <a:buChar char="Ø"/>
            </a:pPr>
            <a:r>
              <a:rPr lang="cs-CZ" altLang="cs-CZ" sz="1600" b="1" dirty="0"/>
              <a:t>Uměle se zvyšují náklady – snižuje zisk, tzn. částka, ze které se platí daň: </a:t>
            </a:r>
            <a:endParaRPr lang="cs-CZ" altLang="cs-CZ" sz="1600" b="1" dirty="0"/>
          </a:p>
          <a:p>
            <a:pPr algn="just" eaLnBrk="1" hangingPunct="1">
              <a:buFont typeface="Wingdings" panose="05000000000000000000" pitchFamily="2" charset="2"/>
              <a:buChar char="Ø"/>
            </a:pPr>
            <a:r>
              <a:rPr lang="cs-CZ" altLang="cs-CZ" sz="1600" b="1" dirty="0"/>
              <a:t>firmy – </a:t>
            </a:r>
            <a:r>
              <a:rPr lang="cs-CZ" altLang="cs-CZ" sz="1600" b="1" dirty="0">
                <a:solidFill>
                  <a:srgbClr val="FF0000"/>
                </a:solidFill>
              </a:rPr>
              <a:t>dodatečné vnitřní zdroje pro urychlení obnovy svého fixního kapitálu (restituční investice).</a:t>
            </a:r>
            <a:endParaRPr lang="cs-CZ" altLang="cs-CZ" sz="1600" b="1" dirty="0">
              <a:solidFill>
                <a:srgbClr val="FF0000"/>
              </a:solidFill>
            </a:endParaRPr>
          </a:p>
          <a:p>
            <a:pPr algn="just" eaLnBrk="1" hangingPunct="1">
              <a:buFont typeface="Wingdings" panose="05000000000000000000" pitchFamily="2" charset="2"/>
              <a:buChar char="Ø"/>
            </a:pPr>
            <a:endParaRPr lang="cs-CZ" altLang="cs-CZ" sz="1600" b="1" dirty="0"/>
          </a:p>
          <a:p>
            <a:pPr algn="just"/>
            <a:r>
              <a:rPr lang="cs-CZ" altLang="cs-CZ" sz="1600" b="1" dirty="0">
                <a:highlight>
                  <a:srgbClr val="FFFF00"/>
                </a:highlight>
              </a:rPr>
              <a:t>Hlavní směr kritiky = zaměřen na daňovou politiku, na důsledky vysoké míry zdanění.</a:t>
            </a:r>
            <a:endParaRPr lang="cs-CZ" altLang="cs-CZ" sz="1600" b="1" dirty="0">
              <a:highlight>
                <a:srgbClr val="FFFF00"/>
              </a:highlight>
            </a:endParaRPr>
          </a:p>
          <a:p>
            <a:pPr algn="just"/>
            <a:r>
              <a:rPr lang="cs-CZ" altLang="cs-CZ" sz="1600" b="1" dirty="0"/>
              <a:t>Nejznámější výraz tohoto směřování ekonomie strany nabídky – </a:t>
            </a:r>
            <a:r>
              <a:rPr lang="cs-CZ" altLang="cs-CZ" sz="1600" b="1" dirty="0">
                <a:highlight>
                  <a:srgbClr val="FFFF00"/>
                </a:highlight>
              </a:rPr>
              <a:t>křivka pojmenovaná podle A. </a:t>
            </a:r>
            <a:r>
              <a:rPr lang="cs-CZ" altLang="cs-CZ" sz="1600" b="1" dirty="0" err="1">
                <a:highlight>
                  <a:srgbClr val="FFFF00"/>
                </a:highlight>
              </a:rPr>
              <a:t>Laffera</a:t>
            </a:r>
            <a:r>
              <a:rPr lang="cs-CZ" altLang="cs-CZ" sz="1600" b="1" dirty="0"/>
              <a:t>.</a:t>
            </a:r>
            <a:endParaRPr lang="cs-CZ" altLang="cs-CZ" sz="1600"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číslo snímku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BC09C91-A6DF-41C3-BF6A-CDD053C5083C}" type="slidenum">
              <a:rPr lang="cs-CZ" altLang="cs-CZ" sz="1400" smtClean="0"/>
            </a:fld>
            <a:endParaRPr lang="cs-CZ" altLang="cs-CZ" sz="1400"/>
          </a:p>
        </p:txBody>
      </p:sp>
      <p:sp>
        <p:nvSpPr>
          <p:cNvPr id="27651" name="Rectangle 5"/>
          <p:cNvSpPr>
            <a:spLocks noChangeArrowheads="1"/>
          </p:cNvSpPr>
          <p:nvPr/>
        </p:nvSpPr>
        <p:spPr bwMode="auto">
          <a:xfrm>
            <a:off x="4929187" y="28575"/>
            <a:ext cx="5381625" cy="623888"/>
          </a:xfrm>
          <a:prstGeom prst="rect">
            <a:avLst/>
          </a:prstGeom>
          <a:noFill/>
          <a:ln>
            <a:noFill/>
          </a:ln>
        </p:spPr>
        <p:txBody>
          <a:bodyPr wrap="square" tIns="152352" bIns="38088"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cs-CZ" altLang="cs-CZ" sz="2800" b="1" dirty="0" err="1">
                <a:latin typeface="+mj-lt"/>
                <a:cs typeface="Times New Roman" panose="02020603050405020304" pitchFamily="18" charset="0"/>
              </a:rPr>
              <a:t>Lafferova</a:t>
            </a:r>
            <a:r>
              <a:rPr lang="cs-CZ" altLang="cs-CZ" sz="2800" b="1" dirty="0">
                <a:latin typeface="+mj-lt"/>
                <a:cs typeface="Times New Roman" panose="02020603050405020304" pitchFamily="18" charset="0"/>
              </a:rPr>
              <a:t> křivka</a:t>
            </a:r>
            <a:endParaRPr lang="cs-CZ" altLang="cs-CZ" sz="2800" dirty="0">
              <a:latin typeface="+mj-lt"/>
            </a:endParaRPr>
          </a:p>
        </p:txBody>
      </p:sp>
      <p:graphicFrame>
        <p:nvGraphicFramePr>
          <p:cNvPr id="31748" name="Object 4"/>
          <p:cNvGraphicFramePr>
            <a:graphicFrameLocks noChangeAspect="1"/>
          </p:cNvGraphicFramePr>
          <p:nvPr/>
        </p:nvGraphicFramePr>
        <p:xfrm>
          <a:off x="539750" y="3427103"/>
          <a:ext cx="8416413" cy="3089276"/>
        </p:xfrm>
        <a:graphic>
          <a:graphicData uri="http://schemas.openxmlformats.org/presentationml/2006/ole">
            <mc:AlternateContent xmlns:mc="http://schemas.openxmlformats.org/markup-compatibility/2006">
              <mc:Choice xmlns:v="urn:schemas-microsoft-com:vml" Requires="v">
                <p:oleObj spid="_x0000_s3076" name="" r:id="rId1" imgW="6143625" imgH="2714625" progId="CorelDraw.Graphic.9">
                  <p:embed/>
                </p:oleObj>
              </mc:Choice>
              <mc:Fallback>
                <p:oleObj name="" r:id="rId1" imgW="6143625" imgH="2714625" progId="CorelDraw.Graphic.9">
                  <p:embed/>
                  <p:pic>
                    <p:nvPicPr>
                      <p:cNvPr id="0" name="Object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3427103"/>
                        <a:ext cx="8416413" cy="3089276"/>
                      </a:xfrm>
                      <a:prstGeom prst="rect">
                        <a:avLst/>
                      </a:prstGeom>
                      <a:solidFill>
                        <a:schemeClr val="tx2"/>
                      </a:solidFill>
                      <a:ln>
                        <a:noFill/>
                      </a:ln>
                    </p:spPr>
                  </p:pic>
                </p:oleObj>
              </mc:Fallback>
            </mc:AlternateContent>
          </a:graphicData>
        </a:graphic>
      </p:graphicFrame>
      <p:sp>
        <p:nvSpPr>
          <p:cNvPr id="31749" name="Text Box 6"/>
          <p:cNvSpPr txBox="1">
            <a:spLocks noChangeArrowheads="1"/>
          </p:cNvSpPr>
          <p:nvPr/>
        </p:nvSpPr>
        <p:spPr bwMode="auto">
          <a:xfrm>
            <a:off x="421712" y="3933364"/>
            <a:ext cx="790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400" dirty="0"/>
              <a:t>(v Kč)</a:t>
            </a:r>
            <a:endParaRPr lang="cs-CZ" altLang="cs-CZ" sz="1400" dirty="0"/>
          </a:p>
        </p:txBody>
      </p:sp>
      <p:sp>
        <p:nvSpPr>
          <p:cNvPr id="31750" name="Obdélník 1"/>
          <p:cNvSpPr>
            <a:spLocks noChangeArrowheads="1"/>
          </p:cNvSpPr>
          <p:nvPr/>
        </p:nvSpPr>
        <p:spPr bwMode="auto">
          <a:xfrm>
            <a:off x="344129" y="652463"/>
            <a:ext cx="8612033"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cs-CZ" altLang="cs-CZ" sz="1800" b="1" dirty="0">
                <a:highlight>
                  <a:srgbClr val="FFFF00"/>
                </a:highlight>
                <a:cs typeface="Times New Roman" panose="02020603050405020304" pitchFamily="18" charset="0"/>
              </a:rPr>
              <a:t>Vyjadřuje závislost daňových výnosů státního rozpočtu na výši daňové sazby. </a:t>
            </a:r>
            <a:endParaRPr lang="cs-CZ" altLang="cs-CZ" sz="1800" b="1" dirty="0">
              <a:highlight>
                <a:srgbClr val="FFFF00"/>
              </a:highlight>
              <a:cs typeface="Times New Roman" panose="02020603050405020304" pitchFamily="18" charset="0"/>
            </a:endParaRPr>
          </a:p>
          <a:p>
            <a:pPr marL="457200" indent="-457200" algn="just" eaLnBrk="1" hangingPunct="1">
              <a:spcBef>
                <a:spcPct val="0"/>
              </a:spcBef>
              <a:buFont typeface="+mj-lt"/>
              <a:buAutoNum type="arabicPeriod"/>
            </a:pPr>
            <a:r>
              <a:rPr lang="cs-CZ" altLang="cs-CZ" sz="1800" b="1" dirty="0">
                <a:cs typeface="Times New Roman" panose="02020603050405020304" pitchFamily="18" charset="0"/>
              </a:rPr>
              <a:t>Zvyšování procentuální daňové sazby nejprve zajistí růst daňových příjmů státního rozpočtu. </a:t>
            </a:r>
            <a:endParaRPr lang="cs-CZ" altLang="cs-CZ" sz="1800" b="1" dirty="0">
              <a:cs typeface="Times New Roman" panose="02020603050405020304" pitchFamily="18" charset="0"/>
            </a:endParaRPr>
          </a:p>
          <a:p>
            <a:pPr marL="457200" indent="-457200" algn="just" eaLnBrk="1" hangingPunct="1">
              <a:spcBef>
                <a:spcPct val="0"/>
              </a:spcBef>
              <a:buFont typeface="+mj-lt"/>
              <a:buAutoNum type="arabicPeriod"/>
            </a:pPr>
            <a:r>
              <a:rPr lang="cs-CZ" altLang="cs-CZ" sz="1800" b="1" dirty="0">
                <a:cs typeface="Times New Roman" panose="02020603050405020304" pitchFamily="18" charset="0"/>
              </a:rPr>
              <a:t>Pokud daňová sazba přesáhne úroveň T</a:t>
            </a:r>
            <a:r>
              <a:rPr lang="cs-CZ" altLang="cs-CZ" sz="1800" b="1" baseline="-25000" dirty="0">
                <a:cs typeface="Times New Roman" panose="02020603050405020304" pitchFamily="18" charset="0"/>
              </a:rPr>
              <a:t>2</a:t>
            </a:r>
            <a:r>
              <a:rPr lang="cs-CZ" altLang="cs-CZ" sz="1800" b="1" dirty="0">
                <a:cs typeface="Times New Roman" panose="02020603050405020304" pitchFamily="18" charset="0"/>
              </a:rPr>
              <a:t>, příjmy státního rozpočtu začnou klesat!</a:t>
            </a:r>
            <a:endParaRPr lang="cs-CZ" altLang="cs-CZ" sz="1800" b="1" dirty="0">
              <a:cs typeface="Times New Roman" panose="02020603050405020304" pitchFamily="18" charset="0"/>
            </a:endParaRPr>
          </a:p>
          <a:p>
            <a:pPr algn="just" eaLnBrk="1" hangingPunct="1">
              <a:spcBef>
                <a:spcPct val="0"/>
              </a:spcBef>
              <a:buFontTx/>
              <a:buNone/>
            </a:pPr>
            <a:r>
              <a:rPr lang="cs-CZ" altLang="cs-CZ" sz="1800" dirty="0">
                <a:cs typeface="Times New Roman" panose="02020603050405020304" pitchFamily="18" charset="0"/>
              </a:rPr>
              <a:t>Příliš vysoká daňová zátěž </a:t>
            </a:r>
            <a:r>
              <a:rPr lang="cs-CZ" altLang="cs-CZ" sz="1800" b="1" dirty="0">
                <a:cs typeface="Times New Roman" panose="02020603050405020304" pitchFamily="18" charset="0"/>
              </a:rPr>
              <a:t>snižuje motivaci </a:t>
            </a:r>
            <a:r>
              <a:rPr lang="cs-CZ" altLang="cs-CZ" sz="1800" dirty="0">
                <a:cs typeface="Times New Roman" panose="02020603050405020304" pitchFamily="18" charset="0"/>
              </a:rPr>
              <a:t>k ekonomické aktivitě: </a:t>
            </a:r>
            <a:r>
              <a:rPr lang="cs-CZ" altLang="cs-CZ" sz="1800" b="1" dirty="0">
                <a:highlight>
                  <a:srgbClr val="FFFF00"/>
                </a:highlight>
                <a:cs typeface="Times New Roman" panose="02020603050405020304" pitchFamily="18" charset="0"/>
              </a:rPr>
              <a:t>k dodatečné práci; ziskovost investování a tím výši plánovaných investic. </a:t>
            </a:r>
            <a:endParaRPr lang="cs-CZ" altLang="cs-CZ" sz="1800" b="1" dirty="0">
              <a:highlight>
                <a:srgbClr val="FFFF00"/>
              </a:highlight>
              <a:cs typeface="Times New Roman" panose="02020603050405020304" pitchFamily="18" charset="0"/>
            </a:endParaRPr>
          </a:p>
          <a:p>
            <a:pPr algn="just" eaLnBrk="1" hangingPunct="1">
              <a:spcBef>
                <a:spcPct val="0"/>
              </a:spcBef>
              <a:buFontTx/>
              <a:buNone/>
            </a:pPr>
            <a:r>
              <a:rPr lang="cs-CZ" altLang="cs-CZ" sz="1800" dirty="0">
                <a:cs typeface="Times New Roman" panose="02020603050405020304" pitchFamily="18" charset="0"/>
              </a:rPr>
              <a:t>Únik do stínové ekonomiky.</a:t>
            </a:r>
            <a:endParaRPr lang="cs-CZ" altLang="cs-CZ" sz="1800" dirty="0">
              <a:cs typeface="Times New Roman" panose="02020603050405020304" pitchFamily="18" charset="0"/>
            </a:endParaRPr>
          </a:p>
        </p:txBody>
      </p:sp>
      <p:sp>
        <p:nvSpPr>
          <p:cNvPr id="3" name="TextovéPole 2"/>
          <p:cNvSpPr txBox="1"/>
          <p:nvPr/>
        </p:nvSpPr>
        <p:spPr>
          <a:xfrm>
            <a:off x="4087938" y="3707785"/>
            <a:ext cx="3675063" cy="307777"/>
          </a:xfrm>
          <a:prstGeom prst="rect">
            <a:avLst/>
          </a:prstGeom>
          <a:noFill/>
        </p:spPr>
        <p:txBody>
          <a:bodyPr wrap="square">
            <a:spAutoFit/>
          </a:bodyPr>
          <a:lstStyle/>
          <a:p>
            <a:r>
              <a:rPr lang="pl-PL" dirty="0">
                <a:solidFill>
                  <a:srgbClr val="FF0000"/>
                </a:solidFill>
              </a:rPr>
              <a:t>Jaká je tedy daňová sazba v bodě B?</a:t>
            </a:r>
            <a:endParaRPr lang="pl-PL"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6" name="Group 4"/>
          <p:cNvGrpSpPr/>
          <p:nvPr/>
        </p:nvGrpSpPr>
        <p:grpSpPr bwMode="auto">
          <a:xfrm>
            <a:off x="838200" y="2590800"/>
            <a:ext cx="7772400" cy="3657600"/>
            <a:chOff x="711" y="1584"/>
            <a:chExt cx="3033" cy="2305"/>
          </a:xfrm>
        </p:grpSpPr>
        <p:sp>
          <p:nvSpPr>
            <p:cNvPr id="49195" name="Line 5"/>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9196" name="Freeform 6"/>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8439" name="Text Box 7"/>
          <p:cNvSpPr txBox="1">
            <a:spLocks noChangeArrowheads="1"/>
          </p:cNvSpPr>
          <p:nvPr/>
        </p:nvSpPr>
        <p:spPr bwMode="auto">
          <a:xfrm>
            <a:off x="20877" y="1628776"/>
            <a:ext cx="1600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Výnos  z daní </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0" name="Freeform 8"/>
          <p:cNvSpPr/>
          <p:nvPr/>
        </p:nvSpPr>
        <p:spPr bwMode="auto">
          <a:xfrm>
            <a:off x="838200" y="4191000"/>
            <a:ext cx="4876800" cy="2057400"/>
          </a:xfrm>
          <a:custGeom>
            <a:avLst/>
            <a:gdLst>
              <a:gd name="T0" fmla="*/ 0 w 3072"/>
              <a:gd name="T1" fmla="*/ 2147483646 h 1296"/>
              <a:gd name="T2" fmla="*/ 2147483646 w 3072"/>
              <a:gd name="T3" fmla="*/ 0 h 1296"/>
              <a:gd name="T4" fmla="*/ 2147483646 w 3072"/>
              <a:gd name="T5" fmla="*/ 2147483646 h 1296"/>
              <a:gd name="T6" fmla="*/ 0 60000 65536"/>
              <a:gd name="T7" fmla="*/ 0 60000 65536"/>
              <a:gd name="T8" fmla="*/ 0 60000 65536"/>
            </a:gdLst>
            <a:ahLst/>
            <a:cxnLst>
              <a:cxn ang="T6">
                <a:pos x="T0" y="T1"/>
              </a:cxn>
              <a:cxn ang="T7">
                <a:pos x="T2" y="T3"/>
              </a:cxn>
              <a:cxn ang="T8">
                <a:pos x="T4" y="T5"/>
              </a:cxn>
            </a:cxnLst>
            <a:rect l="0" t="0" r="r" b="b"/>
            <a:pathLst>
              <a:path w="3072" h="1296">
                <a:moveTo>
                  <a:pt x="0" y="1296"/>
                </a:moveTo>
                <a:cubicBezTo>
                  <a:pt x="344" y="648"/>
                  <a:pt x="688" y="0"/>
                  <a:pt x="1200" y="0"/>
                </a:cubicBezTo>
                <a:cubicBezTo>
                  <a:pt x="1712" y="0"/>
                  <a:pt x="2392" y="648"/>
                  <a:pt x="3072" y="1296"/>
                </a:cubicBezTo>
              </a:path>
            </a:pathLst>
          </a:custGeom>
          <a:noFill/>
          <a:ln w="50800">
            <a:solidFill>
              <a:srgbClr val="A5002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1" name="Text Box 9"/>
          <p:cNvSpPr txBox="1">
            <a:spLocks noChangeArrowheads="1"/>
          </p:cNvSpPr>
          <p:nvPr/>
        </p:nvSpPr>
        <p:spPr bwMode="auto">
          <a:xfrm>
            <a:off x="6530135" y="5768736"/>
            <a:ext cx="2514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Daňová sazba</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3" name="Text Box 11"/>
          <p:cNvSpPr txBox="1">
            <a:spLocks noChangeArrowheads="1"/>
          </p:cNvSpPr>
          <p:nvPr/>
        </p:nvSpPr>
        <p:spPr bwMode="auto">
          <a:xfrm>
            <a:off x="2743200" y="6248400"/>
            <a:ext cx="53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4" name="Line 12"/>
          <p:cNvSpPr>
            <a:spLocks noChangeShapeType="1"/>
          </p:cNvSpPr>
          <p:nvPr/>
        </p:nvSpPr>
        <p:spPr bwMode="auto">
          <a:xfrm>
            <a:off x="2743200" y="4191000"/>
            <a:ext cx="0" cy="205740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5" name="Line 13"/>
          <p:cNvSpPr>
            <a:spLocks noChangeShapeType="1"/>
          </p:cNvSpPr>
          <p:nvPr/>
        </p:nvSpPr>
        <p:spPr bwMode="auto">
          <a:xfrm>
            <a:off x="914400" y="5029200"/>
            <a:ext cx="35052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6" name="Text Box 14"/>
          <p:cNvSpPr txBox="1">
            <a:spLocks noChangeArrowheads="1"/>
          </p:cNvSpPr>
          <p:nvPr/>
        </p:nvSpPr>
        <p:spPr bwMode="auto">
          <a:xfrm>
            <a:off x="2590800" y="35814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C </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7" name="Text Box 15"/>
          <p:cNvSpPr txBox="1">
            <a:spLocks noChangeArrowheads="1"/>
          </p:cNvSpPr>
          <p:nvPr/>
        </p:nvSpPr>
        <p:spPr bwMode="auto">
          <a:xfrm>
            <a:off x="1066800" y="44958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 </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8" name="Text Box 16"/>
          <p:cNvSpPr txBox="1">
            <a:spLocks noChangeArrowheads="1"/>
          </p:cNvSpPr>
          <p:nvPr/>
        </p:nvSpPr>
        <p:spPr bwMode="auto">
          <a:xfrm>
            <a:off x="4419600" y="45720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B </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9" name="Line 17"/>
          <p:cNvSpPr>
            <a:spLocks noChangeShapeType="1"/>
          </p:cNvSpPr>
          <p:nvPr/>
        </p:nvSpPr>
        <p:spPr bwMode="auto">
          <a:xfrm>
            <a:off x="838200" y="4191000"/>
            <a:ext cx="19050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0" name="Line 18"/>
          <p:cNvSpPr>
            <a:spLocks noChangeShapeType="1"/>
          </p:cNvSpPr>
          <p:nvPr/>
        </p:nvSpPr>
        <p:spPr bwMode="auto">
          <a:xfrm>
            <a:off x="1600200" y="5105400"/>
            <a:ext cx="0" cy="114300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1" name="Line 19"/>
          <p:cNvSpPr>
            <a:spLocks noChangeShapeType="1"/>
          </p:cNvSpPr>
          <p:nvPr/>
        </p:nvSpPr>
        <p:spPr bwMode="auto">
          <a:xfrm>
            <a:off x="4343400" y="5029200"/>
            <a:ext cx="0" cy="121920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2" name="Text Box 20"/>
          <p:cNvSpPr txBox="1">
            <a:spLocks noChangeArrowheads="1"/>
          </p:cNvSpPr>
          <p:nvPr/>
        </p:nvSpPr>
        <p:spPr bwMode="auto">
          <a:xfrm>
            <a:off x="3810000" y="62484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75%</a:t>
            </a:r>
            <a:endParaRPr kumimoji="0" lang="cs-CZ" altLang="cs-CZ" sz="2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3" name="Text Box 21"/>
          <p:cNvSpPr txBox="1">
            <a:spLocks noChangeArrowheads="1"/>
          </p:cNvSpPr>
          <p:nvPr/>
        </p:nvSpPr>
        <p:spPr bwMode="auto">
          <a:xfrm>
            <a:off x="1066800" y="62484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13%</a:t>
            </a:r>
            <a:endParaRPr kumimoji="0" lang="cs-CZ" altLang="cs-CZ" sz="2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4" name="Line 22"/>
          <p:cNvSpPr>
            <a:spLocks noChangeShapeType="1"/>
          </p:cNvSpPr>
          <p:nvPr/>
        </p:nvSpPr>
        <p:spPr bwMode="auto">
          <a:xfrm>
            <a:off x="1066800" y="5867400"/>
            <a:ext cx="304800" cy="3048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6" name="Line 24"/>
          <p:cNvSpPr>
            <a:spLocks noChangeShapeType="1"/>
          </p:cNvSpPr>
          <p:nvPr/>
        </p:nvSpPr>
        <p:spPr bwMode="auto">
          <a:xfrm>
            <a:off x="1600200" y="5105400"/>
            <a:ext cx="1066800" cy="10668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7" name="Line 25"/>
          <p:cNvSpPr>
            <a:spLocks noChangeShapeType="1"/>
          </p:cNvSpPr>
          <p:nvPr/>
        </p:nvSpPr>
        <p:spPr bwMode="auto">
          <a:xfrm>
            <a:off x="1752600" y="4876800"/>
            <a:ext cx="914400" cy="9144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8" name="Line 26"/>
          <p:cNvSpPr>
            <a:spLocks noChangeShapeType="1"/>
          </p:cNvSpPr>
          <p:nvPr/>
        </p:nvSpPr>
        <p:spPr bwMode="auto">
          <a:xfrm>
            <a:off x="1905000" y="4648200"/>
            <a:ext cx="762000" cy="6858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9" name="Line 27"/>
          <p:cNvSpPr>
            <a:spLocks noChangeShapeType="1"/>
          </p:cNvSpPr>
          <p:nvPr/>
        </p:nvSpPr>
        <p:spPr bwMode="auto">
          <a:xfrm>
            <a:off x="2133600" y="4495800"/>
            <a:ext cx="533400" cy="5334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0" name="Line 28"/>
          <p:cNvSpPr>
            <a:spLocks noChangeShapeType="1"/>
          </p:cNvSpPr>
          <p:nvPr/>
        </p:nvSpPr>
        <p:spPr bwMode="auto">
          <a:xfrm>
            <a:off x="2362200" y="4343400"/>
            <a:ext cx="381000" cy="3810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1" name="Line 29"/>
          <p:cNvSpPr>
            <a:spLocks noChangeShapeType="1"/>
          </p:cNvSpPr>
          <p:nvPr/>
        </p:nvSpPr>
        <p:spPr bwMode="auto">
          <a:xfrm>
            <a:off x="1447800" y="5410200"/>
            <a:ext cx="762000" cy="7620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2" name="Line 30"/>
          <p:cNvSpPr>
            <a:spLocks noChangeShapeType="1"/>
          </p:cNvSpPr>
          <p:nvPr/>
        </p:nvSpPr>
        <p:spPr bwMode="auto">
          <a:xfrm>
            <a:off x="1295400" y="5638800"/>
            <a:ext cx="533400" cy="5334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3" name="Line 31"/>
          <p:cNvSpPr>
            <a:spLocks noChangeShapeType="1"/>
          </p:cNvSpPr>
          <p:nvPr/>
        </p:nvSpPr>
        <p:spPr bwMode="auto">
          <a:xfrm flipH="1">
            <a:off x="2743200" y="4343400"/>
            <a:ext cx="381000" cy="1524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5" name="Line 33"/>
          <p:cNvSpPr>
            <a:spLocks noChangeShapeType="1"/>
          </p:cNvSpPr>
          <p:nvPr/>
        </p:nvSpPr>
        <p:spPr bwMode="auto">
          <a:xfrm flipH="1">
            <a:off x="2895600" y="4419600"/>
            <a:ext cx="533400" cy="2286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6" name="Line 34"/>
          <p:cNvSpPr>
            <a:spLocks noChangeShapeType="1"/>
          </p:cNvSpPr>
          <p:nvPr/>
        </p:nvSpPr>
        <p:spPr bwMode="auto">
          <a:xfrm flipH="1">
            <a:off x="2895600" y="4572000"/>
            <a:ext cx="685800" cy="3048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7" name="Line 35"/>
          <p:cNvSpPr>
            <a:spLocks noChangeShapeType="1"/>
          </p:cNvSpPr>
          <p:nvPr/>
        </p:nvSpPr>
        <p:spPr bwMode="auto">
          <a:xfrm flipH="1">
            <a:off x="2819400" y="4724400"/>
            <a:ext cx="990600" cy="3810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8" name="Line 36"/>
          <p:cNvSpPr>
            <a:spLocks noChangeShapeType="1"/>
          </p:cNvSpPr>
          <p:nvPr/>
        </p:nvSpPr>
        <p:spPr bwMode="auto">
          <a:xfrm flipH="1">
            <a:off x="2819400" y="4876800"/>
            <a:ext cx="1143000" cy="4572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9" name="Line 37"/>
          <p:cNvSpPr>
            <a:spLocks noChangeShapeType="1"/>
          </p:cNvSpPr>
          <p:nvPr/>
        </p:nvSpPr>
        <p:spPr bwMode="auto">
          <a:xfrm flipH="1">
            <a:off x="2819400" y="5029200"/>
            <a:ext cx="1295400" cy="5334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0" name="Line 38"/>
          <p:cNvSpPr>
            <a:spLocks noChangeShapeType="1"/>
          </p:cNvSpPr>
          <p:nvPr/>
        </p:nvSpPr>
        <p:spPr bwMode="auto">
          <a:xfrm flipH="1">
            <a:off x="2819400" y="5181600"/>
            <a:ext cx="1447800" cy="5334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1" name="Line 39"/>
          <p:cNvSpPr>
            <a:spLocks noChangeShapeType="1"/>
          </p:cNvSpPr>
          <p:nvPr/>
        </p:nvSpPr>
        <p:spPr bwMode="auto">
          <a:xfrm flipH="1">
            <a:off x="2819400" y="5334000"/>
            <a:ext cx="1600200" cy="5334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2" name="Line 40"/>
          <p:cNvSpPr>
            <a:spLocks noChangeShapeType="1"/>
          </p:cNvSpPr>
          <p:nvPr/>
        </p:nvSpPr>
        <p:spPr bwMode="auto">
          <a:xfrm flipH="1">
            <a:off x="2819400" y="5410200"/>
            <a:ext cx="1752600" cy="6858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3" name="Line 41"/>
          <p:cNvSpPr>
            <a:spLocks noChangeShapeType="1"/>
          </p:cNvSpPr>
          <p:nvPr/>
        </p:nvSpPr>
        <p:spPr bwMode="auto">
          <a:xfrm flipH="1">
            <a:off x="3276600" y="5562600"/>
            <a:ext cx="1524000" cy="6096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4" name="Line 42"/>
          <p:cNvSpPr>
            <a:spLocks noChangeShapeType="1"/>
          </p:cNvSpPr>
          <p:nvPr/>
        </p:nvSpPr>
        <p:spPr bwMode="auto">
          <a:xfrm flipH="1">
            <a:off x="3810000" y="5715000"/>
            <a:ext cx="1143000" cy="4572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6" name="Line 44"/>
          <p:cNvSpPr>
            <a:spLocks noChangeShapeType="1"/>
          </p:cNvSpPr>
          <p:nvPr/>
        </p:nvSpPr>
        <p:spPr bwMode="auto">
          <a:xfrm flipH="1">
            <a:off x="4876800" y="6019800"/>
            <a:ext cx="381000" cy="1524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7" name="Line 45"/>
          <p:cNvSpPr>
            <a:spLocks noChangeShapeType="1"/>
          </p:cNvSpPr>
          <p:nvPr/>
        </p:nvSpPr>
        <p:spPr bwMode="auto">
          <a:xfrm flipH="1">
            <a:off x="4572000" y="5867400"/>
            <a:ext cx="533400" cy="2286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8" name="Text Box 46"/>
          <p:cNvSpPr txBox="1">
            <a:spLocks noChangeArrowheads="1"/>
          </p:cNvSpPr>
          <p:nvPr/>
        </p:nvSpPr>
        <p:spPr bwMode="auto">
          <a:xfrm>
            <a:off x="0" y="48768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TR</a:t>
            </a:r>
            <a:endParaRPr kumimoji="0" lang="cs-CZ" altLang="cs-CZ" sz="24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8479" name="Text Box 47"/>
          <p:cNvSpPr txBox="1">
            <a:spLocks noChangeArrowheads="1"/>
          </p:cNvSpPr>
          <p:nvPr/>
        </p:nvSpPr>
        <p:spPr bwMode="auto">
          <a:xfrm>
            <a:off x="0" y="3933825"/>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TR</a:t>
            </a:r>
            <a:r>
              <a:rPr kumimoji="0" lang="cs-CZ" altLang="cs-CZ" sz="24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max</a:t>
            </a:r>
            <a:endParaRPr kumimoji="0" lang="cs-CZ" altLang="cs-CZ" sz="24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8480" name="Text Box 48"/>
          <p:cNvSpPr txBox="1">
            <a:spLocks noChangeArrowheads="1"/>
          </p:cNvSpPr>
          <p:nvPr/>
        </p:nvSpPr>
        <p:spPr bwMode="auto">
          <a:xfrm>
            <a:off x="5228472" y="61722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100%</a:t>
            </a:r>
            <a:endParaRPr kumimoji="0" lang="cs-CZ" altLang="cs-CZ"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8481" name="Text Box 49"/>
          <p:cNvSpPr txBox="1">
            <a:spLocks noChangeArrowheads="1"/>
          </p:cNvSpPr>
          <p:nvPr/>
        </p:nvSpPr>
        <p:spPr bwMode="auto">
          <a:xfrm>
            <a:off x="4427538" y="3716338"/>
            <a:ext cx="34559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32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Zakázaná zóna</a:t>
            </a:r>
            <a:endParaRPr kumimoji="0" lang="cs-CZ" altLang="cs-CZ" sz="32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endParaRPr>
          </a:p>
        </p:txBody>
      </p:sp>
      <p:sp>
        <p:nvSpPr>
          <p:cNvPr id="2" name="Nadpis 1"/>
          <p:cNvSpPr>
            <a:spLocks noGrp="1"/>
          </p:cNvSpPr>
          <p:nvPr>
            <p:ph type="title"/>
          </p:nvPr>
        </p:nvSpPr>
        <p:spPr/>
        <p:txBody>
          <a:bodyPr>
            <a:noAutofit/>
          </a:bodyPr>
          <a:lstStyle/>
          <a:p>
            <a:r>
              <a:rPr lang="cs-CZ" sz="3200" b="1" dirty="0" err="1"/>
              <a:t>Lafferova</a:t>
            </a:r>
            <a:r>
              <a:rPr lang="cs-CZ" sz="3200" b="1" dirty="0"/>
              <a:t> křivka – ekonomie strany nabídky</a:t>
            </a:r>
            <a:endParaRPr lang="cs-CZ" sz="3200" b="1" dirty="0"/>
          </a:p>
        </p:txBody>
      </p:sp>
      <p:sp>
        <p:nvSpPr>
          <p:cNvPr id="46"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4" name="TextovéPole 3"/>
          <p:cNvSpPr txBox="1"/>
          <p:nvPr/>
        </p:nvSpPr>
        <p:spPr>
          <a:xfrm>
            <a:off x="3200400" y="1508125"/>
            <a:ext cx="5082336" cy="1384995"/>
          </a:xfrm>
          <a:prstGeom prst="rect">
            <a:avLst/>
          </a:prstGeom>
          <a:noFill/>
        </p:spPr>
        <p:txBody>
          <a:bodyPr wrap="square">
            <a:spAutoFit/>
          </a:bodyPr>
          <a:lstStyle/>
          <a:p>
            <a:r>
              <a:rPr lang="cs-CZ" dirty="0"/>
              <a:t>Dle </a:t>
            </a:r>
            <a:r>
              <a:rPr lang="cs-CZ" dirty="0" err="1"/>
              <a:t>Lafferovy</a:t>
            </a:r>
            <a:r>
              <a:rPr lang="cs-CZ" dirty="0"/>
              <a:t> křivky </a:t>
            </a:r>
            <a:r>
              <a:rPr lang="cs-CZ" b="1" dirty="0"/>
              <a:t>objem příjmů státního rozpočtu z daní po dosažení svého maxima s rostoucí daňovou sazbou klesá. </a:t>
            </a:r>
            <a:endParaRPr lang="cs-CZ" b="1" dirty="0"/>
          </a:p>
          <a:p>
            <a:pPr algn="just"/>
            <a:r>
              <a:rPr lang="cs-CZ" b="1" dirty="0"/>
              <a:t>Ekonomická interpretace křivky: Příliš vysoká daňová zátěž snižuje motivaci k dodatečné práci, ke zvýšení kvalifikace, k přebírání rizika a k investování. </a:t>
            </a:r>
            <a:endParaRPr lang="cs-CZ"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8436"/>
                                        </p:tgtEl>
                                        <p:attrNameLst>
                                          <p:attrName>style.visibility</p:attrName>
                                        </p:attrNameLst>
                                      </p:cBhvr>
                                      <p:to>
                                        <p:strVal val="visible"/>
                                      </p:to>
                                    </p:set>
                                    <p:anim calcmode="lin" valueType="num">
                                      <p:cBhvr>
                                        <p:cTn id="7" dur="1000" fill="hold"/>
                                        <p:tgtEl>
                                          <p:spTgt spid="18436"/>
                                        </p:tgtEl>
                                        <p:attrNameLst>
                                          <p:attrName>ppt_w</p:attrName>
                                        </p:attrNameLst>
                                      </p:cBhvr>
                                      <p:tavLst>
                                        <p:tav tm="0">
                                          <p:val>
                                            <p:fltVal val="0"/>
                                          </p:val>
                                        </p:tav>
                                        <p:tav tm="100000">
                                          <p:val>
                                            <p:strVal val="#ppt_w"/>
                                          </p:val>
                                        </p:tav>
                                      </p:tavLst>
                                    </p:anim>
                                    <p:anim calcmode="lin" valueType="num">
                                      <p:cBhvr>
                                        <p:cTn id="8" dur="1000" fill="hold"/>
                                        <p:tgtEl>
                                          <p:spTgt spid="18436"/>
                                        </p:tgtEl>
                                        <p:attrNameLst>
                                          <p:attrName>ppt_h</p:attrName>
                                        </p:attrNameLst>
                                      </p:cBhvr>
                                      <p:tavLst>
                                        <p:tav tm="0">
                                          <p:val>
                                            <p:fltVal val="0"/>
                                          </p:val>
                                        </p:tav>
                                        <p:tav tm="100000">
                                          <p:val>
                                            <p:strVal val="#ppt_h"/>
                                          </p:val>
                                        </p:tav>
                                      </p:tavLst>
                                    </p:anim>
                                    <p:anim calcmode="lin" valueType="num">
                                      <p:cBhvr>
                                        <p:cTn id="9" dur="1000" fill="hold"/>
                                        <p:tgtEl>
                                          <p:spTgt spid="18436"/>
                                        </p:tgtEl>
                                        <p:attrNameLst>
                                          <p:attrName>style.rotation</p:attrName>
                                        </p:attrNameLst>
                                      </p:cBhvr>
                                      <p:tavLst>
                                        <p:tav tm="0">
                                          <p:val>
                                            <p:fltVal val="90"/>
                                          </p:val>
                                        </p:tav>
                                        <p:tav tm="100000">
                                          <p:val>
                                            <p:fltVal val="0"/>
                                          </p:val>
                                        </p:tav>
                                      </p:tavLst>
                                    </p:anim>
                                    <p:animEffect transition="in" filter="fade">
                                      <p:cBhvr>
                                        <p:cTn id="10" dur="1000"/>
                                        <p:tgtEl>
                                          <p:spTgt spid="18436"/>
                                        </p:tgtEl>
                                      </p:cBhvr>
                                    </p:animEffect>
                                  </p:childTnLst>
                                </p:cTn>
                              </p:par>
                            </p:childTnLst>
                          </p:cTn>
                        </p:par>
                      </p:childTnLst>
                    </p:cTn>
                  </p:par>
                  <p:par>
                    <p:cTn id="11" fill="hold">
                      <p:stCondLst>
                        <p:cond delay="indefinite"/>
                      </p:stCondLst>
                      <p:childTnLst>
                        <p:par>
                          <p:cTn id="12" fill="hold">
                            <p:stCondLst>
                              <p:cond delay="0"/>
                            </p:stCondLst>
                            <p:childTnLst>
                              <p:par>
                                <p:cTn id="13" presetID="38" presetClass="entr" presetSubtype="0" accel="50000" fill="hold" grpId="0" nodeType="clickEffect">
                                  <p:stCondLst>
                                    <p:cond delay="0"/>
                                  </p:stCondLst>
                                  <p:iterate type="lt">
                                    <p:tmPct val="50000"/>
                                  </p:iterate>
                                  <p:childTnLst>
                                    <p:set>
                                      <p:cBhvr>
                                        <p:cTn id="14" dur="1" fill="hold">
                                          <p:stCondLst>
                                            <p:cond delay="0"/>
                                          </p:stCondLst>
                                        </p:cTn>
                                        <p:tgtEl>
                                          <p:spTgt spid="18439"/>
                                        </p:tgtEl>
                                        <p:attrNameLst>
                                          <p:attrName>style.visibility</p:attrName>
                                        </p:attrNameLst>
                                      </p:cBhvr>
                                      <p:to>
                                        <p:strVal val="visible"/>
                                      </p:to>
                                    </p:set>
                                    <p:set>
                                      <p:cBhvr>
                                        <p:cTn id="15" dur="455" fill="hold">
                                          <p:stCondLst>
                                            <p:cond delay="0"/>
                                          </p:stCondLst>
                                        </p:cTn>
                                        <p:tgtEl>
                                          <p:spTgt spid="18439"/>
                                        </p:tgtEl>
                                        <p:attrNameLst>
                                          <p:attrName>style.rotation</p:attrName>
                                        </p:attrNameLst>
                                      </p:cBhvr>
                                      <p:to>
                                        <p:strVal val="-45.0"/>
                                      </p:to>
                                    </p:set>
                                    <p:anim calcmode="lin" valueType="num">
                                      <p:cBhvr>
                                        <p:cTn id="16" dur="455" fill="hold">
                                          <p:stCondLst>
                                            <p:cond delay="455"/>
                                          </p:stCondLst>
                                        </p:cTn>
                                        <p:tgtEl>
                                          <p:spTgt spid="18439"/>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18439"/>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18439"/>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18439"/>
                                        </p:tgtEl>
                                        <p:attrNameLst>
                                          <p:attrName>ppt_y</p:attrName>
                                        </p:attrNameLst>
                                      </p:cBhvr>
                                      <p:tavLst>
                                        <p:tav tm="0">
                                          <p:val>
                                            <p:strVal val="#ppt_y-(0.354*#ppt_w-0.172*#ppt_h)"/>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8" presetClass="entr" presetSubtype="0" accel="50000" fill="hold" grpId="0" nodeType="clickEffect">
                                  <p:stCondLst>
                                    <p:cond delay="0"/>
                                  </p:stCondLst>
                                  <p:iterate type="lt">
                                    <p:tmPct val="50000"/>
                                  </p:iterate>
                                  <p:childTnLst>
                                    <p:set>
                                      <p:cBhvr>
                                        <p:cTn id="23" dur="1" fill="hold">
                                          <p:stCondLst>
                                            <p:cond delay="0"/>
                                          </p:stCondLst>
                                        </p:cTn>
                                        <p:tgtEl>
                                          <p:spTgt spid="18441"/>
                                        </p:tgtEl>
                                        <p:attrNameLst>
                                          <p:attrName>style.visibility</p:attrName>
                                        </p:attrNameLst>
                                      </p:cBhvr>
                                      <p:to>
                                        <p:strVal val="visible"/>
                                      </p:to>
                                    </p:set>
                                    <p:set>
                                      <p:cBhvr>
                                        <p:cTn id="24" dur="455" fill="hold">
                                          <p:stCondLst>
                                            <p:cond delay="0"/>
                                          </p:stCondLst>
                                        </p:cTn>
                                        <p:tgtEl>
                                          <p:spTgt spid="18441"/>
                                        </p:tgtEl>
                                        <p:attrNameLst>
                                          <p:attrName>style.rotation</p:attrName>
                                        </p:attrNameLst>
                                      </p:cBhvr>
                                      <p:to>
                                        <p:strVal val="-45.0"/>
                                      </p:to>
                                    </p:set>
                                    <p:anim calcmode="lin" valueType="num">
                                      <p:cBhvr>
                                        <p:cTn id="25" dur="455" fill="hold">
                                          <p:stCondLst>
                                            <p:cond delay="455"/>
                                          </p:stCondLst>
                                        </p:cTn>
                                        <p:tgtEl>
                                          <p:spTgt spid="18441"/>
                                        </p:tgtEl>
                                        <p:attrNameLst>
                                          <p:attrName>style.rotation</p:attrName>
                                        </p:attrNameLst>
                                      </p:cBhvr>
                                      <p:tavLst>
                                        <p:tav tm="0">
                                          <p:val>
                                            <p:fltVal val="-45"/>
                                          </p:val>
                                        </p:tav>
                                        <p:tav tm="69900">
                                          <p:val>
                                            <p:fltVal val="45"/>
                                          </p:val>
                                        </p:tav>
                                        <p:tav tm="100000">
                                          <p:val>
                                            <p:fltVal val="0"/>
                                          </p:val>
                                        </p:tav>
                                      </p:tavLst>
                                    </p:anim>
                                    <p:anim calcmode="lin" valueType="num">
                                      <p:cBhvr>
                                        <p:cTn id="26" dur="455" fill="hold">
                                          <p:stCondLst>
                                            <p:cond delay="0"/>
                                          </p:stCondLst>
                                        </p:cTn>
                                        <p:tgtEl>
                                          <p:spTgt spid="18441"/>
                                        </p:tgtEl>
                                        <p:attrNameLst>
                                          <p:attrName>ppt_y</p:attrName>
                                        </p:attrNameLst>
                                      </p:cBhvr>
                                      <p:tavLst>
                                        <p:tav tm="0">
                                          <p:val>
                                            <p:strVal val="#ppt_y-1"/>
                                          </p:val>
                                        </p:tav>
                                        <p:tav tm="100000">
                                          <p:val>
                                            <p:strVal val="#ppt_y-(0.354*#ppt_w-0.172*#ppt_h)"/>
                                          </p:val>
                                        </p:tav>
                                      </p:tavLst>
                                    </p:anim>
                                    <p:anim calcmode="lin" valueType="num">
                                      <p:cBhvr>
                                        <p:cTn id="27" dur="156" decel="50000" autoRev="1" fill="hold">
                                          <p:stCondLst>
                                            <p:cond delay="455"/>
                                          </p:stCondLst>
                                        </p:cTn>
                                        <p:tgtEl>
                                          <p:spTgt spid="18441"/>
                                        </p:tgtEl>
                                        <p:attrNameLst>
                                          <p:attrName>ppt_y</p:attrName>
                                        </p:attrNameLst>
                                      </p:cBhvr>
                                      <p:tavLst>
                                        <p:tav tm="0">
                                          <p:val>
                                            <p:strVal val="#ppt_y-(0.354*#ppt_w-0.172*#ppt_h)"/>
                                          </p:val>
                                        </p:tav>
                                        <p:tav tm="100000">
                                          <p:val>
                                            <p:strVal val="#ppt_y-(0.354*#ppt_w-0.172*#ppt_h)-#ppt_h/2"/>
                                          </p:val>
                                        </p:tav>
                                      </p:tavLst>
                                    </p:anim>
                                    <p:anim calcmode="lin" valueType="num">
                                      <p:cBhvr>
                                        <p:cTn id="28" dur="136" fill="hold">
                                          <p:stCondLst>
                                            <p:cond delay="864"/>
                                          </p:stCondLst>
                                        </p:cTn>
                                        <p:tgtEl>
                                          <p:spTgt spid="18441"/>
                                        </p:tgtEl>
                                        <p:attrNameLst>
                                          <p:attrName>ppt_y</p:attrName>
                                        </p:attrNameLst>
                                      </p:cBhvr>
                                      <p:tavLst>
                                        <p:tav tm="0">
                                          <p:val>
                                            <p:strVal val="#ppt_y-(0.354*#ppt_w-0.172*#ppt_h)"/>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8440"/>
                                        </p:tgtEl>
                                        <p:attrNameLst>
                                          <p:attrName>style.visibility</p:attrName>
                                        </p:attrNameLst>
                                      </p:cBhvr>
                                      <p:to>
                                        <p:strVal val="visible"/>
                                      </p:to>
                                    </p:set>
                                    <p:animEffect transition="in" filter="wipe(left)">
                                      <p:cBhvr>
                                        <p:cTn id="33" dur="3000"/>
                                        <p:tgtEl>
                                          <p:spTgt spid="1844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8445"/>
                                        </p:tgtEl>
                                        <p:attrNameLst>
                                          <p:attrName>style.visibility</p:attrName>
                                        </p:attrNameLst>
                                      </p:cBhvr>
                                      <p:to>
                                        <p:strVal val="visible"/>
                                      </p:to>
                                    </p:set>
                                    <p:animEffect transition="in" filter="wipe(left)">
                                      <p:cBhvr>
                                        <p:cTn id="38" dur="5000"/>
                                        <p:tgtEl>
                                          <p:spTgt spid="18445"/>
                                        </p:tgtEl>
                                      </p:cBhvr>
                                    </p:animEffect>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lt">
                                    <p:tmPct val="50000"/>
                                  </p:iterate>
                                  <p:childTnLst>
                                    <p:set>
                                      <p:cBhvr>
                                        <p:cTn id="42" dur="1" fill="hold">
                                          <p:stCondLst>
                                            <p:cond delay="0"/>
                                          </p:stCondLst>
                                        </p:cTn>
                                        <p:tgtEl>
                                          <p:spTgt spid="18478"/>
                                        </p:tgtEl>
                                        <p:attrNameLst>
                                          <p:attrName>style.visibility</p:attrName>
                                        </p:attrNameLst>
                                      </p:cBhvr>
                                      <p:to>
                                        <p:strVal val="visible"/>
                                      </p:to>
                                    </p:set>
                                    <p:set>
                                      <p:cBhvr>
                                        <p:cTn id="43" dur="455" fill="hold">
                                          <p:stCondLst>
                                            <p:cond delay="0"/>
                                          </p:stCondLst>
                                        </p:cTn>
                                        <p:tgtEl>
                                          <p:spTgt spid="18478"/>
                                        </p:tgtEl>
                                        <p:attrNameLst>
                                          <p:attrName>style.rotation</p:attrName>
                                        </p:attrNameLst>
                                      </p:cBhvr>
                                      <p:to>
                                        <p:strVal val="-45.0"/>
                                      </p:to>
                                    </p:set>
                                    <p:anim calcmode="lin" valueType="num">
                                      <p:cBhvr>
                                        <p:cTn id="44" dur="455" fill="hold">
                                          <p:stCondLst>
                                            <p:cond delay="455"/>
                                          </p:stCondLst>
                                        </p:cTn>
                                        <p:tgtEl>
                                          <p:spTgt spid="18478"/>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18478"/>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18478"/>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18478"/>
                                        </p:tgtEl>
                                        <p:attrNameLst>
                                          <p:attrName>ppt_y</p:attrName>
                                        </p:attrNameLst>
                                      </p:cBhvr>
                                      <p:tavLst>
                                        <p:tav tm="0">
                                          <p:val>
                                            <p:strVal val="#ppt_y-(0.354*#ppt_w-0.172*#ppt_h)"/>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8" presetClass="entr" presetSubtype="0" accel="50000" fill="hold" grpId="0" nodeType="clickEffect">
                                  <p:stCondLst>
                                    <p:cond delay="0"/>
                                  </p:stCondLst>
                                  <p:iterate type="lt">
                                    <p:tmPct val="50000"/>
                                  </p:iterate>
                                  <p:childTnLst>
                                    <p:set>
                                      <p:cBhvr>
                                        <p:cTn id="51" dur="1" fill="hold">
                                          <p:stCondLst>
                                            <p:cond delay="0"/>
                                          </p:stCondLst>
                                        </p:cTn>
                                        <p:tgtEl>
                                          <p:spTgt spid="18447"/>
                                        </p:tgtEl>
                                        <p:attrNameLst>
                                          <p:attrName>style.visibility</p:attrName>
                                        </p:attrNameLst>
                                      </p:cBhvr>
                                      <p:to>
                                        <p:strVal val="visible"/>
                                      </p:to>
                                    </p:set>
                                    <p:set>
                                      <p:cBhvr>
                                        <p:cTn id="52" dur="455" fill="hold">
                                          <p:stCondLst>
                                            <p:cond delay="0"/>
                                          </p:stCondLst>
                                        </p:cTn>
                                        <p:tgtEl>
                                          <p:spTgt spid="18447"/>
                                        </p:tgtEl>
                                        <p:attrNameLst>
                                          <p:attrName>style.rotation</p:attrName>
                                        </p:attrNameLst>
                                      </p:cBhvr>
                                      <p:to>
                                        <p:strVal val="-45.0"/>
                                      </p:to>
                                    </p:set>
                                    <p:anim calcmode="lin" valueType="num">
                                      <p:cBhvr>
                                        <p:cTn id="53" dur="455" fill="hold">
                                          <p:stCondLst>
                                            <p:cond delay="455"/>
                                          </p:stCondLst>
                                        </p:cTn>
                                        <p:tgtEl>
                                          <p:spTgt spid="18447"/>
                                        </p:tgtEl>
                                        <p:attrNameLst>
                                          <p:attrName>style.rotation</p:attrName>
                                        </p:attrNameLst>
                                      </p:cBhvr>
                                      <p:tavLst>
                                        <p:tav tm="0">
                                          <p:val>
                                            <p:fltVal val="-45"/>
                                          </p:val>
                                        </p:tav>
                                        <p:tav tm="69900">
                                          <p:val>
                                            <p:fltVal val="45"/>
                                          </p:val>
                                        </p:tav>
                                        <p:tav tm="100000">
                                          <p:val>
                                            <p:fltVal val="0"/>
                                          </p:val>
                                        </p:tav>
                                      </p:tavLst>
                                    </p:anim>
                                    <p:anim calcmode="lin" valueType="num">
                                      <p:cBhvr>
                                        <p:cTn id="54" dur="455" fill="hold">
                                          <p:stCondLst>
                                            <p:cond delay="0"/>
                                          </p:stCondLst>
                                        </p:cTn>
                                        <p:tgtEl>
                                          <p:spTgt spid="18447"/>
                                        </p:tgtEl>
                                        <p:attrNameLst>
                                          <p:attrName>ppt_y</p:attrName>
                                        </p:attrNameLst>
                                      </p:cBhvr>
                                      <p:tavLst>
                                        <p:tav tm="0">
                                          <p:val>
                                            <p:strVal val="#ppt_y-1"/>
                                          </p:val>
                                        </p:tav>
                                        <p:tav tm="100000">
                                          <p:val>
                                            <p:strVal val="#ppt_y-(0.354*#ppt_w-0.172*#ppt_h)"/>
                                          </p:val>
                                        </p:tav>
                                      </p:tavLst>
                                    </p:anim>
                                    <p:anim calcmode="lin" valueType="num">
                                      <p:cBhvr>
                                        <p:cTn id="55" dur="156" decel="50000" autoRev="1" fill="hold">
                                          <p:stCondLst>
                                            <p:cond delay="455"/>
                                          </p:stCondLst>
                                        </p:cTn>
                                        <p:tgtEl>
                                          <p:spTgt spid="18447"/>
                                        </p:tgtEl>
                                        <p:attrNameLst>
                                          <p:attrName>ppt_y</p:attrName>
                                        </p:attrNameLst>
                                      </p:cBhvr>
                                      <p:tavLst>
                                        <p:tav tm="0">
                                          <p:val>
                                            <p:strVal val="#ppt_y-(0.354*#ppt_w-0.172*#ppt_h)"/>
                                          </p:val>
                                        </p:tav>
                                        <p:tav tm="100000">
                                          <p:val>
                                            <p:strVal val="#ppt_y-(0.354*#ppt_w-0.172*#ppt_h)-#ppt_h/2"/>
                                          </p:val>
                                        </p:tav>
                                      </p:tavLst>
                                    </p:anim>
                                    <p:anim calcmode="lin" valueType="num">
                                      <p:cBhvr>
                                        <p:cTn id="56" dur="136" fill="hold">
                                          <p:stCondLst>
                                            <p:cond delay="864"/>
                                          </p:stCondLst>
                                        </p:cTn>
                                        <p:tgtEl>
                                          <p:spTgt spid="18447"/>
                                        </p:tgtEl>
                                        <p:attrNameLst>
                                          <p:attrName>ppt_y</p:attrName>
                                        </p:attrNameLst>
                                      </p:cBhvr>
                                      <p:tavLst>
                                        <p:tav tm="0">
                                          <p:val>
                                            <p:strVal val="#ppt_y-(0.354*#ppt_w-0.172*#ppt_h)"/>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2" presetClass="entr" presetSubtype="1" fill="hold" nodeType="clickEffect">
                                  <p:stCondLst>
                                    <p:cond delay="0"/>
                                  </p:stCondLst>
                                  <p:childTnLst>
                                    <p:set>
                                      <p:cBhvr>
                                        <p:cTn id="60" dur="1" fill="hold">
                                          <p:stCondLst>
                                            <p:cond delay="0"/>
                                          </p:stCondLst>
                                        </p:cTn>
                                        <p:tgtEl>
                                          <p:spTgt spid="18450"/>
                                        </p:tgtEl>
                                        <p:attrNameLst>
                                          <p:attrName>style.visibility</p:attrName>
                                        </p:attrNameLst>
                                      </p:cBhvr>
                                      <p:to>
                                        <p:strVal val="visible"/>
                                      </p:to>
                                    </p:set>
                                    <p:animEffect transition="in" filter="wipe(up)">
                                      <p:cBhvr>
                                        <p:cTn id="61" dur="2000"/>
                                        <p:tgtEl>
                                          <p:spTgt spid="18450"/>
                                        </p:tgtEl>
                                      </p:cBhvr>
                                    </p:animEffect>
                                  </p:childTnLst>
                                </p:cTn>
                              </p:par>
                            </p:childTnLst>
                          </p:cTn>
                        </p:par>
                      </p:childTnLst>
                    </p:cTn>
                  </p:par>
                  <p:par>
                    <p:cTn id="62" fill="hold">
                      <p:stCondLst>
                        <p:cond delay="indefinite"/>
                      </p:stCondLst>
                      <p:childTnLst>
                        <p:par>
                          <p:cTn id="63" fill="hold">
                            <p:stCondLst>
                              <p:cond delay="0"/>
                            </p:stCondLst>
                            <p:childTnLst>
                              <p:par>
                                <p:cTn id="64" presetID="38" presetClass="entr" presetSubtype="0" accel="50000" fill="hold" grpId="0" nodeType="clickEffect">
                                  <p:stCondLst>
                                    <p:cond delay="0"/>
                                  </p:stCondLst>
                                  <p:iterate type="lt">
                                    <p:tmPct val="50000"/>
                                  </p:iterate>
                                  <p:childTnLst>
                                    <p:set>
                                      <p:cBhvr>
                                        <p:cTn id="65" dur="1" fill="hold">
                                          <p:stCondLst>
                                            <p:cond delay="0"/>
                                          </p:stCondLst>
                                        </p:cTn>
                                        <p:tgtEl>
                                          <p:spTgt spid="18453"/>
                                        </p:tgtEl>
                                        <p:attrNameLst>
                                          <p:attrName>style.visibility</p:attrName>
                                        </p:attrNameLst>
                                      </p:cBhvr>
                                      <p:to>
                                        <p:strVal val="visible"/>
                                      </p:to>
                                    </p:set>
                                    <p:set>
                                      <p:cBhvr>
                                        <p:cTn id="66" dur="455" fill="hold">
                                          <p:stCondLst>
                                            <p:cond delay="0"/>
                                          </p:stCondLst>
                                        </p:cTn>
                                        <p:tgtEl>
                                          <p:spTgt spid="18453"/>
                                        </p:tgtEl>
                                        <p:attrNameLst>
                                          <p:attrName>style.rotation</p:attrName>
                                        </p:attrNameLst>
                                      </p:cBhvr>
                                      <p:to>
                                        <p:strVal val="-45.0"/>
                                      </p:to>
                                    </p:set>
                                    <p:anim calcmode="lin" valueType="num">
                                      <p:cBhvr>
                                        <p:cTn id="67" dur="455" fill="hold">
                                          <p:stCondLst>
                                            <p:cond delay="455"/>
                                          </p:stCondLst>
                                        </p:cTn>
                                        <p:tgtEl>
                                          <p:spTgt spid="18453"/>
                                        </p:tgtEl>
                                        <p:attrNameLst>
                                          <p:attrName>style.rotation</p:attrName>
                                        </p:attrNameLst>
                                      </p:cBhvr>
                                      <p:tavLst>
                                        <p:tav tm="0">
                                          <p:val>
                                            <p:fltVal val="-45"/>
                                          </p:val>
                                        </p:tav>
                                        <p:tav tm="69900">
                                          <p:val>
                                            <p:fltVal val="45"/>
                                          </p:val>
                                        </p:tav>
                                        <p:tav tm="100000">
                                          <p:val>
                                            <p:fltVal val="0"/>
                                          </p:val>
                                        </p:tav>
                                      </p:tavLst>
                                    </p:anim>
                                    <p:anim calcmode="lin" valueType="num">
                                      <p:cBhvr>
                                        <p:cTn id="68" dur="455" fill="hold">
                                          <p:stCondLst>
                                            <p:cond delay="0"/>
                                          </p:stCondLst>
                                        </p:cTn>
                                        <p:tgtEl>
                                          <p:spTgt spid="18453"/>
                                        </p:tgtEl>
                                        <p:attrNameLst>
                                          <p:attrName>ppt_y</p:attrName>
                                        </p:attrNameLst>
                                      </p:cBhvr>
                                      <p:tavLst>
                                        <p:tav tm="0">
                                          <p:val>
                                            <p:strVal val="#ppt_y-1"/>
                                          </p:val>
                                        </p:tav>
                                        <p:tav tm="100000">
                                          <p:val>
                                            <p:strVal val="#ppt_y-(0.354*#ppt_w-0.172*#ppt_h)"/>
                                          </p:val>
                                        </p:tav>
                                      </p:tavLst>
                                    </p:anim>
                                    <p:anim calcmode="lin" valueType="num">
                                      <p:cBhvr>
                                        <p:cTn id="69" dur="156" decel="50000" autoRev="1" fill="hold">
                                          <p:stCondLst>
                                            <p:cond delay="455"/>
                                          </p:stCondLst>
                                        </p:cTn>
                                        <p:tgtEl>
                                          <p:spTgt spid="18453"/>
                                        </p:tgtEl>
                                        <p:attrNameLst>
                                          <p:attrName>ppt_y</p:attrName>
                                        </p:attrNameLst>
                                      </p:cBhvr>
                                      <p:tavLst>
                                        <p:tav tm="0">
                                          <p:val>
                                            <p:strVal val="#ppt_y-(0.354*#ppt_w-0.172*#ppt_h)"/>
                                          </p:val>
                                        </p:tav>
                                        <p:tav tm="100000">
                                          <p:val>
                                            <p:strVal val="#ppt_y-(0.354*#ppt_w-0.172*#ppt_h)-#ppt_h/2"/>
                                          </p:val>
                                        </p:tav>
                                      </p:tavLst>
                                    </p:anim>
                                    <p:anim calcmode="lin" valueType="num">
                                      <p:cBhvr>
                                        <p:cTn id="70" dur="136" fill="hold">
                                          <p:stCondLst>
                                            <p:cond delay="864"/>
                                          </p:stCondLst>
                                        </p:cTn>
                                        <p:tgtEl>
                                          <p:spTgt spid="18453"/>
                                        </p:tgtEl>
                                        <p:attrNameLst>
                                          <p:attrName>ppt_y</p:attrName>
                                        </p:attrNameLst>
                                      </p:cBhvr>
                                      <p:tavLst>
                                        <p:tav tm="0">
                                          <p:val>
                                            <p:strVal val="#ppt_y-(0.354*#ppt_w-0.172*#ppt_h)"/>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38" presetClass="entr" presetSubtype="0" accel="50000" fill="hold" grpId="0" nodeType="clickEffect">
                                  <p:stCondLst>
                                    <p:cond delay="0"/>
                                  </p:stCondLst>
                                  <p:iterate type="lt">
                                    <p:tmPct val="50000"/>
                                  </p:iterate>
                                  <p:childTnLst>
                                    <p:set>
                                      <p:cBhvr>
                                        <p:cTn id="74" dur="1" fill="hold">
                                          <p:stCondLst>
                                            <p:cond delay="0"/>
                                          </p:stCondLst>
                                        </p:cTn>
                                        <p:tgtEl>
                                          <p:spTgt spid="18448"/>
                                        </p:tgtEl>
                                        <p:attrNameLst>
                                          <p:attrName>style.visibility</p:attrName>
                                        </p:attrNameLst>
                                      </p:cBhvr>
                                      <p:to>
                                        <p:strVal val="visible"/>
                                      </p:to>
                                    </p:set>
                                    <p:set>
                                      <p:cBhvr>
                                        <p:cTn id="75" dur="455" fill="hold">
                                          <p:stCondLst>
                                            <p:cond delay="0"/>
                                          </p:stCondLst>
                                        </p:cTn>
                                        <p:tgtEl>
                                          <p:spTgt spid="18448"/>
                                        </p:tgtEl>
                                        <p:attrNameLst>
                                          <p:attrName>style.rotation</p:attrName>
                                        </p:attrNameLst>
                                      </p:cBhvr>
                                      <p:to>
                                        <p:strVal val="-45.0"/>
                                      </p:to>
                                    </p:set>
                                    <p:anim calcmode="lin" valueType="num">
                                      <p:cBhvr>
                                        <p:cTn id="76" dur="455" fill="hold">
                                          <p:stCondLst>
                                            <p:cond delay="455"/>
                                          </p:stCondLst>
                                        </p:cTn>
                                        <p:tgtEl>
                                          <p:spTgt spid="18448"/>
                                        </p:tgtEl>
                                        <p:attrNameLst>
                                          <p:attrName>style.rotation</p:attrName>
                                        </p:attrNameLst>
                                      </p:cBhvr>
                                      <p:tavLst>
                                        <p:tav tm="0">
                                          <p:val>
                                            <p:fltVal val="-45"/>
                                          </p:val>
                                        </p:tav>
                                        <p:tav tm="69900">
                                          <p:val>
                                            <p:fltVal val="45"/>
                                          </p:val>
                                        </p:tav>
                                        <p:tav tm="100000">
                                          <p:val>
                                            <p:fltVal val="0"/>
                                          </p:val>
                                        </p:tav>
                                      </p:tavLst>
                                    </p:anim>
                                    <p:anim calcmode="lin" valueType="num">
                                      <p:cBhvr>
                                        <p:cTn id="77" dur="455" fill="hold">
                                          <p:stCondLst>
                                            <p:cond delay="0"/>
                                          </p:stCondLst>
                                        </p:cTn>
                                        <p:tgtEl>
                                          <p:spTgt spid="18448"/>
                                        </p:tgtEl>
                                        <p:attrNameLst>
                                          <p:attrName>ppt_y</p:attrName>
                                        </p:attrNameLst>
                                      </p:cBhvr>
                                      <p:tavLst>
                                        <p:tav tm="0">
                                          <p:val>
                                            <p:strVal val="#ppt_y-1"/>
                                          </p:val>
                                        </p:tav>
                                        <p:tav tm="100000">
                                          <p:val>
                                            <p:strVal val="#ppt_y-(0.354*#ppt_w-0.172*#ppt_h)"/>
                                          </p:val>
                                        </p:tav>
                                      </p:tavLst>
                                    </p:anim>
                                    <p:anim calcmode="lin" valueType="num">
                                      <p:cBhvr>
                                        <p:cTn id="78" dur="156" decel="50000" autoRev="1" fill="hold">
                                          <p:stCondLst>
                                            <p:cond delay="455"/>
                                          </p:stCondLst>
                                        </p:cTn>
                                        <p:tgtEl>
                                          <p:spTgt spid="18448"/>
                                        </p:tgtEl>
                                        <p:attrNameLst>
                                          <p:attrName>ppt_y</p:attrName>
                                        </p:attrNameLst>
                                      </p:cBhvr>
                                      <p:tavLst>
                                        <p:tav tm="0">
                                          <p:val>
                                            <p:strVal val="#ppt_y-(0.354*#ppt_w-0.172*#ppt_h)"/>
                                          </p:val>
                                        </p:tav>
                                        <p:tav tm="100000">
                                          <p:val>
                                            <p:strVal val="#ppt_y-(0.354*#ppt_w-0.172*#ppt_h)-#ppt_h/2"/>
                                          </p:val>
                                        </p:tav>
                                      </p:tavLst>
                                    </p:anim>
                                    <p:anim calcmode="lin" valueType="num">
                                      <p:cBhvr>
                                        <p:cTn id="79" dur="136" fill="hold">
                                          <p:stCondLst>
                                            <p:cond delay="864"/>
                                          </p:stCondLst>
                                        </p:cTn>
                                        <p:tgtEl>
                                          <p:spTgt spid="18448"/>
                                        </p:tgtEl>
                                        <p:attrNameLst>
                                          <p:attrName>ppt_y</p:attrName>
                                        </p:attrNameLst>
                                      </p:cBhvr>
                                      <p:tavLst>
                                        <p:tav tm="0">
                                          <p:val>
                                            <p:strVal val="#ppt_y-(0.354*#ppt_w-0.172*#ppt_h)"/>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2" presetClass="entr" presetSubtype="1" fill="hold" nodeType="clickEffect">
                                  <p:stCondLst>
                                    <p:cond delay="0"/>
                                  </p:stCondLst>
                                  <p:childTnLst>
                                    <p:set>
                                      <p:cBhvr>
                                        <p:cTn id="83" dur="1" fill="hold">
                                          <p:stCondLst>
                                            <p:cond delay="0"/>
                                          </p:stCondLst>
                                        </p:cTn>
                                        <p:tgtEl>
                                          <p:spTgt spid="18451"/>
                                        </p:tgtEl>
                                        <p:attrNameLst>
                                          <p:attrName>style.visibility</p:attrName>
                                        </p:attrNameLst>
                                      </p:cBhvr>
                                      <p:to>
                                        <p:strVal val="visible"/>
                                      </p:to>
                                    </p:set>
                                    <p:animEffect transition="in" filter="wipe(up)">
                                      <p:cBhvr>
                                        <p:cTn id="84" dur="2000"/>
                                        <p:tgtEl>
                                          <p:spTgt spid="18451"/>
                                        </p:tgtEl>
                                      </p:cBhvr>
                                    </p:animEffect>
                                  </p:childTnLst>
                                </p:cTn>
                              </p:par>
                            </p:childTnLst>
                          </p:cTn>
                        </p:par>
                      </p:childTnLst>
                    </p:cTn>
                  </p:par>
                  <p:par>
                    <p:cTn id="85" fill="hold">
                      <p:stCondLst>
                        <p:cond delay="indefinite"/>
                      </p:stCondLst>
                      <p:childTnLst>
                        <p:par>
                          <p:cTn id="86" fill="hold">
                            <p:stCondLst>
                              <p:cond delay="0"/>
                            </p:stCondLst>
                            <p:childTnLst>
                              <p:par>
                                <p:cTn id="87" presetID="38" presetClass="entr" presetSubtype="0" accel="50000" fill="hold" grpId="0" nodeType="clickEffect">
                                  <p:stCondLst>
                                    <p:cond delay="0"/>
                                  </p:stCondLst>
                                  <p:iterate type="lt">
                                    <p:tmPct val="50000"/>
                                  </p:iterate>
                                  <p:childTnLst>
                                    <p:set>
                                      <p:cBhvr>
                                        <p:cTn id="88" dur="1" fill="hold">
                                          <p:stCondLst>
                                            <p:cond delay="0"/>
                                          </p:stCondLst>
                                        </p:cTn>
                                        <p:tgtEl>
                                          <p:spTgt spid="18452"/>
                                        </p:tgtEl>
                                        <p:attrNameLst>
                                          <p:attrName>style.visibility</p:attrName>
                                        </p:attrNameLst>
                                      </p:cBhvr>
                                      <p:to>
                                        <p:strVal val="visible"/>
                                      </p:to>
                                    </p:set>
                                    <p:set>
                                      <p:cBhvr>
                                        <p:cTn id="89" dur="455" fill="hold">
                                          <p:stCondLst>
                                            <p:cond delay="0"/>
                                          </p:stCondLst>
                                        </p:cTn>
                                        <p:tgtEl>
                                          <p:spTgt spid="18452"/>
                                        </p:tgtEl>
                                        <p:attrNameLst>
                                          <p:attrName>style.rotation</p:attrName>
                                        </p:attrNameLst>
                                      </p:cBhvr>
                                      <p:to>
                                        <p:strVal val="-45.0"/>
                                      </p:to>
                                    </p:set>
                                    <p:anim calcmode="lin" valueType="num">
                                      <p:cBhvr>
                                        <p:cTn id="90" dur="455" fill="hold">
                                          <p:stCondLst>
                                            <p:cond delay="455"/>
                                          </p:stCondLst>
                                        </p:cTn>
                                        <p:tgtEl>
                                          <p:spTgt spid="18452"/>
                                        </p:tgtEl>
                                        <p:attrNameLst>
                                          <p:attrName>style.rotation</p:attrName>
                                        </p:attrNameLst>
                                      </p:cBhvr>
                                      <p:tavLst>
                                        <p:tav tm="0">
                                          <p:val>
                                            <p:fltVal val="-45"/>
                                          </p:val>
                                        </p:tav>
                                        <p:tav tm="69900">
                                          <p:val>
                                            <p:fltVal val="45"/>
                                          </p:val>
                                        </p:tav>
                                        <p:tav tm="100000">
                                          <p:val>
                                            <p:fltVal val="0"/>
                                          </p:val>
                                        </p:tav>
                                      </p:tavLst>
                                    </p:anim>
                                    <p:anim calcmode="lin" valueType="num">
                                      <p:cBhvr>
                                        <p:cTn id="91" dur="455" fill="hold">
                                          <p:stCondLst>
                                            <p:cond delay="0"/>
                                          </p:stCondLst>
                                        </p:cTn>
                                        <p:tgtEl>
                                          <p:spTgt spid="18452"/>
                                        </p:tgtEl>
                                        <p:attrNameLst>
                                          <p:attrName>ppt_y</p:attrName>
                                        </p:attrNameLst>
                                      </p:cBhvr>
                                      <p:tavLst>
                                        <p:tav tm="0">
                                          <p:val>
                                            <p:strVal val="#ppt_y-1"/>
                                          </p:val>
                                        </p:tav>
                                        <p:tav tm="100000">
                                          <p:val>
                                            <p:strVal val="#ppt_y-(0.354*#ppt_w-0.172*#ppt_h)"/>
                                          </p:val>
                                        </p:tav>
                                      </p:tavLst>
                                    </p:anim>
                                    <p:anim calcmode="lin" valueType="num">
                                      <p:cBhvr>
                                        <p:cTn id="92" dur="156" decel="50000" autoRev="1" fill="hold">
                                          <p:stCondLst>
                                            <p:cond delay="455"/>
                                          </p:stCondLst>
                                        </p:cTn>
                                        <p:tgtEl>
                                          <p:spTgt spid="18452"/>
                                        </p:tgtEl>
                                        <p:attrNameLst>
                                          <p:attrName>ppt_y</p:attrName>
                                        </p:attrNameLst>
                                      </p:cBhvr>
                                      <p:tavLst>
                                        <p:tav tm="0">
                                          <p:val>
                                            <p:strVal val="#ppt_y-(0.354*#ppt_w-0.172*#ppt_h)"/>
                                          </p:val>
                                        </p:tav>
                                        <p:tav tm="100000">
                                          <p:val>
                                            <p:strVal val="#ppt_y-(0.354*#ppt_w-0.172*#ppt_h)-#ppt_h/2"/>
                                          </p:val>
                                        </p:tav>
                                      </p:tavLst>
                                    </p:anim>
                                    <p:anim calcmode="lin" valueType="num">
                                      <p:cBhvr>
                                        <p:cTn id="93" dur="136" fill="hold">
                                          <p:stCondLst>
                                            <p:cond delay="864"/>
                                          </p:stCondLst>
                                        </p:cTn>
                                        <p:tgtEl>
                                          <p:spTgt spid="18452"/>
                                        </p:tgtEl>
                                        <p:attrNameLst>
                                          <p:attrName>ppt_y</p:attrName>
                                        </p:attrNameLst>
                                      </p:cBhvr>
                                      <p:tavLst>
                                        <p:tav tm="0">
                                          <p:val>
                                            <p:strVal val="#ppt_y-(0.354*#ppt_w-0.172*#ppt_h)"/>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38" presetClass="entr" presetSubtype="0" accel="50000" fill="hold" grpId="0" nodeType="clickEffect">
                                  <p:stCondLst>
                                    <p:cond delay="0"/>
                                  </p:stCondLst>
                                  <p:iterate type="lt">
                                    <p:tmPct val="50000"/>
                                  </p:iterate>
                                  <p:childTnLst>
                                    <p:set>
                                      <p:cBhvr>
                                        <p:cTn id="97" dur="1" fill="hold">
                                          <p:stCondLst>
                                            <p:cond delay="0"/>
                                          </p:stCondLst>
                                        </p:cTn>
                                        <p:tgtEl>
                                          <p:spTgt spid="18480"/>
                                        </p:tgtEl>
                                        <p:attrNameLst>
                                          <p:attrName>style.visibility</p:attrName>
                                        </p:attrNameLst>
                                      </p:cBhvr>
                                      <p:to>
                                        <p:strVal val="visible"/>
                                      </p:to>
                                    </p:set>
                                    <p:set>
                                      <p:cBhvr>
                                        <p:cTn id="98" dur="455" fill="hold">
                                          <p:stCondLst>
                                            <p:cond delay="0"/>
                                          </p:stCondLst>
                                        </p:cTn>
                                        <p:tgtEl>
                                          <p:spTgt spid="18480"/>
                                        </p:tgtEl>
                                        <p:attrNameLst>
                                          <p:attrName>style.rotation</p:attrName>
                                        </p:attrNameLst>
                                      </p:cBhvr>
                                      <p:to>
                                        <p:strVal val="-45.0"/>
                                      </p:to>
                                    </p:set>
                                    <p:anim calcmode="lin" valueType="num">
                                      <p:cBhvr>
                                        <p:cTn id="99" dur="455" fill="hold">
                                          <p:stCondLst>
                                            <p:cond delay="455"/>
                                          </p:stCondLst>
                                        </p:cTn>
                                        <p:tgtEl>
                                          <p:spTgt spid="18480"/>
                                        </p:tgtEl>
                                        <p:attrNameLst>
                                          <p:attrName>style.rotation</p:attrName>
                                        </p:attrNameLst>
                                      </p:cBhvr>
                                      <p:tavLst>
                                        <p:tav tm="0">
                                          <p:val>
                                            <p:fltVal val="-45"/>
                                          </p:val>
                                        </p:tav>
                                        <p:tav tm="69900">
                                          <p:val>
                                            <p:fltVal val="45"/>
                                          </p:val>
                                        </p:tav>
                                        <p:tav tm="100000">
                                          <p:val>
                                            <p:fltVal val="0"/>
                                          </p:val>
                                        </p:tav>
                                      </p:tavLst>
                                    </p:anim>
                                    <p:anim calcmode="lin" valueType="num">
                                      <p:cBhvr>
                                        <p:cTn id="100" dur="455" fill="hold">
                                          <p:stCondLst>
                                            <p:cond delay="0"/>
                                          </p:stCondLst>
                                        </p:cTn>
                                        <p:tgtEl>
                                          <p:spTgt spid="18480"/>
                                        </p:tgtEl>
                                        <p:attrNameLst>
                                          <p:attrName>ppt_y</p:attrName>
                                        </p:attrNameLst>
                                      </p:cBhvr>
                                      <p:tavLst>
                                        <p:tav tm="0">
                                          <p:val>
                                            <p:strVal val="#ppt_y-1"/>
                                          </p:val>
                                        </p:tav>
                                        <p:tav tm="100000">
                                          <p:val>
                                            <p:strVal val="#ppt_y-(0.354*#ppt_w-0.172*#ppt_h)"/>
                                          </p:val>
                                        </p:tav>
                                      </p:tavLst>
                                    </p:anim>
                                    <p:anim calcmode="lin" valueType="num">
                                      <p:cBhvr>
                                        <p:cTn id="101" dur="156" decel="50000" autoRev="1" fill="hold">
                                          <p:stCondLst>
                                            <p:cond delay="455"/>
                                          </p:stCondLst>
                                        </p:cTn>
                                        <p:tgtEl>
                                          <p:spTgt spid="18480"/>
                                        </p:tgtEl>
                                        <p:attrNameLst>
                                          <p:attrName>ppt_y</p:attrName>
                                        </p:attrNameLst>
                                      </p:cBhvr>
                                      <p:tavLst>
                                        <p:tav tm="0">
                                          <p:val>
                                            <p:strVal val="#ppt_y-(0.354*#ppt_w-0.172*#ppt_h)"/>
                                          </p:val>
                                        </p:tav>
                                        <p:tav tm="100000">
                                          <p:val>
                                            <p:strVal val="#ppt_y-(0.354*#ppt_w-0.172*#ppt_h)-#ppt_h/2"/>
                                          </p:val>
                                        </p:tav>
                                      </p:tavLst>
                                    </p:anim>
                                    <p:anim calcmode="lin" valueType="num">
                                      <p:cBhvr>
                                        <p:cTn id="102" dur="136" fill="hold">
                                          <p:stCondLst>
                                            <p:cond delay="864"/>
                                          </p:stCondLst>
                                        </p:cTn>
                                        <p:tgtEl>
                                          <p:spTgt spid="18480"/>
                                        </p:tgtEl>
                                        <p:attrNameLst>
                                          <p:attrName>ppt_y</p:attrName>
                                        </p:attrNameLst>
                                      </p:cBhvr>
                                      <p:tavLst>
                                        <p:tav tm="0">
                                          <p:val>
                                            <p:strVal val="#ppt_y-(0.354*#ppt_w-0.172*#ppt_h)"/>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38" presetClass="entr" presetSubtype="0" accel="50000" fill="hold" grpId="1" nodeType="clickEffect">
                                  <p:stCondLst>
                                    <p:cond delay="0"/>
                                  </p:stCondLst>
                                  <p:iterate type="lt">
                                    <p:tmPct val="50000"/>
                                  </p:iterate>
                                  <p:childTnLst>
                                    <p:set>
                                      <p:cBhvr>
                                        <p:cTn id="106" dur="1" fill="hold">
                                          <p:stCondLst>
                                            <p:cond delay="0"/>
                                          </p:stCondLst>
                                        </p:cTn>
                                        <p:tgtEl>
                                          <p:spTgt spid="18480"/>
                                        </p:tgtEl>
                                        <p:attrNameLst>
                                          <p:attrName>style.visibility</p:attrName>
                                        </p:attrNameLst>
                                      </p:cBhvr>
                                      <p:to>
                                        <p:strVal val="visible"/>
                                      </p:to>
                                    </p:set>
                                    <p:set>
                                      <p:cBhvr>
                                        <p:cTn id="107" dur="455" fill="hold">
                                          <p:stCondLst>
                                            <p:cond delay="0"/>
                                          </p:stCondLst>
                                        </p:cTn>
                                        <p:tgtEl>
                                          <p:spTgt spid="18480"/>
                                        </p:tgtEl>
                                        <p:attrNameLst>
                                          <p:attrName>style.rotation</p:attrName>
                                        </p:attrNameLst>
                                      </p:cBhvr>
                                      <p:to>
                                        <p:strVal val="-45.0"/>
                                      </p:to>
                                    </p:set>
                                    <p:anim calcmode="lin" valueType="num">
                                      <p:cBhvr>
                                        <p:cTn id="108" dur="455" fill="hold">
                                          <p:stCondLst>
                                            <p:cond delay="455"/>
                                          </p:stCondLst>
                                        </p:cTn>
                                        <p:tgtEl>
                                          <p:spTgt spid="18480"/>
                                        </p:tgtEl>
                                        <p:attrNameLst>
                                          <p:attrName>style.rotation</p:attrName>
                                        </p:attrNameLst>
                                      </p:cBhvr>
                                      <p:tavLst>
                                        <p:tav tm="0">
                                          <p:val>
                                            <p:fltVal val="-45"/>
                                          </p:val>
                                        </p:tav>
                                        <p:tav tm="69900">
                                          <p:val>
                                            <p:fltVal val="45"/>
                                          </p:val>
                                        </p:tav>
                                        <p:tav tm="100000">
                                          <p:val>
                                            <p:fltVal val="0"/>
                                          </p:val>
                                        </p:tav>
                                      </p:tavLst>
                                    </p:anim>
                                    <p:anim calcmode="lin" valueType="num">
                                      <p:cBhvr>
                                        <p:cTn id="109" dur="455" fill="hold">
                                          <p:stCondLst>
                                            <p:cond delay="0"/>
                                          </p:stCondLst>
                                        </p:cTn>
                                        <p:tgtEl>
                                          <p:spTgt spid="18480"/>
                                        </p:tgtEl>
                                        <p:attrNameLst>
                                          <p:attrName>ppt_y</p:attrName>
                                        </p:attrNameLst>
                                      </p:cBhvr>
                                      <p:tavLst>
                                        <p:tav tm="0">
                                          <p:val>
                                            <p:strVal val="#ppt_y-1"/>
                                          </p:val>
                                        </p:tav>
                                        <p:tav tm="100000">
                                          <p:val>
                                            <p:strVal val="#ppt_y-(0.354*#ppt_w-0.172*#ppt_h)"/>
                                          </p:val>
                                        </p:tav>
                                      </p:tavLst>
                                    </p:anim>
                                    <p:anim calcmode="lin" valueType="num">
                                      <p:cBhvr>
                                        <p:cTn id="110" dur="156" decel="50000" autoRev="1" fill="hold">
                                          <p:stCondLst>
                                            <p:cond delay="455"/>
                                          </p:stCondLst>
                                        </p:cTn>
                                        <p:tgtEl>
                                          <p:spTgt spid="18480"/>
                                        </p:tgtEl>
                                        <p:attrNameLst>
                                          <p:attrName>ppt_y</p:attrName>
                                        </p:attrNameLst>
                                      </p:cBhvr>
                                      <p:tavLst>
                                        <p:tav tm="0">
                                          <p:val>
                                            <p:strVal val="#ppt_y-(0.354*#ppt_w-0.172*#ppt_h)"/>
                                          </p:val>
                                        </p:tav>
                                        <p:tav tm="100000">
                                          <p:val>
                                            <p:strVal val="#ppt_y-(0.354*#ppt_w-0.172*#ppt_h)-#ppt_h/2"/>
                                          </p:val>
                                        </p:tav>
                                      </p:tavLst>
                                    </p:anim>
                                    <p:anim calcmode="lin" valueType="num">
                                      <p:cBhvr>
                                        <p:cTn id="111" dur="136" fill="hold">
                                          <p:stCondLst>
                                            <p:cond delay="864"/>
                                          </p:stCondLst>
                                        </p:cTn>
                                        <p:tgtEl>
                                          <p:spTgt spid="18480"/>
                                        </p:tgtEl>
                                        <p:attrNameLst>
                                          <p:attrName>ppt_y</p:attrName>
                                        </p:attrNameLst>
                                      </p:cBhvr>
                                      <p:tavLst>
                                        <p:tav tm="0">
                                          <p:val>
                                            <p:strVal val="#ppt_y-(0.354*#ppt_w-0.172*#ppt_h)"/>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nodeType="clickEffect">
                                  <p:stCondLst>
                                    <p:cond delay="0"/>
                                  </p:stCondLst>
                                  <p:childTnLst>
                                    <p:set>
                                      <p:cBhvr>
                                        <p:cTn id="115" dur="1" fill="hold">
                                          <p:stCondLst>
                                            <p:cond delay="0"/>
                                          </p:stCondLst>
                                        </p:cTn>
                                        <p:tgtEl>
                                          <p:spTgt spid="18449"/>
                                        </p:tgtEl>
                                        <p:attrNameLst>
                                          <p:attrName>style.visibility</p:attrName>
                                        </p:attrNameLst>
                                      </p:cBhvr>
                                      <p:to>
                                        <p:strVal val="visible"/>
                                      </p:to>
                                    </p:set>
                                    <p:animEffect transition="in" filter="wipe(left)">
                                      <p:cBhvr>
                                        <p:cTn id="116" dur="2000"/>
                                        <p:tgtEl>
                                          <p:spTgt spid="18449"/>
                                        </p:tgtEl>
                                      </p:cBhvr>
                                    </p:animEffect>
                                  </p:childTnLst>
                                </p:cTn>
                              </p:par>
                            </p:childTnLst>
                          </p:cTn>
                        </p:par>
                      </p:childTnLst>
                    </p:cTn>
                  </p:par>
                  <p:par>
                    <p:cTn id="117" fill="hold">
                      <p:stCondLst>
                        <p:cond delay="indefinite"/>
                      </p:stCondLst>
                      <p:childTnLst>
                        <p:par>
                          <p:cTn id="118" fill="hold">
                            <p:stCondLst>
                              <p:cond delay="0"/>
                            </p:stCondLst>
                            <p:childTnLst>
                              <p:par>
                                <p:cTn id="119" presetID="38" presetClass="entr" presetSubtype="0" accel="50000" fill="hold" grpId="0" nodeType="clickEffect">
                                  <p:stCondLst>
                                    <p:cond delay="0"/>
                                  </p:stCondLst>
                                  <p:iterate type="lt">
                                    <p:tmPct val="50000"/>
                                  </p:iterate>
                                  <p:childTnLst>
                                    <p:set>
                                      <p:cBhvr>
                                        <p:cTn id="120" dur="1" fill="hold">
                                          <p:stCondLst>
                                            <p:cond delay="0"/>
                                          </p:stCondLst>
                                        </p:cTn>
                                        <p:tgtEl>
                                          <p:spTgt spid="18479"/>
                                        </p:tgtEl>
                                        <p:attrNameLst>
                                          <p:attrName>style.visibility</p:attrName>
                                        </p:attrNameLst>
                                      </p:cBhvr>
                                      <p:to>
                                        <p:strVal val="visible"/>
                                      </p:to>
                                    </p:set>
                                    <p:set>
                                      <p:cBhvr>
                                        <p:cTn id="121" dur="455" fill="hold">
                                          <p:stCondLst>
                                            <p:cond delay="0"/>
                                          </p:stCondLst>
                                        </p:cTn>
                                        <p:tgtEl>
                                          <p:spTgt spid="18479"/>
                                        </p:tgtEl>
                                        <p:attrNameLst>
                                          <p:attrName>style.rotation</p:attrName>
                                        </p:attrNameLst>
                                      </p:cBhvr>
                                      <p:to>
                                        <p:strVal val="-45.0"/>
                                      </p:to>
                                    </p:set>
                                    <p:anim calcmode="lin" valueType="num">
                                      <p:cBhvr>
                                        <p:cTn id="122" dur="455" fill="hold">
                                          <p:stCondLst>
                                            <p:cond delay="455"/>
                                          </p:stCondLst>
                                        </p:cTn>
                                        <p:tgtEl>
                                          <p:spTgt spid="18479"/>
                                        </p:tgtEl>
                                        <p:attrNameLst>
                                          <p:attrName>style.rotation</p:attrName>
                                        </p:attrNameLst>
                                      </p:cBhvr>
                                      <p:tavLst>
                                        <p:tav tm="0">
                                          <p:val>
                                            <p:fltVal val="-45"/>
                                          </p:val>
                                        </p:tav>
                                        <p:tav tm="69900">
                                          <p:val>
                                            <p:fltVal val="45"/>
                                          </p:val>
                                        </p:tav>
                                        <p:tav tm="100000">
                                          <p:val>
                                            <p:fltVal val="0"/>
                                          </p:val>
                                        </p:tav>
                                      </p:tavLst>
                                    </p:anim>
                                    <p:anim calcmode="lin" valueType="num">
                                      <p:cBhvr>
                                        <p:cTn id="123" dur="455" fill="hold">
                                          <p:stCondLst>
                                            <p:cond delay="0"/>
                                          </p:stCondLst>
                                        </p:cTn>
                                        <p:tgtEl>
                                          <p:spTgt spid="18479"/>
                                        </p:tgtEl>
                                        <p:attrNameLst>
                                          <p:attrName>ppt_y</p:attrName>
                                        </p:attrNameLst>
                                      </p:cBhvr>
                                      <p:tavLst>
                                        <p:tav tm="0">
                                          <p:val>
                                            <p:strVal val="#ppt_y-1"/>
                                          </p:val>
                                        </p:tav>
                                        <p:tav tm="100000">
                                          <p:val>
                                            <p:strVal val="#ppt_y-(0.354*#ppt_w-0.172*#ppt_h)"/>
                                          </p:val>
                                        </p:tav>
                                      </p:tavLst>
                                    </p:anim>
                                    <p:anim calcmode="lin" valueType="num">
                                      <p:cBhvr>
                                        <p:cTn id="124" dur="156" decel="50000" autoRev="1" fill="hold">
                                          <p:stCondLst>
                                            <p:cond delay="455"/>
                                          </p:stCondLst>
                                        </p:cTn>
                                        <p:tgtEl>
                                          <p:spTgt spid="18479"/>
                                        </p:tgtEl>
                                        <p:attrNameLst>
                                          <p:attrName>ppt_y</p:attrName>
                                        </p:attrNameLst>
                                      </p:cBhvr>
                                      <p:tavLst>
                                        <p:tav tm="0">
                                          <p:val>
                                            <p:strVal val="#ppt_y-(0.354*#ppt_w-0.172*#ppt_h)"/>
                                          </p:val>
                                        </p:tav>
                                        <p:tav tm="100000">
                                          <p:val>
                                            <p:strVal val="#ppt_y-(0.354*#ppt_w-0.172*#ppt_h)-#ppt_h/2"/>
                                          </p:val>
                                        </p:tav>
                                      </p:tavLst>
                                    </p:anim>
                                    <p:anim calcmode="lin" valueType="num">
                                      <p:cBhvr>
                                        <p:cTn id="125" dur="136" fill="hold">
                                          <p:stCondLst>
                                            <p:cond delay="864"/>
                                          </p:stCondLst>
                                        </p:cTn>
                                        <p:tgtEl>
                                          <p:spTgt spid="18479"/>
                                        </p:tgtEl>
                                        <p:attrNameLst>
                                          <p:attrName>ppt_y</p:attrName>
                                        </p:attrNameLst>
                                      </p:cBhvr>
                                      <p:tavLst>
                                        <p:tav tm="0">
                                          <p:val>
                                            <p:strVal val="#ppt_y-(0.354*#ppt_w-0.172*#ppt_h)"/>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38" presetClass="entr" presetSubtype="0" accel="50000" fill="hold" grpId="0" nodeType="clickEffect">
                                  <p:stCondLst>
                                    <p:cond delay="0"/>
                                  </p:stCondLst>
                                  <p:iterate type="lt">
                                    <p:tmPct val="50000"/>
                                  </p:iterate>
                                  <p:childTnLst>
                                    <p:set>
                                      <p:cBhvr>
                                        <p:cTn id="129" dur="1" fill="hold">
                                          <p:stCondLst>
                                            <p:cond delay="0"/>
                                          </p:stCondLst>
                                        </p:cTn>
                                        <p:tgtEl>
                                          <p:spTgt spid="18446"/>
                                        </p:tgtEl>
                                        <p:attrNameLst>
                                          <p:attrName>style.visibility</p:attrName>
                                        </p:attrNameLst>
                                      </p:cBhvr>
                                      <p:to>
                                        <p:strVal val="visible"/>
                                      </p:to>
                                    </p:set>
                                    <p:set>
                                      <p:cBhvr>
                                        <p:cTn id="130" dur="455" fill="hold">
                                          <p:stCondLst>
                                            <p:cond delay="0"/>
                                          </p:stCondLst>
                                        </p:cTn>
                                        <p:tgtEl>
                                          <p:spTgt spid="18446"/>
                                        </p:tgtEl>
                                        <p:attrNameLst>
                                          <p:attrName>style.rotation</p:attrName>
                                        </p:attrNameLst>
                                      </p:cBhvr>
                                      <p:to>
                                        <p:strVal val="-45.0"/>
                                      </p:to>
                                    </p:set>
                                    <p:anim calcmode="lin" valueType="num">
                                      <p:cBhvr>
                                        <p:cTn id="131" dur="455" fill="hold">
                                          <p:stCondLst>
                                            <p:cond delay="455"/>
                                          </p:stCondLst>
                                        </p:cTn>
                                        <p:tgtEl>
                                          <p:spTgt spid="18446"/>
                                        </p:tgtEl>
                                        <p:attrNameLst>
                                          <p:attrName>style.rotation</p:attrName>
                                        </p:attrNameLst>
                                      </p:cBhvr>
                                      <p:tavLst>
                                        <p:tav tm="0">
                                          <p:val>
                                            <p:fltVal val="-45"/>
                                          </p:val>
                                        </p:tav>
                                        <p:tav tm="69900">
                                          <p:val>
                                            <p:fltVal val="45"/>
                                          </p:val>
                                        </p:tav>
                                        <p:tav tm="100000">
                                          <p:val>
                                            <p:fltVal val="0"/>
                                          </p:val>
                                        </p:tav>
                                      </p:tavLst>
                                    </p:anim>
                                    <p:anim calcmode="lin" valueType="num">
                                      <p:cBhvr>
                                        <p:cTn id="132" dur="455" fill="hold">
                                          <p:stCondLst>
                                            <p:cond delay="0"/>
                                          </p:stCondLst>
                                        </p:cTn>
                                        <p:tgtEl>
                                          <p:spTgt spid="18446"/>
                                        </p:tgtEl>
                                        <p:attrNameLst>
                                          <p:attrName>ppt_y</p:attrName>
                                        </p:attrNameLst>
                                      </p:cBhvr>
                                      <p:tavLst>
                                        <p:tav tm="0">
                                          <p:val>
                                            <p:strVal val="#ppt_y-1"/>
                                          </p:val>
                                        </p:tav>
                                        <p:tav tm="100000">
                                          <p:val>
                                            <p:strVal val="#ppt_y-(0.354*#ppt_w-0.172*#ppt_h)"/>
                                          </p:val>
                                        </p:tav>
                                      </p:tavLst>
                                    </p:anim>
                                    <p:anim calcmode="lin" valueType="num">
                                      <p:cBhvr>
                                        <p:cTn id="133" dur="156" decel="50000" autoRev="1" fill="hold">
                                          <p:stCondLst>
                                            <p:cond delay="455"/>
                                          </p:stCondLst>
                                        </p:cTn>
                                        <p:tgtEl>
                                          <p:spTgt spid="18446"/>
                                        </p:tgtEl>
                                        <p:attrNameLst>
                                          <p:attrName>ppt_y</p:attrName>
                                        </p:attrNameLst>
                                      </p:cBhvr>
                                      <p:tavLst>
                                        <p:tav tm="0">
                                          <p:val>
                                            <p:strVal val="#ppt_y-(0.354*#ppt_w-0.172*#ppt_h)"/>
                                          </p:val>
                                        </p:tav>
                                        <p:tav tm="100000">
                                          <p:val>
                                            <p:strVal val="#ppt_y-(0.354*#ppt_w-0.172*#ppt_h)-#ppt_h/2"/>
                                          </p:val>
                                        </p:tav>
                                      </p:tavLst>
                                    </p:anim>
                                    <p:anim calcmode="lin" valueType="num">
                                      <p:cBhvr>
                                        <p:cTn id="134" dur="136" fill="hold">
                                          <p:stCondLst>
                                            <p:cond delay="864"/>
                                          </p:stCondLst>
                                        </p:cTn>
                                        <p:tgtEl>
                                          <p:spTgt spid="18446"/>
                                        </p:tgtEl>
                                        <p:attrNameLst>
                                          <p:attrName>ppt_y</p:attrName>
                                        </p:attrNameLst>
                                      </p:cBhvr>
                                      <p:tavLst>
                                        <p:tav tm="0">
                                          <p:val>
                                            <p:strVal val="#ppt_y-(0.354*#ppt_w-0.172*#ppt_h)"/>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2" presetClass="entr" presetSubtype="1" fill="hold" nodeType="clickEffect">
                                  <p:stCondLst>
                                    <p:cond delay="0"/>
                                  </p:stCondLst>
                                  <p:childTnLst>
                                    <p:set>
                                      <p:cBhvr>
                                        <p:cTn id="138" dur="1" fill="hold">
                                          <p:stCondLst>
                                            <p:cond delay="0"/>
                                          </p:stCondLst>
                                        </p:cTn>
                                        <p:tgtEl>
                                          <p:spTgt spid="18444"/>
                                        </p:tgtEl>
                                        <p:attrNameLst>
                                          <p:attrName>style.visibility</p:attrName>
                                        </p:attrNameLst>
                                      </p:cBhvr>
                                      <p:to>
                                        <p:strVal val="visible"/>
                                      </p:to>
                                    </p:set>
                                    <p:animEffect transition="in" filter="wipe(up)">
                                      <p:cBhvr>
                                        <p:cTn id="139" dur="2000"/>
                                        <p:tgtEl>
                                          <p:spTgt spid="18444"/>
                                        </p:tgtEl>
                                      </p:cBhvr>
                                    </p:animEffect>
                                  </p:childTnLst>
                                </p:cTn>
                              </p:par>
                            </p:childTnLst>
                          </p:cTn>
                        </p:par>
                      </p:childTnLst>
                    </p:cTn>
                  </p:par>
                  <p:par>
                    <p:cTn id="140" fill="hold">
                      <p:stCondLst>
                        <p:cond delay="indefinite"/>
                      </p:stCondLst>
                      <p:childTnLst>
                        <p:par>
                          <p:cTn id="141" fill="hold">
                            <p:stCondLst>
                              <p:cond delay="0"/>
                            </p:stCondLst>
                            <p:childTnLst>
                              <p:par>
                                <p:cTn id="142" presetID="38" presetClass="entr" presetSubtype="0" accel="50000" fill="hold" grpId="0" nodeType="clickEffect">
                                  <p:stCondLst>
                                    <p:cond delay="0"/>
                                  </p:stCondLst>
                                  <p:iterate type="lt">
                                    <p:tmPct val="50000"/>
                                  </p:iterate>
                                  <p:childTnLst>
                                    <p:set>
                                      <p:cBhvr>
                                        <p:cTn id="143" dur="1" fill="hold">
                                          <p:stCondLst>
                                            <p:cond delay="0"/>
                                          </p:stCondLst>
                                        </p:cTn>
                                        <p:tgtEl>
                                          <p:spTgt spid="18443"/>
                                        </p:tgtEl>
                                        <p:attrNameLst>
                                          <p:attrName>style.visibility</p:attrName>
                                        </p:attrNameLst>
                                      </p:cBhvr>
                                      <p:to>
                                        <p:strVal val="visible"/>
                                      </p:to>
                                    </p:set>
                                    <p:set>
                                      <p:cBhvr>
                                        <p:cTn id="144" dur="455" fill="hold">
                                          <p:stCondLst>
                                            <p:cond delay="0"/>
                                          </p:stCondLst>
                                        </p:cTn>
                                        <p:tgtEl>
                                          <p:spTgt spid="18443"/>
                                        </p:tgtEl>
                                        <p:attrNameLst>
                                          <p:attrName>style.rotation</p:attrName>
                                        </p:attrNameLst>
                                      </p:cBhvr>
                                      <p:to>
                                        <p:strVal val="-45.0"/>
                                      </p:to>
                                    </p:set>
                                    <p:anim calcmode="lin" valueType="num">
                                      <p:cBhvr>
                                        <p:cTn id="145" dur="455" fill="hold">
                                          <p:stCondLst>
                                            <p:cond delay="455"/>
                                          </p:stCondLst>
                                        </p:cTn>
                                        <p:tgtEl>
                                          <p:spTgt spid="18443"/>
                                        </p:tgtEl>
                                        <p:attrNameLst>
                                          <p:attrName>style.rotation</p:attrName>
                                        </p:attrNameLst>
                                      </p:cBhvr>
                                      <p:tavLst>
                                        <p:tav tm="0">
                                          <p:val>
                                            <p:fltVal val="-45"/>
                                          </p:val>
                                        </p:tav>
                                        <p:tav tm="69900">
                                          <p:val>
                                            <p:fltVal val="45"/>
                                          </p:val>
                                        </p:tav>
                                        <p:tav tm="100000">
                                          <p:val>
                                            <p:fltVal val="0"/>
                                          </p:val>
                                        </p:tav>
                                      </p:tavLst>
                                    </p:anim>
                                    <p:anim calcmode="lin" valueType="num">
                                      <p:cBhvr>
                                        <p:cTn id="146" dur="455" fill="hold">
                                          <p:stCondLst>
                                            <p:cond delay="0"/>
                                          </p:stCondLst>
                                        </p:cTn>
                                        <p:tgtEl>
                                          <p:spTgt spid="18443"/>
                                        </p:tgtEl>
                                        <p:attrNameLst>
                                          <p:attrName>ppt_y</p:attrName>
                                        </p:attrNameLst>
                                      </p:cBhvr>
                                      <p:tavLst>
                                        <p:tav tm="0">
                                          <p:val>
                                            <p:strVal val="#ppt_y-1"/>
                                          </p:val>
                                        </p:tav>
                                        <p:tav tm="100000">
                                          <p:val>
                                            <p:strVal val="#ppt_y-(0.354*#ppt_w-0.172*#ppt_h)"/>
                                          </p:val>
                                        </p:tav>
                                      </p:tavLst>
                                    </p:anim>
                                    <p:anim calcmode="lin" valueType="num">
                                      <p:cBhvr>
                                        <p:cTn id="147" dur="156" decel="50000" autoRev="1" fill="hold">
                                          <p:stCondLst>
                                            <p:cond delay="455"/>
                                          </p:stCondLst>
                                        </p:cTn>
                                        <p:tgtEl>
                                          <p:spTgt spid="18443"/>
                                        </p:tgtEl>
                                        <p:attrNameLst>
                                          <p:attrName>ppt_y</p:attrName>
                                        </p:attrNameLst>
                                      </p:cBhvr>
                                      <p:tavLst>
                                        <p:tav tm="0">
                                          <p:val>
                                            <p:strVal val="#ppt_y-(0.354*#ppt_w-0.172*#ppt_h)"/>
                                          </p:val>
                                        </p:tav>
                                        <p:tav tm="100000">
                                          <p:val>
                                            <p:strVal val="#ppt_y-(0.354*#ppt_w-0.172*#ppt_h)-#ppt_h/2"/>
                                          </p:val>
                                        </p:tav>
                                      </p:tavLst>
                                    </p:anim>
                                    <p:anim calcmode="lin" valueType="num">
                                      <p:cBhvr>
                                        <p:cTn id="148" dur="136" fill="hold">
                                          <p:stCondLst>
                                            <p:cond delay="864"/>
                                          </p:stCondLst>
                                        </p:cTn>
                                        <p:tgtEl>
                                          <p:spTgt spid="18443"/>
                                        </p:tgtEl>
                                        <p:attrNameLst>
                                          <p:attrName>ppt_y</p:attrName>
                                        </p:attrNameLst>
                                      </p:cBhvr>
                                      <p:tavLst>
                                        <p:tav tm="0">
                                          <p:val>
                                            <p:strVal val="#ppt_y-(0.354*#ppt_w-0.172*#ppt_h)"/>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22" presetClass="entr" presetSubtype="4" fill="hold" nodeType="clickEffect">
                                  <p:stCondLst>
                                    <p:cond delay="0"/>
                                  </p:stCondLst>
                                  <p:childTnLst>
                                    <p:set>
                                      <p:cBhvr>
                                        <p:cTn id="152" dur="1" fill="hold">
                                          <p:stCondLst>
                                            <p:cond delay="0"/>
                                          </p:stCondLst>
                                        </p:cTn>
                                        <p:tgtEl>
                                          <p:spTgt spid="18476"/>
                                        </p:tgtEl>
                                        <p:attrNameLst>
                                          <p:attrName>style.visibility</p:attrName>
                                        </p:attrNameLst>
                                      </p:cBhvr>
                                      <p:to>
                                        <p:strVal val="visible"/>
                                      </p:to>
                                    </p:set>
                                    <p:animEffect transition="in" filter="wipe(down)">
                                      <p:cBhvr>
                                        <p:cTn id="153" dur="500"/>
                                        <p:tgtEl>
                                          <p:spTgt spid="18476"/>
                                        </p:tgtEl>
                                      </p:cBhvr>
                                    </p:animEffect>
                                  </p:childTnLst>
                                </p:cTn>
                              </p:par>
                              <p:par>
                                <p:cTn id="154" presetID="22" presetClass="entr" presetSubtype="4" fill="hold" nodeType="withEffect">
                                  <p:stCondLst>
                                    <p:cond delay="0"/>
                                  </p:stCondLst>
                                  <p:childTnLst>
                                    <p:set>
                                      <p:cBhvr>
                                        <p:cTn id="155" dur="1" fill="hold">
                                          <p:stCondLst>
                                            <p:cond delay="0"/>
                                          </p:stCondLst>
                                        </p:cTn>
                                        <p:tgtEl>
                                          <p:spTgt spid="18477"/>
                                        </p:tgtEl>
                                        <p:attrNameLst>
                                          <p:attrName>style.visibility</p:attrName>
                                        </p:attrNameLst>
                                      </p:cBhvr>
                                      <p:to>
                                        <p:strVal val="visible"/>
                                      </p:to>
                                    </p:set>
                                    <p:animEffect transition="in" filter="wipe(down)">
                                      <p:cBhvr>
                                        <p:cTn id="156" dur="500"/>
                                        <p:tgtEl>
                                          <p:spTgt spid="18477"/>
                                        </p:tgtEl>
                                      </p:cBhvr>
                                    </p:animEffect>
                                  </p:childTnLst>
                                </p:cTn>
                              </p:par>
                              <p:par>
                                <p:cTn id="157" presetID="22" presetClass="entr" presetSubtype="4" fill="hold" nodeType="withEffect">
                                  <p:stCondLst>
                                    <p:cond delay="0"/>
                                  </p:stCondLst>
                                  <p:childTnLst>
                                    <p:set>
                                      <p:cBhvr>
                                        <p:cTn id="158" dur="1" fill="hold">
                                          <p:stCondLst>
                                            <p:cond delay="0"/>
                                          </p:stCondLst>
                                        </p:cTn>
                                        <p:tgtEl>
                                          <p:spTgt spid="18474"/>
                                        </p:tgtEl>
                                        <p:attrNameLst>
                                          <p:attrName>style.visibility</p:attrName>
                                        </p:attrNameLst>
                                      </p:cBhvr>
                                      <p:to>
                                        <p:strVal val="visible"/>
                                      </p:to>
                                    </p:set>
                                    <p:animEffect transition="in" filter="wipe(down)">
                                      <p:cBhvr>
                                        <p:cTn id="159" dur="500"/>
                                        <p:tgtEl>
                                          <p:spTgt spid="18474"/>
                                        </p:tgtEl>
                                      </p:cBhvr>
                                    </p:animEffect>
                                  </p:childTnLst>
                                </p:cTn>
                              </p:par>
                              <p:par>
                                <p:cTn id="160" presetID="22" presetClass="entr" presetSubtype="4" fill="hold" nodeType="withEffect">
                                  <p:stCondLst>
                                    <p:cond delay="0"/>
                                  </p:stCondLst>
                                  <p:childTnLst>
                                    <p:set>
                                      <p:cBhvr>
                                        <p:cTn id="161" dur="1" fill="hold">
                                          <p:stCondLst>
                                            <p:cond delay="0"/>
                                          </p:stCondLst>
                                        </p:cTn>
                                        <p:tgtEl>
                                          <p:spTgt spid="18473"/>
                                        </p:tgtEl>
                                        <p:attrNameLst>
                                          <p:attrName>style.visibility</p:attrName>
                                        </p:attrNameLst>
                                      </p:cBhvr>
                                      <p:to>
                                        <p:strVal val="visible"/>
                                      </p:to>
                                    </p:set>
                                    <p:animEffect transition="in" filter="wipe(down)">
                                      <p:cBhvr>
                                        <p:cTn id="162" dur="500"/>
                                        <p:tgtEl>
                                          <p:spTgt spid="18473"/>
                                        </p:tgtEl>
                                      </p:cBhvr>
                                    </p:animEffect>
                                  </p:childTnLst>
                                </p:cTn>
                              </p:par>
                              <p:par>
                                <p:cTn id="163" presetID="22" presetClass="entr" presetSubtype="4" fill="hold" nodeType="withEffect">
                                  <p:stCondLst>
                                    <p:cond delay="0"/>
                                  </p:stCondLst>
                                  <p:childTnLst>
                                    <p:set>
                                      <p:cBhvr>
                                        <p:cTn id="164" dur="1" fill="hold">
                                          <p:stCondLst>
                                            <p:cond delay="0"/>
                                          </p:stCondLst>
                                        </p:cTn>
                                        <p:tgtEl>
                                          <p:spTgt spid="18472"/>
                                        </p:tgtEl>
                                        <p:attrNameLst>
                                          <p:attrName>style.visibility</p:attrName>
                                        </p:attrNameLst>
                                      </p:cBhvr>
                                      <p:to>
                                        <p:strVal val="visible"/>
                                      </p:to>
                                    </p:set>
                                    <p:animEffect transition="in" filter="wipe(down)">
                                      <p:cBhvr>
                                        <p:cTn id="165" dur="500"/>
                                        <p:tgtEl>
                                          <p:spTgt spid="18472"/>
                                        </p:tgtEl>
                                      </p:cBhvr>
                                    </p:animEffect>
                                  </p:childTnLst>
                                </p:cTn>
                              </p:par>
                              <p:par>
                                <p:cTn id="166" presetID="22" presetClass="entr" presetSubtype="4" fill="hold" nodeType="withEffect">
                                  <p:stCondLst>
                                    <p:cond delay="0"/>
                                  </p:stCondLst>
                                  <p:childTnLst>
                                    <p:set>
                                      <p:cBhvr>
                                        <p:cTn id="167" dur="1" fill="hold">
                                          <p:stCondLst>
                                            <p:cond delay="0"/>
                                          </p:stCondLst>
                                        </p:cTn>
                                        <p:tgtEl>
                                          <p:spTgt spid="18471"/>
                                        </p:tgtEl>
                                        <p:attrNameLst>
                                          <p:attrName>style.visibility</p:attrName>
                                        </p:attrNameLst>
                                      </p:cBhvr>
                                      <p:to>
                                        <p:strVal val="visible"/>
                                      </p:to>
                                    </p:set>
                                    <p:animEffect transition="in" filter="wipe(down)">
                                      <p:cBhvr>
                                        <p:cTn id="168" dur="500"/>
                                        <p:tgtEl>
                                          <p:spTgt spid="18471"/>
                                        </p:tgtEl>
                                      </p:cBhvr>
                                    </p:animEffect>
                                  </p:childTnLst>
                                </p:cTn>
                              </p:par>
                              <p:par>
                                <p:cTn id="169" presetID="22" presetClass="entr" presetSubtype="4" fill="hold" nodeType="withEffect">
                                  <p:stCondLst>
                                    <p:cond delay="0"/>
                                  </p:stCondLst>
                                  <p:childTnLst>
                                    <p:set>
                                      <p:cBhvr>
                                        <p:cTn id="170" dur="1" fill="hold">
                                          <p:stCondLst>
                                            <p:cond delay="0"/>
                                          </p:stCondLst>
                                        </p:cTn>
                                        <p:tgtEl>
                                          <p:spTgt spid="18470"/>
                                        </p:tgtEl>
                                        <p:attrNameLst>
                                          <p:attrName>style.visibility</p:attrName>
                                        </p:attrNameLst>
                                      </p:cBhvr>
                                      <p:to>
                                        <p:strVal val="visible"/>
                                      </p:to>
                                    </p:set>
                                    <p:animEffect transition="in" filter="wipe(down)">
                                      <p:cBhvr>
                                        <p:cTn id="171" dur="500"/>
                                        <p:tgtEl>
                                          <p:spTgt spid="18470"/>
                                        </p:tgtEl>
                                      </p:cBhvr>
                                    </p:animEffect>
                                  </p:childTnLst>
                                </p:cTn>
                              </p:par>
                              <p:par>
                                <p:cTn id="172" presetID="22" presetClass="entr" presetSubtype="4" fill="hold" nodeType="withEffect">
                                  <p:stCondLst>
                                    <p:cond delay="0"/>
                                  </p:stCondLst>
                                  <p:childTnLst>
                                    <p:set>
                                      <p:cBhvr>
                                        <p:cTn id="173" dur="1" fill="hold">
                                          <p:stCondLst>
                                            <p:cond delay="0"/>
                                          </p:stCondLst>
                                        </p:cTn>
                                        <p:tgtEl>
                                          <p:spTgt spid="18469"/>
                                        </p:tgtEl>
                                        <p:attrNameLst>
                                          <p:attrName>style.visibility</p:attrName>
                                        </p:attrNameLst>
                                      </p:cBhvr>
                                      <p:to>
                                        <p:strVal val="visible"/>
                                      </p:to>
                                    </p:set>
                                    <p:animEffect transition="in" filter="wipe(down)">
                                      <p:cBhvr>
                                        <p:cTn id="174" dur="500"/>
                                        <p:tgtEl>
                                          <p:spTgt spid="18469"/>
                                        </p:tgtEl>
                                      </p:cBhvr>
                                    </p:animEffect>
                                  </p:childTnLst>
                                </p:cTn>
                              </p:par>
                              <p:par>
                                <p:cTn id="175" presetID="22" presetClass="entr" presetSubtype="4" fill="hold" nodeType="withEffect">
                                  <p:stCondLst>
                                    <p:cond delay="0"/>
                                  </p:stCondLst>
                                  <p:childTnLst>
                                    <p:set>
                                      <p:cBhvr>
                                        <p:cTn id="176" dur="1" fill="hold">
                                          <p:stCondLst>
                                            <p:cond delay="0"/>
                                          </p:stCondLst>
                                        </p:cTn>
                                        <p:tgtEl>
                                          <p:spTgt spid="18468"/>
                                        </p:tgtEl>
                                        <p:attrNameLst>
                                          <p:attrName>style.visibility</p:attrName>
                                        </p:attrNameLst>
                                      </p:cBhvr>
                                      <p:to>
                                        <p:strVal val="visible"/>
                                      </p:to>
                                    </p:set>
                                    <p:animEffect transition="in" filter="wipe(down)">
                                      <p:cBhvr>
                                        <p:cTn id="177" dur="500"/>
                                        <p:tgtEl>
                                          <p:spTgt spid="18468"/>
                                        </p:tgtEl>
                                      </p:cBhvr>
                                    </p:animEffect>
                                  </p:childTnLst>
                                </p:cTn>
                              </p:par>
                              <p:par>
                                <p:cTn id="178" presetID="22" presetClass="entr" presetSubtype="4" fill="hold" nodeType="withEffect">
                                  <p:stCondLst>
                                    <p:cond delay="0"/>
                                  </p:stCondLst>
                                  <p:childTnLst>
                                    <p:set>
                                      <p:cBhvr>
                                        <p:cTn id="179" dur="1" fill="hold">
                                          <p:stCondLst>
                                            <p:cond delay="0"/>
                                          </p:stCondLst>
                                        </p:cTn>
                                        <p:tgtEl>
                                          <p:spTgt spid="18467"/>
                                        </p:tgtEl>
                                        <p:attrNameLst>
                                          <p:attrName>style.visibility</p:attrName>
                                        </p:attrNameLst>
                                      </p:cBhvr>
                                      <p:to>
                                        <p:strVal val="visible"/>
                                      </p:to>
                                    </p:set>
                                    <p:animEffect transition="in" filter="wipe(down)">
                                      <p:cBhvr>
                                        <p:cTn id="180" dur="500"/>
                                        <p:tgtEl>
                                          <p:spTgt spid="18467"/>
                                        </p:tgtEl>
                                      </p:cBhvr>
                                    </p:animEffect>
                                  </p:childTnLst>
                                </p:cTn>
                              </p:par>
                              <p:par>
                                <p:cTn id="181" presetID="22" presetClass="entr" presetSubtype="4" fill="hold" nodeType="withEffect">
                                  <p:stCondLst>
                                    <p:cond delay="0"/>
                                  </p:stCondLst>
                                  <p:childTnLst>
                                    <p:set>
                                      <p:cBhvr>
                                        <p:cTn id="182" dur="1" fill="hold">
                                          <p:stCondLst>
                                            <p:cond delay="0"/>
                                          </p:stCondLst>
                                        </p:cTn>
                                        <p:tgtEl>
                                          <p:spTgt spid="18466"/>
                                        </p:tgtEl>
                                        <p:attrNameLst>
                                          <p:attrName>style.visibility</p:attrName>
                                        </p:attrNameLst>
                                      </p:cBhvr>
                                      <p:to>
                                        <p:strVal val="visible"/>
                                      </p:to>
                                    </p:set>
                                    <p:animEffect transition="in" filter="wipe(down)">
                                      <p:cBhvr>
                                        <p:cTn id="183" dur="500"/>
                                        <p:tgtEl>
                                          <p:spTgt spid="18466"/>
                                        </p:tgtEl>
                                      </p:cBhvr>
                                    </p:animEffect>
                                  </p:childTnLst>
                                </p:cTn>
                              </p:par>
                              <p:par>
                                <p:cTn id="184" presetID="22" presetClass="entr" presetSubtype="4" fill="hold" nodeType="withEffect">
                                  <p:stCondLst>
                                    <p:cond delay="0"/>
                                  </p:stCondLst>
                                  <p:childTnLst>
                                    <p:set>
                                      <p:cBhvr>
                                        <p:cTn id="185" dur="1" fill="hold">
                                          <p:stCondLst>
                                            <p:cond delay="0"/>
                                          </p:stCondLst>
                                        </p:cTn>
                                        <p:tgtEl>
                                          <p:spTgt spid="18465"/>
                                        </p:tgtEl>
                                        <p:attrNameLst>
                                          <p:attrName>style.visibility</p:attrName>
                                        </p:attrNameLst>
                                      </p:cBhvr>
                                      <p:to>
                                        <p:strVal val="visible"/>
                                      </p:to>
                                    </p:set>
                                    <p:animEffect transition="in" filter="wipe(down)">
                                      <p:cBhvr>
                                        <p:cTn id="186" dur="500"/>
                                        <p:tgtEl>
                                          <p:spTgt spid="18465"/>
                                        </p:tgtEl>
                                      </p:cBhvr>
                                    </p:animEffect>
                                  </p:childTnLst>
                                </p:cTn>
                              </p:par>
                              <p:par>
                                <p:cTn id="187" presetID="22" presetClass="entr" presetSubtype="4" fill="hold" nodeType="withEffect">
                                  <p:stCondLst>
                                    <p:cond delay="0"/>
                                  </p:stCondLst>
                                  <p:childTnLst>
                                    <p:set>
                                      <p:cBhvr>
                                        <p:cTn id="188" dur="1" fill="hold">
                                          <p:stCondLst>
                                            <p:cond delay="0"/>
                                          </p:stCondLst>
                                        </p:cTn>
                                        <p:tgtEl>
                                          <p:spTgt spid="18463"/>
                                        </p:tgtEl>
                                        <p:attrNameLst>
                                          <p:attrName>style.visibility</p:attrName>
                                        </p:attrNameLst>
                                      </p:cBhvr>
                                      <p:to>
                                        <p:strVal val="visible"/>
                                      </p:to>
                                    </p:set>
                                    <p:animEffect transition="in" filter="wipe(down)">
                                      <p:cBhvr>
                                        <p:cTn id="189" dur="500"/>
                                        <p:tgtEl>
                                          <p:spTgt spid="18463"/>
                                        </p:tgtEl>
                                      </p:cBhvr>
                                    </p:animEffect>
                                  </p:childTnLst>
                                </p:cTn>
                              </p:par>
                            </p:childTnLst>
                          </p:cTn>
                        </p:par>
                      </p:childTnLst>
                    </p:cTn>
                  </p:par>
                  <p:par>
                    <p:cTn id="190" fill="hold">
                      <p:stCondLst>
                        <p:cond delay="indefinite"/>
                      </p:stCondLst>
                      <p:childTnLst>
                        <p:par>
                          <p:cTn id="191" fill="hold">
                            <p:stCondLst>
                              <p:cond delay="0"/>
                            </p:stCondLst>
                            <p:childTnLst>
                              <p:par>
                                <p:cTn id="192" presetID="38" presetClass="entr" presetSubtype="0" accel="50000" fill="hold" grpId="0" nodeType="clickEffect">
                                  <p:stCondLst>
                                    <p:cond delay="0"/>
                                  </p:stCondLst>
                                  <p:iterate type="lt">
                                    <p:tmPct val="50000"/>
                                  </p:iterate>
                                  <p:childTnLst>
                                    <p:set>
                                      <p:cBhvr>
                                        <p:cTn id="193" dur="1" fill="hold">
                                          <p:stCondLst>
                                            <p:cond delay="0"/>
                                          </p:stCondLst>
                                        </p:cTn>
                                        <p:tgtEl>
                                          <p:spTgt spid="18481"/>
                                        </p:tgtEl>
                                        <p:attrNameLst>
                                          <p:attrName>style.visibility</p:attrName>
                                        </p:attrNameLst>
                                      </p:cBhvr>
                                      <p:to>
                                        <p:strVal val="visible"/>
                                      </p:to>
                                    </p:set>
                                    <p:set>
                                      <p:cBhvr>
                                        <p:cTn id="194" dur="455" fill="hold">
                                          <p:stCondLst>
                                            <p:cond delay="0"/>
                                          </p:stCondLst>
                                        </p:cTn>
                                        <p:tgtEl>
                                          <p:spTgt spid="18481"/>
                                        </p:tgtEl>
                                        <p:attrNameLst>
                                          <p:attrName>style.rotation</p:attrName>
                                        </p:attrNameLst>
                                      </p:cBhvr>
                                      <p:to>
                                        <p:strVal val="-45.0"/>
                                      </p:to>
                                    </p:set>
                                    <p:anim calcmode="lin" valueType="num">
                                      <p:cBhvr>
                                        <p:cTn id="195" dur="455" fill="hold">
                                          <p:stCondLst>
                                            <p:cond delay="455"/>
                                          </p:stCondLst>
                                        </p:cTn>
                                        <p:tgtEl>
                                          <p:spTgt spid="18481"/>
                                        </p:tgtEl>
                                        <p:attrNameLst>
                                          <p:attrName>style.rotation</p:attrName>
                                        </p:attrNameLst>
                                      </p:cBhvr>
                                      <p:tavLst>
                                        <p:tav tm="0">
                                          <p:val>
                                            <p:fltVal val="-45"/>
                                          </p:val>
                                        </p:tav>
                                        <p:tav tm="69900">
                                          <p:val>
                                            <p:fltVal val="45"/>
                                          </p:val>
                                        </p:tav>
                                        <p:tav tm="100000">
                                          <p:val>
                                            <p:fltVal val="0"/>
                                          </p:val>
                                        </p:tav>
                                      </p:tavLst>
                                    </p:anim>
                                    <p:anim calcmode="lin" valueType="num">
                                      <p:cBhvr>
                                        <p:cTn id="196" dur="455" fill="hold">
                                          <p:stCondLst>
                                            <p:cond delay="0"/>
                                          </p:stCondLst>
                                        </p:cTn>
                                        <p:tgtEl>
                                          <p:spTgt spid="18481"/>
                                        </p:tgtEl>
                                        <p:attrNameLst>
                                          <p:attrName>ppt_y</p:attrName>
                                        </p:attrNameLst>
                                      </p:cBhvr>
                                      <p:tavLst>
                                        <p:tav tm="0">
                                          <p:val>
                                            <p:strVal val="#ppt_y-1"/>
                                          </p:val>
                                        </p:tav>
                                        <p:tav tm="100000">
                                          <p:val>
                                            <p:strVal val="#ppt_y-(0.354*#ppt_w-0.172*#ppt_h)"/>
                                          </p:val>
                                        </p:tav>
                                      </p:tavLst>
                                    </p:anim>
                                    <p:anim calcmode="lin" valueType="num">
                                      <p:cBhvr>
                                        <p:cTn id="197" dur="156" decel="50000" autoRev="1" fill="hold">
                                          <p:stCondLst>
                                            <p:cond delay="455"/>
                                          </p:stCondLst>
                                        </p:cTn>
                                        <p:tgtEl>
                                          <p:spTgt spid="18481"/>
                                        </p:tgtEl>
                                        <p:attrNameLst>
                                          <p:attrName>ppt_y</p:attrName>
                                        </p:attrNameLst>
                                      </p:cBhvr>
                                      <p:tavLst>
                                        <p:tav tm="0">
                                          <p:val>
                                            <p:strVal val="#ppt_y-(0.354*#ppt_w-0.172*#ppt_h)"/>
                                          </p:val>
                                        </p:tav>
                                        <p:tav tm="100000">
                                          <p:val>
                                            <p:strVal val="#ppt_y-(0.354*#ppt_w-0.172*#ppt_h)-#ppt_h/2"/>
                                          </p:val>
                                        </p:tav>
                                      </p:tavLst>
                                    </p:anim>
                                    <p:anim calcmode="lin" valueType="num">
                                      <p:cBhvr>
                                        <p:cTn id="198" dur="136" fill="hold">
                                          <p:stCondLst>
                                            <p:cond delay="864"/>
                                          </p:stCondLst>
                                        </p:cTn>
                                        <p:tgtEl>
                                          <p:spTgt spid="18481"/>
                                        </p:tgtEl>
                                        <p:attrNameLst>
                                          <p:attrName>ppt_y</p:attrName>
                                        </p:attrNameLst>
                                      </p:cBhvr>
                                      <p:tavLst>
                                        <p:tav tm="0">
                                          <p:val>
                                            <p:strVal val="#ppt_y-(0.354*#ppt_w-0.172*#ppt_h)"/>
                                          </p:val>
                                        </p:tav>
                                        <p:tav tm="100000">
                                          <p:val>
                                            <p:strVal val="#ppt_y"/>
                                          </p:val>
                                        </p:tav>
                                      </p:tavLst>
                                    </p:anim>
                                  </p:childTnLst>
                                </p:cTn>
                              </p:par>
                            </p:childTnLst>
                          </p:cTn>
                        </p:par>
                      </p:childTnLst>
                    </p:cTn>
                  </p:par>
                  <p:par>
                    <p:cTn id="199" fill="hold">
                      <p:stCondLst>
                        <p:cond delay="indefinite"/>
                      </p:stCondLst>
                      <p:childTnLst>
                        <p:par>
                          <p:cTn id="200" fill="hold">
                            <p:stCondLst>
                              <p:cond delay="0"/>
                            </p:stCondLst>
                            <p:childTnLst>
                              <p:par>
                                <p:cTn id="201" presetID="22" presetClass="entr" presetSubtype="4" fill="hold" nodeType="clickEffect">
                                  <p:stCondLst>
                                    <p:cond delay="0"/>
                                  </p:stCondLst>
                                  <p:childTnLst>
                                    <p:set>
                                      <p:cBhvr>
                                        <p:cTn id="202" dur="1" fill="hold">
                                          <p:stCondLst>
                                            <p:cond delay="0"/>
                                          </p:stCondLst>
                                        </p:cTn>
                                        <p:tgtEl>
                                          <p:spTgt spid="18460"/>
                                        </p:tgtEl>
                                        <p:attrNameLst>
                                          <p:attrName>style.visibility</p:attrName>
                                        </p:attrNameLst>
                                      </p:cBhvr>
                                      <p:to>
                                        <p:strVal val="visible"/>
                                      </p:to>
                                    </p:set>
                                    <p:animEffect transition="in" filter="wipe(down)">
                                      <p:cBhvr>
                                        <p:cTn id="203" dur="500"/>
                                        <p:tgtEl>
                                          <p:spTgt spid="18460"/>
                                        </p:tgtEl>
                                      </p:cBhvr>
                                    </p:animEffect>
                                  </p:childTnLst>
                                </p:cTn>
                              </p:par>
                              <p:par>
                                <p:cTn id="204" presetID="22" presetClass="entr" presetSubtype="4" fill="hold" nodeType="withEffect">
                                  <p:stCondLst>
                                    <p:cond delay="0"/>
                                  </p:stCondLst>
                                  <p:childTnLst>
                                    <p:set>
                                      <p:cBhvr>
                                        <p:cTn id="205" dur="1" fill="hold">
                                          <p:stCondLst>
                                            <p:cond delay="0"/>
                                          </p:stCondLst>
                                        </p:cTn>
                                        <p:tgtEl>
                                          <p:spTgt spid="18459"/>
                                        </p:tgtEl>
                                        <p:attrNameLst>
                                          <p:attrName>style.visibility</p:attrName>
                                        </p:attrNameLst>
                                      </p:cBhvr>
                                      <p:to>
                                        <p:strVal val="visible"/>
                                      </p:to>
                                    </p:set>
                                    <p:animEffect transition="in" filter="wipe(down)">
                                      <p:cBhvr>
                                        <p:cTn id="206" dur="500"/>
                                        <p:tgtEl>
                                          <p:spTgt spid="18459"/>
                                        </p:tgtEl>
                                      </p:cBhvr>
                                    </p:animEffect>
                                  </p:childTnLst>
                                </p:cTn>
                              </p:par>
                              <p:par>
                                <p:cTn id="207" presetID="22" presetClass="entr" presetSubtype="4" fill="hold" nodeType="withEffect">
                                  <p:stCondLst>
                                    <p:cond delay="0"/>
                                  </p:stCondLst>
                                  <p:childTnLst>
                                    <p:set>
                                      <p:cBhvr>
                                        <p:cTn id="208" dur="1" fill="hold">
                                          <p:stCondLst>
                                            <p:cond delay="0"/>
                                          </p:stCondLst>
                                        </p:cTn>
                                        <p:tgtEl>
                                          <p:spTgt spid="18458"/>
                                        </p:tgtEl>
                                        <p:attrNameLst>
                                          <p:attrName>style.visibility</p:attrName>
                                        </p:attrNameLst>
                                      </p:cBhvr>
                                      <p:to>
                                        <p:strVal val="visible"/>
                                      </p:to>
                                    </p:set>
                                    <p:animEffect transition="in" filter="wipe(down)">
                                      <p:cBhvr>
                                        <p:cTn id="209" dur="500"/>
                                        <p:tgtEl>
                                          <p:spTgt spid="18458"/>
                                        </p:tgtEl>
                                      </p:cBhvr>
                                    </p:animEffect>
                                  </p:childTnLst>
                                </p:cTn>
                              </p:par>
                              <p:par>
                                <p:cTn id="210" presetID="22" presetClass="entr" presetSubtype="4" fill="hold" nodeType="withEffect">
                                  <p:stCondLst>
                                    <p:cond delay="0"/>
                                  </p:stCondLst>
                                  <p:childTnLst>
                                    <p:set>
                                      <p:cBhvr>
                                        <p:cTn id="211" dur="1" fill="hold">
                                          <p:stCondLst>
                                            <p:cond delay="0"/>
                                          </p:stCondLst>
                                        </p:cTn>
                                        <p:tgtEl>
                                          <p:spTgt spid="18457"/>
                                        </p:tgtEl>
                                        <p:attrNameLst>
                                          <p:attrName>style.visibility</p:attrName>
                                        </p:attrNameLst>
                                      </p:cBhvr>
                                      <p:to>
                                        <p:strVal val="visible"/>
                                      </p:to>
                                    </p:set>
                                    <p:animEffect transition="in" filter="wipe(down)">
                                      <p:cBhvr>
                                        <p:cTn id="212" dur="500"/>
                                        <p:tgtEl>
                                          <p:spTgt spid="18457"/>
                                        </p:tgtEl>
                                      </p:cBhvr>
                                    </p:animEffect>
                                  </p:childTnLst>
                                </p:cTn>
                              </p:par>
                              <p:par>
                                <p:cTn id="213" presetID="22" presetClass="entr" presetSubtype="4" fill="hold" nodeType="withEffect">
                                  <p:stCondLst>
                                    <p:cond delay="0"/>
                                  </p:stCondLst>
                                  <p:childTnLst>
                                    <p:set>
                                      <p:cBhvr>
                                        <p:cTn id="214" dur="1" fill="hold">
                                          <p:stCondLst>
                                            <p:cond delay="0"/>
                                          </p:stCondLst>
                                        </p:cTn>
                                        <p:tgtEl>
                                          <p:spTgt spid="18456"/>
                                        </p:tgtEl>
                                        <p:attrNameLst>
                                          <p:attrName>style.visibility</p:attrName>
                                        </p:attrNameLst>
                                      </p:cBhvr>
                                      <p:to>
                                        <p:strVal val="visible"/>
                                      </p:to>
                                    </p:set>
                                    <p:animEffect transition="in" filter="wipe(down)">
                                      <p:cBhvr>
                                        <p:cTn id="215" dur="500"/>
                                        <p:tgtEl>
                                          <p:spTgt spid="18456"/>
                                        </p:tgtEl>
                                      </p:cBhvr>
                                    </p:animEffect>
                                  </p:childTnLst>
                                </p:cTn>
                              </p:par>
                              <p:par>
                                <p:cTn id="216" presetID="22" presetClass="entr" presetSubtype="4" fill="hold" nodeType="withEffect">
                                  <p:stCondLst>
                                    <p:cond delay="0"/>
                                  </p:stCondLst>
                                  <p:childTnLst>
                                    <p:set>
                                      <p:cBhvr>
                                        <p:cTn id="217" dur="1" fill="hold">
                                          <p:stCondLst>
                                            <p:cond delay="0"/>
                                          </p:stCondLst>
                                        </p:cTn>
                                        <p:tgtEl>
                                          <p:spTgt spid="18461"/>
                                        </p:tgtEl>
                                        <p:attrNameLst>
                                          <p:attrName>style.visibility</p:attrName>
                                        </p:attrNameLst>
                                      </p:cBhvr>
                                      <p:to>
                                        <p:strVal val="visible"/>
                                      </p:to>
                                    </p:set>
                                    <p:animEffect transition="in" filter="wipe(down)">
                                      <p:cBhvr>
                                        <p:cTn id="218" dur="500"/>
                                        <p:tgtEl>
                                          <p:spTgt spid="18461"/>
                                        </p:tgtEl>
                                      </p:cBhvr>
                                    </p:animEffect>
                                  </p:childTnLst>
                                </p:cTn>
                              </p:par>
                              <p:par>
                                <p:cTn id="219" presetID="22" presetClass="entr" presetSubtype="4" fill="hold" nodeType="withEffect">
                                  <p:stCondLst>
                                    <p:cond delay="0"/>
                                  </p:stCondLst>
                                  <p:childTnLst>
                                    <p:set>
                                      <p:cBhvr>
                                        <p:cTn id="220" dur="1" fill="hold">
                                          <p:stCondLst>
                                            <p:cond delay="0"/>
                                          </p:stCondLst>
                                        </p:cTn>
                                        <p:tgtEl>
                                          <p:spTgt spid="18462"/>
                                        </p:tgtEl>
                                        <p:attrNameLst>
                                          <p:attrName>style.visibility</p:attrName>
                                        </p:attrNameLst>
                                      </p:cBhvr>
                                      <p:to>
                                        <p:strVal val="visible"/>
                                      </p:to>
                                    </p:set>
                                    <p:animEffect transition="in" filter="wipe(down)">
                                      <p:cBhvr>
                                        <p:cTn id="221" dur="500"/>
                                        <p:tgtEl>
                                          <p:spTgt spid="18462"/>
                                        </p:tgtEl>
                                      </p:cBhvr>
                                    </p:animEffect>
                                  </p:childTnLst>
                                </p:cTn>
                              </p:par>
                              <p:par>
                                <p:cTn id="222" presetID="22" presetClass="entr" presetSubtype="4" fill="hold" nodeType="withEffect">
                                  <p:stCondLst>
                                    <p:cond delay="0"/>
                                  </p:stCondLst>
                                  <p:childTnLst>
                                    <p:set>
                                      <p:cBhvr>
                                        <p:cTn id="223" dur="1" fill="hold">
                                          <p:stCondLst>
                                            <p:cond delay="0"/>
                                          </p:stCondLst>
                                        </p:cTn>
                                        <p:tgtEl>
                                          <p:spTgt spid="18454"/>
                                        </p:tgtEl>
                                        <p:attrNameLst>
                                          <p:attrName>style.visibility</p:attrName>
                                        </p:attrNameLst>
                                      </p:cBhvr>
                                      <p:to>
                                        <p:strVal val="visible"/>
                                      </p:to>
                                    </p:set>
                                    <p:animEffect transition="in" filter="wipe(down)">
                                      <p:cBhvr>
                                        <p:cTn id="224" dur="500"/>
                                        <p:tgtEl>
                                          <p:spTgt spid="184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p:bldP spid="18441" grpId="0"/>
      <p:bldP spid="18443" grpId="0"/>
      <p:bldP spid="18446" grpId="0"/>
      <p:bldP spid="18447" grpId="0"/>
      <p:bldP spid="18448" grpId="0"/>
      <p:bldP spid="18452" grpId="0"/>
      <p:bldP spid="18453" grpId="0"/>
      <p:bldP spid="18478" grpId="0"/>
      <p:bldP spid="18479" grpId="0"/>
      <p:bldP spid="18480" grpId="0"/>
      <p:bldP spid="18480" grpId="1"/>
      <p:bldP spid="18481"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213829"/>
            <a:ext cx="8229600" cy="1143000"/>
          </a:xfrm>
        </p:spPr>
        <p:txBody>
          <a:bodyPr>
            <a:noAutofit/>
          </a:bodyPr>
          <a:lstStyle/>
          <a:p>
            <a:r>
              <a:rPr lang="cs-CZ" altLang="cs-CZ" sz="3600" b="1" dirty="0" err="1"/>
              <a:t>Lafferova</a:t>
            </a:r>
            <a:r>
              <a:rPr lang="cs-CZ" altLang="cs-CZ" sz="3600" b="1" dirty="0"/>
              <a:t> křivka</a:t>
            </a:r>
            <a:endParaRPr lang="cs-CZ" sz="3600" b="1" dirty="0"/>
          </a:p>
        </p:txBody>
      </p:sp>
      <p:sp>
        <p:nvSpPr>
          <p:cNvPr id="98" name="Google Shape;98;p14"/>
          <p:cNvSpPr txBox="1">
            <a:spLocks noGrp="1"/>
          </p:cNvSpPr>
          <p:nvPr>
            <p:ph type="body" idx="1"/>
          </p:nvPr>
        </p:nvSpPr>
        <p:spPr>
          <a:xfrm>
            <a:off x="212651" y="1278194"/>
            <a:ext cx="8644269" cy="506222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Lafferův</a:t>
            </a:r>
            <a:r>
              <a:rPr kumimoji="0" lang="cs-CZ" altLang="cs-CZ" sz="1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bod </a:t>
            </a: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umístěn ve středu daňové sazby (50 %), ale pouze „technicky“. </a:t>
            </a:r>
            <a:endPar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Optimální bod </a:t>
            </a:r>
            <a:r>
              <a:rPr kumimoji="0" lang="cs-CZ" altLang="cs-CZ" sz="1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předmětem hledání v daňovém prostředí ve vztahu stát (a jeho státní pokladna) a na druhé straně daňový poplatník.</a:t>
            </a:r>
            <a:endParaRPr kumimoji="0" lang="cs-CZ" altLang="cs-CZ" sz="1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Vyšší zdanění začíná formovat </a:t>
            </a: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„stínovou (šedou) ekonomiku“ a je jedním z aspektů snižování výběru financí na daních. </a:t>
            </a:r>
            <a:endPar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Červená zóna </a:t>
            </a:r>
            <a:r>
              <a:rPr kumimoji="0" lang="cs-CZ" altLang="cs-CZ" sz="1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znázorňuje tedy situaci, kterou by stát neměl připustit. Zóna „B“ je tedy zónou prohibitivní.</a:t>
            </a:r>
            <a:endParaRPr kumimoji="0" lang="cs-CZ" altLang="cs-CZ" sz="1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 nízkých daní – </a:t>
            </a:r>
            <a:r>
              <a:rPr kumimoji="0" lang="cs-CZ" altLang="cs-CZ" sz="1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zelená zóna </a:t>
            </a: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 lze tyto daně dále navyšovat, a to až do </a:t>
            </a:r>
            <a:r>
              <a:rPr kumimoji="0" lang="cs-CZ" altLang="cs-CZ" sz="18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Lafferova</a:t>
            </a: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bodu, pak výběr financí do státního rozpočtu klesá.</a:t>
            </a:r>
            <a:endPar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Daňový výnos nemusí být přímo úměrný míře zdanění, tedy vysoké zdanění rovnou nemusí přinášet vyšší výběr na daních.</a:t>
            </a:r>
            <a:endPar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276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30395" y="4400377"/>
            <a:ext cx="3025036" cy="183188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err="1"/>
              <a:t>Lafferova</a:t>
            </a:r>
            <a:r>
              <a:rPr lang="cs-CZ" altLang="cs-CZ" sz="3600" b="1" dirty="0"/>
              <a:t> křivka</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změna míry zdanění ovlivňuje rozpočtové příjmy</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vysoké zdanění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nestimuluje</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subjekty k ekonomické aktivitě, vede ke zpomalení růstu nebo k poklesu důchodu,</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za určitou hranici může být doprovázen klesajícím množstvím vybraných daní = daňový výnos,</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pokles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vede krátkodobě k poklesu množství vybraných daní a dlouhodobě v důsledku stimulace růstu důchodu k jejich růstu - vyjadřuje LAFFEROVA KŘIVKA</a:t>
            </a: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609600" y="2438400"/>
            <a:ext cx="1447800" cy="708025"/>
          </a:xfrm>
          <a:prstGeom prst="rect">
            <a:avLst/>
          </a:prstGeom>
          <a:noFill/>
          <a:ln w="12700">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Vládní příjmy</a:t>
            </a:r>
            <a:endPar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p:txBody>
      </p:sp>
      <p:sp>
        <p:nvSpPr>
          <p:cNvPr id="8196" name="Text Box 4"/>
          <p:cNvSpPr txBox="1">
            <a:spLocks noChangeArrowheads="1"/>
          </p:cNvSpPr>
          <p:nvPr/>
        </p:nvSpPr>
        <p:spPr bwMode="auto">
          <a:xfrm>
            <a:off x="570062" y="3741204"/>
            <a:ext cx="1447800" cy="708025"/>
          </a:xfrm>
          <a:prstGeom prst="rect">
            <a:avLst/>
          </a:prstGeom>
          <a:noFill/>
          <a:ln w="12700">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Vládní výdaje</a:t>
            </a:r>
            <a:endPar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p:txBody>
      </p:sp>
      <p:sp>
        <p:nvSpPr>
          <p:cNvPr id="8197" name="Text Box 5"/>
          <p:cNvSpPr txBox="1">
            <a:spLocks noChangeArrowheads="1"/>
          </p:cNvSpPr>
          <p:nvPr/>
        </p:nvSpPr>
        <p:spPr bwMode="auto">
          <a:xfrm>
            <a:off x="2971800" y="2438400"/>
            <a:ext cx="2057400" cy="2308324"/>
          </a:xfrm>
          <a:prstGeom prst="rect">
            <a:avLst/>
          </a:prstGeom>
          <a:noFill/>
          <a:ln w="12700">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Agregátní poptávka</a:t>
            </a:r>
            <a:endParaRPr kumimoji="0" lang="cs-CZ" altLang="cs-CZ" sz="24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a:p>
            <a:pPr marL="0" marR="0" lvl="0" indent="0" algn="l" defTabSz="914400" rtl="0" eaLnBrk="0" fontAlgn="base" latinLnBrk="0" hangingPunct="0">
              <a:lnSpc>
                <a:spcPct val="100000"/>
              </a:lnSpc>
              <a:spcBef>
                <a:spcPct val="50000"/>
              </a:spcBef>
              <a:spcAft>
                <a:spcPct val="0"/>
              </a:spcAft>
              <a:buClrTx/>
              <a:buSzTx/>
              <a:buFontTx/>
              <a:buNone/>
              <a:defRPr/>
            </a:pPr>
            <a:endParaRPr kumimoji="0" lang="cs-CZ" altLang="cs-CZ" sz="24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Agregátní nabídka</a:t>
            </a:r>
            <a:endParaRPr kumimoji="0" lang="cs-CZ" altLang="cs-CZ" sz="24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p:txBody>
      </p:sp>
      <p:sp>
        <p:nvSpPr>
          <p:cNvPr id="8198" name="Text Box 6"/>
          <p:cNvSpPr txBox="1">
            <a:spLocks noChangeArrowheads="1"/>
          </p:cNvSpPr>
          <p:nvPr/>
        </p:nvSpPr>
        <p:spPr bwMode="auto">
          <a:xfrm>
            <a:off x="6248400" y="2438400"/>
            <a:ext cx="2667000" cy="2092325"/>
          </a:xfrm>
          <a:prstGeom prst="rect">
            <a:avLst/>
          </a:prstGeom>
          <a:noFill/>
          <a:ln w="12700">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Ekonomický růst</a:t>
            </a:r>
            <a:endPar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Plná zaměstnanost</a:t>
            </a:r>
            <a:endPar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Stabilita cen</a:t>
            </a:r>
            <a:endPar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Vnější ekonomická rovnováha</a:t>
            </a:r>
            <a:endPar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p:txBody>
      </p:sp>
      <p:sp>
        <p:nvSpPr>
          <p:cNvPr id="8199" name="Line 7"/>
          <p:cNvSpPr>
            <a:spLocks noChangeShapeType="1"/>
          </p:cNvSpPr>
          <p:nvPr/>
        </p:nvSpPr>
        <p:spPr bwMode="auto">
          <a:xfrm>
            <a:off x="2057400" y="2819400"/>
            <a:ext cx="914400"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8200" name="Line 8"/>
          <p:cNvSpPr>
            <a:spLocks noChangeShapeType="1"/>
          </p:cNvSpPr>
          <p:nvPr/>
        </p:nvSpPr>
        <p:spPr bwMode="auto">
          <a:xfrm>
            <a:off x="2057400" y="4062978"/>
            <a:ext cx="914400"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8201" name="Line 9"/>
          <p:cNvSpPr>
            <a:spLocks noChangeShapeType="1"/>
          </p:cNvSpPr>
          <p:nvPr/>
        </p:nvSpPr>
        <p:spPr bwMode="auto">
          <a:xfrm>
            <a:off x="5029200" y="3581400"/>
            <a:ext cx="1219200"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8202" name="Text Box 12"/>
          <p:cNvSpPr txBox="1">
            <a:spLocks noChangeArrowheads="1"/>
          </p:cNvSpPr>
          <p:nvPr/>
        </p:nvSpPr>
        <p:spPr bwMode="auto">
          <a:xfrm>
            <a:off x="609600" y="5569103"/>
            <a:ext cx="1447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nástroje</a:t>
            </a:r>
            <a:endPar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p:txBody>
      </p:sp>
      <p:sp>
        <p:nvSpPr>
          <p:cNvPr id="8203" name="Text Box 13"/>
          <p:cNvSpPr txBox="1">
            <a:spLocks noChangeArrowheads="1"/>
          </p:cNvSpPr>
          <p:nvPr/>
        </p:nvSpPr>
        <p:spPr bwMode="auto">
          <a:xfrm>
            <a:off x="2971800" y="5517415"/>
            <a:ext cx="2362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zprostředkující cíle</a:t>
            </a:r>
            <a:endPar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p:txBody>
      </p:sp>
      <p:sp>
        <p:nvSpPr>
          <p:cNvPr id="8204" name="Text Box 14"/>
          <p:cNvSpPr txBox="1">
            <a:spLocks noChangeArrowheads="1"/>
          </p:cNvSpPr>
          <p:nvPr/>
        </p:nvSpPr>
        <p:spPr bwMode="auto">
          <a:xfrm>
            <a:off x="6743700" y="5517415"/>
            <a:ext cx="1676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hlavní cíle</a:t>
            </a:r>
            <a:endPar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p:txBody>
      </p:sp>
      <p:sp>
        <p:nvSpPr>
          <p:cNvPr id="3" name="Nadpis 2"/>
          <p:cNvSpPr>
            <a:spLocks noGrp="1"/>
          </p:cNvSpPr>
          <p:nvPr>
            <p:ph type="title"/>
          </p:nvPr>
        </p:nvSpPr>
        <p:spPr/>
        <p:txBody>
          <a:bodyPr/>
          <a:lstStyle/>
          <a:p>
            <a:r>
              <a:rPr lang="cs-CZ" altLang="cs-CZ" sz="4400" b="1" dirty="0"/>
              <a:t>Nástroje a cíle fiskální politiky</a:t>
            </a:r>
            <a:endParaRPr lang="cs-CZ" dirty="0"/>
          </a:p>
        </p:txBody>
      </p:sp>
      <p:sp>
        <p:nvSpPr>
          <p:cNvPr id="15"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6/50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noChangeArrowheads="1"/>
          </p:cNvSpPr>
          <p:nvPr>
            <p:ph type="title"/>
          </p:nvPr>
        </p:nvSpPr>
        <p:spPr>
          <a:xfrm>
            <a:off x="732504" y="476353"/>
            <a:ext cx="8229600" cy="706437"/>
          </a:xfrm>
        </p:spPr>
        <p:txBody>
          <a:bodyPr/>
          <a:lstStyle/>
          <a:p>
            <a:r>
              <a:rPr lang="cs-CZ" altLang="cs-CZ" sz="3200" dirty="0"/>
              <a:t>Evropská unie a fiskální disciplína</a:t>
            </a:r>
            <a:endParaRPr lang="cs-CZ" altLang="cs-CZ" sz="3200" dirty="0"/>
          </a:p>
        </p:txBody>
      </p:sp>
      <p:sp>
        <p:nvSpPr>
          <p:cNvPr id="32771" name="Zástupný symbol pro obsah 2"/>
          <p:cNvSpPr>
            <a:spLocks noGrp="1" noChangeArrowheads="1"/>
          </p:cNvSpPr>
          <p:nvPr>
            <p:ph idx="1"/>
          </p:nvPr>
        </p:nvSpPr>
        <p:spPr>
          <a:xfrm>
            <a:off x="457200" y="1160206"/>
            <a:ext cx="8229600" cy="5122607"/>
          </a:xfrm>
        </p:spPr>
        <p:txBody>
          <a:bodyPr>
            <a:normAutofit/>
          </a:bodyPr>
          <a:lstStyle/>
          <a:p>
            <a:pPr algn="just" eaLnBrk="1" hangingPunct="1">
              <a:lnSpc>
                <a:spcPct val="90000"/>
              </a:lnSpc>
            </a:pPr>
            <a:r>
              <a:rPr lang="cs-CZ" altLang="cs-CZ" sz="2000" dirty="0">
                <a:cs typeface="Arial" panose="020B0604020202020204" pitchFamily="34" charset="0"/>
              </a:rPr>
              <a:t>Členské státy Eurozóny uzavřely v r. 1997 dohodu zvanou </a:t>
            </a:r>
            <a:r>
              <a:rPr lang="cs-CZ" altLang="cs-CZ" sz="2000" b="1" dirty="0">
                <a:cs typeface="Arial" panose="020B0604020202020204" pitchFamily="34" charset="0"/>
              </a:rPr>
              <a:t>Pakt stability a růstu</a:t>
            </a:r>
            <a:r>
              <a:rPr lang="cs-CZ" altLang="cs-CZ" sz="2000" dirty="0">
                <a:cs typeface="Arial" panose="020B0604020202020204" pitchFamily="34" charset="0"/>
              </a:rPr>
              <a:t> – nástroj EU k vynucení rozpočtové disciplíny, </a:t>
            </a:r>
            <a:r>
              <a:rPr lang="cs-CZ" altLang="cs-CZ" sz="2000" dirty="0"/>
              <a:t>technické upřesnění ustanovení Maastrichtské smlouvy, které zakazuje členským státům EU hospodařit s nadměrnými rozpočtovými schodky. </a:t>
            </a:r>
            <a:r>
              <a:rPr lang="cs-CZ" altLang="cs-CZ" sz="2000" dirty="0">
                <a:cs typeface="Arial" panose="020B0604020202020204" pitchFamily="34" charset="0"/>
              </a:rPr>
              <a:t>Některé státy ji nedodržovaly, to vyústilo do tzv. dluhové krize, </a:t>
            </a:r>
            <a:r>
              <a:rPr lang="cs-CZ" altLang="cs-CZ" sz="2000" dirty="0"/>
              <a:t>která propukla v  roce 2010 nejdříve v Řecku, ale poté i v dalších státech.</a:t>
            </a:r>
            <a:endParaRPr lang="cs-CZ" altLang="cs-CZ" sz="2000" dirty="0">
              <a:cs typeface="Arial" panose="020B0604020202020204" pitchFamily="34" charset="0"/>
            </a:endParaRPr>
          </a:p>
          <a:p>
            <a:pPr eaLnBrk="1" hangingPunct="1">
              <a:lnSpc>
                <a:spcPct val="90000"/>
              </a:lnSpc>
            </a:pPr>
            <a:r>
              <a:rPr lang="cs-CZ" altLang="cs-CZ" sz="2000" dirty="0"/>
              <a:t>Proto byl v r. 2012 ustanoven </a:t>
            </a:r>
            <a:r>
              <a:rPr lang="cs-CZ" altLang="cs-CZ" sz="2000" b="1" dirty="0"/>
              <a:t>Evropský stabilizační mechanismus </a:t>
            </a:r>
            <a:r>
              <a:rPr lang="cs-CZ" altLang="cs-CZ" sz="2000" dirty="0"/>
              <a:t>(</a:t>
            </a:r>
            <a:r>
              <a:rPr lang="cs-CZ" altLang="cs-CZ" sz="2000" dirty="0">
                <a:cs typeface="Arial" panose="020B0604020202020204" pitchFamily="34" charset="0"/>
              </a:rPr>
              <a:t>ESM, „evropský záchranný fond“ neboli „</a:t>
            </a:r>
            <a:r>
              <a:rPr lang="cs-CZ" altLang="cs-CZ" sz="2000" dirty="0" err="1">
                <a:cs typeface="Arial" panose="020B0604020202020204" pitchFamily="34" charset="0"/>
              </a:rPr>
              <a:t>euroval</a:t>
            </a:r>
            <a:r>
              <a:rPr lang="cs-CZ" altLang="cs-CZ" sz="2000" dirty="0">
                <a:cs typeface="Arial" panose="020B0604020202020204" pitchFamily="34" charset="0"/>
              </a:rPr>
              <a:t>“)</a:t>
            </a:r>
            <a:endParaRPr lang="cs-CZ" altLang="cs-CZ" sz="2000" dirty="0">
              <a:cs typeface="Arial" panose="020B0604020202020204" pitchFamily="34" charset="0"/>
            </a:endParaRPr>
          </a:p>
          <a:p>
            <a:r>
              <a:rPr lang="cs-CZ" altLang="cs-CZ" sz="2000" dirty="0">
                <a:cs typeface="Arial" panose="020B0604020202020204" pitchFamily="34" charset="0"/>
              </a:rPr>
              <a:t>Byla přijata </a:t>
            </a:r>
            <a:r>
              <a:rPr lang="cs-CZ" altLang="cs-CZ" sz="2000" b="1" dirty="0">
                <a:cs typeface="Arial" panose="020B0604020202020204" pitchFamily="34" charset="0"/>
              </a:rPr>
              <a:t>Smlouva o fiskální odpovědnosti </a:t>
            </a:r>
            <a:r>
              <a:rPr lang="cs-CZ" altLang="cs-CZ" sz="2000" dirty="0">
                <a:cs typeface="Arial" panose="020B0604020202020204" pitchFamily="34" charset="0"/>
              </a:rPr>
              <a:t>(tzv. Fiskální pakt):</a:t>
            </a:r>
            <a:endParaRPr lang="cs-CZ" altLang="cs-CZ" sz="2000" dirty="0">
              <a:cs typeface="Arial" panose="020B0604020202020204" pitchFamily="34" charset="0"/>
            </a:endParaRPr>
          </a:p>
          <a:p>
            <a:pPr>
              <a:buFont typeface="Wingdings" panose="05000000000000000000" pitchFamily="2" charset="2"/>
              <a:buChar char="Ø"/>
            </a:pPr>
            <a:r>
              <a:rPr lang="cs-CZ" altLang="cs-CZ" sz="2000" dirty="0"/>
              <a:t>"zlaté pravidlo" - země má mít </a:t>
            </a:r>
            <a:r>
              <a:rPr lang="cs-CZ" altLang="cs-CZ" sz="2000" b="1" dirty="0">
                <a:solidFill>
                  <a:srgbClr val="FF0000"/>
                </a:solidFill>
              </a:rPr>
              <a:t>přebytek SR během celého ekonomického cyklu</a:t>
            </a:r>
            <a:r>
              <a:rPr lang="cs-CZ" altLang="cs-CZ" sz="2000" dirty="0"/>
              <a:t>. Strukturální deficit max. </a:t>
            </a:r>
            <a:r>
              <a:rPr lang="cs-CZ" altLang="cs-CZ" sz="2000" b="1" dirty="0"/>
              <a:t>0,5 % HDP </a:t>
            </a:r>
            <a:r>
              <a:rPr lang="cs-CZ" altLang="cs-CZ" sz="2000" dirty="0"/>
              <a:t>(u zemí, kde je poměr dluhu k HDP pod </a:t>
            </a:r>
            <a:r>
              <a:rPr lang="cs-CZ" altLang="cs-CZ" sz="2000" b="1" dirty="0"/>
              <a:t>60 %, </a:t>
            </a:r>
            <a:r>
              <a:rPr lang="cs-CZ" altLang="cs-CZ" sz="2000" dirty="0"/>
              <a:t>může dosáhnout deficit 1% HDP)</a:t>
            </a:r>
            <a:endParaRPr lang="cs-CZ" altLang="cs-CZ" sz="2000" dirty="0"/>
          </a:p>
          <a:p>
            <a:pPr>
              <a:buFont typeface="Wingdings" panose="05000000000000000000" pitchFamily="2" charset="2"/>
              <a:buChar char="Ø"/>
            </a:pPr>
            <a:r>
              <a:rPr lang="cs-CZ" altLang="cs-CZ" sz="2000" b="1" dirty="0"/>
              <a:t>"automatická náprava"  </a:t>
            </a:r>
            <a:r>
              <a:rPr lang="cs-CZ" altLang="cs-CZ" sz="2000" dirty="0"/>
              <a:t>- země musí přijmout opatření ke splnění  </a:t>
            </a:r>
            <a:r>
              <a:rPr lang="cs-CZ" altLang="cs-CZ" sz="2000" b="1" dirty="0"/>
              <a:t>„zlatého pravidla“ </a:t>
            </a:r>
            <a:r>
              <a:rPr lang="cs-CZ" altLang="cs-CZ" sz="2000" dirty="0"/>
              <a:t>v daném časovém horizontu</a:t>
            </a:r>
            <a:endParaRPr lang="cs-CZ" altLang="cs-CZ" sz="2000" dirty="0"/>
          </a:p>
          <a:p>
            <a:pPr>
              <a:buFont typeface="Wingdings" panose="05000000000000000000" pitchFamily="2" charset="2"/>
              <a:buChar char="Ø"/>
            </a:pPr>
            <a:r>
              <a:rPr lang="cs-CZ" altLang="cs-CZ" sz="2000" b="1" dirty="0"/>
              <a:t>"téměř" automatické sankce </a:t>
            </a:r>
            <a:r>
              <a:rPr lang="cs-CZ" altLang="cs-CZ" sz="2000" dirty="0"/>
              <a:t>– když deficit rozpočtu překročí </a:t>
            </a:r>
            <a:r>
              <a:rPr lang="cs-CZ" altLang="cs-CZ" sz="2000" b="1" dirty="0"/>
              <a:t>3% </a:t>
            </a:r>
            <a:r>
              <a:rPr lang="cs-CZ" altLang="cs-CZ" sz="2000" dirty="0"/>
              <a:t>HDP, potom zemi hrozí finanční pokuta.</a:t>
            </a:r>
            <a:endParaRPr lang="cs-CZ" altLang="cs-CZ" sz="2000" dirty="0"/>
          </a:p>
        </p:txBody>
      </p:sp>
      <p:sp>
        <p:nvSpPr>
          <p:cNvPr id="32772" name="Zástupný symbol pro číslo snímku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27920A3-0578-44E1-84E5-00C9378C230D}" type="slidenum">
              <a:rPr lang="cs-CZ" altLang="cs-CZ" sz="1400" smtClean="0"/>
            </a:fld>
            <a:endParaRPr lang="cs-CZ" altLang="cs-CZ" sz="140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AA40E1F-BC33-4D83-8F25-D393EAB8A4C8}" type="slidenum">
              <a:rPr lang="cs-CZ" altLang="cs-CZ" sz="1400" smtClean="0"/>
            </a:fld>
            <a:endParaRPr lang="cs-CZ" altLang="cs-CZ" sz="1400"/>
          </a:p>
        </p:txBody>
      </p:sp>
      <p:sp>
        <p:nvSpPr>
          <p:cNvPr id="33795" name="Rectangle 2"/>
          <p:cNvSpPr>
            <a:spLocks noGrp="1" noChangeArrowheads="1"/>
          </p:cNvSpPr>
          <p:nvPr>
            <p:ph type="title"/>
          </p:nvPr>
        </p:nvSpPr>
        <p:spPr>
          <a:xfrm>
            <a:off x="468313" y="692150"/>
            <a:ext cx="8229600" cy="865188"/>
          </a:xfrm>
        </p:spPr>
        <p:txBody>
          <a:bodyPr>
            <a:normAutofit fontScale="90000"/>
          </a:bodyPr>
          <a:lstStyle/>
          <a:p>
            <a:pPr eaLnBrk="1" hangingPunct="1"/>
            <a:r>
              <a:rPr lang="cs-CZ" altLang="cs-CZ" sz="2800" b="1">
                <a:solidFill>
                  <a:schemeClr val="tx1"/>
                </a:solidFill>
              </a:rPr>
              <a:t>Konvergenční kritéria (tzv. Maastrichtská kritéria) </a:t>
            </a:r>
            <a:r>
              <a:rPr lang="cs-CZ" altLang="cs-CZ" sz="2800" b="1"/>
              <a:t>pro vstup do EMU:</a:t>
            </a:r>
            <a:endParaRPr lang="cs-CZ" altLang="cs-CZ" sz="2800" b="1"/>
          </a:p>
        </p:txBody>
      </p:sp>
      <p:sp>
        <p:nvSpPr>
          <p:cNvPr id="33796" name="Rectangle 3"/>
          <p:cNvSpPr>
            <a:spLocks noGrp="1" noChangeArrowheads="1"/>
          </p:cNvSpPr>
          <p:nvPr>
            <p:ph type="body" idx="1"/>
          </p:nvPr>
        </p:nvSpPr>
        <p:spPr>
          <a:xfrm>
            <a:off x="167149" y="1628775"/>
            <a:ext cx="8508540" cy="4525963"/>
          </a:xfrm>
        </p:spPr>
        <p:txBody>
          <a:bodyPr>
            <a:normAutofit lnSpcReduction="10000"/>
          </a:bodyPr>
          <a:lstStyle/>
          <a:p>
            <a:pPr eaLnBrk="1" hangingPunct="1"/>
            <a:r>
              <a:rPr lang="cs-CZ" altLang="cs-CZ" sz="2000" b="1" dirty="0"/>
              <a:t>zdravé veřejné finance</a:t>
            </a:r>
            <a:endParaRPr lang="cs-CZ" altLang="cs-CZ" sz="2000" b="1" dirty="0"/>
          </a:p>
          <a:p>
            <a:pPr lvl="1" eaLnBrk="1" hangingPunct="1">
              <a:buFont typeface="Wingdings" panose="05000000000000000000" pitchFamily="2" charset="2"/>
              <a:buChar char="Ø"/>
            </a:pPr>
            <a:r>
              <a:rPr lang="cs-CZ" altLang="cs-CZ" sz="2000" dirty="0"/>
              <a:t> maximálně 3% deficit / HDP</a:t>
            </a:r>
            <a:endParaRPr lang="cs-CZ" altLang="cs-CZ" sz="2000" dirty="0"/>
          </a:p>
          <a:p>
            <a:pPr lvl="1" eaLnBrk="1" hangingPunct="1">
              <a:buFont typeface="Wingdings" panose="05000000000000000000" pitchFamily="2" charset="2"/>
              <a:buChar char="Ø"/>
            </a:pPr>
            <a:r>
              <a:rPr lang="cs-CZ" altLang="cs-CZ" sz="2000" dirty="0"/>
              <a:t>maximálně 60% dluh / HDP</a:t>
            </a:r>
            <a:endParaRPr lang="cs-CZ" altLang="cs-CZ" sz="2000" dirty="0"/>
          </a:p>
          <a:p>
            <a:pPr eaLnBrk="1" hangingPunct="1"/>
            <a:r>
              <a:rPr lang="cs-CZ" altLang="cs-CZ" sz="2000" b="1" dirty="0"/>
              <a:t>cenová stabilita</a:t>
            </a:r>
            <a:endParaRPr lang="cs-CZ" altLang="cs-CZ" sz="2000" b="1" dirty="0"/>
          </a:p>
          <a:p>
            <a:pPr lvl="1" eaLnBrk="1" hangingPunct="1">
              <a:buFont typeface="Wingdings" panose="05000000000000000000" pitchFamily="2" charset="2"/>
              <a:buChar char="Ø"/>
            </a:pPr>
            <a:r>
              <a:rPr lang="cs-CZ" altLang="cs-CZ" sz="2000" dirty="0"/>
              <a:t> roční míra inflace max. o 1,5% vyšší než průměr 3 států EMU s největší cenovou stabilitou</a:t>
            </a:r>
            <a:endParaRPr lang="cs-CZ" altLang="cs-CZ" sz="2000" dirty="0"/>
          </a:p>
          <a:p>
            <a:pPr lvl="1" eaLnBrk="1" hangingPunct="1">
              <a:buFont typeface="Wingdings" panose="05000000000000000000" pitchFamily="2" charset="2"/>
              <a:buChar char="Ø"/>
            </a:pPr>
            <a:r>
              <a:rPr lang="cs-CZ" altLang="cs-CZ" sz="2000" dirty="0"/>
              <a:t> dlouhodobé nominální úrokové míry max. o 2 % vyšší než u 3 států EMU s nejlepší cenovou stabilitou</a:t>
            </a:r>
            <a:endParaRPr lang="cs-CZ" altLang="cs-CZ" sz="2000" dirty="0"/>
          </a:p>
          <a:p>
            <a:pPr marL="342900" lvl="1" eaLnBrk="1" hangingPunct="1">
              <a:buFont typeface="Wingdings" panose="05000000000000000000" pitchFamily="2" charset="2"/>
              <a:buChar char="ü"/>
            </a:pPr>
            <a:endParaRPr lang="cs-CZ" altLang="cs-CZ" sz="2000" dirty="0">
              <a:solidFill>
                <a:srgbClr val="CC0000"/>
              </a:solidFill>
            </a:endParaRPr>
          </a:p>
          <a:p>
            <a:pPr marL="342900" lvl="1" algn="just" eaLnBrk="1" hangingPunct="1">
              <a:buFont typeface="Wingdings" panose="05000000000000000000" pitchFamily="2" charset="2"/>
              <a:buChar char="ü"/>
            </a:pPr>
            <a:r>
              <a:rPr lang="cs-CZ" altLang="cs-CZ" sz="2000" dirty="0">
                <a:solidFill>
                  <a:srgbClr val="CC0000"/>
                </a:solidFill>
              </a:rPr>
              <a:t>FISKÁLNÍ PAKT, </a:t>
            </a:r>
            <a:r>
              <a:rPr lang="cs-CZ" altLang="cs-CZ" sz="2000" dirty="0">
                <a:solidFill>
                  <a:schemeClr val="tx1"/>
                </a:solidFill>
              </a:rPr>
              <a:t>oficiálně</a:t>
            </a:r>
            <a:r>
              <a:rPr lang="cs-CZ" altLang="cs-CZ" sz="2000" dirty="0">
                <a:solidFill>
                  <a:srgbClr val="CC0000"/>
                </a:solidFill>
              </a:rPr>
              <a:t> </a:t>
            </a:r>
            <a:r>
              <a:rPr lang="cs-CZ" altLang="cs-CZ" sz="2000" b="1" dirty="0">
                <a:solidFill>
                  <a:srgbClr val="CC0000"/>
                </a:solidFill>
              </a:rPr>
              <a:t>„Smlouva o stabilitě, koordinaci a správě v hospodářské a měnové unii“ </a:t>
            </a:r>
            <a:r>
              <a:rPr lang="cs-CZ" altLang="cs-CZ" sz="2000" dirty="0">
                <a:solidFill>
                  <a:srgbClr val="CC0000"/>
                </a:solidFill>
              </a:rPr>
              <a:t>z roku 2012.</a:t>
            </a:r>
            <a:endParaRPr lang="cs-CZ" altLang="cs-CZ" sz="2000" dirty="0">
              <a:solidFill>
                <a:srgbClr val="CC0000"/>
              </a:solidFill>
            </a:endParaRPr>
          </a:p>
          <a:p>
            <a:pPr marL="354330" lvl="1" indent="-265430" algn="just" eaLnBrk="1" hangingPunct="1">
              <a:buFont typeface="Wingdings" panose="05000000000000000000" pitchFamily="2" charset="2"/>
              <a:buChar char="ü"/>
            </a:pPr>
            <a:r>
              <a:rPr lang="cs-CZ" altLang="cs-CZ" sz="2000" dirty="0">
                <a:solidFill>
                  <a:srgbClr val="CC0000"/>
                </a:solidFill>
              </a:rPr>
              <a:t>ČR: </a:t>
            </a:r>
            <a:r>
              <a:rPr lang="cs-CZ" altLang="cs-CZ" sz="2000" b="1" dirty="0">
                <a:solidFill>
                  <a:srgbClr val="CC0000"/>
                </a:solidFill>
              </a:rPr>
              <a:t>finanční ústava, </a:t>
            </a:r>
            <a:r>
              <a:rPr lang="cs-CZ" altLang="cs-CZ" sz="2000" dirty="0">
                <a:solidFill>
                  <a:srgbClr val="CC0000"/>
                </a:solidFill>
              </a:rPr>
              <a:t>na jejímž základě je zřízená </a:t>
            </a:r>
            <a:r>
              <a:rPr lang="cs-CZ" altLang="cs-CZ" sz="2000" b="1" dirty="0">
                <a:solidFill>
                  <a:srgbClr val="CC0000"/>
                </a:solidFill>
              </a:rPr>
              <a:t>Národní rozpočtová rada: </a:t>
            </a:r>
            <a:r>
              <a:rPr lang="cs-CZ" altLang="cs-CZ" sz="2000" dirty="0">
                <a:solidFill>
                  <a:srgbClr val="CC0000"/>
                </a:solidFill>
              </a:rPr>
              <a:t>funkčně, finančně a personálně nezávislý orgán; </a:t>
            </a:r>
            <a:r>
              <a:rPr lang="cs-CZ" altLang="cs-CZ" sz="2000" dirty="0">
                <a:solidFill>
                  <a:schemeClr val="tx1"/>
                </a:solidFill>
              </a:rPr>
              <a:t>cíl</a:t>
            </a:r>
            <a:r>
              <a:rPr lang="cs-CZ" altLang="cs-CZ" sz="2000">
                <a:solidFill>
                  <a:schemeClr val="tx1"/>
                </a:solidFill>
              </a:rPr>
              <a:t>: sledovat </a:t>
            </a:r>
            <a:r>
              <a:rPr lang="cs-CZ" altLang="cs-CZ" sz="2000" dirty="0">
                <a:solidFill>
                  <a:schemeClr val="tx1"/>
                </a:solidFill>
              </a:rPr>
              <a:t>a vyhodnocovat plnění rozpočtových cílů vlády</a:t>
            </a:r>
            <a:r>
              <a:rPr lang="cs-CZ" altLang="cs-CZ" sz="2000" dirty="0">
                <a:solidFill>
                  <a:srgbClr val="CC0000"/>
                </a:solidFill>
              </a:rPr>
              <a:t>. </a:t>
            </a:r>
            <a:endParaRPr lang="cs-CZ" altLang="cs-CZ" sz="2000" dirty="0">
              <a:solidFill>
                <a:srgbClr val="CC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panose="020F0502020204030204"/>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DCEBFA91-CBD5-40BB-ADD6-EA05B52AFCD9}" type="slidenum">
              <a:rPr kumimoji="0" lang="cs-CZ" altLang="cs-CZ"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fld>
            <a:endParaRPr kumimoji="0" lang="cs-CZ" altLang="cs-CZ"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p:cNvSpPr>
            <a:spLocks noGrp="1" noChangeArrowheads="1"/>
          </p:cNvSpPr>
          <p:nvPr>
            <p:ph type="title"/>
          </p:nvPr>
        </p:nvSpPr>
        <p:spPr>
          <a:xfrm>
            <a:off x="468313" y="765175"/>
            <a:ext cx="8229600" cy="1143000"/>
          </a:xfrm>
        </p:spPr>
        <p:txBody>
          <a:bodyPr/>
          <a:lstStyle/>
          <a:p>
            <a:pPr eaLnBrk="1" hangingPunct="1"/>
            <a:r>
              <a:rPr lang="cs-CZ" altLang="cs-CZ" sz="3200" b="1"/>
              <a:t>Cíle vlády v rámci provádění </a:t>
            </a:r>
            <a:br>
              <a:rPr lang="cs-CZ" altLang="cs-CZ" sz="3200" b="1"/>
            </a:br>
            <a:r>
              <a:rPr lang="cs-CZ" altLang="cs-CZ" sz="3200" b="1"/>
              <a:t>fiskální politiky</a:t>
            </a:r>
            <a:endParaRPr lang="cs-CZ" altLang="cs-CZ" sz="3200" b="1"/>
          </a:p>
        </p:txBody>
      </p:sp>
      <p:sp>
        <p:nvSpPr>
          <p:cNvPr id="8196" name="Rectangle 3"/>
          <p:cNvSpPr>
            <a:spLocks noGrp="1" noChangeArrowheads="1"/>
          </p:cNvSpPr>
          <p:nvPr>
            <p:ph type="body" idx="1"/>
          </p:nvPr>
        </p:nvSpPr>
        <p:spPr>
          <a:xfrm>
            <a:off x="762000" y="2060575"/>
            <a:ext cx="7467600" cy="4264025"/>
          </a:xfrm>
        </p:spPr>
        <p:txBody>
          <a:bodyPr/>
          <a:lstStyle/>
          <a:p>
            <a:pPr eaLnBrk="1" hangingPunct="1"/>
            <a:r>
              <a:rPr lang="cs-CZ" altLang="cs-CZ" sz="4400" dirty="0"/>
              <a:t>Udržitelný ekonomický růst</a:t>
            </a:r>
            <a:endParaRPr lang="cs-CZ" altLang="cs-CZ" sz="4400" dirty="0"/>
          </a:p>
          <a:p>
            <a:pPr eaLnBrk="1" hangingPunct="1"/>
            <a:r>
              <a:rPr lang="cs-CZ" altLang="cs-CZ" sz="4400" dirty="0"/>
              <a:t>Vysoká zaměstnanost</a:t>
            </a:r>
            <a:endParaRPr lang="cs-CZ" altLang="cs-CZ" sz="4400" dirty="0"/>
          </a:p>
          <a:p>
            <a:pPr eaLnBrk="1" hangingPunct="1"/>
            <a:r>
              <a:rPr lang="cs-CZ" altLang="cs-CZ" sz="4400" dirty="0"/>
              <a:t>Stabilita cen</a:t>
            </a:r>
            <a:endParaRPr lang="cs-CZ" altLang="cs-CZ" sz="4400" dirty="0"/>
          </a:p>
          <a:p>
            <a:pPr eaLnBrk="1" hangingPunct="1"/>
            <a:r>
              <a:rPr lang="cs-CZ" altLang="cs-CZ" sz="4400" dirty="0"/>
              <a:t>Vnější ekonomická rovnováha</a:t>
            </a:r>
            <a:endParaRPr lang="cs-CZ" altLang="cs-CZ" sz="4400"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7995" y="-36758"/>
            <a:ext cx="9251464" cy="957570"/>
          </a:xfrm>
          <a:prstGeom prst="rect">
            <a:avLst/>
          </a:prstGeom>
        </p:spPr>
        <p:txBody>
          <a:bodyPr vert="horz" wrap="square" lIns="0" tIns="569849" rIns="0" bIns="0" rtlCol="0">
            <a:spAutoFit/>
          </a:bodyPr>
          <a:lstStyle/>
          <a:p>
            <a:pPr marL="1591945" marR="0" lvl="0" indent="0" defTabSz="914400" eaLnBrk="1" fontAlgn="auto" latinLnBrk="0" hangingPunct="1">
              <a:lnSpc>
                <a:spcPct val="100000"/>
              </a:lnSpc>
              <a:spcBef>
                <a:spcPts val="105"/>
              </a:spcBef>
              <a:spcAft>
                <a:spcPts val="0"/>
              </a:spcAft>
              <a:buClrTx/>
              <a:buSzTx/>
              <a:buFontTx/>
              <a:buNone/>
              <a:defRPr/>
            </a:pPr>
            <a:r>
              <a:rPr lang="cs-CZ" sz="2400" b="1" dirty="0">
                <a:solidFill>
                  <a:srgbClr val="FF0000"/>
                </a:solidFill>
                <a:latin typeface="Calibri" panose="020F0502020204030204"/>
                <a:cs typeface="Calibri" panose="020F0502020204030204"/>
              </a:rPr>
              <a:t>HISTORIE HP a FP </a:t>
            </a:r>
            <a:r>
              <a:rPr lang="cs-CZ" sz="2400" dirty="0">
                <a:solidFill>
                  <a:srgbClr val="000000"/>
                </a:solidFill>
                <a:latin typeface="Calibri" panose="020F0502020204030204"/>
                <a:cs typeface="Calibri" panose="020F0502020204030204"/>
              </a:rPr>
              <a:t>– detailněji </a:t>
            </a:r>
            <a:endParaRPr lang="cs-CZ" sz="2400" spc="-20" dirty="0">
              <a:solidFill>
                <a:srgbClr val="000000"/>
              </a:solidFill>
              <a:latin typeface="Calibri" panose="020F0502020204030204"/>
              <a:cs typeface="Calibri" panose="020F0502020204030204"/>
            </a:endParaRPr>
          </a:p>
        </p:txBody>
      </p:sp>
      <p:sp>
        <p:nvSpPr>
          <p:cNvPr id="6" name="Obdélník 5"/>
          <p:cNvSpPr/>
          <p:nvPr/>
        </p:nvSpPr>
        <p:spPr>
          <a:xfrm>
            <a:off x="228599" y="914400"/>
            <a:ext cx="8784869" cy="5139869"/>
          </a:xfrm>
          <a:prstGeom prst="rect">
            <a:avLst/>
          </a:prstGeom>
        </p:spPr>
        <p:txBody>
          <a:bodyPr wrap="square">
            <a:spAutoFit/>
          </a:bodyPr>
          <a:lstStyle/>
          <a:p>
            <a:pPr marL="285750" indent="-285750" algn="just">
              <a:buFont typeface="Wingdings" panose="05000000000000000000" pitchFamily="2" charset="2"/>
              <a:buChar char="q"/>
            </a:pPr>
            <a:r>
              <a:rPr lang="cs-CZ" sz="2200" b="1" dirty="0"/>
              <a:t>Do 30. let 20. století: LIBERÁLNÍ PŘÍSTUP k ekonomice. </a:t>
            </a:r>
            <a:endParaRPr lang="cs-CZ" sz="2200" b="1" dirty="0"/>
          </a:p>
          <a:p>
            <a:pPr marL="285750" indent="-285750" algn="just">
              <a:buFont typeface="Wingdings" panose="05000000000000000000" pitchFamily="2" charset="2"/>
              <a:buChar char="Ø"/>
            </a:pPr>
            <a:r>
              <a:rPr lang="cs-CZ" sz="2200" b="1" dirty="0"/>
              <a:t>Hlavní směry ekonomické teorie </a:t>
            </a:r>
            <a:r>
              <a:rPr lang="cs-CZ" sz="2200" dirty="0"/>
              <a:t>– </a:t>
            </a:r>
            <a:r>
              <a:rPr lang="cs-CZ" sz="2200" b="1" dirty="0">
                <a:solidFill>
                  <a:srgbClr val="FF0000"/>
                </a:solidFill>
              </a:rPr>
              <a:t>KLASICKÁ ŠKOLA POLITICKÉ EKONOMIE / EKONOMIE NEOKLASICKÁ</a:t>
            </a:r>
            <a:r>
              <a:rPr lang="cs-CZ" sz="2200" dirty="0"/>
              <a:t> – víra v </a:t>
            </a:r>
            <a:r>
              <a:rPr lang="cs-CZ" sz="2200" b="1" dirty="0"/>
              <a:t>samoregulační schopnost hospodářství</a:t>
            </a:r>
            <a:r>
              <a:rPr lang="cs-CZ" sz="2200" dirty="0"/>
              <a:t>, kdy ekonomika je schopna </a:t>
            </a:r>
            <a:r>
              <a:rPr lang="cs-CZ" sz="2200" b="1" dirty="0"/>
              <a:t>dlouhodobě dosahovat výstupu </a:t>
            </a:r>
            <a:r>
              <a:rPr lang="cs-CZ" sz="2200" dirty="0"/>
              <a:t>na úrovni </a:t>
            </a:r>
            <a:r>
              <a:rPr lang="cs-CZ" sz="2200" b="1" dirty="0"/>
              <a:t>potenciálního produktu. </a:t>
            </a:r>
            <a:endParaRPr lang="cs-CZ" sz="2200" b="1" dirty="0"/>
          </a:p>
          <a:p>
            <a:pPr marL="285750" indent="-285750" algn="just">
              <a:buFont typeface="Wingdings" panose="05000000000000000000" pitchFamily="2" charset="2"/>
              <a:buChar char="Ø"/>
            </a:pPr>
            <a:r>
              <a:rPr lang="cs-CZ" sz="2200" dirty="0"/>
              <a:t>V tomto </a:t>
            </a:r>
            <a:r>
              <a:rPr lang="cs-CZ" sz="2200" b="1" dirty="0"/>
              <a:t>LIBERÁLNÍM PŘÍSTUPU k ekonomice: </a:t>
            </a:r>
            <a:r>
              <a:rPr lang="cs-CZ" sz="2200" dirty="0"/>
              <a:t>nebyl důvod pro </a:t>
            </a:r>
            <a:r>
              <a:rPr lang="cs-CZ" sz="2200" b="1" dirty="0"/>
              <a:t>aktivní hospodářskou politiku;</a:t>
            </a:r>
            <a:r>
              <a:rPr lang="cs-CZ" sz="2200" dirty="0"/>
              <a:t> </a:t>
            </a:r>
            <a:r>
              <a:rPr lang="cs-CZ" sz="2200" b="1" dirty="0"/>
              <a:t>ÚKOL STÁTU: vytvářet podmínky pro fungování tržního mechanismu. </a:t>
            </a:r>
            <a:endParaRPr lang="cs-CZ" sz="2200" b="1" dirty="0"/>
          </a:p>
          <a:p>
            <a:pPr marL="285750" indent="-285750">
              <a:buFont typeface="Wingdings" panose="05000000000000000000" pitchFamily="2" charset="2"/>
              <a:buChar char="q"/>
            </a:pPr>
            <a:endParaRPr lang="cs-CZ" sz="2200" b="1" dirty="0"/>
          </a:p>
          <a:p>
            <a:pPr marL="285750" indent="-285750">
              <a:buFont typeface="Wingdings" panose="05000000000000000000" pitchFamily="2" charset="2"/>
              <a:buChar char="q"/>
            </a:pPr>
            <a:r>
              <a:rPr lang="cs-CZ" sz="2100" b="1" dirty="0"/>
              <a:t>Od 20. let 20. století: </a:t>
            </a:r>
            <a:r>
              <a:rPr lang="cs-CZ" sz="2100" dirty="0"/>
              <a:t>přehodnocování názorů na </a:t>
            </a:r>
            <a:r>
              <a:rPr lang="cs-CZ" sz="2100" b="1" dirty="0"/>
              <a:t>schopnost ekonomiky dosahovat výkonu na úrovni potenciálního produktu:</a:t>
            </a:r>
            <a:endParaRPr lang="cs-CZ" sz="2100" b="1" dirty="0"/>
          </a:p>
          <a:p>
            <a:pPr marL="285750" indent="-285750" algn="just">
              <a:buFont typeface="Wingdings" panose="05000000000000000000" pitchFamily="2" charset="2"/>
              <a:buChar char="Ø"/>
            </a:pPr>
            <a:r>
              <a:rPr lang="cs-CZ" sz="2200" dirty="0"/>
              <a:t>Podnět k </a:t>
            </a:r>
            <a:r>
              <a:rPr lang="cs-CZ" sz="2200" b="1" dirty="0"/>
              <a:t>přehodnocení platnosti </a:t>
            </a:r>
            <a:r>
              <a:rPr lang="cs-CZ" sz="2200" b="1" dirty="0">
                <a:solidFill>
                  <a:srgbClr val="FF0000"/>
                </a:solidFill>
              </a:rPr>
              <a:t>POSTULÁTŮ NEOKLASICKÉ EKONOMIE</a:t>
            </a:r>
            <a:r>
              <a:rPr lang="cs-CZ" sz="2200" dirty="0"/>
              <a:t>: </a:t>
            </a:r>
            <a:r>
              <a:rPr lang="cs-CZ" sz="2200" b="1" i="1" dirty="0">
                <a:solidFill>
                  <a:srgbClr val="7030A0"/>
                </a:solidFill>
              </a:rPr>
              <a:t>opakování hospodářských poklesů, jejich prohlubování a zkracování amplitudy hospodářského cyklu. </a:t>
            </a:r>
            <a:endParaRPr lang="cs-CZ" sz="2200" b="1" i="1" dirty="0">
              <a:solidFill>
                <a:srgbClr val="7030A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4784" y="-89788"/>
            <a:ext cx="8445754" cy="1252522"/>
          </a:xfrm>
          <a:prstGeom prst="rect">
            <a:avLst/>
          </a:prstGeom>
        </p:spPr>
        <p:txBody>
          <a:bodyPr vert="horz" wrap="square" lIns="0" tIns="569849" rIns="0" bIns="0" rtlCol="0">
            <a:spAutoFit/>
          </a:bodyPr>
          <a:lstStyle/>
          <a:p>
            <a:pPr marL="1591945">
              <a:lnSpc>
                <a:spcPct val="100000"/>
              </a:lnSpc>
              <a:spcBef>
                <a:spcPts val="105"/>
              </a:spcBef>
            </a:pPr>
            <a:r>
              <a:rPr lang="cs-CZ" b="1" dirty="0">
                <a:solidFill>
                  <a:srgbClr val="FF0000"/>
                </a:solidFill>
                <a:latin typeface="Calibri" panose="020F0502020204030204"/>
                <a:cs typeface="Calibri" panose="020F0502020204030204"/>
              </a:rPr>
              <a:t>HISTORIE HP a FP </a:t>
            </a:r>
            <a:r>
              <a:rPr lang="cs-CZ" dirty="0">
                <a:solidFill>
                  <a:srgbClr val="000000"/>
                </a:solidFill>
                <a:latin typeface="Calibri" panose="020F0502020204030204"/>
                <a:cs typeface="Calibri" panose="020F0502020204030204"/>
              </a:rPr>
              <a:t>– detailněji </a:t>
            </a:r>
            <a:endParaRPr spc="-20" dirty="0">
              <a:solidFill>
                <a:srgbClr val="000000"/>
              </a:solidFill>
              <a:latin typeface="Calibri" panose="020F0502020204030204"/>
              <a:cs typeface="Calibri" panose="020F0502020204030204"/>
            </a:endParaRPr>
          </a:p>
        </p:txBody>
      </p:sp>
      <p:sp>
        <p:nvSpPr>
          <p:cNvPr id="6" name="Obdélník 5"/>
          <p:cNvSpPr/>
          <p:nvPr/>
        </p:nvSpPr>
        <p:spPr>
          <a:xfrm>
            <a:off x="284784" y="1295400"/>
            <a:ext cx="8445754" cy="4893647"/>
          </a:xfrm>
          <a:prstGeom prst="rect">
            <a:avLst/>
          </a:prstGeom>
        </p:spPr>
        <p:txBody>
          <a:bodyPr wrap="square">
            <a:spAutoFit/>
          </a:bodyPr>
          <a:lstStyle/>
          <a:p>
            <a:pPr marL="285750" indent="-285750" algn="just">
              <a:buFont typeface="Wingdings" panose="05000000000000000000" pitchFamily="2" charset="2"/>
              <a:buChar char="ü"/>
            </a:pPr>
            <a:r>
              <a:rPr lang="cs-CZ" sz="2400" i="1" dirty="0"/>
              <a:t>Odklon </a:t>
            </a:r>
            <a:r>
              <a:rPr lang="cs-CZ" sz="2400" dirty="0"/>
              <a:t>od </a:t>
            </a:r>
            <a:r>
              <a:rPr lang="cs-CZ" sz="2400" b="1" dirty="0"/>
              <a:t>LIBERÁLNÍHO NAHLÍŽENÍ </a:t>
            </a:r>
            <a:r>
              <a:rPr lang="cs-CZ" sz="2400" dirty="0"/>
              <a:t>na fungování ekonomiky; názor, že v nových podmínkách: </a:t>
            </a:r>
            <a:r>
              <a:rPr lang="cs-CZ" sz="2400" i="1" dirty="0"/>
              <a:t>rozvinutá společnost, existence nedokonale konkurenčních struktur, nepružnost mezd, nejistota</a:t>
            </a:r>
            <a:r>
              <a:rPr lang="cs-CZ" sz="2400" dirty="0"/>
              <a:t>…</a:t>
            </a:r>
            <a:endParaRPr lang="cs-CZ" sz="2400" dirty="0"/>
          </a:p>
          <a:p>
            <a:pPr marL="733425" indent="-285750" algn="just">
              <a:buFont typeface="Wingdings" panose="05000000000000000000" pitchFamily="2" charset="2"/>
              <a:buChar char="ü"/>
            </a:pPr>
            <a:r>
              <a:rPr lang="cs-CZ" sz="2400" b="1" dirty="0"/>
              <a:t>tržní mechanismus není schopen </a:t>
            </a:r>
            <a:r>
              <a:rPr lang="cs-CZ" sz="2400" dirty="0"/>
              <a:t>zabezpečit </a:t>
            </a:r>
            <a:r>
              <a:rPr lang="cs-CZ" sz="2400" b="1" dirty="0"/>
              <a:t>výkon ekonomiky </a:t>
            </a:r>
            <a:r>
              <a:rPr lang="cs-CZ" sz="2400" dirty="0"/>
              <a:t>odpovídající </a:t>
            </a:r>
            <a:r>
              <a:rPr lang="cs-CZ" sz="2400" b="1" dirty="0"/>
              <a:t>potenciálnímu produktu.</a:t>
            </a:r>
            <a:endParaRPr lang="cs-CZ" sz="2400" b="1" dirty="0"/>
          </a:p>
          <a:p>
            <a:pPr marL="285750" indent="-285750" algn="just">
              <a:buFont typeface="Wingdings" panose="05000000000000000000" pitchFamily="2" charset="2"/>
              <a:buChar char="ü"/>
            </a:pPr>
            <a:endParaRPr lang="cs-CZ" sz="2400" i="1" dirty="0"/>
          </a:p>
          <a:p>
            <a:pPr marL="285750" indent="-285750" algn="just">
              <a:buFont typeface="Wingdings" panose="05000000000000000000" pitchFamily="2" charset="2"/>
              <a:buChar char="ü"/>
            </a:pPr>
            <a:r>
              <a:rPr lang="cs-CZ" sz="2400" i="1" dirty="0"/>
              <a:t>Prostor </a:t>
            </a:r>
            <a:r>
              <a:rPr lang="cs-CZ" sz="2400" dirty="0"/>
              <a:t>pro </a:t>
            </a:r>
            <a:r>
              <a:rPr lang="cs-CZ" sz="2400" b="1" dirty="0"/>
              <a:t>AKTIVNÍ HOSPODÁŘSKOU POLITIKU</a:t>
            </a:r>
            <a:r>
              <a:rPr lang="cs-CZ" sz="2400" dirty="0"/>
              <a:t>: cílem státu je zajistit stabilitu a rovnováhu hospodářství. </a:t>
            </a:r>
            <a:endParaRPr lang="cs-CZ" sz="2400" dirty="0"/>
          </a:p>
          <a:p>
            <a:pPr marL="285750" indent="-285750" algn="just">
              <a:buFont typeface="Wingdings" panose="05000000000000000000" pitchFamily="2" charset="2"/>
              <a:buChar char="Ø"/>
            </a:pPr>
            <a:r>
              <a:rPr lang="cs-CZ" sz="2400" b="1" dirty="0"/>
              <a:t>Hospodářská politika </a:t>
            </a:r>
            <a:r>
              <a:rPr lang="cs-CZ" sz="2400" dirty="0"/>
              <a:t>– pojímána jako </a:t>
            </a:r>
            <a:r>
              <a:rPr lang="cs-CZ" sz="2400" b="1" dirty="0"/>
              <a:t>POLITIKA STABILIZAČNÍ:</a:t>
            </a:r>
            <a:r>
              <a:rPr lang="cs-CZ" sz="2400" dirty="0"/>
              <a:t> </a:t>
            </a:r>
            <a:r>
              <a:rPr lang="cs-CZ" sz="2400" b="1" dirty="0">
                <a:solidFill>
                  <a:srgbClr val="FF0000"/>
                </a:solidFill>
              </a:rPr>
              <a:t>ZÁKLADNÍ CÍLE: </a:t>
            </a:r>
            <a:r>
              <a:rPr lang="cs-CZ" sz="2400" dirty="0"/>
              <a:t>dosažení </a:t>
            </a:r>
            <a:r>
              <a:rPr lang="cs-CZ" sz="2400" b="1" dirty="0"/>
              <a:t>PLNÉ ZAMĚSTNANOSTI </a:t>
            </a:r>
            <a:r>
              <a:rPr lang="cs-CZ" sz="2400" dirty="0"/>
              <a:t>a </a:t>
            </a:r>
            <a:r>
              <a:rPr lang="cs-CZ" sz="2400" b="1" dirty="0"/>
              <a:t>CENOVÉ STABILITY</a:t>
            </a:r>
            <a:r>
              <a:rPr lang="cs-CZ" sz="2400" dirty="0"/>
              <a:t>,  podporovat </a:t>
            </a:r>
            <a:r>
              <a:rPr lang="cs-CZ" sz="2400" b="1" dirty="0"/>
              <a:t>EKONOMICKÝ RŮST</a:t>
            </a:r>
            <a:r>
              <a:rPr lang="cs-CZ" sz="2400" dirty="0"/>
              <a:t> a </a:t>
            </a:r>
            <a:r>
              <a:rPr lang="cs-CZ" sz="2400" b="1" dirty="0"/>
              <a:t>VNĚJŠÍ ROVNOVÁHU. </a:t>
            </a:r>
            <a:endParaRPr lang="cs-CZ" sz="2400"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C6E2AD65BA15249A7B05B7D5E97129C" ma:contentTypeVersion="15" ma:contentTypeDescription="Vytvoří nový dokument" ma:contentTypeScope="" ma:versionID="4b424006f4a097d50b9d2b24c8b1283d">
  <xsd:schema xmlns:xsd="http://www.w3.org/2001/XMLSchema" xmlns:xs="http://www.w3.org/2001/XMLSchema" xmlns:p="http://schemas.microsoft.com/office/2006/metadata/properties" xmlns:ns3="bf7e5f55-07d1-4868-9b85-42c16e5f375e" xmlns:ns4="6f60b1d1-a4e8-4e81-b0d2-f5a86210fe53" targetNamespace="http://schemas.microsoft.com/office/2006/metadata/properties" ma:root="true" ma:fieldsID="0f6cf52edfa76a65320447689d5352be" ns3:_="" ns4:_="">
    <xsd:import namespace="bf7e5f55-07d1-4868-9b85-42c16e5f375e"/>
    <xsd:import namespace="6f60b1d1-a4e8-4e81-b0d2-f5a86210fe53"/>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ystem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MediaServiceSearchProperties" minOccurs="0"/>
                <xsd:element ref="ns3:_activity"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7e5f55-07d1-4868-9b85-42c16e5f37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ystemTags" ma:index="11" nillable="true" ma:displayName="MediaServiceSystemTags" ma:hidden="true" ma:internalName="MediaServiceSystemTags"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_activity" ma:index="19"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f60b1d1-a4e8-4e81-b0d2-f5a86210fe53" elementFormDefault="qualified">
    <xsd:import namespace="http://schemas.microsoft.com/office/2006/documentManagement/types"/>
    <xsd:import namespace="http://schemas.microsoft.com/office/infopath/2007/PartnerControls"/>
    <xsd:element name="SharedWithUsers" ma:index="2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dílené s podrobnostmi" ma:internalName="SharedWithDetails" ma:readOnly="true">
      <xsd:simpleType>
        <xsd:restriction base="dms:Note">
          <xsd:maxLength value="255"/>
        </xsd:restriction>
      </xsd:simpleType>
    </xsd:element>
    <xsd:element name="SharingHintHash" ma:index="22"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bf7e5f55-07d1-4868-9b85-42c16e5f375e" xsi:nil="true"/>
  </documentManagement>
</p:properties>
</file>

<file path=customXml/itemProps1.xml><?xml version="1.0" encoding="utf-8"?>
<ds:datastoreItem xmlns:ds="http://schemas.openxmlformats.org/officeDocument/2006/customXml" ds:itemID="{DF5CB998-2108-47B6-BF65-0C85B5EC011C}">
  <ds:schemaRefs/>
</ds:datastoreItem>
</file>

<file path=customXml/itemProps2.xml><?xml version="1.0" encoding="utf-8"?>
<ds:datastoreItem xmlns:ds="http://schemas.openxmlformats.org/officeDocument/2006/customXml" ds:itemID="{E5E7F58E-8EB8-4EAC-BEF6-3E232BB2E594}">
  <ds:schemaRefs/>
</ds:datastoreItem>
</file>

<file path=customXml/itemProps3.xml><?xml version="1.0" encoding="utf-8"?>
<ds:datastoreItem xmlns:ds="http://schemas.openxmlformats.org/officeDocument/2006/customXml" ds:itemID="{E763FF5B-17AB-43C3-B6BB-3AD3A6509BEA}">
  <ds:schemaRefs/>
</ds:datastoreItem>
</file>

<file path=docProps/app.xml><?xml version="1.0" encoding="utf-8"?>
<Properties xmlns="http://schemas.openxmlformats.org/officeDocument/2006/extended-properties" xmlns:vt="http://schemas.openxmlformats.org/officeDocument/2006/docPropsVTypes">
  <TotalTime>0</TotalTime>
  <Words>31193</Words>
  <Application>WPS Presentation</Application>
  <PresentationFormat>On-screen Show (4:3)</PresentationFormat>
  <Paragraphs>866</Paragraphs>
  <Slides>62</Slides>
  <Notes>47</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3</vt:i4>
      </vt:variant>
      <vt:variant>
        <vt:lpstr>幻灯片标题</vt:lpstr>
      </vt:variant>
      <vt:variant>
        <vt:i4>62</vt:i4>
      </vt:variant>
    </vt:vector>
  </HeadingPairs>
  <TitlesOfParts>
    <vt:vector size="81" baseType="lpstr">
      <vt:lpstr>Arial</vt:lpstr>
      <vt:lpstr>SimSun</vt:lpstr>
      <vt:lpstr>Wingdings</vt:lpstr>
      <vt:lpstr>Arial</vt:lpstr>
      <vt:lpstr>Calibri</vt:lpstr>
      <vt:lpstr>Times New Roman</vt:lpstr>
      <vt:lpstr>Verdana</vt:lpstr>
      <vt:lpstr>Calibri</vt:lpstr>
      <vt:lpstr>Consolas</vt:lpstr>
      <vt:lpstr>Consolas,Bold</vt:lpstr>
      <vt:lpstr>Segoe Print</vt:lpstr>
      <vt:lpstr>Microsoft YaHei</vt:lpstr>
      <vt:lpstr>Arial Unicode MS</vt:lpstr>
      <vt:lpstr>Segoe UI Symbol</vt:lpstr>
      <vt:lpstr>Tahoma</vt:lpstr>
      <vt:lpstr>1_Office Theme</vt:lpstr>
      <vt:lpstr>PowerPoint.Show.8</vt:lpstr>
      <vt:lpstr>Word.Picture.8</vt:lpstr>
      <vt:lpstr>CorelDraw.Graphic.9</vt:lpstr>
      <vt:lpstr>Makroekonomie Fiskální politika státu, státní rozpočet XMAK</vt:lpstr>
      <vt:lpstr>Hospodářská politika (HP)</vt:lpstr>
      <vt:lpstr>Hospodářská politika</vt:lpstr>
      <vt:lpstr>Cíle hospodářské politiky</vt:lpstr>
      <vt:lpstr>Nástroje a cíle fiskální politiky</vt:lpstr>
      <vt:lpstr>Nástroje a cíle fiskální politiky</vt:lpstr>
      <vt:lpstr>Cíle vlády v rámci provádění  fiskální politiky</vt:lpstr>
      <vt:lpstr>HISTORIE HP a FP – detailněji </vt:lpstr>
      <vt:lpstr>HISTORIE HP a FP – detailněji </vt:lpstr>
      <vt:lpstr>PowerPoint 演示文稿</vt:lpstr>
      <vt:lpstr>PODSTATA RP a FP </vt:lpstr>
      <vt:lpstr>PODSTATA RP a FP </vt:lpstr>
      <vt:lpstr>PowerPoint 演示文稿</vt:lpstr>
      <vt:lpstr>HISTORIE, ÚLOHA FISKÁLNÍ POLITIKY</vt:lpstr>
      <vt:lpstr>HISTORIE, ÚLOHA FISKÁLNÍ POLITIKY</vt:lpstr>
      <vt:lpstr>Aktivní funkce FP</vt:lpstr>
      <vt:lpstr>Funkce fiskální politiky </vt:lpstr>
      <vt:lpstr>FUNKCE FISKÁLNÍ POLITIKY - shrnutí</vt:lpstr>
      <vt:lpstr>Vláda a fiskální politika</vt:lpstr>
      <vt:lpstr>Typy fiskální politiky</vt:lpstr>
      <vt:lpstr>Státní rozpočet</vt:lpstr>
      <vt:lpstr>Schéma rozpočtové soustavy ČR</vt:lpstr>
      <vt:lpstr>Veřejné finance</vt:lpstr>
      <vt:lpstr>Funkce státní rozpočtu</vt:lpstr>
      <vt:lpstr>Státní rozpočet</vt:lpstr>
      <vt:lpstr>Státní rozpočet</vt:lpstr>
      <vt:lpstr>Dluh</vt:lpstr>
      <vt:lpstr>Dluh</vt:lpstr>
      <vt:lpstr>Způsoby krytí dluhu</vt:lpstr>
      <vt:lpstr>Dluh</vt:lpstr>
      <vt:lpstr>Nástroje fiskální politiky</vt:lpstr>
      <vt:lpstr>Vestavěné stabilizátory</vt:lpstr>
      <vt:lpstr>Vestavěné stabilizátory</vt:lpstr>
      <vt:lpstr>Státní rozpočet (SR)</vt:lpstr>
      <vt:lpstr>Státní rozpočet (SR)</vt:lpstr>
      <vt:lpstr>Příjmy státního rozpočtu</vt:lpstr>
      <vt:lpstr>Příjmy státního rozpočtu</vt:lpstr>
      <vt:lpstr>DANĚ LINEÁRNÍ, PROGRESIVNÍ A DEGRESIVNÍ </vt:lpstr>
      <vt:lpstr>PowerPoint 演示文稿</vt:lpstr>
      <vt:lpstr>Typy fiskální politiky</vt:lpstr>
      <vt:lpstr>Typy fiskální politiky</vt:lpstr>
      <vt:lpstr>Expanzivní fiskální politika</vt:lpstr>
      <vt:lpstr>Restriktivní fiskální politika</vt:lpstr>
      <vt:lpstr>Expanzivní fiskální politika v modelu důchod – výdaje (45°)</vt:lpstr>
      <vt:lpstr>Expanzivní fiskální politika při plném využití zdrojů</vt:lpstr>
      <vt:lpstr>Účinky fiskální politiky</vt:lpstr>
      <vt:lpstr>Dlouhodobé účinky expanzivní fiskální politiky</vt:lpstr>
      <vt:lpstr>Vytěsňovací efekt</vt:lpstr>
      <vt:lpstr>Vytěsňovací efekt (crowding out effect) </vt:lpstr>
      <vt:lpstr>Dlouhodobé účinky expanzivní fiskální politiky – vytěsňovací efekt</vt:lpstr>
      <vt:lpstr>Názory na úlohu fiskální politiky:</vt:lpstr>
      <vt:lpstr>Nabídkově zaměřená fiskální politika </vt:lpstr>
      <vt:lpstr>Nabídkově zaměřená fiskální politika</vt:lpstr>
      <vt:lpstr>Nabídkově zaměřená fiskální politika</vt:lpstr>
      <vt:lpstr>Doporučení ekonomie strany nabídky </vt:lpstr>
      <vt:lpstr>PowerPoint 演示文稿</vt:lpstr>
      <vt:lpstr>Lafferova křivka – ekonomie strany nabídky</vt:lpstr>
      <vt:lpstr>Lafferova křivka</vt:lpstr>
      <vt:lpstr>Lafferova křivka</vt:lpstr>
      <vt:lpstr>Evropská unie a fiskální disciplína</vt:lpstr>
      <vt:lpstr>Konvergenční kritéria (tzv. Maastrichtská kritéria) pro vstup do EMU:</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Magdaléna Drastichová</cp:lastModifiedBy>
  <cp:revision>103</cp:revision>
  <dcterms:created xsi:type="dcterms:W3CDTF">2024-03-29T21:37:00Z</dcterms:created>
  <dcterms:modified xsi:type="dcterms:W3CDTF">2024-11-20T21:33:48Z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617498EF5B9443BCA8FAB08F1AC2DAB0_13</vt:lpwstr>
  </property>
  <property fmtid="{D5CDD505-2E9C-101B-9397-08002B2CF9AE}" pid="3" name="KSOProductBuildVer">
    <vt:lpwstr>1033-12.2.0.18911</vt:lpwstr>
  </property>
  <property fmtid="{D5CDD505-2E9C-101B-9397-08002B2CF9AE}" pid="4" name="ContentTypeId">
    <vt:lpwstr>0x0101008C6E2AD65BA15249A7B05B7D5E97129C</vt:lpwstr>
  </property>
</Properties>
</file>