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48"/>
  </p:notesMasterIdLst>
  <p:sldIdLst>
    <p:sldId id="257" r:id="rId3"/>
    <p:sldId id="388" r:id="rId4"/>
    <p:sldId id="389" r:id="rId5"/>
    <p:sldId id="308" r:id="rId6"/>
    <p:sldId id="337" r:id="rId7"/>
    <p:sldId id="373" r:id="rId8"/>
    <p:sldId id="339" r:id="rId9"/>
    <p:sldId id="374" r:id="rId10"/>
    <p:sldId id="375" r:id="rId11"/>
    <p:sldId id="338" r:id="rId12"/>
    <p:sldId id="309" r:id="rId13"/>
    <p:sldId id="340" r:id="rId14"/>
    <p:sldId id="341" r:id="rId15"/>
    <p:sldId id="342" r:id="rId16"/>
    <p:sldId id="376" r:id="rId17"/>
    <p:sldId id="343" r:id="rId18"/>
    <p:sldId id="378" r:id="rId19"/>
    <p:sldId id="377" r:id="rId20"/>
    <p:sldId id="379" r:id="rId21"/>
    <p:sldId id="344" r:id="rId22"/>
    <p:sldId id="346" r:id="rId23"/>
    <p:sldId id="347" r:id="rId24"/>
    <p:sldId id="380" r:id="rId25"/>
    <p:sldId id="381" r:id="rId26"/>
    <p:sldId id="382" r:id="rId27"/>
    <p:sldId id="383" r:id="rId28"/>
    <p:sldId id="384" r:id="rId29"/>
    <p:sldId id="386" r:id="rId30"/>
    <p:sldId id="385" r:id="rId31"/>
    <p:sldId id="387" r:id="rId32"/>
    <p:sldId id="390" r:id="rId33"/>
    <p:sldId id="391" r:id="rId34"/>
    <p:sldId id="393" r:id="rId35"/>
    <p:sldId id="392" r:id="rId36"/>
    <p:sldId id="396" r:id="rId37"/>
    <p:sldId id="402" r:id="rId38"/>
    <p:sldId id="394" r:id="rId39"/>
    <p:sldId id="397" r:id="rId40"/>
    <p:sldId id="395" r:id="rId41"/>
    <p:sldId id="403" r:id="rId42"/>
    <p:sldId id="398" r:id="rId43"/>
    <p:sldId id="404" r:id="rId44"/>
    <p:sldId id="400" r:id="rId45"/>
    <p:sldId id="401" r:id="rId46"/>
    <p:sldId id="27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45" autoAdjust="0"/>
  </p:normalViewPr>
  <p:slideViewPr>
    <p:cSldViewPr snapToGrid="0">
      <p:cViewPr varScale="1">
        <p:scale>
          <a:sx n="80" d="100"/>
          <a:sy n="80" d="100"/>
        </p:scale>
        <p:origin x="6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0F2D7-A17C-4307-BB5C-45F3BCD640D6}" type="datetimeFigureOut">
              <a:rPr lang="en-GB" smtClean="0"/>
              <a:t>10/10/2024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1DF3A-3D05-4752-846B-5F689D2410B6}"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cs-CZ"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a:t>
            </a:fld>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b="1" noProof="0" dirty="0">
                <a:latin typeface="Times New Roman" panose="02020603050405020304" pitchFamily="18" charset="0"/>
                <a:cs typeface="Times New Roman" panose="02020603050405020304" pitchFamily="18" charset="0"/>
              </a:rPr>
              <a:t>Například člověk, který má rajčata a chce meloun, by mu sel najít člověka s melounem, který právě potřebuje rajčata. </a:t>
            </a:r>
          </a:p>
          <a:p>
            <a:pPr algn="just"/>
            <a:r>
              <a:rPr lang="cs-CZ" b="1" dirty="0">
                <a:latin typeface="Times New Roman" panose="02020603050405020304" pitchFamily="18" charset="0"/>
                <a:cs typeface="Times New Roman" panose="02020603050405020304" pitchFamily="18" charset="0"/>
              </a:rPr>
              <a:t>Ale co všechno máme považovat za peníze? Viz Novákova aktiva. Každé z Novákových aktiv je uchovatelem hodnoty</a:t>
            </a:r>
          </a:p>
          <a:p>
            <a:pPr marL="0" marR="0" lvl="0" indent="0" algn="just" defTabSz="914400" rtl="0" eaLnBrk="1" fontAlgn="auto" latinLnBrk="0" hangingPunct="1">
              <a:lnSpc>
                <a:spcPct val="100000"/>
              </a:lnSpc>
              <a:spcBef>
                <a:spcPts val="0"/>
              </a:spcBef>
              <a:spcAft>
                <a:spcPts val="0"/>
              </a:spcAft>
              <a:buClrTx/>
              <a:buSzTx/>
              <a:buFontTx/>
              <a:buNone/>
              <a:defRPr/>
            </a:pPr>
            <a:r>
              <a:rPr lang="cs-CZ" b="1" dirty="0">
                <a:latin typeface="Times New Roman" panose="02020603050405020304" pitchFamily="18" charset="0"/>
                <a:cs typeface="Times New Roman" panose="02020603050405020304" pitchFamily="18" charset="0"/>
              </a:rPr>
              <a:t>Likvidita je ceněná vlastnost aktiva. </a:t>
            </a:r>
          </a:p>
          <a:p>
            <a:pPr algn="just"/>
            <a:endParaRPr lang="cs-CZ" sz="1200" b="1" dirty="0">
              <a:latin typeface="Times New Roman" panose="02020603050405020304" pitchFamily="18" charset="0"/>
              <a:cs typeface="Times New Roman" panose="02020603050405020304" pitchFamily="18" charset="0"/>
            </a:endParaRPr>
          </a:p>
          <a:p>
            <a:pPr algn="just"/>
            <a:r>
              <a:rPr lang="cs-CZ" sz="1200" b="1" dirty="0">
                <a:latin typeface="Times New Roman" panose="02020603050405020304" pitchFamily="18" charset="0"/>
                <a:cs typeface="Times New Roman" panose="02020603050405020304" pitchFamily="18" charset="0"/>
              </a:rPr>
              <a:t>Hranice mezi penězi a jinými finančními aktivy je dnes méně ostrá než bývala v minulosti. </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14300" indent="0" algn="just">
              <a:buNone/>
            </a:pPr>
            <a:r>
              <a:rPr lang="cs-CZ" sz="1800" b="1" dirty="0">
                <a:effectLst/>
                <a:latin typeface="Calibri" panose="020F0502020204030204" pitchFamily="34" charset="0"/>
              </a:rPr>
              <a:t>Spotřeba a důchod</a:t>
            </a:r>
            <a:endParaRPr lang="cs-CZ" sz="1200" b="1" dirty="0">
              <a:latin typeface="Times New Roman" panose="02020603050405020304" pitchFamily="18" charset="0"/>
              <a:cs typeface="Times New Roman" panose="02020603050405020304" pitchFamily="18" charset="0"/>
            </a:endParaRPr>
          </a:p>
          <a:p>
            <a:pPr marL="114300" indent="0" algn="just">
              <a:buNone/>
            </a:pPr>
            <a:r>
              <a:rPr lang="cs-CZ" sz="1200" dirty="0">
                <a:latin typeface="Times New Roman" panose="02020603050405020304" pitchFamily="18" charset="0"/>
                <a:cs typeface="Times New Roman" panose="02020603050405020304" pitchFamily="18" charset="0"/>
              </a:rPr>
              <a:t>Rodina Novákova má roční disponibilní důchod 200 tisíc korun. Z něho 150 tisíc vydá na spotřebu a 50 tisíc spoří. Když začne pan Novák víc vydělávat a rodinný důchod se zvýší na 300 tisíc korun, začnou Novákovi utrácet na spotřebu více — dejme tomu 200 tisíc korun. Zvýšení důchodu zvýšilo jejich spotřebu. </a:t>
            </a:r>
          </a:p>
          <a:p>
            <a:pPr marL="114300" indent="0" algn="just">
              <a:buNone/>
            </a:pPr>
            <a:r>
              <a:rPr lang="cs-CZ" sz="1200" b="1" dirty="0">
                <a:latin typeface="Times New Roman" panose="02020603050405020304" pitchFamily="18" charset="0"/>
                <a:cs typeface="Times New Roman" panose="02020603050405020304" pitchFamily="18" charset="0"/>
              </a:rPr>
              <a:t>Spotřeba a úroková míra </a:t>
            </a:r>
          </a:p>
          <a:p>
            <a:pPr marL="114300" indent="0" algn="just">
              <a:buNone/>
            </a:pPr>
            <a:r>
              <a:rPr lang="cs-CZ" sz="1200" dirty="0">
                <a:latin typeface="Times New Roman" panose="02020603050405020304" pitchFamily="18" charset="0"/>
                <a:cs typeface="Times New Roman" panose="02020603050405020304" pitchFamily="18" charset="0"/>
              </a:rPr>
              <a:t>Novákovi ukládají své úspory na bankovní účet, který nese 3% úrokovou míru. Ze svého ročního disponibilního důchodu 300 tisíc korun vydávají 200 tisíc na spotřebu a 100 tisíc spoří. Když ale banka sníží úrokovou míru na 1,5 %, rozhodnou se Novákovi spořit méně. Budou vydávat na spotřebu dejme tomu 250 tisíc a spořit jen 50 tisíc. </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chemeClr val="tx1"/>
                </a:solidFill>
                <a:latin typeface="Times New Roman" panose="02020603050405020304" pitchFamily="18" charset="0"/>
                <a:cs typeface="Times New Roman" panose="02020603050405020304" pitchFamily="18" charset="0"/>
              </a:rPr>
              <a:t>pro poptávku po penězích platí v podstatě totéž, co pro poptávku po jakémkoli zboží. Například vaše poptávka po hamburgerech závisí na vašem důchodu a na ceně hamburgeru. Vaše poptávka po peněžních zůstatcích závisí rovněž na vašem důchodu a na ceně držby peněz — cenou držby peněz je ušlý nominální </a:t>
            </a:r>
            <a:r>
              <a:rPr lang="cs-CZ" sz="1200" b="1" dirty="0">
                <a:solidFill>
                  <a:srgbClr val="FF0000"/>
                </a:solidFill>
                <a:latin typeface="Times New Roman" panose="02020603050405020304" pitchFamily="18" charset="0"/>
                <a:cs typeface="Times New Roman" panose="02020603050405020304" pitchFamily="18" charset="0"/>
              </a:rPr>
              <a:t>úrok. </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p>
          <a:p>
            <a:pPr algn="just"/>
            <a:endParaRPr lang="cs-CZ" noProof="0" dirty="0"/>
          </a:p>
          <a:p>
            <a:r>
              <a:rPr lang="cs-CZ" b="1" dirty="0"/>
              <a:t>Aktiva</a:t>
            </a:r>
            <a:r>
              <a:rPr lang="cs-CZ" dirty="0"/>
              <a:t>:</a:t>
            </a:r>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p>
          <a:p>
            <a:r>
              <a:rPr lang="cs-CZ" b="1" dirty="0"/>
              <a:t>Pasiva</a:t>
            </a:r>
            <a:r>
              <a:rPr lang="cs-CZ" dirty="0"/>
              <a:t>:</a:t>
            </a:r>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p>
          <a:p>
            <a:pPr algn="just"/>
            <a:endParaRPr lang="cs-CZ" noProof="0" dirty="0"/>
          </a:p>
          <a:p>
            <a:r>
              <a:rPr lang="cs-CZ" b="1" dirty="0"/>
              <a:t>Aktiva</a:t>
            </a:r>
            <a:r>
              <a:rPr lang="cs-CZ" dirty="0"/>
              <a:t>:</a:t>
            </a:r>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p>
          <a:p>
            <a:r>
              <a:rPr lang="cs-CZ" b="1" dirty="0"/>
              <a:t>Pasiva</a:t>
            </a:r>
            <a:r>
              <a:rPr lang="cs-CZ" dirty="0"/>
              <a:t>:</a:t>
            </a:r>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007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p>
          <a:p>
            <a:pPr algn="just"/>
            <a:endParaRPr lang="cs-CZ" noProof="0" dirty="0"/>
          </a:p>
          <a:p>
            <a:r>
              <a:rPr lang="cs-CZ" b="1" dirty="0"/>
              <a:t>Aktiva</a:t>
            </a:r>
            <a:r>
              <a:rPr lang="cs-CZ" dirty="0"/>
              <a:t>:</a:t>
            </a:r>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p>
          <a:p>
            <a:r>
              <a:rPr lang="cs-CZ" b="1" dirty="0"/>
              <a:t>Pasiva</a:t>
            </a:r>
            <a:r>
              <a:rPr lang="cs-CZ" dirty="0"/>
              <a:t>:</a:t>
            </a:r>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p>
          <a:p>
            <a:pPr algn="just"/>
            <a:endParaRPr lang="cs-CZ" noProof="0" dirty="0"/>
          </a:p>
          <a:p>
            <a:r>
              <a:rPr lang="cs-CZ" b="1" dirty="0"/>
              <a:t>Aktiva</a:t>
            </a:r>
            <a:r>
              <a:rPr lang="cs-CZ" dirty="0"/>
              <a:t>:</a:t>
            </a:r>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p>
          <a:p>
            <a:r>
              <a:rPr lang="cs-CZ" b="1" dirty="0"/>
              <a:t>Pasiva</a:t>
            </a:r>
            <a:r>
              <a:rPr lang="cs-CZ" dirty="0"/>
              <a:t>:</a:t>
            </a:r>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111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p>
          <a:p>
            <a:pPr algn="just"/>
            <a:endParaRPr lang="cs-CZ" noProof="0" dirty="0"/>
          </a:p>
          <a:p>
            <a:r>
              <a:rPr lang="cs-CZ" b="1" dirty="0"/>
              <a:t>Aktiva</a:t>
            </a:r>
            <a:r>
              <a:rPr lang="cs-CZ" dirty="0"/>
              <a:t>:</a:t>
            </a:r>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p>
          <a:p>
            <a:r>
              <a:rPr lang="cs-CZ" b="1" dirty="0"/>
              <a:t>Pasiva</a:t>
            </a:r>
            <a:r>
              <a:rPr lang="cs-CZ" dirty="0"/>
              <a:t>:</a:t>
            </a:r>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531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p>
          <a:p>
            <a:pPr algn="just"/>
            <a:endParaRPr lang="cs-CZ" noProof="0" dirty="0"/>
          </a:p>
          <a:p>
            <a:r>
              <a:rPr lang="cs-CZ" b="1" dirty="0"/>
              <a:t>Aktiva</a:t>
            </a:r>
            <a:r>
              <a:rPr lang="cs-CZ" dirty="0"/>
              <a:t>:</a:t>
            </a:r>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p>
          <a:p>
            <a:r>
              <a:rPr lang="cs-CZ" b="1" dirty="0"/>
              <a:t>Pasiva</a:t>
            </a:r>
            <a:r>
              <a:rPr lang="cs-CZ" dirty="0"/>
              <a:t>:</a:t>
            </a:r>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03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Platební bilanci zpravidla sestavuje centrální banka. V ČR je to Česká národní banka, která shromažďuje data o všech transakcích z různých zdrojů (například od obchodních bank, celních úřadů, Českého statistického úřadu apod.) a pravidelně publikuje výkaz.</a:t>
            </a:r>
          </a:p>
          <a:p>
            <a:pPr algn="just"/>
            <a:endParaRPr lang="cs-CZ" sz="1200" b="1" dirty="0">
              <a:latin typeface="Times New Roman" panose="02020603050405020304" pitchFamily="18" charset="0"/>
              <a:cs typeface="Times New Roman" panose="02020603050405020304" pitchFamily="18" charset="0"/>
            </a:endParaRPr>
          </a:p>
          <a:p>
            <a:pPr algn="just"/>
            <a:r>
              <a:rPr lang="cs-CZ" sz="1200" b="1" dirty="0">
                <a:latin typeface="Times New Roman" panose="02020603050405020304" pitchFamily="18" charset="0"/>
                <a:cs typeface="Times New Roman" panose="02020603050405020304" pitchFamily="18" charset="0"/>
              </a:rPr>
              <a:t>Například pokud společnost Vítkovice Steel a.s. prodá do Německa svoje výrobky za 100 mil. EUR, objeví se v platební bilanci kreditní záznam v kategorii „vývoz zboží“ se znaménkem plus a současně kreditní záznam v kategorii „ostatní investice“ se znaménkem plus (dojde ke zvýšení zahraničních aktiv – pohledávek o 100 mil. EUR). Německý zákazník pro úhradu svých závazků použije eura, které pošle na bankovní účet ocelářů z Ostravy.  </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345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Existuje rozšířená a zakořeněná představa, Že volný zahraniční obchod vystavuje zemi riziku obchodních schodků, zatímco obchodní ochranářství může obchodní schodek zmenšil Skutečnost je ovšem jiná.</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571500" indent="-571500" algn="just">
              <a:buFont typeface="Wingdings" panose="05000000000000000000" pitchFamily="2" charset="2"/>
              <a:buChar char="ü"/>
            </a:pPr>
            <a:r>
              <a:rPr lang="cs-CZ" sz="1200" b="1" dirty="0"/>
              <a:t>Jejich dlouhodobým účinkem není zvýšení čistého vývozu, nýbrž pouze reálná domácí měny. Představy laické veřejnosti, že obchodní ochranářství nebo podpora vývozu vedou ke zlepšení bilance zahraničního obchodu, jsou mylné. </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p>
          <a:p>
            <a:pPr algn="just"/>
            <a:endParaRPr lang="cs-CZ" noProof="0" dirty="0"/>
          </a:p>
          <a:p>
            <a:pPr algn="just"/>
            <a:r>
              <a:rPr lang="cs-CZ" noProof="0" dirty="0"/>
              <a:t>Př. Vyrovnání ceny sukna</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140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p>
          <a:p>
            <a:pPr algn="just"/>
            <a:endParaRPr lang="cs-CZ" noProof="0" dirty="0"/>
          </a:p>
          <a:p>
            <a:pPr algn="just"/>
            <a:r>
              <a:rPr lang="cs-CZ" noProof="0" dirty="0"/>
              <a:t>Př. Vyrovnání ceny sukna</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987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p>
          <a:p>
            <a:pPr algn="just"/>
            <a:endParaRPr lang="cs-CZ" noProof="0" dirty="0"/>
          </a:p>
          <a:p>
            <a:pPr algn="just"/>
            <a:r>
              <a:rPr lang="cs-CZ" noProof="0" dirty="0"/>
              <a:t>Př. Vyrovnání ceny sukna</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675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p>
          <a:p>
            <a:pPr algn="just"/>
            <a:endParaRPr lang="cs-CZ" noProof="0" dirty="0"/>
          </a:p>
          <a:p>
            <a:pPr algn="just"/>
            <a:r>
              <a:rPr lang="cs-CZ" noProof="0" dirty="0"/>
              <a:t>Př. Vyrovnání ceny sukna</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537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p>
          <a:p>
            <a:pPr algn="just"/>
            <a:endParaRPr lang="cs-CZ" noProof="0" dirty="0"/>
          </a:p>
          <a:p>
            <a:pPr algn="just"/>
            <a:r>
              <a:rPr lang="cs-CZ" noProof="0" dirty="0"/>
              <a:t>Př. Vyrovnání ceny sukna</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67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To, že se kurz koruny dlouhodobé pohybuje kolem 30 KČ/euro a ne třeba kolem 300 Kč/euro nebo kolem 3 KČ/euro, neumíme vysvětlit jinak než teorií parity kupní síly.</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74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68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Platební bilanci zpravidla sestavuje centrální banka. V ČR je to Česká národní banka, která shromažďuje data o všech transakcích z různých zdrojů (například od obchodních bank, celních úřadů, Českého statistického úřadu apod.) a pravidelně publikuje výkaz</a:t>
            </a:r>
          </a:p>
          <a:p>
            <a:pPr algn="just"/>
            <a:endParaRPr lang="cs-CZ" sz="1200" b="1" dirty="0">
              <a:latin typeface="Times New Roman" panose="02020603050405020304" pitchFamily="18" charset="0"/>
              <a:cs typeface="Times New Roman" panose="02020603050405020304" pitchFamily="18" charset="0"/>
            </a:endParaRPr>
          </a:p>
          <a:p>
            <a:pPr algn="just"/>
            <a:r>
              <a:rPr lang="cs-CZ" sz="1200" b="1" dirty="0">
                <a:latin typeface="Times New Roman" panose="02020603050405020304" pitchFamily="18" charset="0"/>
                <a:cs typeface="Times New Roman" panose="02020603050405020304" pitchFamily="18" charset="0"/>
              </a:rPr>
              <a:t>https://www.cnb.cz/cs/statistika/platebni_bilance_stat/platebni_bilance_q/vyvoj-platebni-bilance-komentar/index.html </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583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To, že se kurz koruny dlouhodobé pohybuje kolem 30 KČ/euro a ne třeba kolem 300 Kč/euro nebo kolem 3 KČ/euro, neumíme vysvětlit jinak než teorií parity kupní síly.</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334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6611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685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857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900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62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dirty="0"/>
              <a:t>ZKUŠENOSTÍ ZEMÍ viz kapitola 6.7</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595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059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chemeClr val="tx1">
                    <a:lumMod val="75000"/>
                    <a:lumOff val="25000"/>
                  </a:schemeClr>
                </a:solidFill>
                <a:latin typeface="Times New Roman" panose="02020603050405020304" pitchFamily="18" charset="0"/>
                <a:cs typeface="Times New Roman" panose="02020603050405020304" pitchFamily="18" charset="0"/>
              </a:rPr>
              <a:t>Z hlediska ekonomického by západní Část Kanady měla spíše používat vlastní měnu, protože její hospodářská integrace s východní Kanadou měřená výměnou zboží a migrací kapitálu a práce je poměrně nízká. </a:t>
            </a:r>
          </a:p>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091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37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200" b="1" dirty="0">
                <a:solidFill>
                  <a:schemeClr val="tx1"/>
                </a:solidFill>
                <a:latin typeface="Times New Roman" panose="02020603050405020304" pitchFamily="18" charset="0"/>
                <a:cs typeface="Times New Roman" panose="02020603050405020304" pitchFamily="18" charset="0"/>
              </a:rPr>
              <a:t>Přesto země EU (prozatím bez Dánska a Švédska a bez zemí nově přijatých v roce 2004) vytvořily eurozónu — oblast se společnou měnou euro. Zda se euro dlouhodobě osvědčí, ukáže budoucnost. </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792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dirty="0"/>
              <a:t>Příklad - </a:t>
            </a:r>
            <a:r>
              <a:rPr lang="cs-CZ" dirty="0" err="1"/>
              <a:t>knižka</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372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dirty="0"/>
              <a:t>Příklad - </a:t>
            </a:r>
            <a:r>
              <a:rPr lang="cs-CZ" dirty="0" err="1"/>
              <a:t>knižka</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613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832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213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kumimoji="0" lang="cs-CZ"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Když je položka jednou zanesena se znaménkem minus, musí být podruhé zanesena se znaménkem plus. </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kumimoji="0" lang="cs-CZ"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Když je položka jednou zanesena se znaménkem minus, musí být podruhé zanesena se znaménkem plus. </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78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a:latin typeface="Times New Roman" panose="02020603050405020304" pitchFamily="18" charset="0"/>
                <a:cs typeface="Times New Roman" panose="02020603050405020304" pitchFamily="18" charset="0"/>
              </a:rPr>
              <a:t>Při vyšších úrokových mírách lidé raději drží méně likvidní aktiva jako jsou termínované vklady nebo cenné papíry. </a:t>
            </a:r>
          </a:p>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err="1">
                <a:latin typeface="Times New Roman" panose="02020603050405020304" pitchFamily="18" charset="0"/>
                <a:cs typeface="Times New Roman" panose="02020603050405020304" pitchFamily="18" charset="0"/>
              </a:rPr>
              <a:t>Baumolův-Tobinův</a:t>
            </a:r>
            <a:r>
              <a:rPr lang="cs-CZ" sz="1200" b="1" dirty="0">
                <a:latin typeface="Times New Roman" panose="02020603050405020304" pitchFamily="18" charset="0"/>
                <a:cs typeface="Times New Roman" panose="02020603050405020304" pitchFamily="18" charset="0"/>
              </a:rPr>
              <a:t> model transakční poptávky po penězích tyto poznatky zobecňuje. </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a:latin typeface="Times New Roman" panose="02020603050405020304" pitchFamily="18" charset="0"/>
                <a:cs typeface="Times New Roman" panose="02020603050405020304" pitchFamily="18" charset="0"/>
              </a:rPr>
              <a:t>Při vyšších úrokových mírách lidé raději drží méně likvidní aktiva jako jsou termínované vklady nebo cenné papíry. </a:t>
            </a:r>
          </a:p>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err="1">
                <a:latin typeface="Times New Roman" panose="02020603050405020304" pitchFamily="18" charset="0"/>
                <a:cs typeface="Times New Roman" panose="02020603050405020304" pitchFamily="18" charset="0"/>
              </a:rPr>
              <a:t>Baumolův-Tobinův</a:t>
            </a:r>
            <a:r>
              <a:rPr lang="cs-CZ" sz="1200" b="1" dirty="0">
                <a:latin typeface="Times New Roman" panose="02020603050405020304" pitchFamily="18" charset="0"/>
                <a:cs typeface="Times New Roman" panose="02020603050405020304" pitchFamily="18" charset="0"/>
              </a:rPr>
              <a:t> model transakční poptávky po penězích tyto poznatky zobecňuje. </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12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93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pPr>
              <a:buClrTx/>
              <a:defRPr/>
            </a:pPr>
            <a:r>
              <a:rPr lang="cs-CZ" altLang="cs-CZ" kern="1200" cap="none">
                <a:latin typeface="Times New Roman" panose="02020603050405020304"/>
                <a:ea typeface="+mn-ea"/>
                <a:cs typeface="Times New Roman" panose="02020603050405020304" pitchFamily="18" charset="0"/>
              </a:rPr>
              <a:t>Prostor pro doplňující informace, poznámky</a:t>
            </a:r>
            <a:endParaRPr lang="cs-CZ" altLang="cs-CZ" kern="1200" cap="none" dirty="0">
              <a:latin typeface="Times New Roman" panose="020206030504050203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pPr>
              <a:buClrTx/>
              <a:defRPr/>
            </a:pPr>
            <a:fld id="{560808B9-4D1F-4069-9EB9-CD8802008F4E}" type="slidenum">
              <a:rPr lang="cs-CZ" sz="1800" kern="1200" smtClean="0">
                <a:solidFill>
                  <a:srgbClr val="307871"/>
                </a:solidFill>
                <a:latin typeface="Times New Roman" panose="02020603050405020304"/>
                <a:ea typeface="+mn-ea"/>
                <a:cs typeface="+mn-cs"/>
              </a:rPr>
              <a:t>‹#›</a:t>
            </a:fld>
            <a:endParaRPr lang="cs-CZ" sz="1800" kern="1200" dirty="0">
              <a:solidFill>
                <a:srgbClr val="307871"/>
              </a:solidFill>
              <a:latin typeface="Times New Roman" panose="020206030504050203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pPr>
              <a:buClrTx/>
            </a:pPr>
            <a:r>
              <a:rPr lang="cs-CZ" altLang="cs-CZ" kern="1200">
                <a:latin typeface="Calibri" panose="020F0502020204030204"/>
                <a:ea typeface="+mn-ea"/>
                <a:cs typeface="Times New Roman" panose="02020603050405020304" pitchFamily="18" charset="0"/>
              </a:rPr>
              <a:t>Prostor pro doplňující informace, poznámky</a:t>
            </a:r>
            <a:endParaRPr lang="cs-CZ" altLang="cs-CZ" kern="1200" dirty="0">
              <a:latin typeface="Calibri" panose="020F05020202040302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pPr>
              <a:buClrTx/>
            </a:pPr>
            <a:fld id="{560808B9-4D1F-4069-9EB9-CD8802008F4E}" type="slidenum">
              <a:rPr lang="cs-CZ" kern="1200" smtClean="0">
                <a:latin typeface="Calibri" panose="020F0502020204030204"/>
                <a:ea typeface="+mn-ea"/>
                <a:cs typeface="+mn-cs"/>
              </a:rPr>
              <a:t>‹#›</a:t>
            </a:fld>
            <a:endParaRPr lang="cs-CZ" kern="1200" dirty="0">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extLst>
      <p:ext uri="{BB962C8B-B14F-4D97-AF65-F5344CB8AC3E}">
        <p14:creationId xmlns:p14="http://schemas.microsoft.com/office/powerpoint/2010/main" val="52185213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76" r:id="rId16"/>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53915" y="2029523"/>
            <a:ext cx="10964008" cy="3200400"/>
          </a:xfrm>
          <a:prstGeom prst="rect">
            <a:avLst/>
          </a:prstGeom>
          <a:noFill/>
          <a:ln>
            <a:noFill/>
          </a:ln>
        </p:spPr>
        <p:txBody>
          <a:bodyPr spcFirstLastPara="1" wrap="square" lIns="0" tIns="0" rIns="0" bIns="0" anchor="t" anchorCtr="0">
            <a:noAutofit/>
          </a:bodyPr>
          <a:lstStyle/>
          <a:p>
            <a:pPr lvl="0">
              <a:buClr>
                <a:srgbClr val="D10202"/>
              </a:buClr>
              <a:buSzPts val="4400"/>
            </a:pPr>
            <a:r>
              <a:rPr lang="cs-CZ" sz="3600" b="1" dirty="0">
                <a:solidFill>
                  <a:srgbClr val="D10202"/>
                </a:solidFill>
              </a:rPr>
              <a:t>Makroekonomie II</a:t>
            </a:r>
            <a:br>
              <a:rPr lang="cs-CZ" sz="3600" b="1" dirty="0">
                <a:solidFill>
                  <a:srgbClr val="D10202"/>
                </a:solidFill>
              </a:rPr>
            </a:br>
            <a:r>
              <a:rPr lang="cs-CZ" sz="3200" b="1" i="1" dirty="0">
                <a:solidFill>
                  <a:srgbClr val="D10202"/>
                </a:solidFill>
              </a:rPr>
              <a:t>Platební bilance a vnější rovnováha (součást tématu 9 v osnově).</a:t>
            </a:r>
            <a:br>
              <a:rPr lang="cs-CZ" sz="3600" b="1" i="1" dirty="0">
                <a:solidFill>
                  <a:srgbClr val="D10202"/>
                </a:solidFill>
              </a:rPr>
            </a:br>
            <a:r>
              <a:rPr lang="cs-CZ" sz="2800" b="1" dirty="0">
                <a:solidFill>
                  <a:srgbClr val="D10202"/>
                </a:solidFill>
              </a:rPr>
              <a:t>XMAK2</a:t>
            </a:r>
            <a:endParaRPr sz="2800" b="1" dirty="0"/>
          </a:p>
        </p:txBody>
      </p:sp>
      <p:sp>
        <p:nvSpPr>
          <p:cNvPr id="90" name="Google Shape;90;p13"/>
          <p:cNvSpPr txBox="1"/>
          <p:nvPr/>
        </p:nvSpPr>
        <p:spPr>
          <a:xfrm>
            <a:off x="972853" y="5555728"/>
            <a:ext cx="4894206" cy="534096"/>
          </a:xfrm>
          <a:prstGeom prst="rect">
            <a:avLst/>
          </a:prstGeom>
          <a:noFill/>
          <a:ln>
            <a:noFill/>
          </a:ln>
        </p:spPr>
        <p:txBody>
          <a:bodyPr spcFirstLastPara="1" wrap="square" lIns="0" tIns="0" rIns="0" bIns="0" anchor="t" anchorCtr="0">
            <a:normAutofit/>
          </a:bodyPr>
          <a:lstStyle/>
          <a:p>
            <a:pPr>
              <a:buClr>
                <a:srgbClr val="000000"/>
              </a:buClr>
              <a:buSzPts val="1800"/>
            </a:pPr>
            <a:r>
              <a:rPr lang="cs-CZ" b="1" kern="0" dirty="0">
                <a:solidFill>
                  <a:srgbClr val="000000"/>
                </a:solidFill>
                <a:latin typeface="Calibri" panose="020F0502020204030204"/>
                <a:ea typeface="Calibri" panose="020F0502020204030204"/>
                <a:cs typeface="Calibri" panose="020F0502020204030204"/>
                <a:sym typeface="Calibri" panose="020F0502020204030204"/>
              </a:rPr>
              <a:t>Autor: doc. Ing. Magdaléna </a:t>
            </a:r>
            <a:r>
              <a:rPr lang="cs-CZ" b="1" kern="0" dirty="0" err="1">
                <a:solidFill>
                  <a:srgbClr val="000000"/>
                </a:solidFill>
                <a:latin typeface="Calibri" panose="020F0502020204030204"/>
                <a:ea typeface="Calibri" panose="020F0502020204030204"/>
                <a:cs typeface="Calibri" panose="020F0502020204030204"/>
                <a:sym typeface="Calibri" panose="020F0502020204030204"/>
              </a:rPr>
              <a:t>Drastichová</a:t>
            </a:r>
            <a:r>
              <a:rPr lang="cs-CZ" b="1" kern="0" dirty="0">
                <a:solidFill>
                  <a:srgbClr val="000000"/>
                </a:solidFill>
                <a:latin typeface="Calibri" panose="020F0502020204030204"/>
                <a:ea typeface="Calibri" panose="020F0502020204030204"/>
                <a:cs typeface="Calibri" panose="020F0502020204030204"/>
                <a:sym typeface="Calibri" panose="020F0502020204030204"/>
              </a:rPr>
              <a:t>, Ph.D.</a:t>
            </a:r>
            <a:endParaRPr sz="1600" kern="0"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pPr>
              <a:buClr>
                <a:srgbClr val="000000"/>
              </a:buClr>
            </a:pPr>
            <a:endParaRPr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7229474" y="5604869"/>
            <a:ext cx="3989673" cy="725593"/>
          </a:xfrm>
          <a:prstGeom prst="rect">
            <a:avLst/>
          </a:prstGeom>
          <a:noFill/>
          <a:ln>
            <a:noFill/>
          </a:ln>
        </p:spPr>
        <p:txBody>
          <a:bodyPr spcFirstLastPara="1" wrap="square" lIns="0" tIns="0" rIns="0" bIns="0" anchor="t" anchorCtr="0">
            <a:normAutofit/>
          </a:bodyPr>
          <a:lstStyle/>
          <a:p>
            <a:pPr algn="r">
              <a:buClr>
                <a:srgbClr val="000000"/>
              </a:buClr>
              <a:buSzPts val="1800"/>
            </a:pPr>
            <a:r>
              <a:rPr lang="cs-CZ" b="1" kern="0" dirty="0">
                <a:solidFill>
                  <a:srgbClr val="000000"/>
                </a:solidFill>
                <a:latin typeface="Calibri" panose="020F0502020204030204"/>
                <a:ea typeface="Calibri" panose="020F0502020204030204"/>
                <a:cs typeface="Calibri" panose="020F0502020204030204"/>
                <a:sym typeface="Calibri" panose="020F0502020204030204"/>
              </a:rPr>
              <a:t>2024</a:t>
            </a:r>
            <a:endParaRPr sz="1400" kern="0" dirty="0">
              <a:solidFill>
                <a:srgbClr val="000000"/>
              </a:solidFill>
              <a:latin typeface="Arial" panose="020B0604020202020204"/>
              <a:cs typeface="Arial" panose="020B0604020202020204"/>
              <a:sym typeface="Arial" panose="020B0604020202020204"/>
            </a:endParaRPr>
          </a:p>
          <a:p>
            <a:pPr algn="r">
              <a:buClr>
                <a:srgbClr val="000000"/>
              </a:buClr>
              <a:buSzPts val="1800"/>
            </a:pPr>
            <a:r>
              <a:rPr lang="cs-CZ" b="1" kern="0" dirty="0">
                <a:solidFill>
                  <a:srgbClr val="000000"/>
                </a:solidFill>
                <a:latin typeface="Calibri" panose="020F0502020204030204"/>
                <a:ea typeface="Calibri" panose="020F0502020204030204"/>
                <a:cs typeface="Calibri" panose="020F0502020204030204"/>
                <a:sym typeface="Calibri" panose="020F0502020204030204"/>
              </a:rPr>
              <a:t>Olomouc</a:t>
            </a:r>
            <a:endParaRPr sz="1400" kern="0" dirty="0">
              <a:solidFill>
                <a:srgbClr val="000000"/>
              </a:solidFill>
              <a:latin typeface="Arial" panose="020B0604020202020204"/>
              <a:cs typeface="Arial" panose="020B0604020202020204"/>
              <a:sym typeface="Arial" panose="020B0604020202020204"/>
            </a:endParaRPr>
          </a:p>
          <a:p>
            <a:pPr>
              <a:buClr>
                <a:srgbClr val="000000"/>
              </a:buClr>
              <a:buSzPts val="1600"/>
            </a:pPr>
            <a:endParaRPr sz="1600" kern="0" dirty="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5083925"/>
          </a:xfrm>
          <a:prstGeom prst="rect">
            <a:avLst/>
          </a:prstGeom>
          <a:noFill/>
          <a:ln>
            <a:noFill/>
          </a:ln>
        </p:spPr>
        <p:txBody>
          <a:bodyPr spcFirstLastPara="1" wrap="square" lIns="91425" tIns="45700" rIns="91425" bIns="45700" anchor="t" anchorCtr="0">
            <a:normAutofit fontScale="92500"/>
          </a:bodyPr>
          <a:lstStyle/>
          <a:p>
            <a:pPr marL="7629525" indent="-628650" algn="just">
              <a:buNone/>
            </a:pPr>
            <a:r>
              <a:rPr lang="cs-CZ" sz="2500" b="1" dirty="0">
                <a:latin typeface="Times New Roman" panose="02020603050405020304" pitchFamily="18" charset="0"/>
                <a:cs typeface="Times New Roman" panose="02020603050405020304" pitchFamily="18" charset="0"/>
              </a:rPr>
              <a:t>Obr. 6 — 1: závislost čistého vývozu výrobků a služeb na reálném měnovém kurzu ER – křivka čistého vývozu X(ER). </a:t>
            </a:r>
          </a:p>
          <a:p>
            <a:pPr marL="7629525" indent="-628650" algn="just">
              <a:buFont typeface="Wingdings" panose="05000000000000000000" pitchFamily="2" charset="2"/>
              <a:buChar char="§"/>
            </a:pPr>
            <a:r>
              <a:rPr lang="cs-CZ" sz="2500" b="1" dirty="0">
                <a:latin typeface="Times New Roman" panose="02020603050405020304" pitchFamily="18" charset="0"/>
                <a:cs typeface="Times New Roman" panose="02020603050405020304" pitchFamily="18" charset="0"/>
              </a:rPr>
              <a:t>Svislá osa: měnový kurz: pohyb po ose nahoru = apreciace. </a:t>
            </a:r>
          </a:p>
          <a:p>
            <a:pPr marL="7629525" indent="-628650" algn="just">
              <a:buFont typeface="+mj-lt"/>
              <a:buAutoNum type="arabicPeriod"/>
            </a:pPr>
            <a:r>
              <a:rPr lang="cs-CZ" sz="2500" b="1" dirty="0">
                <a:solidFill>
                  <a:srgbClr val="FF0000"/>
                </a:solidFill>
                <a:latin typeface="Times New Roman" panose="02020603050405020304" pitchFamily="18" charset="0"/>
                <a:cs typeface="Times New Roman" panose="02020603050405020304" pitchFamily="18" charset="0"/>
              </a:rPr>
              <a:t>Reálna apreciace: snižuje se čistý vývoz – na vodorovné ose směrem doleva. </a:t>
            </a:r>
          </a:p>
          <a:p>
            <a:pPr marL="7629525" indent="-628650" algn="just">
              <a:buFont typeface="+mj-lt"/>
              <a:buAutoNum type="arabicPeriod"/>
            </a:pPr>
            <a:r>
              <a:rPr lang="cs-CZ" sz="2500" b="1" dirty="0">
                <a:solidFill>
                  <a:srgbClr val="FF0000"/>
                </a:solidFill>
                <a:latin typeface="Times New Roman" panose="02020603050405020304" pitchFamily="18" charset="0"/>
                <a:cs typeface="Times New Roman" panose="02020603050405020304" pitchFamily="18" charset="0"/>
              </a:rPr>
              <a:t>Reálna depreciace: čistý vývoz se zvyšuje - na vodorovné ose směrem doprava.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3" name="Obrázek 2"/>
          <p:cNvPicPr>
            <a:picLocks noChangeAspect="1"/>
          </p:cNvPicPr>
          <p:nvPr/>
        </p:nvPicPr>
        <p:blipFill>
          <a:blip r:embed="rId3"/>
          <a:stretch>
            <a:fillRect/>
          </a:stretch>
        </p:blipFill>
        <p:spPr>
          <a:xfrm>
            <a:off x="237406" y="1291534"/>
            <a:ext cx="7173044" cy="4918766"/>
          </a:xfrm>
          <a:prstGeom prst="rect">
            <a:avLst/>
          </a:prstGeom>
        </p:spPr>
      </p:pic>
      <p:sp>
        <p:nvSpPr>
          <p:cNvPr id="7" name="Title 1"/>
          <p:cNvSpPr>
            <a:spLocks noGrp="1"/>
          </p:cNvSpPr>
          <p:nvPr>
            <p:ph type="title"/>
          </p:nvPr>
        </p:nvSpPr>
        <p:spPr>
          <a:xfrm>
            <a:off x="4029075" y="933636"/>
            <a:ext cx="7529513" cy="357898"/>
          </a:xfrm>
        </p:spPr>
        <p:txBody>
          <a:bodyPr>
            <a:noAutofit/>
          </a:bodyPr>
          <a:lstStyle/>
          <a:p>
            <a:r>
              <a:rPr lang="cs-CZ" sz="3200" b="1" dirty="0"/>
              <a:t>Platební bilance a vnější rovnováha</a:t>
            </a:r>
            <a:br>
              <a:rPr lang="cs-CZ" sz="3200" b="1" dirty="0"/>
            </a:br>
            <a:endParaRPr lang="cs-CZ" sz="3200" b="1"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433387" y="857250"/>
                <a:ext cx="11530013" cy="5044538"/>
              </a:xfrm>
              <a:prstGeom prst="rect">
                <a:avLst/>
              </a:prstGeom>
              <a:noFill/>
              <a:ln>
                <a:noFill/>
              </a:ln>
            </p:spPr>
            <p:txBody>
              <a:bodyPr spcFirstLastPara="1" wrap="square" lIns="91425" tIns="45700" rIns="91425" bIns="45700" anchor="t" anchorCtr="0">
                <a:normAutofit/>
              </a:bodyPr>
              <a:lstStyle/>
              <a:p>
                <a:pPr algn="just"/>
                <a:r>
                  <a:rPr lang="cs-CZ" sz="1800" b="1" dirty="0">
                    <a:latin typeface="Times New Roman" panose="02020603050405020304" pitchFamily="18" charset="0"/>
                    <a:cs typeface="Times New Roman" panose="02020603050405020304" pitchFamily="18" charset="0"/>
                  </a:rPr>
                  <a:t>Funkce čistého vývozu: </a:t>
                </a:r>
              </a:p>
              <a:p>
                <a:pPr algn="just"/>
                <a:endParaRPr lang="cs-CZ" sz="1800" b="1" dirty="0">
                  <a:latin typeface="Times New Roman" panose="02020603050405020304" pitchFamily="18" charset="0"/>
                  <a:cs typeface="Times New Roman" panose="02020603050405020304" pitchFamily="18" charset="0"/>
                </a:endParaRPr>
              </a:p>
              <a:p>
                <a:pPr algn="just"/>
                <a:endParaRPr lang="cs-CZ" sz="1800" b="1" dirty="0">
                  <a:latin typeface="Times New Roman" panose="02020603050405020304" pitchFamily="18" charset="0"/>
                  <a:cs typeface="Times New Roman" panose="02020603050405020304" pitchFamily="18" charset="0"/>
                </a:endParaRPr>
              </a:p>
              <a:p>
                <a:pPr algn="just"/>
                <a:r>
                  <a:rPr lang="cs-CZ" sz="1800" b="1" dirty="0">
                    <a:latin typeface="Times New Roman" panose="02020603050405020304" pitchFamily="18" charset="0"/>
                    <a:cs typeface="Times New Roman" panose="02020603050405020304" pitchFamily="18" charset="0"/>
                  </a:rPr>
                  <a:t>Čistý vývoz X nebo NX:</a:t>
                </a:r>
              </a:p>
              <a:p>
                <a:pPr algn="just">
                  <a:buFont typeface="Wingdings" panose="05000000000000000000" pitchFamily="2" charset="2"/>
                  <a:buChar char="Ø"/>
                </a:pPr>
                <a:r>
                  <a:rPr lang="cs-CZ" sz="1800" b="1" dirty="0">
                    <a:latin typeface="Times New Roman" panose="02020603050405020304" pitchFamily="18" charset="0"/>
                    <a:cs typeface="Times New Roman" panose="02020603050405020304" pitchFamily="18" charset="0"/>
                  </a:rPr>
                  <a:t>nepřímo úměrné závislý na reálném měnovém kurzu E</a:t>
                </a:r>
                <a:r>
                  <a:rPr lang="cs-CZ" sz="1500" b="1" dirty="0">
                    <a:latin typeface="Times New Roman" panose="02020603050405020304" pitchFamily="18" charset="0"/>
                    <a:cs typeface="Times New Roman" panose="02020603050405020304" pitchFamily="18" charset="0"/>
                  </a:rPr>
                  <a:t>R</a:t>
                </a:r>
                <a:r>
                  <a:rPr lang="cs-CZ" sz="1800" b="1" dirty="0">
                    <a:latin typeface="Times New Roman" panose="02020603050405020304" pitchFamily="18" charset="0"/>
                    <a:cs typeface="Times New Roman" panose="02020603050405020304" pitchFamily="18" charset="0"/>
                  </a:rPr>
                  <a:t>:</a:t>
                </a:r>
              </a:p>
              <a:p>
                <a:pPr algn="just"/>
                <a:r>
                  <a:rPr lang="cs-CZ" sz="1800" b="1" dirty="0">
                    <a:latin typeface="Times New Roman" panose="02020603050405020304" pitchFamily="18" charset="0"/>
                    <a:cs typeface="Times New Roman" panose="02020603050405020304" pitchFamily="18" charset="0"/>
                  </a:rPr>
                  <a:t>Nepřímá úměrnost = reálná apreciace domácí měny snižuje čistý vývoz. </a:t>
                </a:r>
              </a:p>
              <a:p>
                <a:pPr algn="just"/>
                <a:endParaRPr lang="cs-CZ" sz="1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1800" b="1" dirty="0">
                    <a:latin typeface="Times New Roman" panose="02020603050405020304" pitchFamily="18" charset="0"/>
                    <a:cs typeface="Times New Roman" panose="02020603050405020304" pitchFamily="18" charset="0"/>
                  </a:rPr>
                  <a:t>Spojení: reálný kurz a čistý vývoz se zahraničními investicemi. </a:t>
                </a:r>
              </a:p>
              <a:p>
                <a:pPr algn="just">
                  <a:buFont typeface="Wingdings" panose="05000000000000000000" pitchFamily="2" charset="2"/>
                  <a:buChar char="ü"/>
                </a:pPr>
                <a:r>
                  <a:rPr lang="cs-CZ" sz="1800" b="1" dirty="0">
                    <a:latin typeface="Times New Roman" panose="02020603050405020304" pitchFamily="18" charset="0"/>
                    <a:cs typeface="Times New Roman" panose="02020603050405020304" pitchFamily="18" charset="0"/>
                  </a:rPr>
                  <a:t>Rovnice:</a:t>
                </a:r>
              </a:p>
              <a:p>
                <a:pPr marL="0" indent="0" algn="ctr">
                  <a:buNone/>
                  <a:tabLst>
                    <a:tab pos="361950" algn="l"/>
                  </a:tabLst>
                </a:pPr>
                <a14:m>
                  <m:oMath xmlns:m="http://schemas.openxmlformats.org/officeDocument/2006/math">
                    <m:sSub>
                      <m:sSubPr>
                        <m:ctrlPr>
                          <a:rPr lang="cs-CZ" sz="2400" b="1" i="1" smtClean="0">
                            <a:latin typeface="Cambria Math" panose="02040503050406030204" pitchFamily="18" charset="0"/>
                            <a:cs typeface="Times New Roman" panose="02020603050405020304" pitchFamily="18" charset="0"/>
                          </a:rPr>
                        </m:ctrlPr>
                      </m:sSubPr>
                      <m:e>
                        <m:r>
                          <a:rPr lang="cs-CZ" sz="2400" b="1" i="1" smtClean="0">
                            <a:latin typeface="Cambria Math" panose="02040503050406030204" pitchFamily="18" charset="0"/>
                            <a:cs typeface="Times New Roman" panose="02020603050405020304" pitchFamily="18" charset="0"/>
                          </a:rPr>
                          <m:t>−</m:t>
                        </m:r>
                        <m:r>
                          <a:rPr lang="cs-CZ" sz="2400" b="1" i="1" smtClean="0">
                            <a:latin typeface="Cambria Math" panose="02040503050406030204" pitchFamily="18" charset="0"/>
                            <a:cs typeface="Times New Roman" panose="02020603050405020304" pitchFamily="18" charset="0"/>
                          </a:rPr>
                          <m:t>𝑰</m:t>
                        </m:r>
                      </m:e>
                      <m:sub>
                        <m:r>
                          <a:rPr lang="cs-CZ" sz="2400" b="1" i="1" smtClean="0">
                            <a:latin typeface="Cambria Math" panose="02040503050406030204" pitchFamily="18" charset="0"/>
                            <a:cs typeface="Times New Roman" panose="02020603050405020304" pitchFamily="18" charset="0"/>
                          </a:rPr>
                          <m:t>𝒇</m:t>
                        </m:r>
                      </m:sub>
                    </m:sSub>
                    <m:r>
                      <a:rPr lang="cs-CZ"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cs-CZ" sz="2400" b="1" i="1" smtClean="0">
                        <a:latin typeface="Cambria Math" panose="02040503050406030204" pitchFamily="18" charset="0"/>
                        <a:ea typeface="Cambria Math" panose="02040503050406030204" pitchFamily="18" charset="0"/>
                        <a:cs typeface="Times New Roman" panose="02020603050405020304" pitchFamily="18" charset="0"/>
                      </a:rPr>
                      <m:t>𝑵𝑿</m:t>
                    </m:r>
                  </m:oMath>
                </a14:m>
                <a:r>
                  <a:rPr lang="cs-CZ" sz="2400" b="1" dirty="0">
                    <a:latin typeface="Times New Roman" panose="02020603050405020304" pitchFamily="18" charset="0"/>
                    <a:cs typeface="Times New Roman" panose="02020603050405020304" pitchFamily="18" charset="0"/>
                  </a:rPr>
                  <a:t> resp. </a:t>
                </a:r>
                <a14:m>
                  <m:oMath xmlns:m="http://schemas.openxmlformats.org/officeDocument/2006/math">
                    <m:sSub>
                      <m:sSubPr>
                        <m:ctrlPr>
                          <a:rPr lang="cs-CZ" sz="2400" b="1" i="1">
                            <a:solidFill>
                              <a:srgbClr val="000000"/>
                            </a:solidFill>
                            <a:latin typeface="Cambria Math" panose="02040503050406030204" pitchFamily="18" charset="0"/>
                            <a:cs typeface="Times New Roman" panose="02020603050405020304" pitchFamily="18" charset="0"/>
                          </a:rPr>
                        </m:ctrlPr>
                      </m:sSubPr>
                      <m:e>
                        <m:r>
                          <a:rPr lang="cs-CZ" sz="2400" b="1" i="1">
                            <a:solidFill>
                              <a:srgbClr val="000000"/>
                            </a:solidFill>
                            <a:latin typeface="Cambria Math" panose="02040503050406030204" pitchFamily="18" charset="0"/>
                            <a:cs typeface="Times New Roman" panose="02020603050405020304" pitchFamily="18" charset="0"/>
                          </a:rPr>
                          <m:t>𝑰</m:t>
                        </m:r>
                      </m:e>
                      <m:sub>
                        <m:r>
                          <a:rPr lang="cs-CZ" sz="2400" b="1" i="1">
                            <a:solidFill>
                              <a:srgbClr val="000000"/>
                            </a:solidFill>
                            <a:latin typeface="Cambria Math" panose="02040503050406030204" pitchFamily="18" charset="0"/>
                            <a:cs typeface="Times New Roman" panose="02020603050405020304" pitchFamily="18" charset="0"/>
                          </a:rPr>
                          <m:t>𝒇</m:t>
                        </m:r>
                      </m:sub>
                    </m:sSub>
                    <m:r>
                      <a:rPr lang="cs-CZ"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cs-CZ"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𝑵𝑿</m:t>
                    </m:r>
                  </m:oMath>
                </a14:m>
                <a:endParaRPr lang="cs-CZ" sz="2400" b="1" dirty="0">
                  <a:solidFill>
                    <a:srgbClr val="000000"/>
                  </a:solidFill>
                  <a:latin typeface="Times New Roman" panose="02020603050405020304" pitchFamily="18" charset="0"/>
                  <a:cs typeface="Times New Roman" panose="02020603050405020304" pitchFamily="18" charset="0"/>
                </a:endParaRPr>
              </a:p>
              <a:p>
                <a:pPr marL="0" indent="0" algn="just">
                  <a:buNone/>
                  <a:tabLst>
                    <a:tab pos="361950" algn="l"/>
                  </a:tabLst>
                </a:pPr>
                <a:endParaRPr lang="cs-CZ" sz="1800" b="1" dirty="0">
                  <a:latin typeface="Times New Roman" panose="02020603050405020304" pitchFamily="18" charset="0"/>
                  <a:cs typeface="Times New Roman" panose="02020603050405020304" pitchFamily="18" charset="0"/>
                </a:endParaRPr>
              </a:p>
              <a:p>
                <a:pPr algn="just"/>
                <a:r>
                  <a:rPr lang="cs-CZ" sz="1800" b="1" dirty="0">
                    <a:latin typeface="Times New Roman" panose="02020603050405020304" pitchFamily="18" charset="0"/>
                    <a:cs typeface="Times New Roman" panose="02020603050405020304" pitchFamily="18" charset="0"/>
                  </a:rPr>
                  <a:t>říkají, že </a:t>
                </a:r>
                <a:r>
                  <a:rPr lang="cs-CZ" sz="1800" b="1" dirty="0">
                    <a:highlight>
                      <a:srgbClr val="FFFF00"/>
                    </a:highlight>
                    <a:latin typeface="Times New Roman" panose="02020603050405020304" pitchFamily="18" charset="0"/>
                    <a:cs typeface="Times New Roman" panose="02020603050405020304" pitchFamily="18" charset="0"/>
                  </a:rPr>
                  <a:t>vnější rovnováha nastává, když se čistý vývoz rovná čistým zahraničním investicím. </a:t>
                </a:r>
              </a:p>
              <a:p>
                <a:pPr algn="just">
                  <a:buFont typeface="Wingdings" panose="05000000000000000000" pitchFamily="2" charset="2"/>
                  <a:buChar char="Ø"/>
                </a:pPr>
                <a:r>
                  <a:rPr lang="cs-CZ" sz="1800" b="1" dirty="0">
                    <a:solidFill>
                      <a:srgbClr val="FF0000"/>
                    </a:solidFill>
                    <a:latin typeface="Times New Roman" panose="02020603050405020304" pitchFamily="18" charset="0"/>
                    <a:cs typeface="Times New Roman" panose="02020603050405020304" pitchFamily="18" charset="0"/>
                  </a:rPr>
                  <a:t>ZAHRANIČNÍ INVESTICE </a:t>
                </a:r>
                <a:r>
                  <a:rPr lang="cs-CZ" sz="1800" b="1" dirty="0">
                    <a:latin typeface="Times New Roman" panose="02020603050405020304" pitchFamily="18" charset="0"/>
                    <a:cs typeface="Times New Roman" panose="02020603050405020304" pitchFamily="18" charset="0"/>
                  </a:rPr>
                  <a:t>– určeny rozdílem mezi </a:t>
                </a:r>
                <a:r>
                  <a:rPr lang="cs-CZ" sz="1800" b="1" dirty="0">
                    <a:solidFill>
                      <a:srgbClr val="FF0000"/>
                    </a:solidFill>
                    <a:latin typeface="Times New Roman" panose="02020603050405020304" pitchFamily="18" charset="0"/>
                    <a:cs typeface="Times New Roman" panose="02020603050405020304" pitchFamily="18" charset="0"/>
                  </a:rPr>
                  <a:t>DOMÁCÍMI ÚSPORAMI </a:t>
                </a:r>
                <a:r>
                  <a:rPr lang="cs-CZ" sz="1800" b="1" dirty="0">
                    <a:latin typeface="Times New Roman" panose="02020603050405020304" pitchFamily="18" charset="0"/>
                    <a:cs typeface="Times New Roman" panose="02020603050405020304" pitchFamily="18" charset="0"/>
                  </a:rPr>
                  <a:t>a </a:t>
                </a:r>
                <a:r>
                  <a:rPr lang="cs-CZ" sz="1800" b="1" dirty="0">
                    <a:solidFill>
                      <a:srgbClr val="FF0000"/>
                    </a:solidFill>
                    <a:latin typeface="Times New Roman" panose="02020603050405020304" pitchFamily="18" charset="0"/>
                    <a:cs typeface="Times New Roman" panose="02020603050405020304" pitchFamily="18" charset="0"/>
                  </a:rPr>
                  <a:t>INVESTICEMI. </a:t>
                </a:r>
              </a:p>
              <a:p>
                <a:pPr algn="just">
                  <a:buFont typeface="Wingdings" panose="05000000000000000000" pitchFamily="2" charset="2"/>
                  <a:buChar char="Ø"/>
                </a:pPr>
                <a:r>
                  <a:rPr lang="cs-CZ" sz="1800" b="1" dirty="0">
                    <a:latin typeface="Times New Roman" panose="02020603050405020304" pitchFamily="18" charset="0"/>
                    <a:cs typeface="Times New Roman" panose="02020603050405020304" pitchFamily="18" charset="0"/>
                  </a:rPr>
                  <a:t>Spojení modelů: spojení mezi rovnováhou trhu </a:t>
                </a:r>
                <a:r>
                  <a:rPr lang="cs-CZ" sz="1800" b="1" dirty="0" err="1">
                    <a:latin typeface="Times New Roman" panose="02020603050405020304" pitchFamily="18" charset="0"/>
                    <a:cs typeface="Times New Roman" panose="02020603050405020304" pitchFamily="18" charset="0"/>
                  </a:rPr>
                  <a:t>zapůjčitelných</a:t>
                </a:r>
                <a:r>
                  <a:rPr lang="cs-CZ" sz="1800" b="1" dirty="0">
                    <a:latin typeface="Times New Roman" panose="02020603050405020304" pitchFamily="18" charset="0"/>
                    <a:cs typeface="Times New Roman" panose="02020603050405020304" pitchFamily="18" charset="0"/>
                  </a:rPr>
                  <a:t> fondů a vnější rovnováhou. </a:t>
                </a:r>
              </a:p>
              <a:p>
                <a:pPr algn="just"/>
                <a:endParaRPr lang="cs-CZ" sz="1800" b="1" dirty="0">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Grp="1" noRot="1" noChangeAspect="1" noMove="1" noResize="1" noEditPoints="1" noAdjustHandles="1" noChangeArrowheads="1" noChangeShapeType="1" noTextEdit="1"/>
              </p:cNvSpPr>
              <p:nvPr>
                <p:ph type="body" idx="1"/>
              </p:nvPr>
            </p:nvSpPr>
            <p:spPr>
              <a:xfrm>
                <a:off x="433387" y="857250"/>
                <a:ext cx="11530013" cy="5044538"/>
              </a:xfrm>
              <a:prstGeom prst="rect">
                <a:avLst/>
              </a:prstGeom>
              <a:blipFill>
                <a:blip r:embed="rId3"/>
                <a:stretch>
                  <a:fillRect/>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143001" y="561835"/>
            <a:ext cx="9395908" cy="561877"/>
          </a:xfrm>
        </p:spPr>
        <p:txBody>
          <a:bodyPr>
            <a:normAutofit fontScale="90000"/>
          </a:bodyPr>
          <a:lstStyle/>
          <a:p>
            <a:r>
              <a:rPr lang="cs-CZ" sz="2800" b="1" dirty="0">
                <a:solidFill>
                  <a:srgbClr val="006FC0"/>
                </a:solidFill>
                <a:latin typeface="Arial" panose="020B0604020202020204" pitchFamily="34" charset="0"/>
              </a:rPr>
              <a:t> </a:t>
            </a:r>
            <a:br>
              <a:rPr lang="cs-CZ" sz="2800" b="1" dirty="0">
                <a:latin typeface="Times New Roman" panose="02020603050405020304" pitchFamily="18" charset="0"/>
                <a:cs typeface="Times New Roman" panose="02020603050405020304" pitchFamily="18" charset="0"/>
              </a:rPr>
            </a:br>
            <a:endParaRPr lang="cs-CZ" sz="2800" b="1" dirty="0">
              <a:solidFill>
                <a:srgbClr val="006FC0"/>
              </a:solidFill>
              <a:latin typeface="Arial" panose="020B0604020202020204" pitchFamily="34" charset="0"/>
            </a:endParaRPr>
          </a:p>
        </p:txBody>
      </p:sp>
      <p:pic>
        <p:nvPicPr>
          <p:cNvPr id="3" name="Picture 2">
            <a:extLst>
              <a:ext uri="{FF2B5EF4-FFF2-40B4-BE49-F238E27FC236}">
                <a16:creationId xmlns:a16="http://schemas.microsoft.com/office/drawing/2014/main" id="{0413AF75-591C-B675-AC91-F7F39E2A937B}"/>
              </a:ext>
            </a:extLst>
          </p:cNvPr>
          <p:cNvPicPr>
            <a:picLocks noChangeAspect="1"/>
          </p:cNvPicPr>
          <p:nvPr/>
        </p:nvPicPr>
        <p:blipFill>
          <a:blip r:embed="rId4"/>
          <a:srcRect l="35150" t="58928" r="36882" b="34416"/>
          <a:stretch/>
        </p:blipFill>
        <p:spPr>
          <a:xfrm>
            <a:off x="4048125" y="857250"/>
            <a:ext cx="3181350" cy="952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85725" y="1343025"/>
                <a:ext cx="11791949" cy="5124450"/>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000" b="1" dirty="0">
                    <a:latin typeface="Times New Roman" panose="02020603050405020304" pitchFamily="18" charset="0"/>
                    <a:cs typeface="Times New Roman" panose="02020603050405020304" pitchFamily="18" charset="0"/>
                  </a:rPr>
                  <a:t>Obr. 6 — 2: rovnováha trhu </a:t>
                </a:r>
                <a:r>
                  <a:rPr lang="cs-CZ" sz="2000" b="1" dirty="0" err="1">
                    <a:latin typeface="Times New Roman" panose="02020603050405020304" pitchFamily="18" charset="0"/>
                    <a:cs typeface="Times New Roman" panose="02020603050405020304" pitchFamily="18" charset="0"/>
                  </a:rPr>
                  <a:t>zapůjčitelných</a:t>
                </a:r>
                <a:r>
                  <a:rPr lang="cs-CZ" sz="2000" b="1" dirty="0">
                    <a:latin typeface="Times New Roman" panose="02020603050405020304" pitchFamily="18" charset="0"/>
                    <a:cs typeface="Times New Roman" panose="02020603050405020304" pitchFamily="18" charset="0"/>
                  </a:rPr>
                  <a:t> fondů malé otevřené ekonomiky: </a:t>
                </a:r>
                <a:r>
                  <a:rPr lang="cs-CZ" sz="2000" b="1" dirty="0">
                    <a:highlight>
                      <a:srgbClr val="FFFF00"/>
                    </a:highlight>
                    <a:latin typeface="Times New Roman" panose="02020603050405020304" pitchFamily="18" charset="0"/>
                    <a:cs typeface="Times New Roman" panose="02020603050405020304" pitchFamily="18" charset="0"/>
                  </a:rPr>
                  <a:t>úroková míra r = světové úrokové míre: </a:t>
                </a:r>
                <a:r>
                  <a:rPr lang="cs-CZ" sz="2000" b="1" dirty="0">
                    <a:latin typeface="Times New Roman" panose="02020603050405020304" pitchFamily="18" charset="0"/>
                    <a:cs typeface="Times New Roman" panose="02020603050405020304" pitchFamily="18" charset="0"/>
                  </a:rPr>
                  <a:t>vzniká rozdíl mezi domácími investicemi I a národními úsporami </a:t>
                </a:r>
                <a:r>
                  <a:rPr lang="cs-CZ" sz="2000" b="1" dirty="0">
                    <a:highlight>
                      <a:srgbClr val="FFFF00"/>
                    </a:highlight>
                    <a:latin typeface="Times New Roman" panose="02020603050405020304" pitchFamily="18" charset="0"/>
                    <a:cs typeface="Times New Roman" panose="02020603050405020304" pitchFamily="18" charset="0"/>
                  </a:rPr>
                  <a:t>S + (T — G): </a:t>
                </a:r>
                <a:r>
                  <a:rPr lang="cs-CZ" sz="2000" b="1" dirty="0">
                    <a:latin typeface="Times New Roman" panose="02020603050405020304" pitchFamily="18" charset="0"/>
                    <a:cs typeface="Times New Roman" panose="02020603050405020304" pitchFamily="18" charset="0"/>
                  </a:rPr>
                  <a:t>vyplněn </a:t>
                </a:r>
                <a:r>
                  <a:rPr lang="cs-CZ" sz="2000" b="1" dirty="0">
                    <a:highlight>
                      <a:srgbClr val="FFFF00"/>
                    </a:highlight>
                    <a:latin typeface="Times New Roman" panose="02020603050405020304" pitchFamily="18" charset="0"/>
                    <a:cs typeface="Times New Roman" panose="02020603050405020304" pitchFamily="18" charset="0"/>
                  </a:rPr>
                  <a:t>čistými investicemi ze zahraničí = čistým dovozem kapitálu </a:t>
                </a:r>
              </a:p>
              <a:p>
                <a:pPr algn="just"/>
                <a:r>
                  <a:rPr lang="cs-CZ" sz="2000" b="1" dirty="0">
                    <a:latin typeface="Times New Roman" panose="02020603050405020304" pitchFamily="18" charset="0"/>
                    <a:cs typeface="Times New Roman" panose="02020603050405020304" pitchFamily="18" charset="0"/>
                  </a:rPr>
                  <a:t>Obr. 6 — 3: vnější rovnováha a určení reálného měnového kurzu. Podmínkou vnější rovnováhy je rovnost čistého dovozu kapitálu a čistého dovozu výrobků a služeb </a:t>
                </a:r>
                <a14:m>
                  <m:oMath xmlns:m="http://schemas.openxmlformats.org/officeDocument/2006/math">
                    <m:sSub>
                      <m:sSubPr>
                        <m:ctrlPr>
                          <a:rPr lang="cs-CZ" sz="2000" b="1" i="1" smtClean="0">
                            <a:highlight>
                              <a:srgbClr val="FFFF00"/>
                            </a:highlight>
                            <a:latin typeface="Cambria Math" panose="02040503050406030204" pitchFamily="18" charset="0"/>
                            <a:cs typeface="Times New Roman" panose="02020603050405020304" pitchFamily="18" charset="0"/>
                          </a:rPr>
                        </m:ctrlPr>
                      </m:sSubPr>
                      <m:e>
                        <m:r>
                          <a:rPr lang="cs-CZ" sz="2000" b="1" i="1" smtClean="0">
                            <a:highlight>
                              <a:srgbClr val="FFFF00"/>
                            </a:highlight>
                            <a:latin typeface="Cambria Math" panose="02040503050406030204" pitchFamily="18" charset="0"/>
                            <a:cs typeface="Times New Roman" panose="02020603050405020304" pitchFamily="18" charset="0"/>
                          </a:rPr>
                          <m:t>−</m:t>
                        </m:r>
                        <m:r>
                          <a:rPr lang="cs-CZ" sz="2000" b="1" i="1" smtClean="0">
                            <a:highlight>
                              <a:srgbClr val="FFFF00"/>
                            </a:highlight>
                            <a:latin typeface="Cambria Math" panose="02040503050406030204" pitchFamily="18" charset="0"/>
                            <a:cs typeface="Times New Roman" panose="02020603050405020304" pitchFamily="18" charset="0"/>
                          </a:rPr>
                          <m:t>𝑰</m:t>
                        </m:r>
                      </m:e>
                      <m:sub>
                        <m:r>
                          <a:rPr lang="cs-CZ" sz="2000" b="1" i="1" smtClean="0">
                            <a:highlight>
                              <a:srgbClr val="FFFF00"/>
                            </a:highlight>
                            <a:latin typeface="Cambria Math" panose="02040503050406030204" pitchFamily="18" charset="0"/>
                            <a:cs typeface="Times New Roman" panose="02020603050405020304" pitchFamily="18" charset="0"/>
                          </a:rPr>
                          <m:t>𝒇</m:t>
                        </m:r>
                      </m:sub>
                    </m:sSub>
                    <m:r>
                      <a:rPr lang="cs-CZ" sz="2000" b="1"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cs-CZ" sz="2000" b="1"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𝑵𝑿</m:t>
                    </m:r>
                  </m:oMath>
                </a14:m>
                <a:r>
                  <a:rPr lang="cs-CZ" sz="2000" b="1" dirty="0">
                    <a:highlight>
                      <a:srgbClr val="FFFF00"/>
                    </a:highlight>
                    <a:latin typeface="Times New Roman" panose="02020603050405020304" pitchFamily="18" charset="0"/>
                    <a:cs typeface="Times New Roman" panose="02020603050405020304" pitchFamily="18" charset="0"/>
                  </a:rPr>
                  <a:t> </a:t>
                </a:r>
              </a:p>
              <a:p>
                <a:pPr marL="443230" indent="-357505" algn="just"/>
                <a:endParaRPr lang="cs-CZ" sz="19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Grp="1" noRot="1" noChangeAspect="1" noMove="1" noResize="1" noEditPoints="1" noAdjustHandles="1" noChangeArrowheads="1" noChangeShapeType="1" noTextEdit="1"/>
              </p:cNvSpPr>
              <p:nvPr>
                <p:ph type="body" idx="1"/>
              </p:nvPr>
            </p:nvSpPr>
            <p:spPr>
              <a:xfrm>
                <a:off x="85725" y="1343025"/>
                <a:ext cx="11791949" cy="5124450"/>
              </a:xfrm>
              <a:prstGeom prst="rect">
                <a:avLst/>
              </a:prstGeom>
              <a:blipFill>
                <a:blip r:embed="rId3"/>
                <a:stretch>
                  <a:fillRect r="-1138"/>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63793" y="693208"/>
            <a:ext cx="11642532" cy="1036891"/>
          </a:xfrm>
        </p:spPr>
        <p:txBody>
          <a:bodyPr>
            <a:noAutofit/>
          </a:bodyPr>
          <a:lstStyle/>
          <a:p>
            <a:pPr algn="l"/>
            <a:r>
              <a:rPr lang="cs-CZ" sz="2000" b="1" dirty="0">
                <a:latin typeface="Times New Roman" panose="02020603050405020304" pitchFamily="18" charset="0"/>
                <a:cs typeface="Times New Roman" panose="02020603050405020304" pitchFamily="18" charset="0"/>
              </a:rPr>
              <a:t>Spojení mezi rovnováhou trhu </a:t>
            </a:r>
            <a:r>
              <a:rPr lang="cs-CZ" sz="2000" b="1" dirty="0" err="1">
                <a:latin typeface="Times New Roman" panose="02020603050405020304" pitchFamily="18" charset="0"/>
                <a:cs typeface="Times New Roman" panose="02020603050405020304" pitchFamily="18" charset="0"/>
              </a:rPr>
              <a:t>zapůjčitelných</a:t>
            </a:r>
            <a:r>
              <a:rPr lang="cs-CZ" sz="2000" b="1" dirty="0">
                <a:latin typeface="Times New Roman" panose="02020603050405020304" pitchFamily="18" charset="0"/>
                <a:cs typeface="Times New Roman" panose="02020603050405020304" pitchFamily="18" charset="0"/>
              </a:rPr>
              <a:t> fondů a vnější rovnováhou </a:t>
            </a:r>
            <a:br>
              <a:rPr lang="cs-CZ" sz="2000" b="1" dirty="0">
                <a:latin typeface="Times New Roman" panose="02020603050405020304" pitchFamily="18" charset="0"/>
                <a:cs typeface="Times New Roman" panose="02020603050405020304" pitchFamily="18" charset="0"/>
              </a:rPr>
            </a:br>
            <a:br>
              <a:rPr lang="pl-PL" sz="2000" b="1" dirty="0">
                <a:solidFill>
                  <a:schemeClr val="tx1"/>
                </a:solidFill>
                <a:latin typeface="Times New Roman" panose="02020603050405020304" pitchFamily="18" charset="0"/>
                <a:cs typeface="Times New Roman" panose="02020603050405020304" pitchFamily="18" charset="0"/>
              </a:rPr>
            </a:br>
            <a:br>
              <a:rPr lang="pl-PL" sz="2000" b="1" dirty="0">
                <a:solidFill>
                  <a:schemeClr val="tx1"/>
                </a:solidFill>
                <a:latin typeface="Times New Roman" panose="02020603050405020304" pitchFamily="18" charset="0"/>
                <a:cs typeface="Times New Roman" panose="02020603050405020304" pitchFamily="18" charset="0"/>
              </a:rPr>
            </a:br>
            <a:endParaRPr lang="cs-CZ" sz="2000" b="1" dirty="0">
              <a:solidFill>
                <a:srgbClr val="006FC0"/>
              </a:solidFill>
              <a:latin typeface="Arial" panose="020B0604020202020204" pitchFamily="34" charset="0"/>
            </a:endParaRPr>
          </a:p>
        </p:txBody>
      </p:sp>
      <p:pic>
        <p:nvPicPr>
          <p:cNvPr id="5" name="Picture 4">
            <a:extLst>
              <a:ext uri="{FF2B5EF4-FFF2-40B4-BE49-F238E27FC236}">
                <a16:creationId xmlns:a16="http://schemas.microsoft.com/office/drawing/2014/main" id="{0F65042F-65A0-1FC9-63B6-869D9E17FF03}"/>
              </a:ext>
            </a:extLst>
          </p:cNvPr>
          <p:cNvPicPr>
            <a:picLocks noChangeAspect="1"/>
          </p:cNvPicPr>
          <p:nvPr/>
        </p:nvPicPr>
        <p:blipFill>
          <a:blip r:embed="rId4"/>
          <a:srcRect t="8593" r="939" b="48007"/>
          <a:stretch/>
        </p:blipFill>
        <p:spPr>
          <a:xfrm>
            <a:off x="400049" y="1076464"/>
            <a:ext cx="5695951" cy="3332278"/>
          </a:xfrm>
          <a:prstGeom prst="rect">
            <a:avLst/>
          </a:prstGeom>
        </p:spPr>
      </p:pic>
      <p:pic>
        <p:nvPicPr>
          <p:cNvPr id="7" name="Picture 6">
            <a:extLst>
              <a:ext uri="{FF2B5EF4-FFF2-40B4-BE49-F238E27FC236}">
                <a16:creationId xmlns:a16="http://schemas.microsoft.com/office/drawing/2014/main" id="{1DD6F6D7-EA71-B088-D1D0-DD9DA7333462}"/>
              </a:ext>
            </a:extLst>
          </p:cNvPr>
          <p:cNvPicPr>
            <a:picLocks noChangeAspect="1"/>
          </p:cNvPicPr>
          <p:nvPr/>
        </p:nvPicPr>
        <p:blipFill>
          <a:blip r:embed="rId4"/>
          <a:srcRect t="52301"/>
          <a:stretch/>
        </p:blipFill>
        <p:spPr>
          <a:xfrm>
            <a:off x="6162585" y="974944"/>
            <a:ext cx="5848439" cy="3535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552449" y="1343026"/>
            <a:ext cx="11325225" cy="4778076"/>
          </a:xfrm>
          <a:prstGeom prst="rect">
            <a:avLst/>
          </a:prstGeom>
          <a:noFill/>
          <a:ln>
            <a:noFill/>
          </a:ln>
        </p:spPr>
        <p:txBody>
          <a:bodyPr spcFirstLastPara="1" wrap="square" lIns="91425" tIns="45700" rIns="91425" bIns="45700" anchor="t" anchorCtr="0">
            <a:normAutofit/>
          </a:bodyPr>
          <a:lstStyle/>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První a druhá rovnice = funkce úspor a investic. </a:t>
            </a:r>
          </a:p>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Třetí a čtvrtá rovnice = podmínky rovnováhy trhu zboží a služeb (viz kapitolu. </a:t>
            </a:r>
          </a:p>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Čtvrtá rovnice = podmínka vnější rovnováhy: čistý vývoz = čistým zahraničním investicím. </a:t>
            </a:r>
          </a:p>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Pátá rovnice = funkce čistého vývozu. </a:t>
            </a:r>
          </a:p>
          <a:p>
            <a:pPr marL="443230" indent="-357505" algn="just"/>
            <a:endParaRPr lang="cs-CZ" b="1" dirty="0">
              <a:solidFill>
                <a:srgbClr val="FF0000"/>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676275" y="638036"/>
            <a:ext cx="10420349" cy="704990"/>
          </a:xfrm>
        </p:spPr>
        <p:txBody>
          <a:bodyPr>
            <a:normAutofit/>
          </a:bodyPr>
          <a:lstStyle/>
          <a:p>
            <a:r>
              <a:rPr lang="cs-CZ" sz="2400" b="1" dirty="0">
                <a:solidFill>
                  <a:srgbClr val="006FC0"/>
                </a:solidFill>
                <a:latin typeface="Arial" panose="020B0604020202020204" pitchFamily="34" charset="0"/>
              </a:rPr>
              <a:t> </a:t>
            </a:r>
            <a:r>
              <a:rPr lang="cs-CZ" sz="2400" b="1" dirty="0">
                <a:latin typeface="Times New Roman" panose="02020603050405020304" pitchFamily="18" charset="0"/>
                <a:cs typeface="Times New Roman" panose="02020603050405020304" pitchFamily="18" charset="0"/>
              </a:rPr>
              <a:t>Trh zboží a služeb spolu s měnovým trhem můžeme formálně popsat:</a:t>
            </a:r>
            <a:endParaRPr lang="cs-CZ" sz="2400" b="1" dirty="0">
              <a:solidFill>
                <a:srgbClr val="006FC0"/>
              </a:solidFill>
              <a:latin typeface="Arial" panose="020B0604020202020204" pitchFamily="34" charset="0"/>
            </a:endParaRPr>
          </a:p>
        </p:txBody>
      </p:sp>
      <p:pic>
        <p:nvPicPr>
          <p:cNvPr id="3" name="Picture 2">
            <a:extLst>
              <a:ext uri="{FF2B5EF4-FFF2-40B4-BE49-F238E27FC236}">
                <a16:creationId xmlns:a16="http://schemas.microsoft.com/office/drawing/2014/main" id="{EA8B7E44-57E3-7B6F-E934-265AA4FE0D1A}"/>
              </a:ext>
            </a:extLst>
          </p:cNvPr>
          <p:cNvPicPr>
            <a:picLocks noChangeAspect="1"/>
          </p:cNvPicPr>
          <p:nvPr/>
        </p:nvPicPr>
        <p:blipFill>
          <a:blip r:embed="rId3"/>
          <a:srcRect l="34654" t="3866" r="35767" b="66360"/>
          <a:stretch/>
        </p:blipFill>
        <p:spPr>
          <a:xfrm>
            <a:off x="161925" y="1433512"/>
            <a:ext cx="3543300" cy="4357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fontScale="92500"/>
          </a:bodyPr>
          <a:lstStyle/>
          <a:p>
            <a:pPr algn="just"/>
            <a:r>
              <a:rPr lang="cs-CZ" sz="2400" b="1" dirty="0">
                <a:highlight>
                  <a:srgbClr val="FFFF00"/>
                </a:highlight>
                <a:latin typeface="Times New Roman" panose="02020603050405020304" pitchFamily="18" charset="0"/>
                <a:cs typeface="Times New Roman" panose="02020603050405020304" pitchFamily="18" charset="0"/>
              </a:rPr>
              <a:t>Změny nominálního měnového kurzu = vyvolávány změnami nominální peněžní zásoby.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Když </a:t>
            </a:r>
            <a:r>
              <a:rPr lang="cs-CZ" sz="2400" b="1" dirty="0">
                <a:solidFill>
                  <a:srgbClr val="FF0000"/>
                </a:solidFill>
                <a:latin typeface="Times New Roman" panose="02020603050405020304" pitchFamily="18" charset="0"/>
                <a:cs typeface="Times New Roman" panose="02020603050405020304" pitchFamily="18" charset="0"/>
              </a:rPr>
              <a:t>nominální peněžní zásoba </a:t>
            </a:r>
            <a:r>
              <a:rPr lang="cs-CZ" sz="2400" b="1" dirty="0" err="1">
                <a:latin typeface="Times New Roman" panose="02020603050405020304" pitchFamily="18" charset="0"/>
                <a:cs typeface="Times New Roman" panose="02020603050405020304" pitchFamily="18" charset="0"/>
              </a:rPr>
              <a:t>ceteris</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paribus</a:t>
            </a:r>
            <a:r>
              <a:rPr lang="cs-CZ" sz="2400" b="1" dirty="0">
                <a:latin typeface="Times New Roman" panose="02020603050405020304" pitchFamily="18" charset="0"/>
                <a:cs typeface="Times New Roman" panose="02020603050405020304" pitchFamily="18" charset="0"/>
              </a:rPr>
              <a:t> roste, </a:t>
            </a:r>
            <a:r>
              <a:rPr lang="cs-CZ" sz="2400" b="1" dirty="0">
                <a:solidFill>
                  <a:srgbClr val="FF0000"/>
                </a:solidFill>
                <a:latin typeface="Times New Roman" panose="02020603050405020304" pitchFamily="18" charset="0"/>
                <a:cs typeface="Times New Roman" panose="02020603050405020304" pitchFamily="18" charset="0"/>
              </a:rPr>
              <a:t>zvyšuje se cenová hladina</a:t>
            </a:r>
            <a:r>
              <a:rPr lang="cs-CZ" sz="2400" b="1" dirty="0">
                <a:latin typeface="Times New Roman" panose="02020603050405020304" pitchFamily="18" charset="0"/>
                <a:cs typeface="Times New Roman" panose="02020603050405020304" pitchFamily="18" charset="0"/>
              </a:rPr>
              <a:t>, je narušena vnější rovnováha ekonomiky — </a:t>
            </a:r>
            <a:r>
              <a:rPr lang="cs-CZ" sz="2400" b="1" dirty="0">
                <a:solidFill>
                  <a:srgbClr val="FF0000"/>
                </a:solidFill>
                <a:latin typeface="Times New Roman" panose="02020603050405020304" pitchFamily="18" charset="0"/>
                <a:cs typeface="Times New Roman" panose="02020603050405020304" pitchFamily="18" charset="0"/>
              </a:rPr>
              <a:t>čistý vývoz klesá / čistý dovoz roste.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Domácí měna nominálně depreciuje, dokud se neobnoví vnější rovnováha.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Když </a:t>
            </a:r>
            <a:r>
              <a:rPr lang="cs-CZ" sz="2400" b="1" dirty="0">
                <a:solidFill>
                  <a:srgbClr val="FF0000"/>
                </a:solidFill>
                <a:latin typeface="Times New Roman" panose="02020603050405020304" pitchFamily="18" charset="0"/>
                <a:cs typeface="Times New Roman" panose="02020603050405020304" pitchFamily="18" charset="0"/>
              </a:rPr>
              <a:t>nominální peněžní zásoba </a:t>
            </a:r>
            <a:r>
              <a:rPr lang="cs-CZ" sz="2400" b="1" dirty="0" err="1">
                <a:latin typeface="Times New Roman" panose="02020603050405020304" pitchFamily="18" charset="0"/>
                <a:cs typeface="Times New Roman" panose="02020603050405020304" pitchFamily="18" charset="0"/>
              </a:rPr>
              <a:t>ceteris</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paribus</a:t>
            </a:r>
            <a:r>
              <a:rPr lang="cs-CZ" sz="2400" b="1" dirty="0">
                <a:latin typeface="Times New Roman" panose="02020603050405020304" pitchFamily="18" charset="0"/>
                <a:cs typeface="Times New Roman" panose="02020603050405020304" pitchFamily="18" charset="0"/>
              </a:rPr>
              <a:t> klesne, měna nominálně </a:t>
            </a:r>
            <a:r>
              <a:rPr lang="cs-CZ" sz="2400" b="1" dirty="0" err="1">
                <a:latin typeface="Times New Roman" panose="02020603050405020304" pitchFamily="18" charset="0"/>
                <a:cs typeface="Times New Roman" panose="02020603050405020304" pitchFamily="18" charset="0"/>
              </a:rPr>
              <a:t>apreciuje</a:t>
            </a:r>
            <a:r>
              <a:rPr lang="cs-CZ" sz="2400" b="1" dirty="0">
                <a:latin typeface="Times New Roman" panose="02020603050405020304" pitchFamily="18" charset="0"/>
                <a:cs typeface="Times New Roman" panose="02020603050405020304" pitchFamily="18" charset="0"/>
              </a:rPr>
              <a:t>. </a:t>
            </a:r>
          </a:p>
          <a:p>
            <a:pPr marL="114300" indent="0" algn="just">
              <a:buNone/>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E</a:t>
            </a:r>
            <a:r>
              <a:rPr lang="cs-CZ" sz="1900" b="1" dirty="0">
                <a:latin typeface="Times New Roman" panose="02020603050405020304" pitchFamily="18" charset="0"/>
                <a:cs typeface="Times New Roman" panose="02020603050405020304" pitchFamily="18" charset="0"/>
              </a:rPr>
              <a:t>R</a:t>
            </a:r>
            <a:r>
              <a:rPr lang="cs-CZ" sz="2400" b="1" dirty="0">
                <a:latin typeface="Times New Roman" panose="02020603050405020304" pitchFamily="18" charset="0"/>
                <a:cs typeface="Times New Roman" panose="02020603050405020304" pitchFamily="18" charset="0"/>
              </a:rPr>
              <a:t> — reálný kurz, </a:t>
            </a:r>
          </a:p>
          <a:p>
            <a:pPr algn="just"/>
            <a:r>
              <a:rPr lang="cs-CZ" sz="2400" b="1" dirty="0">
                <a:latin typeface="Times New Roman" panose="02020603050405020304" pitchFamily="18" charset="0"/>
                <a:cs typeface="Times New Roman" panose="02020603050405020304" pitchFamily="18" charset="0"/>
              </a:rPr>
              <a:t>E — nominální kurz, </a:t>
            </a:r>
          </a:p>
          <a:p>
            <a:pPr algn="just"/>
            <a:r>
              <a:rPr lang="cs-CZ" sz="2400" b="1" dirty="0">
                <a:latin typeface="Times New Roman" panose="02020603050405020304" pitchFamily="18" charset="0"/>
                <a:cs typeface="Times New Roman" panose="02020603050405020304" pitchFamily="18" charset="0"/>
              </a:rPr>
              <a:t>P</a:t>
            </a:r>
            <a:r>
              <a:rPr lang="cs-CZ" sz="2200" b="1" dirty="0">
                <a:latin typeface="Times New Roman" panose="02020603050405020304" pitchFamily="18" charset="0"/>
                <a:cs typeface="Times New Roman" panose="02020603050405020304" pitchFamily="18" charset="0"/>
              </a:rPr>
              <a:t>f </a:t>
            </a:r>
            <a:r>
              <a:rPr lang="cs-CZ" sz="2400" b="1" dirty="0">
                <a:latin typeface="Times New Roman" panose="02020603050405020304" pitchFamily="18" charset="0"/>
                <a:cs typeface="Times New Roman" panose="02020603050405020304" pitchFamily="18" charset="0"/>
              </a:rPr>
              <a:t>— zahraniční cenová hladina, </a:t>
            </a:r>
          </a:p>
          <a:p>
            <a:pPr algn="just"/>
            <a:r>
              <a:rPr lang="cs-CZ" sz="2400" b="1" dirty="0">
                <a:latin typeface="Times New Roman" panose="02020603050405020304" pitchFamily="18" charset="0"/>
                <a:cs typeface="Times New Roman" panose="02020603050405020304" pitchFamily="18" charset="0"/>
              </a:rPr>
              <a:t>P — domácí cenová hladina.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nominálního měnového kurzu </a:t>
            </a:r>
          </a:p>
        </p:txBody>
      </p:sp>
      <p:pic>
        <p:nvPicPr>
          <p:cNvPr id="5" name="Picture 4">
            <a:extLst>
              <a:ext uri="{FF2B5EF4-FFF2-40B4-BE49-F238E27FC236}">
                <a16:creationId xmlns:a16="http://schemas.microsoft.com/office/drawing/2014/main" id="{C15E9BF9-E776-2D61-579E-8F45B19BD151}"/>
              </a:ext>
            </a:extLst>
          </p:cNvPr>
          <p:cNvPicPr>
            <a:picLocks noChangeAspect="1"/>
          </p:cNvPicPr>
          <p:nvPr/>
        </p:nvPicPr>
        <p:blipFill>
          <a:blip r:embed="rId3"/>
          <a:srcRect l="41195" t="53763" r="37759" b="39975"/>
          <a:stretch/>
        </p:blipFill>
        <p:spPr>
          <a:xfrm>
            <a:off x="6185505" y="3429000"/>
            <a:ext cx="4004129" cy="2007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3600" b="1" dirty="0">
                <a:highlight>
                  <a:srgbClr val="FFFF00"/>
                </a:highlight>
                <a:latin typeface="Times New Roman" panose="02020603050405020304" pitchFamily="18" charset="0"/>
                <a:cs typeface="Times New Roman" panose="02020603050405020304" pitchFamily="18" charset="0"/>
              </a:rPr>
              <a:t>Růst investic a měnový kurz </a:t>
            </a:r>
          </a:p>
          <a:p>
            <a:pPr algn="just">
              <a:buFont typeface="Wingdings" panose="05000000000000000000" pitchFamily="2" charset="2"/>
              <a:buChar char="Ø"/>
            </a:pPr>
            <a:r>
              <a:rPr lang="cs-CZ" sz="3600" b="1" dirty="0">
                <a:solidFill>
                  <a:srgbClr val="FF0000"/>
                </a:solidFill>
                <a:latin typeface="Times New Roman" panose="02020603050405020304" pitchFamily="18" charset="0"/>
                <a:cs typeface="Times New Roman" panose="02020603050405020304" pitchFamily="18" charset="0"/>
              </a:rPr>
              <a:t>Růst domácích investic </a:t>
            </a:r>
            <a:r>
              <a:rPr lang="cs-CZ" sz="3600" b="1" dirty="0" err="1">
                <a:latin typeface="Times New Roman" panose="02020603050405020304" pitchFamily="18" charset="0"/>
                <a:cs typeface="Times New Roman" panose="02020603050405020304" pitchFamily="18" charset="0"/>
              </a:rPr>
              <a:t>ceteris</a:t>
            </a:r>
            <a:r>
              <a:rPr lang="cs-CZ" sz="3600" b="1" dirty="0">
                <a:latin typeface="Times New Roman" panose="02020603050405020304" pitchFamily="18" charset="0"/>
                <a:cs typeface="Times New Roman" panose="02020603050405020304" pitchFamily="18" charset="0"/>
              </a:rPr>
              <a:t> </a:t>
            </a:r>
            <a:r>
              <a:rPr lang="cs-CZ" sz="3600" b="1" dirty="0" err="1">
                <a:latin typeface="Times New Roman" panose="02020603050405020304" pitchFamily="18" charset="0"/>
                <a:cs typeface="Times New Roman" panose="02020603050405020304" pitchFamily="18" charset="0"/>
              </a:rPr>
              <a:t>paribus</a:t>
            </a:r>
            <a:r>
              <a:rPr lang="cs-CZ" sz="3600" b="1" dirty="0">
                <a:latin typeface="Times New Roman" panose="02020603050405020304" pitchFamily="18" charset="0"/>
                <a:cs typeface="Times New Roman" panose="02020603050405020304" pitchFamily="18" charset="0"/>
              </a:rPr>
              <a:t> vyvolává reálnou apreciaci domácí měny.</a:t>
            </a:r>
          </a:p>
          <a:p>
            <a:pPr algn="just">
              <a:buFont typeface="Wingdings" panose="05000000000000000000" pitchFamily="2" charset="2"/>
              <a:buChar char="Ø"/>
            </a:pPr>
            <a:r>
              <a:rPr lang="cs-CZ" sz="3600" b="1" dirty="0">
                <a:latin typeface="Times New Roman" panose="02020603050405020304" pitchFamily="18" charset="0"/>
                <a:cs typeface="Times New Roman" panose="02020603050405020304" pitchFamily="18" charset="0"/>
              </a:rPr>
              <a:t>Obr. 6 — 4: křivka domácích investic I posunula doprava a čisté investice ze zahraničí se zvýšily z 50 mld na 80 mld. </a:t>
            </a:r>
          </a:p>
          <a:p>
            <a:pPr algn="just">
              <a:buFont typeface="Wingdings" panose="05000000000000000000" pitchFamily="2" charset="2"/>
              <a:buChar char="Ø"/>
            </a:pPr>
            <a:r>
              <a:rPr lang="cs-CZ" sz="3600" b="1" dirty="0">
                <a:latin typeface="Times New Roman" panose="02020603050405020304" pitchFamily="18" charset="0"/>
                <a:cs typeface="Times New Roman" panose="02020603050405020304" pitchFamily="18" charset="0"/>
              </a:rPr>
              <a:t>Obr. 6 — 5: zvýšení čistých investic ze zahraničí vyvolalo reálnou apreciaci domácí měny.  </a:t>
            </a: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reálného měnového kurzu </a:t>
            </a:r>
          </a:p>
        </p:txBody>
      </p:sp>
    </p:spTree>
    <p:extLst>
      <p:ext uri="{BB962C8B-B14F-4D97-AF65-F5344CB8AC3E}">
        <p14:creationId xmlns:p14="http://schemas.microsoft.com/office/powerpoint/2010/main" val="208694582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542925" indent="-457200" algn="just">
              <a:buNone/>
            </a:pPr>
            <a:endParaRPr lang="cs-CZ" sz="2000" b="1" dirty="0">
              <a:latin typeface="Times New Roman" panose="02020603050405020304" pitchFamily="18" charset="0"/>
              <a:cs typeface="Times New Roman" panose="02020603050405020304" pitchFamily="18" charset="0"/>
            </a:endParaRPr>
          </a:p>
          <a:p>
            <a:pPr marL="542925" indent="-457200" algn="just">
              <a:buNone/>
            </a:pPr>
            <a:endParaRPr lang="cs-CZ" sz="2000" b="1" dirty="0">
              <a:latin typeface="Times New Roman" panose="02020603050405020304" pitchFamily="18" charset="0"/>
              <a:cs typeface="Times New Roman" panose="02020603050405020304" pitchFamily="18" charset="0"/>
            </a:endParaRPr>
          </a:p>
          <a:p>
            <a:pPr marL="542925" indent="-457200" algn="just">
              <a:buNone/>
            </a:pPr>
            <a:endParaRPr lang="cs-CZ" sz="20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8" name="Picture 7">
            <a:extLst>
              <a:ext uri="{FF2B5EF4-FFF2-40B4-BE49-F238E27FC236}">
                <a16:creationId xmlns:a16="http://schemas.microsoft.com/office/drawing/2014/main" id="{0599956F-A092-01DF-EF61-C20F416FCD51}"/>
              </a:ext>
            </a:extLst>
          </p:cNvPr>
          <p:cNvPicPr>
            <a:picLocks noChangeAspect="1"/>
          </p:cNvPicPr>
          <p:nvPr/>
        </p:nvPicPr>
        <p:blipFill>
          <a:blip r:embed="rId3"/>
          <a:srcRect t="34818" b="17716"/>
          <a:stretch/>
        </p:blipFill>
        <p:spPr>
          <a:xfrm>
            <a:off x="169333" y="1085851"/>
            <a:ext cx="5694243" cy="3905250"/>
          </a:xfrm>
          <a:prstGeom prst="rect">
            <a:avLst/>
          </a:prstGeom>
        </p:spPr>
      </p:pic>
      <p:pic>
        <p:nvPicPr>
          <p:cNvPr id="10" name="Picture 9">
            <a:extLst>
              <a:ext uri="{FF2B5EF4-FFF2-40B4-BE49-F238E27FC236}">
                <a16:creationId xmlns:a16="http://schemas.microsoft.com/office/drawing/2014/main" id="{E9FAD30F-EAC9-40B4-0A1A-0C01283A24F6}"/>
              </a:ext>
            </a:extLst>
          </p:cNvPr>
          <p:cNvPicPr>
            <a:picLocks noChangeAspect="1"/>
          </p:cNvPicPr>
          <p:nvPr/>
        </p:nvPicPr>
        <p:blipFill>
          <a:blip r:embed="rId4"/>
          <a:srcRect t="41541" b="9309"/>
          <a:stretch/>
        </p:blipFill>
        <p:spPr>
          <a:xfrm>
            <a:off x="5863575" y="1085851"/>
            <a:ext cx="6328425" cy="40814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fontScale="85000" lnSpcReduction="20000"/>
          </a:bodyPr>
          <a:lstStyle/>
          <a:p>
            <a:pPr algn="just">
              <a:buFont typeface="Wingdings" panose="05000000000000000000" pitchFamily="2" charset="2"/>
              <a:buChar char="v"/>
            </a:pPr>
            <a:r>
              <a:rPr lang="cs-CZ" sz="3600" b="1" dirty="0">
                <a:highlight>
                  <a:srgbClr val="FFFF00"/>
                </a:highlight>
                <a:latin typeface="Times New Roman" panose="02020603050405020304" pitchFamily="18" charset="0"/>
                <a:cs typeface="Times New Roman" panose="02020603050405020304" pitchFamily="18" charset="0"/>
              </a:rPr>
              <a:t>Schodek státního rozpočtu a měnový kurz </a:t>
            </a:r>
          </a:p>
          <a:p>
            <a:pPr algn="just"/>
            <a:r>
              <a:rPr lang="cs-CZ" sz="3600" b="1" dirty="0">
                <a:latin typeface="Times New Roman" panose="02020603050405020304" pitchFamily="18" charset="0"/>
                <a:cs typeface="Times New Roman" panose="02020603050405020304" pitchFamily="18" charset="0"/>
              </a:rPr>
              <a:t>Původní měnový kurz je 30 CZK/EUR, </a:t>
            </a:r>
          </a:p>
          <a:p>
            <a:pPr algn="just"/>
            <a:r>
              <a:rPr lang="cs-CZ" sz="3600" b="1" dirty="0">
                <a:latin typeface="Times New Roman" panose="02020603050405020304" pitchFamily="18" charset="0"/>
                <a:cs typeface="Times New Roman" panose="02020603050405020304" pitchFamily="18" charset="0"/>
              </a:rPr>
              <a:t>Čisté investice ze zahraničí = 50 mld., čistý dovoz = 50 mld. </a:t>
            </a:r>
          </a:p>
          <a:p>
            <a:pPr algn="just">
              <a:buFont typeface="Wingdings" panose="05000000000000000000" pitchFamily="2" charset="2"/>
              <a:buChar char="ü"/>
            </a:pPr>
            <a:r>
              <a:rPr lang="cs-CZ" sz="3600" b="1" dirty="0">
                <a:latin typeface="Times New Roman" panose="02020603050405020304" pitchFamily="18" charset="0"/>
                <a:cs typeface="Times New Roman" panose="02020603050405020304" pitchFamily="18" charset="0"/>
              </a:rPr>
              <a:t>vláda zvýší schodek státního rozpočtu o 30 mld. korun,</a:t>
            </a:r>
          </a:p>
          <a:p>
            <a:pPr algn="just">
              <a:buFont typeface="Wingdings" panose="05000000000000000000" pitchFamily="2" charset="2"/>
              <a:buChar char="Ø"/>
            </a:pPr>
            <a:r>
              <a:rPr lang="cs-CZ" sz="3600" b="1" dirty="0">
                <a:highlight>
                  <a:srgbClr val="FFFF00"/>
                </a:highlight>
                <a:latin typeface="Times New Roman" panose="02020603050405020304" pitchFamily="18" charset="0"/>
                <a:cs typeface="Times New Roman" panose="02020603050405020304" pitchFamily="18" charset="0"/>
              </a:rPr>
              <a:t>Zvýšení rozpočtového schodku = snížení národních úspor</a:t>
            </a:r>
            <a:r>
              <a:rPr lang="cs-CZ" sz="36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sz="3600" b="1" dirty="0">
                <a:latin typeface="Times New Roman" panose="02020603050405020304" pitchFamily="18" charset="0"/>
                <a:cs typeface="Times New Roman" panose="02020603050405020304" pitchFamily="18" charset="0"/>
              </a:rPr>
              <a:t>V důsledku toho: tlak na rů</a:t>
            </a:r>
            <a:r>
              <a:rPr lang="cs-CZ" sz="3600" b="1" dirty="0">
                <a:highlight>
                  <a:srgbClr val="FFFF00"/>
                </a:highlight>
                <a:latin typeface="Times New Roman" panose="02020603050405020304" pitchFamily="18" charset="0"/>
                <a:cs typeface="Times New Roman" panose="02020603050405020304" pitchFamily="18" charset="0"/>
              </a:rPr>
              <a:t>st úrokové míry nad světovou úrokovou míru, </a:t>
            </a:r>
            <a:r>
              <a:rPr lang="cs-CZ" sz="3600" b="1" dirty="0">
                <a:latin typeface="Times New Roman" panose="02020603050405020304" pitchFamily="18" charset="0"/>
                <a:cs typeface="Times New Roman" panose="02020603050405020304" pitchFamily="18" charset="0"/>
              </a:rPr>
              <a:t>dokud nedojde ke </a:t>
            </a:r>
            <a:r>
              <a:rPr lang="cs-CZ" sz="3600" b="1" dirty="0">
                <a:highlight>
                  <a:srgbClr val="FFFF00"/>
                </a:highlight>
                <a:latin typeface="Times New Roman" panose="02020603050405020304" pitchFamily="18" charset="0"/>
                <a:cs typeface="Times New Roman" panose="02020603050405020304" pitchFamily="18" charset="0"/>
              </a:rPr>
              <a:t>zvýšení čistých investic ze zahraničí</a:t>
            </a:r>
            <a:r>
              <a:rPr lang="cs-CZ" sz="3600" b="1" dirty="0">
                <a:latin typeface="Times New Roman" panose="02020603050405020304" pitchFamily="18" charset="0"/>
                <a:cs typeface="Times New Roman" panose="02020603050405020304" pitchFamily="18" charset="0"/>
              </a:rPr>
              <a:t> o 30 mld. </a:t>
            </a:r>
          </a:p>
          <a:p>
            <a:pPr algn="just">
              <a:buFont typeface="Wingdings" panose="05000000000000000000" pitchFamily="2" charset="2"/>
              <a:buChar char="ü"/>
            </a:pPr>
            <a:r>
              <a:rPr lang="cs-CZ" sz="3600" b="1" dirty="0">
                <a:highlight>
                  <a:srgbClr val="FFFF00"/>
                </a:highlight>
                <a:latin typeface="Times New Roman" panose="02020603050405020304" pitchFamily="18" charset="0"/>
                <a:cs typeface="Times New Roman" panose="02020603050405020304" pitchFamily="18" charset="0"/>
              </a:rPr>
              <a:t>Narušena vnější rovnováha: apreciace koruny, dokud se čistý dovoz nezvýší na úroveň odpovídající vyšším zahraničním investicím. </a:t>
            </a: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reálného měnového kurzu </a:t>
            </a:r>
          </a:p>
        </p:txBody>
      </p:sp>
    </p:spTree>
    <p:extLst>
      <p:ext uri="{BB962C8B-B14F-4D97-AF65-F5344CB8AC3E}">
        <p14:creationId xmlns:p14="http://schemas.microsoft.com/office/powerpoint/2010/main" val="35971283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algn="just"/>
            <a:r>
              <a:rPr lang="cs-CZ" sz="4400" b="1" dirty="0">
                <a:highlight>
                  <a:srgbClr val="FFFF00"/>
                </a:highlight>
                <a:latin typeface="Times New Roman" panose="02020603050405020304" pitchFamily="18" charset="0"/>
                <a:cs typeface="Times New Roman" panose="02020603050405020304" pitchFamily="18" charset="0"/>
              </a:rPr>
              <a:t>Růst rozpočtového schodku </a:t>
            </a:r>
            <a:r>
              <a:rPr lang="cs-CZ" sz="4400" b="1" dirty="0" err="1">
                <a:highlight>
                  <a:srgbClr val="FFFF00"/>
                </a:highlight>
                <a:latin typeface="Times New Roman" panose="02020603050405020304" pitchFamily="18" charset="0"/>
                <a:cs typeface="Times New Roman" panose="02020603050405020304" pitchFamily="18" charset="0"/>
              </a:rPr>
              <a:t>ceteris</a:t>
            </a:r>
            <a:r>
              <a:rPr lang="cs-CZ" sz="4400" b="1" dirty="0">
                <a:highlight>
                  <a:srgbClr val="FFFF00"/>
                </a:highlight>
                <a:latin typeface="Times New Roman" panose="02020603050405020304" pitchFamily="18" charset="0"/>
                <a:cs typeface="Times New Roman" panose="02020603050405020304" pitchFamily="18" charset="0"/>
              </a:rPr>
              <a:t> </a:t>
            </a:r>
            <a:r>
              <a:rPr lang="cs-CZ" sz="4400" b="1" dirty="0" err="1">
                <a:highlight>
                  <a:srgbClr val="FFFF00"/>
                </a:highlight>
                <a:latin typeface="Times New Roman" panose="02020603050405020304" pitchFamily="18" charset="0"/>
                <a:cs typeface="Times New Roman" panose="02020603050405020304" pitchFamily="18" charset="0"/>
              </a:rPr>
              <a:t>paribus</a:t>
            </a:r>
            <a:r>
              <a:rPr lang="cs-CZ" sz="4400" b="1" dirty="0">
                <a:highlight>
                  <a:srgbClr val="FFFF00"/>
                </a:highlight>
                <a:latin typeface="Times New Roman" panose="02020603050405020304" pitchFamily="18" charset="0"/>
                <a:cs typeface="Times New Roman" panose="02020603050405020304" pitchFamily="18" charset="0"/>
              </a:rPr>
              <a:t> vyvolává reálnou apreciaci domácí měny: </a:t>
            </a:r>
          </a:p>
          <a:p>
            <a:pPr algn="just">
              <a:buFont typeface="Wingdings" panose="05000000000000000000" pitchFamily="2" charset="2"/>
              <a:buChar char="Ø"/>
            </a:pPr>
            <a:r>
              <a:rPr lang="cs-CZ" sz="4400" b="1" dirty="0">
                <a:latin typeface="Times New Roman" panose="02020603050405020304" pitchFamily="18" charset="0"/>
                <a:cs typeface="Times New Roman" panose="02020603050405020304" pitchFamily="18" charset="0"/>
              </a:rPr>
              <a:t>Obr. 6 — 6: křivka národních úspor </a:t>
            </a:r>
            <a:r>
              <a:rPr lang="cs-CZ" sz="4400" b="1" dirty="0">
                <a:solidFill>
                  <a:srgbClr val="FF0000"/>
                </a:solidFill>
                <a:latin typeface="Times New Roman" panose="02020603050405020304" pitchFamily="18" charset="0"/>
                <a:cs typeface="Times New Roman" panose="02020603050405020304" pitchFamily="18" charset="0"/>
              </a:rPr>
              <a:t>S + (T — G): </a:t>
            </a:r>
            <a:r>
              <a:rPr lang="cs-CZ" sz="4400" b="1" dirty="0">
                <a:latin typeface="Times New Roman" panose="02020603050405020304" pitchFamily="18" charset="0"/>
                <a:cs typeface="Times New Roman" panose="02020603050405020304" pitchFamily="18" charset="0"/>
              </a:rPr>
              <a:t>posun doleva a čistý dovoz kapitálu: růst</a:t>
            </a:r>
          </a:p>
          <a:p>
            <a:pPr algn="just">
              <a:buFont typeface="Wingdings" panose="05000000000000000000" pitchFamily="2" charset="2"/>
              <a:buChar char="Ø"/>
            </a:pPr>
            <a:r>
              <a:rPr lang="cs-CZ" sz="4400" b="1" dirty="0">
                <a:latin typeface="Times New Roman" panose="02020603050405020304" pitchFamily="18" charset="0"/>
                <a:cs typeface="Times New Roman" panose="02020603050405020304" pitchFamily="18" charset="0"/>
              </a:rPr>
              <a:t>Obr. 6 — 7:  zvýšení čistého dovozu kapitálu vyvolává reálnou apreciaci. </a:t>
            </a:r>
          </a:p>
          <a:p>
            <a:pPr algn="just">
              <a:buFont typeface="Wingdings" panose="05000000000000000000" pitchFamily="2" charset="2"/>
              <a:buChar char="Ø"/>
            </a:pPr>
            <a:endParaRPr lang="cs-CZ" sz="4400" b="1" dirty="0">
              <a:latin typeface="Times New Roman" panose="02020603050405020304" pitchFamily="18" charset="0"/>
              <a:cs typeface="Times New Roman" panose="02020603050405020304" pitchFamily="18" charset="0"/>
            </a:endParaRPr>
          </a:p>
          <a:p>
            <a:pPr marL="114300" indent="0" algn="just">
              <a:buNone/>
            </a:pPr>
            <a:endParaRPr lang="cs-CZ" sz="4400" b="1" dirty="0">
              <a:latin typeface="Times New Roman" panose="02020603050405020304" pitchFamily="18" charset="0"/>
              <a:cs typeface="Times New Roman" panose="02020603050405020304" pitchFamily="18" charset="0"/>
            </a:endParaRPr>
          </a:p>
          <a:p>
            <a:pPr marL="114300" indent="0" algn="just">
              <a:buNone/>
            </a:pPr>
            <a:endParaRPr lang="cs-CZ" sz="4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reálného měnového kurzu </a:t>
            </a:r>
          </a:p>
        </p:txBody>
      </p:sp>
    </p:spTree>
    <p:extLst>
      <p:ext uri="{BB962C8B-B14F-4D97-AF65-F5344CB8AC3E}">
        <p14:creationId xmlns:p14="http://schemas.microsoft.com/office/powerpoint/2010/main" val="26995289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58838" y="4741026"/>
            <a:ext cx="11674324" cy="1876389"/>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1600" b="1" dirty="0">
                <a:latin typeface="Times New Roman" panose="02020603050405020304" pitchFamily="18" charset="0"/>
                <a:cs typeface="Times New Roman" panose="02020603050405020304" pitchFamily="18" charset="0"/>
              </a:rPr>
              <a:t>Růst schodků veřejných rozpočtů = na reálný měnový kurz a na čistý dovoz –  stejný dopad jako růst domácích investic.</a:t>
            </a:r>
          </a:p>
          <a:p>
            <a:pPr algn="just">
              <a:buFont typeface="Wingdings" panose="05000000000000000000" pitchFamily="2" charset="2"/>
              <a:buChar char="Ø"/>
            </a:pPr>
            <a:r>
              <a:rPr lang="cs-CZ" sz="1600" b="1" dirty="0">
                <a:latin typeface="Times New Roman" panose="02020603050405020304" pitchFamily="18" charset="0"/>
                <a:cs typeface="Times New Roman" panose="02020603050405020304" pitchFamily="18" charset="0"/>
              </a:rPr>
              <a:t>Důsledky pro ekonomiku – odlišné:</a:t>
            </a:r>
          </a:p>
          <a:p>
            <a:pPr algn="just">
              <a:buFont typeface="+mj-lt"/>
              <a:buAutoNum type="arabicPeriod"/>
            </a:pPr>
            <a:r>
              <a:rPr lang="cs-CZ" sz="1600" b="1" dirty="0">
                <a:highlight>
                  <a:srgbClr val="FFFF00"/>
                </a:highlight>
                <a:latin typeface="Times New Roman" panose="02020603050405020304" pitchFamily="18" charset="0"/>
                <a:cs typeface="Times New Roman" panose="02020603050405020304" pitchFamily="18" charset="0"/>
              </a:rPr>
              <a:t>Investice podporují ekonomický růst </a:t>
            </a:r>
            <a:r>
              <a:rPr lang="cs-CZ" sz="1600" b="1" dirty="0">
                <a:latin typeface="Times New Roman" panose="02020603050405020304" pitchFamily="18" charset="0"/>
                <a:cs typeface="Times New Roman" panose="02020603050405020304" pitchFamily="18" charset="0"/>
              </a:rPr>
              <a:t>a vytvářejí tak zdroje pro splácení zahraničních dluhů,</a:t>
            </a:r>
          </a:p>
          <a:p>
            <a:pPr algn="just">
              <a:buFont typeface="+mj-lt"/>
              <a:buAutoNum type="arabicPeriod"/>
            </a:pPr>
            <a:r>
              <a:rPr lang="cs-CZ" sz="1600" b="1" dirty="0">
                <a:highlight>
                  <a:srgbClr val="FFFF00"/>
                </a:highlight>
                <a:latin typeface="Times New Roman" panose="02020603050405020304" pitchFamily="18" charset="0"/>
                <a:cs typeface="Times New Roman" panose="02020603050405020304" pitchFamily="18" charset="0"/>
              </a:rPr>
              <a:t>Schodky veřejných rozpočtů ekonomický růst nepodporují </a:t>
            </a:r>
            <a:r>
              <a:rPr lang="cs-CZ" sz="1600" b="1" dirty="0">
                <a:latin typeface="Times New Roman" panose="02020603050405020304" pitchFamily="18" charset="0"/>
                <a:cs typeface="Times New Roman" panose="02020603050405020304" pitchFamily="18" charset="0"/>
              </a:rPr>
              <a:t>– nevytvářejí žádné zdroje pro budoucí splácení zahraničního dluhu</a:t>
            </a: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marL="114300" indent="0" algn="just">
              <a:buNone/>
            </a:pPr>
            <a:endParaRPr lang="cs-CZ" sz="1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5362575" y="240585"/>
            <a:ext cx="6287330" cy="445729"/>
          </a:xfrm>
        </p:spPr>
        <p:txBody>
          <a:bodyPr>
            <a:noAutofit/>
          </a:bodyPr>
          <a:lstStyle/>
          <a:p>
            <a:r>
              <a:rPr lang="cs-CZ" sz="4000" b="1" dirty="0"/>
              <a:t>Růst rozpočtového schodku </a:t>
            </a:r>
          </a:p>
        </p:txBody>
      </p:sp>
      <p:pic>
        <p:nvPicPr>
          <p:cNvPr id="3" name="Picture 2">
            <a:extLst>
              <a:ext uri="{FF2B5EF4-FFF2-40B4-BE49-F238E27FC236}">
                <a16:creationId xmlns:a16="http://schemas.microsoft.com/office/drawing/2014/main" id="{B67A7D9F-13D3-1FDF-BAAA-F5C9C03B878A}"/>
              </a:ext>
            </a:extLst>
          </p:cNvPr>
          <p:cNvPicPr>
            <a:picLocks noChangeAspect="1"/>
          </p:cNvPicPr>
          <p:nvPr/>
        </p:nvPicPr>
        <p:blipFill>
          <a:blip r:embed="rId3"/>
          <a:srcRect t="8284" r="2715" b="47954"/>
          <a:stretch/>
        </p:blipFill>
        <p:spPr>
          <a:xfrm>
            <a:off x="0" y="816726"/>
            <a:ext cx="6414407" cy="3924300"/>
          </a:xfrm>
          <a:prstGeom prst="rect">
            <a:avLst/>
          </a:prstGeom>
        </p:spPr>
      </p:pic>
      <p:pic>
        <p:nvPicPr>
          <p:cNvPr id="6" name="Picture 5">
            <a:extLst>
              <a:ext uri="{FF2B5EF4-FFF2-40B4-BE49-F238E27FC236}">
                <a16:creationId xmlns:a16="http://schemas.microsoft.com/office/drawing/2014/main" id="{579E333F-E603-01EC-07E4-1B4616383B46}"/>
              </a:ext>
            </a:extLst>
          </p:cNvPr>
          <p:cNvPicPr>
            <a:picLocks noChangeAspect="1"/>
          </p:cNvPicPr>
          <p:nvPr/>
        </p:nvPicPr>
        <p:blipFill>
          <a:blip r:embed="rId3"/>
          <a:srcRect t="52494"/>
          <a:stretch/>
        </p:blipFill>
        <p:spPr>
          <a:xfrm>
            <a:off x="6334124" y="816726"/>
            <a:ext cx="5682823" cy="3924300"/>
          </a:xfrm>
          <a:prstGeom prst="rect">
            <a:avLst/>
          </a:prstGeom>
        </p:spPr>
      </p:pic>
    </p:spTree>
    <p:extLst>
      <p:ext uri="{BB962C8B-B14F-4D97-AF65-F5344CB8AC3E}">
        <p14:creationId xmlns:p14="http://schemas.microsoft.com/office/powerpoint/2010/main" val="10689186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2572"/>
            <a:ext cx="11674324" cy="5272051"/>
          </a:xfrm>
          <a:prstGeom prst="rect">
            <a:avLst/>
          </a:prstGeom>
          <a:noFill/>
          <a:ln>
            <a:noFill/>
          </a:ln>
        </p:spPr>
        <p:txBody>
          <a:bodyPr spcFirstLastPara="1" wrap="square" lIns="91425" tIns="45700" rIns="91425" bIns="45700" anchor="t" anchorCtr="0">
            <a:normAutofit/>
          </a:bodyPr>
          <a:lstStyle/>
          <a:p>
            <a:pPr algn="just"/>
            <a:r>
              <a:rPr lang="cs-CZ" sz="2400" b="1" dirty="0">
                <a:highlight>
                  <a:srgbClr val="FFFF00"/>
                </a:highlight>
                <a:latin typeface="Times New Roman" panose="02020603050405020304" pitchFamily="18" charset="0"/>
                <a:cs typeface="Times New Roman" panose="02020603050405020304" pitchFamily="18" charset="0"/>
              </a:rPr>
              <a:t>Zachycuje ekonomické transakce domácích subjektů se zahraničím za určité časové období:</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Statistický účetní záznam všech peněžních i nepeněžních transakcí, které nastanou za zvolené období (zpravidla jeden rok). </a:t>
            </a:r>
          </a:p>
          <a:p>
            <a:pPr algn="just">
              <a:buFont typeface="Wingdings" panose="05000000000000000000" pitchFamily="2" charset="2"/>
              <a:buChar char="Ø"/>
            </a:pPr>
            <a:r>
              <a:rPr lang="cs-CZ" sz="2400" b="1" dirty="0">
                <a:highlight>
                  <a:srgbClr val="FFFF00"/>
                </a:highlight>
                <a:latin typeface="Times New Roman" panose="02020603050405020304" pitchFamily="18" charset="0"/>
                <a:cs typeface="Times New Roman" panose="02020603050405020304" pitchFamily="18" charset="0"/>
              </a:rPr>
              <a:t>Účetní záznam </a:t>
            </a:r>
            <a:r>
              <a:rPr lang="cs-CZ" sz="2400" b="1" dirty="0">
                <a:latin typeface="Times New Roman" panose="02020603050405020304" pitchFamily="18" charset="0"/>
                <a:cs typeface="Times New Roman" panose="02020603050405020304" pitchFamily="18" charset="0"/>
              </a:rPr>
              <a:t>– sestaven podle </a:t>
            </a:r>
            <a:r>
              <a:rPr lang="cs-CZ" sz="2400" b="1" dirty="0">
                <a:highlight>
                  <a:srgbClr val="FFFF00"/>
                </a:highlight>
                <a:latin typeface="Times New Roman" panose="02020603050405020304" pitchFamily="18" charset="0"/>
                <a:cs typeface="Times New Roman" panose="02020603050405020304" pitchFamily="18" charset="0"/>
              </a:rPr>
              <a:t>pravidel podvojného účetnictví</a:t>
            </a:r>
            <a:r>
              <a:rPr lang="cs-CZ" sz="2400" b="1" dirty="0">
                <a:latin typeface="Times New Roman" panose="02020603050405020304" pitchFamily="18" charset="0"/>
                <a:cs typeface="Times New Roman" panose="02020603050405020304" pitchFamily="18" charset="0"/>
              </a:rPr>
              <a:t>: každá transakce v PB zaznamenána dvěma stejnými položkami:</a:t>
            </a:r>
          </a:p>
          <a:p>
            <a:pPr marL="571500" indent="-457200" algn="just">
              <a:buFont typeface="+mj-lt"/>
              <a:buAutoNum type="arabicPeriod"/>
            </a:pPr>
            <a:r>
              <a:rPr lang="cs-CZ" sz="2400" b="1" dirty="0">
                <a:solidFill>
                  <a:srgbClr val="FF0000"/>
                </a:solidFill>
                <a:latin typeface="Times New Roman" panose="02020603050405020304" pitchFamily="18" charset="0"/>
                <a:cs typeface="Times New Roman" panose="02020603050405020304" pitchFamily="18" charset="0"/>
              </a:rPr>
              <a:t>KREDITNÍ POLOŽKY (ZÁZNAMY = </a:t>
            </a:r>
            <a:r>
              <a:rPr lang="cs-CZ" sz="2400" b="1" dirty="0">
                <a:latin typeface="Times New Roman" panose="02020603050405020304" pitchFamily="18" charset="0"/>
                <a:cs typeface="Times New Roman" panose="02020603050405020304" pitchFamily="18" charset="0"/>
              </a:rPr>
              <a:t>příliv aktiv do ekonomiky: např. export domácího zboží, služeb nebo pokles zahraničních aktiv či zvýšení závazků vůči zahraničí = příliv prostředků do země.  </a:t>
            </a:r>
          </a:p>
          <a:p>
            <a:pPr marL="571500" indent="-457200" algn="just">
              <a:buFont typeface="+mj-lt"/>
              <a:buAutoNum type="arabicPeriod"/>
            </a:pPr>
            <a:r>
              <a:rPr lang="cs-CZ" sz="2400" b="1" dirty="0">
                <a:solidFill>
                  <a:srgbClr val="FF0000"/>
                </a:solidFill>
                <a:latin typeface="Times New Roman" panose="02020603050405020304" pitchFamily="18" charset="0"/>
                <a:cs typeface="Times New Roman" panose="02020603050405020304" pitchFamily="18" charset="0"/>
              </a:rPr>
              <a:t>DEBETNÍ POLOŽKY </a:t>
            </a:r>
            <a:r>
              <a:rPr lang="cs-CZ" sz="2400" b="1" dirty="0">
                <a:latin typeface="Times New Roman" panose="02020603050405020304" pitchFamily="18" charset="0"/>
                <a:cs typeface="Times New Roman" panose="02020603050405020304" pitchFamily="18" charset="0"/>
              </a:rPr>
              <a:t>zaznamenávající odliv do okolního světa.</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Systém podvojného účetnictví zajišťuje, že součet všech kreditních záznamů celé bilance se rovná součtu všech debetních záznamů.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914775" y="57150"/>
            <a:ext cx="8107892" cy="749035"/>
          </a:xfrm>
        </p:spPr>
        <p:txBody>
          <a:bodyPr>
            <a:noAutofit/>
          </a:bodyPr>
          <a:lstStyle/>
          <a:p>
            <a:r>
              <a:rPr lang="cs-CZ" sz="4000" b="1" dirty="0"/>
              <a:t>  </a:t>
            </a:r>
            <a:br>
              <a:rPr lang="cs-CZ" sz="4000" b="1" dirty="0"/>
            </a:br>
            <a:r>
              <a:rPr lang="cs-CZ" sz="4000" b="1" dirty="0"/>
              <a:t>Platební bilance</a:t>
            </a:r>
          </a:p>
        </p:txBody>
      </p:sp>
    </p:spTree>
    <p:extLst>
      <p:ext uri="{BB962C8B-B14F-4D97-AF65-F5344CB8AC3E}">
        <p14:creationId xmlns:p14="http://schemas.microsoft.com/office/powerpoint/2010/main" val="8428661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q"/>
            </a:pPr>
            <a:r>
              <a:rPr lang="cs-CZ" sz="2400" b="1" i="1" dirty="0">
                <a:latin typeface="Times New Roman" panose="02020603050405020304" pitchFamily="18" charset="0"/>
                <a:cs typeface="Times New Roman" panose="02020603050405020304" pitchFamily="18" charset="0"/>
              </a:rPr>
              <a:t>Může zlepšit obchodní ochranářství obchodní bilanci, tj. snížit čistý dovoz?</a:t>
            </a:r>
          </a:p>
          <a:p>
            <a:pPr marL="571500" indent="-457200" algn="just">
              <a:buFont typeface="+mj-lt"/>
              <a:buAutoNum type="arabicPeriod"/>
            </a:pPr>
            <a:r>
              <a:rPr lang="cs-CZ" sz="2400" b="1" dirty="0">
                <a:highlight>
                  <a:srgbClr val="FFFF00"/>
                </a:highlight>
                <a:latin typeface="Times New Roman" panose="02020603050405020304" pitchFamily="18" charset="0"/>
                <a:cs typeface="Times New Roman" panose="02020603050405020304" pitchFamily="18" charset="0"/>
              </a:rPr>
              <a:t>Ochranářská obchodní politika </a:t>
            </a:r>
            <a:r>
              <a:rPr lang="cs-CZ" sz="2400" b="1" dirty="0">
                <a:latin typeface="Times New Roman" panose="02020603050405020304" pitchFamily="18" charset="0"/>
                <a:cs typeface="Times New Roman" panose="02020603050405020304" pitchFamily="18" charset="0"/>
              </a:rPr>
              <a:t>neovlivní čistý dovoz / vývoz) zboží, pouze vyvolá apreciaci domácí měny.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Další důsledek: zmenšení vývozu i dovozu. </a:t>
            </a:r>
          </a:p>
          <a:p>
            <a:pPr algn="just"/>
            <a:endParaRPr lang="cs-CZ" sz="2400" b="1" dirty="0">
              <a:latin typeface="Times New Roman" panose="02020603050405020304" pitchFamily="18" charset="0"/>
              <a:cs typeface="Times New Roman" panose="02020603050405020304" pitchFamily="18" charset="0"/>
            </a:endParaRPr>
          </a:p>
          <a:p>
            <a:pPr marL="571500" indent="-457200" algn="just">
              <a:buFont typeface="+mj-lt"/>
              <a:buAutoNum type="arabicPeriod" startAt="2"/>
            </a:pPr>
            <a:r>
              <a:rPr lang="cs-CZ" sz="2400" b="1" dirty="0">
                <a:highlight>
                  <a:srgbClr val="FFFF00"/>
                </a:highlight>
                <a:latin typeface="Times New Roman" panose="02020603050405020304" pitchFamily="18" charset="0"/>
                <a:cs typeface="Times New Roman" panose="02020603050405020304" pitchFamily="18" charset="0"/>
              </a:rPr>
              <a:t>Liberalizace zahraničního obchodu </a:t>
            </a:r>
            <a:r>
              <a:rPr lang="cs-CZ" sz="2400" b="1" dirty="0">
                <a:latin typeface="Times New Roman" panose="02020603050405020304" pitchFamily="18" charset="0"/>
                <a:cs typeface="Times New Roman" panose="02020603050405020304" pitchFamily="18" charset="0"/>
              </a:rPr>
              <a:t>vyvolá depreciaci domácí měny a zvětšení zahraničního obchodu. </a:t>
            </a:r>
          </a:p>
          <a:p>
            <a:pPr algn="just"/>
            <a:r>
              <a:rPr lang="cs-CZ" sz="2400" b="1" dirty="0">
                <a:highlight>
                  <a:srgbClr val="FFFF00"/>
                </a:highlight>
                <a:latin typeface="Times New Roman" panose="02020603050405020304" pitchFamily="18" charset="0"/>
                <a:cs typeface="Times New Roman" panose="02020603050405020304" pitchFamily="18" charset="0"/>
              </a:rPr>
              <a:t>Obr. 6 — 8: </a:t>
            </a:r>
            <a:r>
              <a:rPr lang="cs-CZ" sz="2400" b="1" dirty="0">
                <a:latin typeface="Times New Roman" panose="02020603050405020304" pitchFamily="18" charset="0"/>
                <a:cs typeface="Times New Roman" panose="02020603050405020304" pitchFamily="18" charset="0"/>
              </a:rPr>
              <a:t>ekonomika původně v bodě A s čistým dovozem 50 mld. a reálným měnovým kurzem E</a:t>
            </a:r>
            <a:r>
              <a:rPr lang="cs-CZ" sz="1500" b="1" dirty="0">
                <a:latin typeface="Times New Roman" panose="02020603050405020304" pitchFamily="18" charset="0"/>
                <a:cs typeface="Times New Roman" panose="02020603050405020304" pitchFamily="18" charset="0"/>
              </a:rPr>
              <a:t>R1</a:t>
            </a:r>
            <a:r>
              <a:rPr lang="cs-CZ" sz="24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sz="2400" b="1" dirty="0">
                <a:highlight>
                  <a:srgbClr val="FFFF00"/>
                </a:highlight>
                <a:latin typeface="Times New Roman" panose="02020603050405020304" pitchFamily="18" charset="0"/>
                <a:cs typeface="Times New Roman" panose="02020603050405020304" pitchFamily="18" charset="0"/>
              </a:rPr>
              <a:t>Uvalení dovozních cel: nejprve sníží čistý dovoz; Při daném měnovém kurzu – ekonomika ve vnější nerovnováze =&gt; apreciace domácí měny, dokud se čistý dovoz nezvýší na předchozí úroveň. </a:t>
            </a:r>
          </a:p>
          <a:p>
            <a:pPr algn="just"/>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89398"/>
            <a:ext cx="8831943" cy="445729"/>
          </a:xfrm>
        </p:spPr>
        <p:txBody>
          <a:bodyPr>
            <a:noAutofit/>
          </a:bodyPr>
          <a:lstStyle/>
          <a:p>
            <a:r>
              <a:rPr lang="cs-CZ" sz="4000" b="1" dirty="0"/>
              <a:t>Obchodní ochranářství a měnový kurz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marL="114300" indent="0" algn="just">
              <a:buNone/>
            </a:pPr>
            <a:r>
              <a:rPr lang="cs-CZ" sz="2400" b="1" dirty="0">
                <a:latin typeface="Times New Roman" panose="02020603050405020304" pitchFamily="18" charset="0"/>
                <a:cs typeface="Times New Roman" panose="02020603050405020304" pitchFamily="18" charset="0"/>
              </a:rPr>
              <a:t>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2095500" y="672585"/>
            <a:ext cx="8831943" cy="445729"/>
          </a:xfrm>
        </p:spPr>
        <p:txBody>
          <a:bodyPr>
            <a:noAutofit/>
          </a:bodyPr>
          <a:lstStyle/>
          <a:p>
            <a:r>
              <a:rPr kumimoji="0" lang="cs-CZ" sz="4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Obchodní ochranářství a měnový kurz </a:t>
            </a:r>
            <a:endParaRPr lang="cs-CZ" b="1" dirty="0"/>
          </a:p>
        </p:txBody>
      </p:sp>
      <p:pic>
        <p:nvPicPr>
          <p:cNvPr id="3" name="Picture 2">
            <a:extLst>
              <a:ext uri="{FF2B5EF4-FFF2-40B4-BE49-F238E27FC236}">
                <a16:creationId xmlns:a16="http://schemas.microsoft.com/office/drawing/2014/main" id="{B7733611-0D1B-DE32-DCA6-9263A61B2C57}"/>
              </a:ext>
            </a:extLst>
          </p:cNvPr>
          <p:cNvPicPr>
            <a:picLocks noChangeAspect="1"/>
          </p:cNvPicPr>
          <p:nvPr/>
        </p:nvPicPr>
        <p:blipFill>
          <a:blip r:embed="rId3"/>
          <a:srcRect t="47898" b="15924"/>
          <a:stretch/>
        </p:blipFill>
        <p:spPr>
          <a:xfrm>
            <a:off x="169331" y="1339160"/>
            <a:ext cx="11853336" cy="4918765"/>
          </a:xfrm>
          <a:prstGeom prst="rect">
            <a:avLst/>
          </a:prstGeom>
        </p:spPr>
      </p:pic>
      <p:sp>
        <p:nvSpPr>
          <p:cNvPr id="7" name="TextBox 6">
            <a:extLst>
              <a:ext uri="{FF2B5EF4-FFF2-40B4-BE49-F238E27FC236}">
                <a16:creationId xmlns:a16="http://schemas.microsoft.com/office/drawing/2014/main" id="{68D485C9-69B1-6F63-DF85-8BF54F73E3EF}"/>
              </a:ext>
            </a:extLst>
          </p:cNvPr>
          <p:cNvSpPr txBox="1"/>
          <p:nvPr/>
        </p:nvSpPr>
        <p:spPr>
          <a:xfrm>
            <a:off x="7658100" y="1518761"/>
            <a:ext cx="4185557" cy="2862322"/>
          </a:xfrm>
          <a:prstGeom prst="rect">
            <a:avLst/>
          </a:prstGeom>
          <a:noFill/>
        </p:spPr>
        <p:txBody>
          <a:bodyPr wrap="square">
            <a:spAutoFit/>
          </a:bodyPr>
          <a:lstStyle/>
          <a:p>
            <a:r>
              <a:rPr lang="cs-CZ" sz="2000" dirty="0"/>
              <a:t>Nový rovnovážný reálný kurz = </a:t>
            </a:r>
            <a:r>
              <a:rPr lang="cs-CZ" sz="2000" b="1" dirty="0"/>
              <a:t>E</a:t>
            </a:r>
            <a:r>
              <a:rPr lang="cs-CZ" sz="1600" b="1" dirty="0"/>
              <a:t>R2</a:t>
            </a:r>
            <a:r>
              <a:rPr lang="cs-CZ" sz="2000" dirty="0"/>
              <a:t>. Změna:</a:t>
            </a:r>
          </a:p>
          <a:p>
            <a:pPr marL="342900" indent="-342900">
              <a:buFont typeface="Arial" panose="020B0604020202020204" pitchFamily="34" charset="0"/>
              <a:buChar char="•"/>
            </a:pPr>
            <a:r>
              <a:rPr lang="cs-CZ" sz="2000" dirty="0"/>
              <a:t>posun křivky X(E</a:t>
            </a:r>
            <a:r>
              <a:rPr lang="cs-CZ" sz="1600" dirty="0"/>
              <a:t>R</a:t>
            </a:r>
            <a:r>
              <a:rPr lang="cs-CZ" sz="2000" dirty="0"/>
              <a:t>) nahoru –  </a:t>
            </a:r>
            <a:r>
              <a:rPr lang="cs-CZ" sz="2000" dirty="0">
                <a:highlight>
                  <a:srgbClr val="FFFF00"/>
                </a:highlight>
              </a:rPr>
              <a:t>X(E</a:t>
            </a:r>
            <a:r>
              <a:rPr lang="cs-CZ" sz="1600" dirty="0">
                <a:highlight>
                  <a:srgbClr val="FFFF00"/>
                </a:highlight>
              </a:rPr>
              <a:t>R</a:t>
            </a:r>
            <a:r>
              <a:rPr lang="cs-CZ" sz="2000" dirty="0">
                <a:highlight>
                  <a:srgbClr val="FFFF00"/>
                </a:highlight>
              </a:rPr>
              <a:t>)‘; </a:t>
            </a:r>
          </a:p>
          <a:p>
            <a:pPr marL="342900" indent="-342900">
              <a:buFont typeface="Arial" panose="020B0604020202020204" pitchFamily="34" charset="0"/>
              <a:buChar char="•"/>
            </a:pPr>
            <a:r>
              <a:rPr lang="cs-CZ" sz="2000" dirty="0"/>
              <a:t>Nová křivka </a:t>
            </a:r>
            <a:r>
              <a:rPr lang="cs-CZ" sz="2000" dirty="0">
                <a:highlight>
                  <a:srgbClr val="FFFF00"/>
                </a:highlight>
              </a:rPr>
              <a:t>X(E</a:t>
            </a:r>
            <a:r>
              <a:rPr lang="cs-CZ" sz="1600" dirty="0">
                <a:highlight>
                  <a:srgbClr val="FFFF00"/>
                </a:highlight>
              </a:rPr>
              <a:t>R</a:t>
            </a:r>
            <a:r>
              <a:rPr lang="cs-CZ" sz="2000" dirty="0">
                <a:highlight>
                  <a:srgbClr val="FFFF00"/>
                </a:highlight>
              </a:rPr>
              <a:t>)‘: </a:t>
            </a:r>
            <a:r>
              <a:rPr lang="cs-CZ" sz="2000" dirty="0"/>
              <a:t>má v sobě zabudována vyšší dovozní cla:</a:t>
            </a:r>
          </a:p>
          <a:p>
            <a:pPr marL="342900" indent="-342900" algn="just">
              <a:buFont typeface="Wingdings" panose="05000000000000000000" pitchFamily="2" charset="2"/>
              <a:buChar char="Ø"/>
            </a:pPr>
            <a:r>
              <a:rPr lang="cs-CZ" sz="2000" b="1" dirty="0"/>
              <a:t>vyjadřuje závislost čistého vývozu na reálném kurzu při vyšších dovozních clech.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marL="114300" indent="0" algn="just">
              <a:buNone/>
            </a:pPr>
            <a:r>
              <a:rPr lang="cs-CZ" sz="2400" b="1" dirty="0">
                <a:latin typeface="Times New Roman" panose="02020603050405020304" pitchFamily="18" charset="0"/>
                <a:cs typeface="Times New Roman" panose="02020603050405020304" pitchFamily="18" charset="0"/>
              </a:rPr>
              <a:t>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2543175" y="690171"/>
            <a:ext cx="8831943" cy="445729"/>
          </a:xfrm>
        </p:spPr>
        <p:txBody>
          <a:bodyPr>
            <a:noAutofit/>
          </a:bodyPr>
          <a:lstStyle/>
          <a:p>
            <a:r>
              <a:rPr lang="cs-CZ" sz="4000" b="1" dirty="0"/>
              <a:t>KONEČNÝ DŮSLEDEK DOVOZNÍCH CEL? </a:t>
            </a:r>
          </a:p>
        </p:txBody>
      </p:sp>
      <p:sp>
        <p:nvSpPr>
          <p:cNvPr id="3" name="TextBox 2"/>
          <p:cNvSpPr txBox="1"/>
          <p:nvPr/>
        </p:nvSpPr>
        <p:spPr>
          <a:xfrm>
            <a:off x="250976" y="1794073"/>
            <a:ext cx="11674324" cy="4832092"/>
          </a:xfrm>
          <a:prstGeom prst="rect">
            <a:avLst/>
          </a:prstGeom>
          <a:noFill/>
        </p:spPr>
        <p:txBody>
          <a:bodyPr wrap="square">
            <a:spAutoFit/>
          </a:bodyPr>
          <a:lstStyle/>
          <a:p>
            <a:pPr marL="571500" indent="-571500" algn="just">
              <a:buFont typeface="Arial" panose="020B0604020202020204" pitchFamily="34" charset="0"/>
              <a:buChar char="•"/>
            </a:pPr>
            <a:r>
              <a:rPr lang="cs-CZ" sz="3600" dirty="0">
                <a:highlight>
                  <a:srgbClr val="FFFF00"/>
                </a:highlight>
              </a:rPr>
              <a:t>Obchodní schodek – stejný</a:t>
            </a:r>
            <a:r>
              <a:rPr lang="cs-CZ" sz="3600" dirty="0"/>
              <a:t>, jediný důsledek – </a:t>
            </a:r>
            <a:r>
              <a:rPr lang="cs-CZ" sz="3600" dirty="0">
                <a:highlight>
                  <a:srgbClr val="FFFF00"/>
                </a:highlight>
              </a:rPr>
              <a:t>APRECIACE DOMÁCÍ MĚNY. </a:t>
            </a:r>
          </a:p>
          <a:p>
            <a:pPr marL="571500" indent="-571500" algn="just">
              <a:buFont typeface="Arial" panose="020B0604020202020204" pitchFamily="34" charset="0"/>
              <a:buChar char="•"/>
            </a:pPr>
            <a:r>
              <a:rPr lang="cs-CZ" sz="3600" dirty="0"/>
              <a:t>Další důsledek – dovozní cla </a:t>
            </a:r>
            <a:r>
              <a:rPr lang="cs-CZ" sz="3600" dirty="0">
                <a:highlight>
                  <a:srgbClr val="FFFF00"/>
                </a:highlight>
              </a:rPr>
              <a:t>nezměnila čistý dovoz zboží a služeb, </a:t>
            </a:r>
          </a:p>
          <a:p>
            <a:pPr marL="571500" indent="-571500" algn="just">
              <a:buFont typeface="Wingdings" panose="05000000000000000000" pitchFamily="2" charset="2"/>
              <a:buChar char="Ø"/>
            </a:pPr>
            <a:r>
              <a:rPr lang="cs-CZ" sz="3600" dirty="0">
                <a:highlight>
                  <a:srgbClr val="FFFF00"/>
                </a:highlight>
              </a:rPr>
              <a:t>snížila OBJEM ZAHRANIČNÍHO OBCHODU</a:t>
            </a:r>
            <a:r>
              <a:rPr lang="cs-CZ" sz="3600" dirty="0"/>
              <a:t>, neboť došlo ke snížení vývozu i dovozu.</a:t>
            </a:r>
          </a:p>
          <a:p>
            <a:pPr marL="571500" indent="-571500" algn="just">
              <a:buFont typeface="Wingdings" panose="05000000000000000000" pitchFamily="2" charset="2"/>
              <a:buChar char="ü"/>
            </a:pPr>
            <a:endParaRPr lang="cs-CZ" sz="2800" b="1" dirty="0"/>
          </a:p>
          <a:p>
            <a:pPr marL="571500" indent="-571500" algn="just">
              <a:buFont typeface="Wingdings" panose="05000000000000000000" pitchFamily="2" charset="2"/>
              <a:buChar char="ü"/>
            </a:pPr>
            <a:r>
              <a:rPr lang="cs-CZ" sz="2800" b="1" dirty="0"/>
              <a:t>Stejné účinky – vývozní subvence.</a:t>
            </a:r>
          </a:p>
          <a:p>
            <a:pPr marL="571500" indent="-571500" algn="just">
              <a:buFont typeface="Wingdings" panose="05000000000000000000" pitchFamily="2" charset="2"/>
              <a:buChar char="ü"/>
            </a:pPr>
            <a:endParaRPr lang="cs-CZ" sz="36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2400" b="1" dirty="0">
                <a:latin typeface="Times New Roman" panose="02020603050405020304" pitchFamily="18" charset="0"/>
                <a:cs typeface="Times New Roman" panose="02020603050405020304" pitchFamily="18" charset="0"/>
              </a:rPr>
              <a:t>Před první světovou válkou = </a:t>
            </a:r>
            <a:r>
              <a:rPr lang="cs-CZ" sz="2400" b="1" dirty="0">
                <a:highlight>
                  <a:srgbClr val="FFFF00"/>
                </a:highlight>
                <a:latin typeface="Times New Roman" panose="02020603050405020304" pitchFamily="18" charset="0"/>
                <a:cs typeface="Times New Roman" panose="02020603050405020304" pitchFamily="18" charset="0"/>
              </a:rPr>
              <a:t>mezinárodní měnový systém založen na zlatě </a:t>
            </a:r>
            <a:r>
              <a:rPr lang="cs-CZ" sz="2400" b="1" dirty="0">
                <a:latin typeface="Times New Roman" panose="02020603050405020304" pitchFamily="18" charset="0"/>
                <a:cs typeface="Times New Roman" panose="02020603050405020304" pitchFamily="18" charset="0"/>
              </a:rPr>
              <a:t>a měnové kurzy tehdy jednoduše odrážely zlatý obsah národních měn:</a:t>
            </a:r>
          </a:p>
          <a:p>
            <a:pPr algn="just"/>
            <a:r>
              <a:rPr lang="cs-CZ" sz="2400" b="1" dirty="0">
                <a:latin typeface="Times New Roman" panose="02020603050405020304" pitchFamily="18" charset="0"/>
                <a:cs typeface="Times New Roman" panose="02020603050405020304" pitchFamily="18" charset="0"/>
              </a:rPr>
              <a:t>Př. zlatý obsah britské libry DVAKRÁT VYŠŠÍ než zlatý obsah amerického dolaru, měnové trhy přirozeně nastolily kurz </a:t>
            </a:r>
            <a:r>
              <a:rPr lang="cs-CZ" sz="2400" b="1" dirty="0">
                <a:highlight>
                  <a:srgbClr val="FFFF00"/>
                </a:highlight>
                <a:latin typeface="Times New Roman" panose="02020603050405020304" pitchFamily="18" charset="0"/>
                <a:cs typeface="Times New Roman" panose="02020603050405020304" pitchFamily="18" charset="0"/>
              </a:rPr>
              <a:t>2 dolary za libru. </a:t>
            </a:r>
          </a:p>
          <a:p>
            <a:pPr algn="just"/>
            <a:r>
              <a:rPr lang="cs-CZ" sz="2400" b="1" dirty="0">
                <a:latin typeface="Times New Roman" panose="02020603050405020304" pitchFamily="18" charset="0"/>
                <a:cs typeface="Times New Roman" panose="02020603050405020304" pitchFamily="18" charset="0"/>
              </a:rPr>
              <a:t>Světová válka způsobila rozpad tohoto měnového systému:</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Národní měny přestaly být směnitelné za zlato, jejich zlatý obsah přestal být pro měnové trhy vodítkem k vytváření měnových kurzů. </a:t>
            </a:r>
          </a:p>
          <a:p>
            <a:pPr algn="just">
              <a:buFont typeface="Wingdings" panose="05000000000000000000" pitchFamily="2" charset="2"/>
              <a:buChar char="ü"/>
            </a:pPr>
            <a:endParaRPr lang="cs-CZ" sz="24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i="1" dirty="0">
                <a:latin typeface="Times New Roman" panose="02020603050405020304" pitchFamily="18" charset="0"/>
                <a:cs typeface="Times New Roman" panose="02020603050405020304" pitchFamily="18" charset="0"/>
              </a:rPr>
              <a:t>Ekonomové - otázka: jak vysvětlit měnové kurzy v této nové situaci?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1919: od švédského ekonoma G. </a:t>
            </a:r>
            <a:r>
              <a:rPr lang="cs-CZ" sz="2400" b="1" dirty="0" err="1">
                <a:latin typeface="Times New Roman" panose="02020603050405020304" pitchFamily="18" charset="0"/>
                <a:cs typeface="Times New Roman" panose="02020603050405020304" pitchFamily="18" charset="0"/>
              </a:rPr>
              <a:t>Cassel</a:t>
            </a:r>
            <a:r>
              <a:rPr lang="cs-CZ" sz="2400" b="1" dirty="0">
                <a:latin typeface="Times New Roman" panose="02020603050405020304" pitchFamily="18" charset="0"/>
                <a:cs typeface="Times New Roman" panose="02020603050405020304" pitchFamily="18" charset="0"/>
              </a:rPr>
              <a:t> - </a:t>
            </a:r>
            <a:r>
              <a:rPr lang="cs-CZ" sz="2400" b="1" dirty="0">
                <a:highlight>
                  <a:srgbClr val="FFFF00"/>
                </a:highlight>
                <a:latin typeface="Times New Roman" panose="02020603050405020304" pitchFamily="18" charset="0"/>
                <a:cs typeface="Times New Roman" panose="02020603050405020304" pitchFamily="18" charset="0"/>
              </a:rPr>
              <a:t>TEORIE PARITY KUPNÍ SÍLY. </a:t>
            </a:r>
          </a:p>
          <a:p>
            <a:pPr algn="just">
              <a:buFont typeface="Wingdings" panose="05000000000000000000" pitchFamily="2" charset="2"/>
              <a:buChar char="q"/>
            </a:pPr>
            <a:r>
              <a:rPr lang="cs-CZ" sz="2400" b="1" dirty="0">
                <a:latin typeface="Times New Roman" panose="02020603050405020304" pitchFamily="18" charset="0"/>
                <a:cs typeface="Times New Roman" panose="02020603050405020304" pitchFamily="18" charset="0"/>
              </a:rPr>
              <a:t>Základní tvrzení teorie: zboží má stejnou cenu v každé zemi. Hlavní argument: </a:t>
            </a:r>
            <a:r>
              <a:rPr lang="cs-CZ" sz="2400" b="1" dirty="0">
                <a:solidFill>
                  <a:srgbClr val="FF0000"/>
                </a:solidFill>
                <a:latin typeface="Times New Roman" panose="02020603050405020304" pitchFamily="18" charset="0"/>
                <a:cs typeface="Times New Roman" panose="02020603050405020304" pitchFamily="18" charset="0"/>
              </a:rPr>
              <a:t>ZÁKON JEDINÉ CENY</a:t>
            </a:r>
            <a:r>
              <a:rPr lang="cs-CZ" sz="2400" b="1" dirty="0">
                <a:latin typeface="Times New Roman" panose="02020603050405020304" pitchFamily="18" charset="0"/>
                <a:cs typeface="Times New Roman" panose="02020603050405020304" pitchFamily="18" charset="0"/>
              </a:rPr>
              <a:t> (počátek 19. st. –D. Ricardo)</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extLst>
      <p:ext uri="{BB962C8B-B14F-4D97-AF65-F5344CB8AC3E}">
        <p14:creationId xmlns:p14="http://schemas.microsoft.com/office/powerpoint/2010/main" val="38796262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2400" b="1" dirty="0">
                <a:latin typeface="Times New Roman" panose="02020603050405020304" pitchFamily="18" charset="0"/>
                <a:cs typeface="Times New Roman" panose="02020603050405020304" pitchFamily="18" charset="0"/>
              </a:rPr>
              <a:t>Před první světovou válkou = </a:t>
            </a:r>
            <a:r>
              <a:rPr lang="cs-CZ" sz="2400" b="1" dirty="0">
                <a:highlight>
                  <a:srgbClr val="FFFF00"/>
                </a:highlight>
                <a:latin typeface="Times New Roman" panose="02020603050405020304" pitchFamily="18" charset="0"/>
                <a:cs typeface="Times New Roman" panose="02020603050405020304" pitchFamily="18" charset="0"/>
              </a:rPr>
              <a:t>mezinárodní měnový systém založen na zlatě </a:t>
            </a:r>
            <a:r>
              <a:rPr lang="cs-CZ" sz="2400" b="1" dirty="0">
                <a:latin typeface="Times New Roman" panose="02020603050405020304" pitchFamily="18" charset="0"/>
                <a:cs typeface="Times New Roman" panose="02020603050405020304" pitchFamily="18" charset="0"/>
              </a:rPr>
              <a:t>a měnové kurzy tehdy jednoduše odrážely zlatý obsah národních měn:</a:t>
            </a:r>
          </a:p>
          <a:p>
            <a:pPr algn="just"/>
            <a:r>
              <a:rPr lang="cs-CZ" sz="2400" b="1" dirty="0">
                <a:latin typeface="Times New Roman" panose="02020603050405020304" pitchFamily="18" charset="0"/>
                <a:cs typeface="Times New Roman" panose="02020603050405020304" pitchFamily="18" charset="0"/>
              </a:rPr>
              <a:t>Př. zlatý obsah britské libry DVAKRÁT VYŠŠÍ než zlatý obsah amerického dolaru, měnové trhy přirozeně nastolily kurz </a:t>
            </a:r>
            <a:r>
              <a:rPr lang="cs-CZ" sz="2400" b="1" dirty="0">
                <a:highlight>
                  <a:srgbClr val="FFFF00"/>
                </a:highlight>
                <a:latin typeface="Times New Roman" panose="02020603050405020304" pitchFamily="18" charset="0"/>
                <a:cs typeface="Times New Roman" panose="02020603050405020304" pitchFamily="18" charset="0"/>
              </a:rPr>
              <a:t>2 dolary za libru. </a:t>
            </a:r>
          </a:p>
          <a:p>
            <a:pPr algn="just"/>
            <a:r>
              <a:rPr lang="cs-CZ" sz="2400" b="1" dirty="0">
                <a:latin typeface="Times New Roman" panose="02020603050405020304" pitchFamily="18" charset="0"/>
                <a:cs typeface="Times New Roman" panose="02020603050405020304" pitchFamily="18" charset="0"/>
              </a:rPr>
              <a:t>Světová válka způsobila rozpad tohoto měnového systému:</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Národní měny přestaly být směnitelné za zlato, jejich zlatý obsah přestal být pro měnové trhy vodítkem k vytváření měnových kurzů. </a:t>
            </a:r>
          </a:p>
          <a:p>
            <a:pPr algn="just">
              <a:buFont typeface="Wingdings" panose="05000000000000000000" pitchFamily="2" charset="2"/>
              <a:buChar char="ü"/>
            </a:pPr>
            <a:endParaRPr lang="cs-CZ" sz="24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i="1" dirty="0">
                <a:latin typeface="Times New Roman" panose="02020603050405020304" pitchFamily="18" charset="0"/>
                <a:cs typeface="Times New Roman" panose="02020603050405020304" pitchFamily="18" charset="0"/>
              </a:rPr>
              <a:t>Ekonomové - otázka: jak vysvětlit měnové kurzy v této nové situaci?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1919: od švédského ekonoma G. </a:t>
            </a:r>
            <a:r>
              <a:rPr lang="cs-CZ" sz="2400" b="1" dirty="0" err="1">
                <a:latin typeface="Times New Roman" panose="02020603050405020304" pitchFamily="18" charset="0"/>
                <a:cs typeface="Times New Roman" panose="02020603050405020304" pitchFamily="18" charset="0"/>
              </a:rPr>
              <a:t>Cassel</a:t>
            </a:r>
            <a:r>
              <a:rPr lang="cs-CZ" sz="2400" b="1" dirty="0">
                <a:latin typeface="Times New Roman" panose="02020603050405020304" pitchFamily="18" charset="0"/>
                <a:cs typeface="Times New Roman" panose="02020603050405020304" pitchFamily="18" charset="0"/>
              </a:rPr>
              <a:t> - </a:t>
            </a:r>
            <a:r>
              <a:rPr lang="cs-CZ" sz="2400" b="1" dirty="0">
                <a:highlight>
                  <a:srgbClr val="FFFF00"/>
                </a:highlight>
                <a:latin typeface="Times New Roman" panose="02020603050405020304" pitchFamily="18" charset="0"/>
                <a:cs typeface="Times New Roman" panose="02020603050405020304" pitchFamily="18" charset="0"/>
              </a:rPr>
              <a:t>TEORIE PARITY KUPNÍ SÍLY. </a:t>
            </a:r>
          </a:p>
          <a:p>
            <a:pPr algn="just">
              <a:buFont typeface="Wingdings" panose="05000000000000000000" pitchFamily="2" charset="2"/>
              <a:buChar char="q"/>
            </a:pPr>
            <a:r>
              <a:rPr lang="cs-CZ" sz="2400" b="1" dirty="0">
                <a:latin typeface="Times New Roman" panose="02020603050405020304" pitchFamily="18" charset="0"/>
                <a:cs typeface="Times New Roman" panose="02020603050405020304" pitchFamily="18" charset="0"/>
              </a:rPr>
              <a:t>Základní tvrzení teorie: zboží má stejnou cenu v každé zemi. Hlavní argument: </a:t>
            </a:r>
            <a:r>
              <a:rPr lang="cs-CZ" sz="2400" b="1" dirty="0">
                <a:solidFill>
                  <a:srgbClr val="FF0000"/>
                </a:solidFill>
                <a:latin typeface="Times New Roman" panose="02020603050405020304" pitchFamily="18" charset="0"/>
                <a:cs typeface="Times New Roman" panose="02020603050405020304" pitchFamily="18" charset="0"/>
              </a:rPr>
              <a:t>ZÁKON JEDINÉ CENY</a:t>
            </a:r>
            <a:r>
              <a:rPr lang="cs-CZ" sz="2400" b="1" dirty="0">
                <a:latin typeface="Times New Roman" panose="02020603050405020304" pitchFamily="18" charset="0"/>
                <a:cs typeface="Times New Roman" panose="02020603050405020304" pitchFamily="18" charset="0"/>
              </a:rPr>
              <a:t> (počátek 19. st. –D. Ricardo):</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extLst>
      <p:ext uri="{BB962C8B-B14F-4D97-AF65-F5344CB8AC3E}">
        <p14:creationId xmlns:p14="http://schemas.microsoft.com/office/powerpoint/2010/main" val="17266652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400" b="1" dirty="0">
                <a:highlight>
                  <a:srgbClr val="FFFF00"/>
                </a:highlight>
                <a:latin typeface="Times New Roman" panose="02020603050405020304" pitchFamily="18" charset="0"/>
                <a:cs typeface="Times New Roman" panose="02020603050405020304" pitchFamily="18" charset="0"/>
              </a:rPr>
              <a:t>Arbitráže obchodníků </a:t>
            </a:r>
            <a:r>
              <a:rPr lang="cs-CZ" sz="2400" b="1" dirty="0">
                <a:latin typeface="Times New Roman" panose="02020603050405020304" pitchFamily="18" charset="0"/>
                <a:cs typeface="Times New Roman" panose="02020603050405020304" pitchFamily="18" charset="0"/>
              </a:rPr>
              <a:t>vyrovnávají cenu téhož zboží na územně vzdálených trzích.</a:t>
            </a: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Arbitráž – kupování zboží na levnějším trhu za účelem jeho prodeje na dražším trhu:</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Těmito arbitrážemi se prosazuje </a:t>
            </a:r>
            <a:r>
              <a:rPr lang="cs-CZ" sz="2400" b="1" dirty="0">
                <a:highlight>
                  <a:srgbClr val="FFFF00"/>
                </a:highlight>
                <a:latin typeface="Times New Roman" panose="02020603050405020304" pitchFamily="18" charset="0"/>
                <a:cs typeface="Times New Roman" panose="02020603050405020304" pitchFamily="18" charset="0"/>
              </a:rPr>
              <a:t>zákon jediné ceny. </a:t>
            </a:r>
          </a:p>
          <a:p>
            <a:pPr algn="just">
              <a:buFont typeface="Wingdings" panose="05000000000000000000" pitchFamily="2" charset="2"/>
              <a:buChar char="v"/>
            </a:pP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2400" b="1" dirty="0">
                <a:latin typeface="Times New Roman" panose="02020603050405020304" pitchFamily="18" charset="0"/>
                <a:cs typeface="Times New Roman" panose="02020603050405020304" pitchFamily="18" charset="0"/>
              </a:rPr>
              <a:t>Souvislost ZÁKONA JEDINÉ CENY s PARITOU KUPNÍ SÍLY: </a:t>
            </a:r>
          </a:p>
          <a:p>
            <a:pPr marL="571500" indent="-457200" algn="just">
              <a:buFont typeface="+mj-lt"/>
              <a:buAutoNum type="arabicPeriod"/>
            </a:pPr>
            <a:r>
              <a:rPr lang="cs-CZ" sz="2400" b="1" dirty="0">
                <a:latin typeface="Times New Roman" panose="02020603050405020304" pitchFamily="18" charset="0"/>
                <a:cs typeface="Times New Roman" panose="02020603050405020304" pitchFamily="18" charset="0"/>
              </a:rPr>
              <a:t>Vznikne rozdíl cen pouze u jednoho zboží: </a:t>
            </a:r>
            <a:r>
              <a:rPr lang="cs-CZ" sz="2400" b="1" dirty="0">
                <a:highlight>
                  <a:srgbClr val="FFFF00"/>
                </a:highlight>
                <a:latin typeface="Times New Roman" panose="02020603050405020304" pitchFamily="18" charset="0"/>
                <a:cs typeface="Times New Roman" panose="02020603050405020304" pitchFamily="18" charset="0"/>
              </a:rPr>
              <a:t>arbitráž bude působit na ceny</a:t>
            </a:r>
            <a:r>
              <a:rPr lang="cs-CZ" sz="2400" b="1" dirty="0">
                <a:latin typeface="Times New Roman" panose="02020603050405020304" pitchFamily="18" charset="0"/>
                <a:cs typeface="Times New Roman" panose="02020603050405020304" pitchFamily="18" charset="0"/>
              </a:rPr>
              <a:t>, dokud je nesjednotí. Arbitráže na trhu sukna nebudou příliš působit na měnový kurz, protože sukno má malý podíl na celém zahraničním obchodu Česka nebo eurozóny. </a:t>
            </a:r>
          </a:p>
          <a:p>
            <a:pPr marL="571500" indent="-457200" algn="just">
              <a:buFont typeface="+mj-lt"/>
              <a:buAutoNum type="arabicPeriod"/>
            </a:pPr>
            <a:r>
              <a:rPr lang="cs-CZ" sz="2400" b="1" dirty="0">
                <a:latin typeface="Times New Roman" panose="02020603050405020304" pitchFamily="18" charset="0"/>
                <a:cs typeface="Times New Roman" panose="02020603050405020304" pitchFamily="18" charset="0"/>
              </a:rPr>
              <a:t>Vznikne rozdíl v cenách všeho nebo většiny zboží = rozdíl v cenových hladinách, </a:t>
            </a:r>
            <a:r>
              <a:rPr lang="cs-CZ" sz="2400" b="1" dirty="0">
                <a:highlight>
                  <a:srgbClr val="FFFF00"/>
                </a:highlight>
                <a:latin typeface="Times New Roman" panose="02020603050405020304" pitchFamily="18" charset="0"/>
                <a:cs typeface="Times New Roman" panose="02020603050405020304" pitchFamily="18" charset="0"/>
              </a:rPr>
              <a:t>arbitráže působí na měnový kurz. </a:t>
            </a:r>
            <a:r>
              <a:rPr lang="cs-CZ" sz="2400" b="1" dirty="0">
                <a:latin typeface="Times New Roman" panose="02020603050405020304" pitchFamily="18" charset="0"/>
                <a:cs typeface="Times New Roman" panose="02020603050405020304" pitchFamily="18" charset="0"/>
              </a:rPr>
              <a:t>Kurz reaguje mnohem rychleji než ceny zboží!!!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extLst>
      <p:ext uri="{BB962C8B-B14F-4D97-AF65-F5344CB8AC3E}">
        <p14:creationId xmlns:p14="http://schemas.microsoft.com/office/powerpoint/2010/main" val="34376391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Ø"/>
            </a:pPr>
            <a:r>
              <a:rPr lang="cs-CZ" sz="2800" b="1" dirty="0">
                <a:latin typeface="Times New Roman" panose="02020603050405020304" pitchFamily="18" charset="0"/>
                <a:cs typeface="Times New Roman" panose="02020603050405020304" pitchFamily="18" charset="0"/>
              </a:rPr>
              <a:t>Dříve, než se ceny pohnou, změní se měnový kurz. =&gt; </a:t>
            </a:r>
            <a:r>
              <a:rPr lang="cs-CZ" sz="2800" b="1" dirty="0">
                <a:highlight>
                  <a:srgbClr val="FFFF00"/>
                </a:highlight>
                <a:latin typeface="Times New Roman" panose="02020603050405020304" pitchFamily="18" charset="0"/>
                <a:cs typeface="Times New Roman" panose="02020603050405020304" pitchFamily="18" charset="0"/>
              </a:rPr>
              <a:t>Nominální měnový kurz se přizpůsobí poměru cenových hladin. </a:t>
            </a:r>
          </a:p>
          <a:p>
            <a:pPr algn="just">
              <a:buFont typeface="Wingdings" panose="05000000000000000000" pitchFamily="2" charset="2"/>
              <a:buChar char="ü"/>
            </a:pPr>
            <a:r>
              <a:rPr lang="cs-CZ" sz="2800" b="1" dirty="0">
                <a:latin typeface="Times New Roman" panose="02020603050405020304" pitchFamily="18" charset="0"/>
                <a:cs typeface="Times New Roman" panose="02020603050405020304" pitchFamily="18" charset="0"/>
              </a:rPr>
              <a:t>= Podstata </a:t>
            </a:r>
            <a:r>
              <a:rPr lang="cs-CZ" sz="2800" b="1" dirty="0">
                <a:highlight>
                  <a:srgbClr val="FFFF00"/>
                </a:highlight>
                <a:latin typeface="Times New Roman" panose="02020603050405020304" pitchFamily="18" charset="0"/>
                <a:cs typeface="Times New Roman" panose="02020603050405020304" pitchFamily="18" charset="0"/>
              </a:rPr>
              <a:t>ABSOLUTNÍ VERZE TEORIE PARITY KUPNÍ SILY</a:t>
            </a:r>
            <a:r>
              <a:rPr lang="cs-CZ" sz="2800" b="1" dirty="0">
                <a:latin typeface="Times New Roman" panose="02020603050405020304" pitchFamily="18" charset="0"/>
                <a:cs typeface="Times New Roman" panose="02020603050405020304" pitchFamily="18" charset="0"/>
              </a:rPr>
              <a:t>: nominální měnový kurz je dán poměrem domácí a zahraniční cenové hladiny: </a:t>
            </a:r>
          </a:p>
          <a:p>
            <a:pPr marL="114300" indent="0" algn="just">
              <a:buNone/>
            </a:pPr>
            <a:endParaRPr lang="cs-CZ" sz="2800" b="1" dirty="0">
              <a:latin typeface="Times New Roman" panose="02020603050405020304" pitchFamily="18" charset="0"/>
              <a:cs typeface="Times New Roman" panose="02020603050405020304" pitchFamily="18" charset="0"/>
            </a:endParaRPr>
          </a:p>
          <a:p>
            <a:pPr marL="114300" indent="0" algn="just">
              <a:buNone/>
            </a:pPr>
            <a:endParaRPr lang="cs-CZ" sz="2800" b="1" dirty="0">
              <a:latin typeface="Times New Roman" panose="02020603050405020304" pitchFamily="18" charset="0"/>
              <a:cs typeface="Times New Roman" panose="02020603050405020304" pitchFamily="18" charset="0"/>
            </a:endParaRPr>
          </a:p>
          <a:p>
            <a:pPr algn="just"/>
            <a:r>
              <a:rPr lang="cs-CZ" sz="2800" b="1" dirty="0">
                <a:latin typeface="Times New Roman" panose="02020603050405020304" pitchFamily="18" charset="0"/>
                <a:cs typeface="Times New Roman" panose="02020603050405020304" pitchFamily="18" charset="0"/>
              </a:rPr>
              <a:t>E — nominální měnový kurz, </a:t>
            </a:r>
          </a:p>
          <a:p>
            <a:pPr algn="just"/>
            <a:r>
              <a:rPr lang="cs-CZ" sz="2800" b="1" dirty="0">
                <a:latin typeface="Times New Roman" panose="02020603050405020304" pitchFamily="18" charset="0"/>
                <a:cs typeface="Times New Roman" panose="02020603050405020304" pitchFamily="18" charset="0"/>
              </a:rPr>
              <a:t>P — domácí cenová hladina (v domácí měně), </a:t>
            </a:r>
          </a:p>
          <a:p>
            <a:pPr algn="just"/>
            <a:r>
              <a:rPr lang="cs-CZ" sz="2800" b="1" dirty="0">
                <a:latin typeface="Times New Roman" panose="02020603050405020304" pitchFamily="18" charset="0"/>
                <a:cs typeface="Times New Roman" panose="02020603050405020304" pitchFamily="18" charset="0"/>
              </a:rPr>
              <a:t>Pf — zahraniční cenová hladina (v zahraniční měně). </a:t>
            </a:r>
          </a:p>
          <a:p>
            <a:pPr marL="114300" indent="0" algn="just">
              <a:buNone/>
            </a:pPr>
            <a:endParaRPr lang="cs-CZ" sz="28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pic>
        <p:nvPicPr>
          <p:cNvPr id="3" name="Picture 2">
            <a:extLst>
              <a:ext uri="{FF2B5EF4-FFF2-40B4-BE49-F238E27FC236}">
                <a16:creationId xmlns:a16="http://schemas.microsoft.com/office/drawing/2014/main" id="{50FEE747-96C7-56F3-0BFB-7C1B0DDA90AE}"/>
              </a:ext>
            </a:extLst>
          </p:cNvPr>
          <p:cNvPicPr>
            <a:picLocks noChangeAspect="1"/>
          </p:cNvPicPr>
          <p:nvPr/>
        </p:nvPicPr>
        <p:blipFill>
          <a:blip r:embed="rId3"/>
          <a:srcRect l="44234" t="85534" r="44927" b="9012"/>
          <a:stretch/>
        </p:blipFill>
        <p:spPr>
          <a:xfrm>
            <a:off x="8296275" y="3429000"/>
            <a:ext cx="1962150" cy="1362076"/>
          </a:xfrm>
          <a:prstGeom prst="rect">
            <a:avLst/>
          </a:prstGeom>
        </p:spPr>
      </p:pic>
    </p:spTree>
    <p:extLst>
      <p:ext uri="{BB962C8B-B14F-4D97-AF65-F5344CB8AC3E}">
        <p14:creationId xmlns:p14="http://schemas.microsoft.com/office/powerpoint/2010/main" val="13947594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fontScale="85000" lnSpcReduction="10000"/>
          </a:bodyPr>
          <a:lstStyle/>
          <a:p>
            <a:pPr algn="just"/>
            <a:r>
              <a:rPr lang="cs-CZ" sz="2400" b="1" dirty="0">
                <a:latin typeface="Times New Roman" panose="02020603050405020304" pitchFamily="18" charset="0"/>
                <a:cs typeface="Times New Roman" panose="02020603050405020304" pitchFamily="18" charset="0"/>
              </a:rPr>
              <a:t>Cenová hladina v ČR – 30krát vyšší než cenová hladina v eurozóně:</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KURZ PARITY KUPNÍ SÍLY = 30 CZK/EUR: tento kurz zajistí, že je české, i evropské zboží stejně drahé: za korunu koupím v eurozóně stejné množství zboží jako v ČR = kurz parity kupní síly. </a:t>
            </a:r>
          </a:p>
          <a:p>
            <a:pPr algn="just">
              <a:buFont typeface="Wingdings" panose="05000000000000000000" pitchFamily="2" charset="2"/>
              <a:buChar char="ü"/>
            </a:pPr>
            <a:r>
              <a:rPr lang="cs-CZ" sz="2400" b="1" dirty="0">
                <a:highlight>
                  <a:srgbClr val="FFFF00"/>
                </a:highlight>
                <a:latin typeface="Times New Roman" panose="02020603050405020304" pitchFamily="18" charset="0"/>
                <a:cs typeface="Times New Roman" panose="02020603050405020304" pitchFamily="18" charset="0"/>
              </a:rPr>
              <a:t>Závěr teorie parity kupní síly: měna má v každé zemi stejnou kupní sílu. </a:t>
            </a:r>
          </a:p>
          <a:p>
            <a:pPr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solidFill>
                  <a:srgbClr val="FF0000"/>
                </a:solidFill>
                <a:latin typeface="Times New Roman" panose="02020603050405020304" pitchFamily="18" charset="0"/>
                <a:cs typeface="Times New Roman" panose="02020603050405020304" pitchFamily="18" charset="0"/>
              </a:rPr>
              <a:t>Vztah k E</a:t>
            </a:r>
            <a:r>
              <a:rPr lang="cs-CZ" sz="2000" b="1" dirty="0">
                <a:solidFill>
                  <a:srgbClr val="FF0000"/>
                </a:solidFill>
                <a:latin typeface="Times New Roman" panose="02020603050405020304" pitchFamily="18" charset="0"/>
                <a:cs typeface="Times New Roman" panose="02020603050405020304" pitchFamily="18" charset="0"/>
              </a:rPr>
              <a:t>R</a:t>
            </a:r>
          </a:p>
          <a:p>
            <a:pPr algn="just">
              <a:buFont typeface="Wingdings" panose="05000000000000000000" pitchFamily="2" charset="2"/>
              <a:buChar char="ü"/>
            </a:pPr>
            <a:r>
              <a:rPr lang="cs-CZ" sz="2400" b="1" dirty="0">
                <a:solidFill>
                  <a:srgbClr val="FF0000"/>
                </a:solidFill>
                <a:latin typeface="Times New Roman" panose="02020603050405020304" pitchFamily="18" charset="0"/>
                <a:cs typeface="Times New Roman" panose="02020603050405020304" pitchFamily="18" charset="0"/>
              </a:rPr>
              <a:t>Reálný měnový kurz: poměr cenových hladin dvou zemí vyjádřených ve stejné méně </a:t>
            </a: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Nominální kurz = poměr cenových hladin:</a:t>
            </a:r>
          </a:p>
          <a:p>
            <a:pPr algn="just">
              <a:buFont typeface="Wingdings" panose="05000000000000000000" pitchFamily="2" charset="2"/>
              <a:buChar char="Ø"/>
            </a:pPr>
            <a:r>
              <a:rPr lang="cs-CZ" sz="2400" b="1" dirty="0">
                <a:solidFill>
                  <a:srgbClr val="FF0000"/>
                </a:solidFill>
                <a:highlight>
                  <a:srgbClr val="FFFF00"/>
                </a:highlight>
                <a:latin typeface="Times New Roman" panose="02020603050405020304" pitchFamily="18" charset="0"/>
                <a:cs typeface="Times New Roman" panose="02020603050405020304" pitchFamily="18" charset="0"/>
              </a:rPr>
              <a:t>=&gt; </a:t>
            </a:r>
            <a:r>
              <a:rPr lang="cs-CZ" sz="2400" b="1" dirty="0">
                <a:solidFill>
                  <a:srgbClr val="FF0000"/>
                </a:solidFill>
                <a:latin typeface="Times New Roman" panose="02020603050405020304" pitchFamily="18" charset="0"/>
                <a:cs typeface="Times New Roman" panose="02020603050405020304" pitchFamily="18" charset="0"/>
              </a:rPr>
              <a:t>Reálný kurz je roven jedné: cenové hladiny obou zemí (vyjádřené ve stejné měně) jsou stejné. </a:t>
            </a:r>
          </a:p>
          <a:p>
            <a:pPr algn="just">
              <a:buFont typeface="Wingdings" panose="05000000000000000000" pitchFamily="2" charset="2"/>
              <a:buChar char="q"/>
            </a:pP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latin typeface="Times New Roman" panose="02020603050405020304" pitchFamily="18" charset="0"/>
                <a:cs typeface="Times New Roman" panose="02020603050405020304" pitchFamily="18" charset="0"/>
              </a:rPr>
              <a:t>Spojení teorie parity kupní síly s modelem určení reálného měnového kurzu: Obr. 6 — 9. </a:t>
            </a:r>
          </a:p>
          <a:p>
            <a:pPr algn="just">
              <a:buFont typeface="Wingdings" panose="05000000000000000000" pitchFamily="2" charset="2"/>
              <a:buChar char="ü"/>
            </a:pPr>
            <a:r>
              <a:rPr lang="cs-CZ" sz="2400" b="1" dirty="0">
                <a:highlight>
                  <a:srgbClr val="FFFF00"/>
                </a:highlight>
                <a:latin typeface="Times New Roman" panose="02020603050405020304" pitchFamily="18" charset="0"/>
                <a:cs typeface="Times New Roman" panose="02020603050405020304" pitchFamily="18" charset="0"/>
              </a:rPr>
              <a:t>Platnost teorie parity kupní síly: čistý vývoz vysoce citlivý na změny reálného kurzu — nepatrná změna reálného kurzu vyvolá nekonečně velkou změnu v čistém vývozu: křivka X(ER) – horizontální: </a:t>
            </a:r>
          </a:p>
          <a:p>
            <a:pPr algn="just">
              <a:buFont typeface="Wingdings" panose="05000000000000000000" pitchFamily="2" charset="2"/>
              <a:buChar char="Ø"/>
            </a:pPr>
            <a:r>
              <a:rPr lang="cs-CZ" sz="2400" b="1" dirty="0">
                <a:highlight>
                  <a:srgbClr val="FFFF00"/>
                </a:highlight>
                <a:latin typeface="Times New Roman" panose="02020603050405020304" pitchFamily="18" charset="0"/>
                <a:cs typeface="Times New Roman" panose="02020603050405020304" pitchFamily="18" charset="0"/>
              </a:rPr>
              <a:t>Změny zahraničních investic a čistého dovozu, např. z —</a:t>
            </a:r>
            <a:r>
              <a:rPr lang="cs-CZ" sz="2400" b="1" dirty="0" err="1">
                <a:highlight>
                  <a:srgbClr val="FFFF00"/>
                </a:highlight>
                <a:latin typeface="Times New Roman" panose="02020603050405020304" pitchFamily="18" charset="0"/>
                <a:cs typeface="Times New Roman" panose="02020603050405020304" pitchFamily="18" charset="0"/>
              </a:rPr>
              <a:t>If</a:t>
            </a:r>
            <a:r>
              <a:rPr lang="cs-CZ" sz="2400" b="1" dirty="0">
                <a:highlight>
                  <a:srgbClr val="FFFF00"/>
                </a:highlight>
                <a:latin typeface="Times New Roman" panose="02020603050405020304" pitchFamily="18" charset="0"/>
                <a:cs typeface="Times New Roman" panose="02020603050405020304" pitchFamily="18" charset="0"/>
              </a:rPr>
              <a:t> na —</a:t>
            </a:r>
            <a:r>
              <a:rPr lang="cs-CZ" sz="2400" b="1" dirty="0" err="1">
                <a:highlight>
                  <a:srgbClr val="FFFF00"/>
                </a:highlight>
                <a:latin typeface="Times New Roman" panose="02020603050405020304" pitchFamily="18" charset="0"/>
                <a:cs typeface="Times New Roman" panose="02020603050405020304" pitchFamily="18" charset="0"/>
              </a:rPr>
              <a:t>If</a:t>
            </a:r>
            <a:r>
              <a:rPr lang="cs-CZ" sz="2400" b="1" dirty="0">
                <a:highlight>
                  <a:srgbClr val="FFFF00"/>
                </a:highlight>
                <a:latin typeface="Times New Roman" panose="02020603050405020304" pitchFamily="18" charset="0"/>
                <a:cs typeface="Times New Roman" panose="02020603050405020304" pitchFamily="18" charset="0"/>
              </a:rPr>
              <a:t>', nemají žádný vliv na reálný kurz, který stále = 1. </a:t>
            </a:r>
          </a:p>
          <a:p>
            <a:pPr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extLst>
      <p:ext uri="{BB962C8B-B14F-4D97-AF65-F5344CB8AC3E}">
        <p14:creationId xmlns:p14="http://schemas.microsoft.com/office/powerpoint/2010/main" val="5928038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fontScale="77500" lnSpcReduction="20000"/>
          </a:bodyPr>
          <a:lstStyle/>
          <a:p>
            <a:pPr marL="59245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kumimoji="0" lang="cs-CZ" sz="29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Horizontální průběh křivky X(E</a:t>
            </a:r>
            <a:r>
              <a:rPr kumimoji="0" lang="cs-CZ" sz="23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R</a:t>
            </a:r>
            <a:r>
              <a:rPr kumimoji="0" lang="cs-CZ" sz="29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 – ovšem podmíněn nulovými náklady arbitráží, </a:t>
            </a:r>
            <a:r>
              <a:rPr kumimoji="0" lang="cs-CZ" sz="29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domácí produkt země – složen z dokonale obchodovatelného zboží. </a:t>
            </a:r>
          </a:p>
          <a:p>
            <a:pPr marL="59245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defRPr/>
            </a:pPr>
            <a:r>
              <a:rPr kumimoji="0" lang="cs-CZ" sz="29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Další důvod odchylování měnových kurzů od parity kupní síly: dovozní cla, vývozní subvence, odlišné nepřímé daně – vliv na ceny zboží. </a:t>
            </a:r>
          </a:p>
          <a:p>
            <a:pPr marL="5924550" indent="-276225" algn="just">
              <a:buFont typeface="Wingdings" panose="05000000000000000000" pitchFamily="2" charset="2"/>
              <a:buChar char="ü"/>
            </a:pPr>
            <a:endParaRPr lang="cs-CZ" sz="2900" b="1" dirty="0">
              <a:latin typeface="Times New Roman" panose="02020603050405020304" pitchFamily="18" charset="0"/>
              <a:cs typeface="Times New Roman" panose="02020603050405020304" pitchFamily="18" charset="0"/>
            </a:endParaRPr>
          </a:p>
          <a:p>
            <a:pPr marL="5924550" indent="-276225" algn="just">
              <a:buFont typeface="Wingdings" panose="05000000000000000000" pitchFamily="2" charset="2"/>
              <a:buChar char="ü"/>
            </a:pPr>
            <a:r>
              <a:rPr lang="cs-CZ" sz="2900" b="1" dirty="0">
                <a:latin typeface="Times New Roman" panose="02020603050405020304" pitchFamily="18" charset="0"/>
                <a:cs typeface="Times New Roman" panose="02020603050405020304" pitchFamily="18" charset="0"/>
              </a:rPr>
              <a:t>Náklady na arbitráže nenulové: křivka X(E</a:t>
            </a:r>
            <a:r>
              <a:rPr lang="cs-CZ" sz="2300" b="1" dirty="0">
                <a:latin typeface="Times New Roman" panose="02020603050405020304" pitchFamily="18" charset="0"/>
                <a:cs typeface="Times New Roman" panose="02020603050405020304" pitchFamily="18" charset="0"/>
              </a:rPr>
              <a:t>R</a:t>
            </a:r>
            <a:r>
              <a:rPr lang="cs-CZ" sz="2900" b="1" dirty="0">
                <a:latin typeface="Times New Roman" panose="02020603050405020304" pitchFamily="18" charset="0"/>
                <a:cs typeface="Times New Roman" panose="02020603050405020304" pitchFamily="18" charset="0"/>
              </a:rPr>
              <a:t>) klesající – změny zahraničních investic a čistého vývozu vyvolávají i změny reálného kurzu, ten se tedy může odchylovat od 1. </a:t>
            </a:r>
          </a:p>
          <a:p>
            <a:pPr marL="5924550" indent="-276225" algn="just">
              <a:buFont typeface="Wingdings" panose="05000000000000000000" pitchFamily="2" charset="2"/>
              <a:buChar char="ü"/>
            </a:pPr>
            <a:r>
              <a:rPr lang="cs-CZ" sz="2900" b="1" dirty="0">
                <a:latin typeface="Times New Roman" panose="02020603050405020304" pitchFamily="18" charset="0"/>
                <a:cs typeface="Times New Roman" panose="02020603050405020304" pitchFamily="18" charset="0"/>
              </a:rPr>
              <a:t>Teorie parity kupní síly = stále jediná teorie, která vysvětluje dlouhodobé měnové kurzy.</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Spojení teorie parity kupní síly s modelem určení reálného měnového kurzu</a:t>
            </a:r>
          </a:p>
        </p:txBody>
      </p:sp>
      <p:pic>
        <p:nvPicPr>
          <p:cNvPr id="3" name="Picture 2">
            <a:extLst>
              <a:ext uri="{FF2B5EF4-FFF2-40B4-BE49-F238E27FC236}">
                <a16:creationId xmlns:a16="http://schemas.microsoft.com/office/drawing/2014/main" id="{EB9AA280-782F-900C-6B25-5634231B521C}"/>
              </a:ext>
            </a:extLst>
          </p:cNvPr>
          <p:cNvPicPr>
            <a:picLocks noChangeAspect="1"/>
          </p:cNvPicPr>
          <p:nvPr/>
        </p:nvPicPr>
        <p:blipFill>
          <a:blip r:embed="rId3"/>
          <a:srcRect l="9866" t="12496" r="13306" b="53407"/>
          <a:stretch/>
        </p:blipFill>
        <p:spPr>
          <a:xfrm>
            <a:off x="93133" y="1362075"/>
            <a:ext cx="6002867" cy="4076700"/>
          </a:xfrm>
          <a:prstGeom prst="rect">
            <a:avLst/>
          </a:prstGeom>
        </p:spPr>
      </p:pic>
    </p:spTree>
    <p:extLst>
      <p:ext uri="{BB962C8B-B14F-4D97-AF65-F5344CB8AC3E}">
        <p14:creationId xmlns:p14="http://schemas.microsoft.com/office/powerpoint/2010/main" val="17142823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lnSpcReduction="10000"/>
          </a:bodyPr>
          <a:lstStyle/>
          <a:p>
            <a:pPr marL="571500" indent="-457200" algn="just">
              <a:buFont typeface="+mj-lt"/>
              <a:buAutoNum type="arabicPeriod"/>
            </a:pPr>
            <a:r>
              <a:rPr lang="cs-CZ" sz="2400" b="1" dirty="0">
                <a:highlight>
                  <a:srgbClr val="FFFF00"/>
                </a:highlight>
                <a:latin typeface="Times New Roman" panose="02020603050405020304" pitchFamily="18" charset="0"/>
                <a:cs typeface="Times New Roman" panose="02020603050405020304" pitchFamily="18" charset="0"/>
              </a:rPr>
              <a:t>Obchodovatelné statky: náklady arbitráží v poměru k ceně nízké, </a:t>
            </a:r>
          </a:p>
          <a:p>
            <a:pPr marL="571500" indent="-457200" algn="just">
              <a:buFont typeface="+mj-lt"/>
              <a:buAutoNum type="arabicPeriod"/>
            </a:pPr>
            <a:r>
              <a:rPr lang="cs-CZ" sz="2400" b="1" dirty="0">
                <a:highlight>
                  <a:srgbClr val="FFFF00"/>
                </a:highlight>
                <a:latin typeface="Times New Roman" panose="02020603050405020304" pitchFamily="18" charset="0"/>
                <a:cs typeface="Times New Roman" panose="02020603050405020304" pitchFamily="18" charset="0"/>
              </a:rPr>
              <a:t>Neobchodovatelné statky: vysoké,</a:t>
            </a:r>
            <a:r>
              <a:rPr lang="cs-CZ" sz="2400" b="1" dirty="0">
                <a:latin typeface="Times New Roman" panose="02020603050405020304" pitchFamily="18" charset="0"/>
                <a:cs typeface="Times New Roman" panose="02020603050405020304" pitchFamily="18" charset="0"/>
              </a:rPr>
              <a:t> např. služby kadeřníka, taxislužba..</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nejsou předmětem zahraničního obchodu vůbec nebo omezeně kvůli vysokým nákladům na arbitráže. </a:t>
            </a:r>
          </a:p>
          <a:p>
            <a:pPr marL="628650" indent="-514350" algn="just">
              <a:buFont typeface="+mj-lt"/>
              <a:buAutoNum type="romanLcPeriod"/>
            </a:pPr>
            <a:r>
              <a:rPr lang="cs-CZ" sz="2400" b="1" dirty="0">
                <a:latin typeface="Times New Roman" panose="02020603050405020304" pitchFamily="18" charset="0"/>
                <a:cs typeface="Times New Roman" panose="02020603050405020304" pitchFamily="18" charset="0"/>
              </a:rPr>
              <a:t>U obchodovatelných statků působí </a:t>
            </a:r>
            <a:r>
              <a:rPr lang="cs-CZ" sz="2400" b="1" dirty="0">
                <a:highlight>
                  <a:srgbClr val="FFFF00"/>
                </a:highlight>
                <a:latin typeface="Times New Roman" panose="02020603050405020304" pitchFamily="18" charset="0"/>
                <a:cs typeface="Times New Roman" panose="02020603050405020304" pitchFamily="18" charset="0"/>
              </a:rPr>
              <a:t>zákon jediné ceny </a:t>
            </a:r>
            <a:r>
              <a:rPr lang="cs-CZ" sz="2400" b="1" dirty="0">
                <a:latin typeface="Times New Roman" panose="02020603050405020304" pitchFamily="18" charset="0"/>
                <a:cs typeface="Times New Roman" panose="02020603050405020304" pitchFamily="18" charset="0"/>
              </a:rPr>
              <a:t>poměrně spolehlivě, </a:t>
            </a:r>
          </a:p>
          <a:p>
            <a:pPr marL="628650" indent="-514350" algn="just">
              <a:buFont typeface="+mj-lt"/>
              <a:buAutoNum type="romanLcPeriod"/>
            </a:pPr>
            <a:r>
              <a:rPr lang="cs-CZ" sz="2400" b="1" dirty="0">
                <a:latin typeface="Times New Roman" panose="02020603050405020304" pitchFamily="18" charset="0"/>
                <a:cs typeface="Times New Roman" panose="02020603050405020304" pitchFamily="18" charset="0"/>
              </a:rPr>
              <a:t>u neobchodovatelných – velmi nedokonale / vůbec ne. </a:t>
            </a:r>
          </a:p>
          <a:p>
            <a:pPr marL="114300" indent="0" algn="just">
              <a:buNone/>
            </a:pP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Platí teorie parity kupní sny ve skutečném světě?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Nepotvrzené!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Předpoklad: s veškerým zbožím lze v mezinárodním měřítku obchodovat (viz. sukno).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Jenže vývoz / dovoz zboží  - </a:t>
            </a:r>
            <a:r>
              <a:rPr lang="cs-CZ" sz="2400" b="1" dirty="0">
                <a:solidFill>
                  <a:srgbClr val="FF0000"/>
                </a:solidFill>
                <a:latin typeface="Times New Roman" panose="02020603050405020304" pitchFamily="18" charset="0"/>
                <a:cs typeface="Times New Roman" panose="02020603050405020304" pitchFamily="18" charset="0"/>
              </a:rPr>
              <a:t>NÁKLADY ARBITRÁŽE:</a:t>
            </a:r>
            <a:r>
              <a:rPr lang="cs-CZ" sz="2400" b="1" dirty="0">
                <a:latin typeface="Times New Roman" panose="02020603050405020304" pitchFamily="18" charset="0"/>
                <a:cs typeface="Times New Roman" panose="02020603050405020304" pitchFamily="18" charset="0"/>
              </a:rPr>
              <a:t> náklady na dopravu, pojištění… zákon jediné ceny se prosazuje nedokonale.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extLst>
      <p:ext uri="{BB962C8B-B14F-4D97-AF65-F5344CB8AC3E}">
        <p14:creationId xmlns:p14="http://schemas.microsoft.com/office/powerpoint/2010/main" val="4691597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2573"/>
            <a:ext cx="11674324" cy="5167278"/>
          </a:xfrm>
          <a:prstGeom prst="rect">
            <a:avLst/>
          </a:prstGeom>
          <a:noFill/>
          <a:ln>
            <a:noFill/>
          </a:ln>
        </p:spPr>
        <p:txBody>
          <a:bodyPr spcFirstLastPara="1" wrap="square" lIns="91425" tIns="45700" rIns="91425" bIns="45700" anchor="t" anchorCtr="0">
            <a:normAutofit lnSpcReduction="10000"/>
          </a:bodyPr>
          <a:lstStyle/>
          <a:p>
            <a:pPr marL="4572000" indent="-352425" algn="just">
              <a:buNone/>
            </a:pPr>
            <a:r>
              <a:rPr lang="cs-CZ" sz="2000" b="1" dirty="0">
                <a:latin typeface="Times New Roman" panose="02020603050405020304" pitchFamily="18" charset="0"/>
                <a:cs typeface="Times New Roman" panose="02020603050405020304" pitchFamily="18" charset="0"/>
              </a:rPr>
              <a:t>PB jako celek = vždy účetně vyrovnaná; souhrnný záznam: Nezachycuje podrobně každou transakci: každý nákup výrobku či poskytnutí služeb. Transakce </a:t>
            </a:r>
            <a:r>
              <a:rPr lang="cs-CZ" sz="2000" b="1" dirty="0">
                <a:solidFill>
                  <a:srgbClr val="FF0000"/>
                </a:solidFill>
                <a:latin typeface="Times New Roman" panose="02020603050405020304" pitchFamily="18" charset="0"/>
                <a:cs typeface="Times New Roman" panose="02020603050405020304" pitchFamily="18" charset="0"/>
              </a:rPr>
              <a:t>agregovány do několika kategorií. </a:t>
            </a:r>
          </a:p>
          <a:p>
            <a:pPr marL="4572000" indent="-352425" algn="just">
              <a:buFont typeface="Wingdings" panose="05000000000000000000" pitchFamily="2" charset="2"/>
              <a:buChar char="Ø"/>
            </a:pPr>
            <a:r>
              <a:rPr lang="cs-CZ" sz="2000" b="1" dirty="0">
                <a:latin typeface="Times New Roman" panose="02020603050405020304" pitchFamily="18" charset="0"/>
                <a:cs typeface="Times New Roman" panose="02020603050405020304" pitchFamily="18" charset="0"/>
              </a:rPr>
              <a:t>Sestavování výkazu PB – podle </a:t>
            </a:r>
            <a:r>
              <a:rPr lang="cs-CZ" sz="2000" b="1" dirty="0">
                <a:solidFill>
                  <a:srgbClr val="FF0000"/>
                </a:solidFill>
                <a:latin typeface="Times New Roman" panose="02020603050405020304" pitchFamily="18" charset="0"/>
                <a:cs typeface="Times New Roman" panose="02020603050405020304" pitchFamily="18" charset="0"/>
              </a:rPr>
              <a:t>metodiky Mezinárodního měnového fondu – srovnatelnost statistky jednotlivých zemí.</a:t>
            </a:r>
          </a:p>
          <a:p>
            <a:pPr marL="4572000" indent="-352425" algn="just">
              <a:buFont typeface="Wingdings" panose="05000000000000000000" pitchFamily="2" charset="2"/>
              <a:buChar char="§"/>
            </a:pPr>
            <a:r>
              <a:rPr lang="cs-CZ" sz="2000" b="1" dirty="0">
                <a:latin typeface="Times New Roman" panose="02020603050405020304" pitchFamily="18" charset="0"/>
                <a:cs typeface="Times New Roman" panose="02020603050405020304" pitchFamily="18" charset="0"/>
              </a:rPr>
              <a:t>Hlavní kategorie PB dle této metodiky: </a:t>
            </a: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běžný účet, </a:t>
            </a: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kapitálový účet, </a:t>
            </a: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finanční účet, </a:t>
            </a: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saldo chyb a opomenutí.</a:t>
            </a:r>
          </a:p>
          <a:p>
            <a:pPr marL="4572000" indent="-352425" algn="just">
              <a:buNone/>
            </a:pPr>
            <a:r>
              <a:rPr lang="cs-CZ" sz="2000" b="1" dirty="0">
                <a:latin typeface="Times New Roman" panose="02020603050405020304" pitchFamily="18" charset="0"/>
                <a:cs typeface="Times New Roman" panose="02020603050405020304" pitchFamily="18" charset="0"/>
              </a:rPr>
              <a:t>Vyrovnanost PB vyjadřuje:</a:t>
            </a:r>
          </a:p>
          <a:p>
            <a:pPr marL="4676775" indent="-457200" algn="just">
              <a:buFont typeface="+mj-lt"/>
              <a:buAutoNum type="arabicPeriod"/>
            </a:pPr>
            <a:r>
              <a:rPr lang="cs-CZ" sz="2000" b="1" dirty="0">
                <a:latin typeface="Times New Roman" panose="02020603050405020304" pitchFamily="18" charset="0"/>
                <a:cs typeface="Times New Roman" panose="02020603050405020304" pitchFamily="18" charset="0"/>
              </a:rPr>
              <a:t>jednak </a:t>
            </a:r>
            <a:r>
              <a:rPr lang="cs-CZ" sz="2000" b="1" dirty="0">
                <a:highlight>
                  <a:srgbClr val="FFFF00"/>
                </a:highlight>
                <a:latin typeface="Times New Roman" panose="02020603050405020304" pitchFamily="18" charset="0"/>
                <a:cs typeface="Times New Roman" panose="02020603050405020304" pitchFamily="18" charset="0"/>
              </a:rPr>
              <a:t>rovnost součtů kreditních </a:t>
            </a:r>
            <a:r>
              <a:rPr lang="cs-CZ" sz="2000" b="1" dirty="0">
                <a:latin typeface="Times New Roman" panose="02020603050405020304" pitchFamily="18" charset="0"/>
                <a:cs typeface="Times New Roman" panose="02020603050405020304" pitchFamily="18" charset="0"/>
              </a:rPr>
              <a:t>a </a:t>
            </a:r>
            <a:r>
              <a:rPr lang="cs-CZ" sz="2000" b="1" dirty="0">
                <a:highlight>
                  <a:srgbClr val="FFFF00"/>
                </a:highlight>
                <a:latin typeface="Times New Roman" panose="02020603050405020304" pitchFamily="18" charset="0"/>
                <a:cs typeface="Times New Roman" panose="02020603050405020304" pitchFamily="18" charset="0"/>
              </a:rPr>
              <a:t>debetních položek </a:t>
            </a:r>
          </a:p>
          <a:p>
            <a:pPr marL="4676775" indent="-457200" algn="just">
              <a:buFont typeface="+mj-lt"/>
              <a:buAutoNum type="arabicPeriod"/>
            </a:pPr>
            <a:r>
              <a:rPr lang="cs-CZ" sz="2000" b="1" dirty="0">
                <a:latin typeface="Times New Roman" panose="02020603050405020304" pitchFamily="18" charset="0"/>
                <a:cs typeface="Times New Roman" panose="02020603050405020304" pitchFamily="18" charset="0"/>
              </a:rPr>
              <a:t>a také následující </a:t>
            </a:r>
            <a:r>
              <a:rPr lang="cs-CZ" sz="2000" b="1" dirty="0">
                <a:highlight>
                  <a:srgbClr val="FFFF00"/>
                </a:highlight>
                <a:latin typeface="Times New Roman" panose="02020603050405020304" pitchFamily="18" charset="0"/>
                <a:cs typeface="Times New Roman" panose="02020603050405020304" pitchFamily="18" charset="0"/>
              </a:rPr>
              <a:t>rovnice zůstatků na jednotlivých účtech: </a:t>
            </a:r>
          </a:p>
          <a:p>
            <a:pPr marL="180975" indent="0" algn="just">
              <a:buNone/>
            </a:pPr>
            <a:r>
              <a:rPr lang="cs-CZ" sz="2000" b="1" dirty="0">
                <a:solidFill>
                  <a:srgbClr val="FF0000"/>
                </a:solidFill>
                <a:highlight>
                  <a:srgbClr val="FFFF00"/>
                </a:highlight>
                <a:latin typeface="Times New Roman" panose="02020603050405020304" pitchFamily="18" charset="0"/>
                <a:cs typeface="Times New Roman" panose="02020603050405020304" pitchFamily="18" charset="0"/>
              </a:rPr>
              <a:t>BĚŽNÝ ÚČET + KAPITÁLOVÝ ÚČET + SALDO CHYB A OPOMENUTÍ = FINANČNÍ ÚČET</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914775" y="57150"/>
            <a:ext cx="8107892" cy="749035"/>
          </a:xfrm>
        </p:spPr>
        <p:txBody>
          <a:bodyPr>
            <a:noAutofit/>
          </a:bodyPr>
          <a:lstStyle/>
          <a:p>
            <a:r>
              <a:rPr lang="cs-CZ" sz="4000" b="1" dirty="0"/>
              <a:t>  </a:t>
            </a:r>
            <a:br>
              <a:rPr lang="cs-CZ" sz="4000" b="1" dirty="0"/>
            </a:br>
            <a:r>
              <a:rPr lang="cs-CZ" sz="4000" b="1" dirty="0"/>
              <a:t>Platební bilance a vnější rovnováha</a:t>
            </a:r>
          </a:p>
        </p:txBody>
      </p:sp>
      <p:pic>
        <p:nvPicPr>
          <p:cNvPr id="8" name="Picture 7">
            <a:extLst>
              <a:ext uri="{FF2B5EF4-FFF2-40B4-BE49-F238E27FC236}">
                <a16:creationId xmlns:a16="http://schemas.microsoft.com/office/drawing/2014/main" id="{D2BD91C5-9805-E465-439B-9E7CE902C17D}"/>
              </a:ext>
            </a:extLst>
          </p:cNvPr>
          <p:cNvPicPr>
            <a:picLocks noChangeAspect="1"/>
          </p:cNvPicPr>
          <p:nvPr/>
        </p:nvPicPr>
        <p:blipFill>
          <a:blip r:embed="rId3"/>
          <a:stretch>
            <a:fillRect/>
          </a:stretch>
        </p:blipFill>
        <p:spPr>
          <a:xfrm>
            <a:off x="459202" y="1159780"/>
            <a:ext cx="3880757" cy="4326620"/>
          </a:xfrm>
          <a:prstGeom prst="rect">
            <a:avLst/>
          </a:prstGeom>
        </p:spPr>
      </p:pic>
    </p:spTree>
    <p:extLst>
      <p:ext uri="{BB962C8B-B14F-4D97-AF65-F5344CB8AC3E}">
        <p14:creationId xmlns:p14="http://schemas.microsoft.com/office/powerpoint/2010/main" val="30500967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lnSpcReduction="10000"/>
              </a:bodyPr>
              <a:lstStyle/>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Nominální kurz odpovídá poměru cenových hladin jen přibližně i v dlouhém období </a:t>
                </a:r>
              </a:p>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Výhrady k </a:t>
                </a:r>
                <a:r>
                  <a:rPr lang="cs-CZ" sz="2400" b="1" dirty="0">
                    <a:highlight>
                      <a:srgbClr val="FFFF00"/>
                    </a:highlight>
                    <a:latin typeface="Times New Roman" panose="02020603050405020304" pitchFamily="18" charset="0"/>
                    <a:cs typeface="Times New Roman" panose="02020603050405020304" pitchFamily="18" charset="0"/>
                  </a:rPr>
                  <a:t>ABSOLUTNÍ VERZI PARITY KUPNÍ SÍLY  </a:t>
                </a:r>
                <a:r>
                  <a:rPr lang="cs-CZ" sz="2400" b="1" dirty="0">
                    <a:latin typeface="Times New Roman" panose="02020603050405020304" pitchFamily="18" charset="0"/>
                    <a:cs typeface="Times New Roman" panose="02020603050405020304" pitchFamily="18" charset="0"/>
                  </a:rPr>
                  <a:t>=&gt; </a:t>
                </a:r>
                <a:r>
                  <a:rPr lang="cs-CZ" sz="2400" b="1" dirty="0">
                    <a:highlight>
                      <a:srgbClr val="FFFF00"/>
                    </a:highlight>
                    <a:latin typeface="Times New Roman" panose="02020603050405020304" pitchFamily="18" charset="0"/>
                    <a:cs typeface="Times New Roman" panose="02020603050405020304" pitchFamily="18" charset="0"/>
                  </a:rPr>
                  <a:t>RELATIVNÍ VERZE </a:t>
                </a:r>
                <a:r>
                  <a:rPr lang="cs-CZ" sz="2400" b="1" dirty="0">
                    <a:latin typeface="Times New Roman" panose="02020603050405020304" pitchFamily="18" charset="0"/>
                    <a:cs typeface="Times New Roman" panose="02020603050405020304" pitchFamily="18" charset="0"/>
                  </a:rPr>
                  <a:t>teorie:</a:t>
                </a:r>
              </a:p>
              <a:p>
                <a:pPr marL="428625" marR="0" lvl="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nemá ambici vysvětlit úroveň měnového kurzu, pouze jeho změny: </a:t>
                </a:r>
              </a:p>
              <a:p>
                <a:pPr marL="428625" marR="0" lvl="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Změna měnového kurzu je dána rozdílem mezi změnami cenových hladin doma a v zahraničí: </a:t>
                </a:r>
              </a:p>
              <a:p>
                <a:pPr marL="85725" indent="0" algn="ctr">
                  <a:buClr>
                    <a:srgbClr val="000000"/>
                  </a:buClr>
                  <a:buNone/>
                  <a:tabLst>
                    <a:tab pos="6010275" algn="l"/>
                  </a:tabLst>
                  <a:defRPr/>
                </a:pPr>
                <a:r>
                  <a:rPr lang="cs-CZ" b="1" dirty="0">
                    <a:latin typeface="Times New Roman" panose="02020603050405020304" pitchFamily="18" charset="0"/>
                    <a:cs typeface="Times New Roman" panose="02020603050405020304" pitchFamily="18" charset="0"/>
                  </a:rPr>
                  <a:t>e = </a:t>
                </a:r>
                <a:r>
                  <a:rPr lang="el-GR" b="1" dirty="0">
                    <a:latin typeface="Times New Roman" panose="02020603050405020304" pitchFamily="18" charset="0"/>
                    <a:cs typeface="Times New Roman" panose="02020603050405020304" pitchFamily="18" charset="0"/>
                  </a:rPr>
                  <a:t>π</a:t>
                </a:r>
                <a:r>
                  <a:rPr lang="cs-CZ" b="1"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cs-CZ" b="1" i="1" smtClean="0">
                            <a:latin typeface="Cambria Math" panose="02040503050406030204" pitchFamily="18" charset="0"/>
                            <a:cs typeface="Times New Roman" panose="02020603050405020304" pitchFamily="18" charset="0"/>
                          </a:rPr>
                        </m:ctrlPr>
                      </m:sSubPr>
                      <m:e>
                        <m:r>
                          <a:rPr lang="cs-CZ" b="1" i="1" smtClean="0">
                            <a:latin typeface="Cambria Math" panose="02040503050406030204" pitchFamily="18" charset="0"/>
                            <a:ea typeface="Cambria Math" panose="02040503050406030204" pitchFamily="18" charset="0"/>
                            <a:cs typeface="Times New Roman" panose="02020603050405020304" pitchFamily="18" charset="0"/>
                          </a:rPr>
                          <m:t>𝝅</m:t>
                        </m:r>
                      </m:e>
                      <m:sub>
                        <m:r>
                          <a:rPr lang="cs-CZ" b="1" i="1" smtClean="0">
                            <a:latin typeface="Cambria Math" panose="02040503050406030204" pitchFamily="18" charset="0"/>
                            <a:ea typeface="Cambria Math" panose="02040503050406030204" pitchFamily="18" charset="0"/>
                            <a:cs typeface="Times New Roman" panose="02020603050405020304" pitchFamily="18" charset="0"/>
                          </a:rPr>
                          <m:t>𝒇</m:t>
                        </m:r>
                      </m:sub>
                    </m:sSub>
                  </m:oMath>
                </a14:m>
                <a:endParaRPr lang="cs-CZ" sz="2400" b="1" dirty="0">
                  <a:latin typeface="Times New Roman" panose="02020603050405020304" pitchFamily="18" charset="0"/>
                  <a:cs typeface="Times New Roman" panose="02020603050405020304" pitchFamily="18" charset="0"/>
                </a:endParaRPr>
              </a:p>
              <a:p>
                <a:pPr marL="428625"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e — změna nominálního měnového kurzu (v %)</a:t>
                </a:r>
              </a:p>
              <a:p>
                <a:pPr marL="428625" algn="just">
                  <a:buFont typeface="Wingdings" panose="05000000000000000000" pitchFamily="2" charset="2"/>
                  <a:buChar char="Ø"/>
                </a:pPr>
                <a:r>
                  <a:rPr lang="el-GR" sz="2400" b="1" dirty="0">
                    <a:latin typeface="Times New Roman" panose="02020603050405020304" pitchFamily="18" charset="0"/>
                    <a:cs typeface="Times New Roman" panose="02020603050405020304" pitchFamily="18" charset="0"/>
                  </a:rPr>
                  <a:t>π</a:t>
                </a:r>
                <a:r>
                  <a:rPr lang="cs-CZ" sz="2400" b="1" dirty="0">
                    <a:latin typeface="Times New Roman" panose="02020603050405020304" pitchFamily="18" charset="0"/>
                    <a:cs typeface="Times New Roman" panose="02020603050405020304" pitchFamily="18" charset="0"/>
                  </a:rPr>
                  <a:t> — domácí míra inflace v %; </a:t>
                </a:r>
              </a:p>
              <a:p>
                <a:pPr marL="428625" algn="just">
                  <a:buFont typeface="Wingdings" panose="05000000000000000000" pitchFamily="2" charset="2"/>
                  <a:buChar char="Ø"/>
                </a:pPr>
                <a14:m>
                  <m:oMath xmlns:m="http://schemas.openxmlformats.org/officeDocument/2006/math">
                    <m:sSub>
                      <m:sSubPr>
                        <m:ctrlPr>
                          <a:rPr lang="cs-CZ" sz="2400" b="1" i="1" smtClean="0">
                            <a:latin typeface="Cambria Math" panose="02040503050406030204" pitchFamily="18" charset="0"/>
                            <a:cs typeface="Times New Roman" panose="02020603050405020304" pitchFamily="18" charset="0"/>
                          </a:rPr>
                        </m:ctrlPr>
                      </m:sSubPr>
                      <m:e>
                        <m:r>
                          <a:rPr lang="cs-CZ" sz="2400" b="1" i="1" smtClean="0">
                            <a:latin typeface="Cambria Math" panose="02040503050406030204" pitchFamily="18" charset="0"/>
                            <a:ea typeface="Cambria Math" panose="02040503050406030204" pitchFamily="18" charset="0"/>
                            <a:cs typeface="Times New Roman" panose="02020603050405020304" pitchFamily="18" charset="0"/>
                          </a:rPr>
                          <m:t>𝝅</m:t>
                        </m:r>
                      </m:e>
                      <m:sub>
                        <m:r>
                          <a:rPr lang="cs-CZ" sz="2400" b="1" i="1" smtClean="0">
                            <a:latin typeface="Cambria Math" panose="02040503050406030204" pitchFamily="18" charset="0"/>
                            <a:cs typeface="Times New Roman" panose="02020603050405020304" pitchFamily="18" charset="0"/>
                          </a:rPr>
                          <m:t>𝒇</m:t>
                        </m:r>
                      </m:sub>
                    </m:sSub>
                  </m:oMath>
                </a14:m>
                <a:r>
                  <a:rPr lang="cs-CZ" sz="2400" b="1" dirty="0">
                    <a:latin typeface="Times New Roman" panose="02020603050405020304" pitchFamily="18" charset="0"/>
                    <a:cs typeface="Times New Roman" panose="02020603050405020304" pitchFamily="18" charset="0"/>
                  </a:rPr>
                  <a:t>— zahraniční míra inflace v %;</a:t>
                </a:r>
              </a:p>
              <a:p>
                <a:pPr marL="361950" indent="-276225"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Př.: Inflace v ČR – 6 % a inflace v eurozóně – 4 %, =&gt; </a:t>
                </a:r>
                <a:r>
                  <a:rPr lang="cs-CZ" sz="2400" b="1" dirty="0">
                    <a:solidFill>
                      <a:srgbClr val="FF0000"/>
                    </a:solidFill>
                    <a:latin typeface="Times New Roman" panose="02020603050405020304" pitchFamily="18" charset="0"/>
                    <a:cs typeface="Times New Roman" panose="02020603050405020304" pitchFamily="18" charset="0"/>
                  </a:rPr>
                  <a:t>2% depreciace koruny vůči euru. </a:t>
                </a:r>
              </a:p>
              <a:p>
                <a:pPr marL="5924550" indent="-276225"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Grp="1" noRot="1" noChangeAspect="1" noMove="1" noResize="1" noEditPoints="1" noAdjustHandles="1" noChangeArrowheads="1" noChangeShapeType="1" noTextEdit="1"/>
              </p:cNvSpPr>
              <p:nvPr>
                <p:ph type="body" idx="1"/>
              </p:nvPr>
            </p:nvSpPr>
            <p:spPr>
              <a:xfrm>
                <a:off x="348343" y="1257300"/>
                <a:ext cx="11674324" cy="5083116"/>
              </a:xfrm>
              <a:prstGeom prst="rect">
                <a:avLst/>
              </a:prstGeom>
              <a:blipFill>
                <a:blip r:embed="rId3"/>
                <a:stretch>
                  <a:fillRect t="-600" r="-1567"/>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Spojení teorie parity kupní síly s modelem určení reálného měnového kurzu</a:t>
            </a:r>
          </a:p>
        </p:txBody>
      </p:sp>
    </p:spTree>
    <p:extLst>
      <p:ext uri="{BB962C8B-B14F-4D97-AF65-F5344CB8AC3E}">
        <p14:creationId xmlns:p14="http://schemas.microsoft.com/office/powerpoint/2010/main" val="34111375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Předpoklad doposud – měnový kurz = volně pohyblivý, vytváří se na měnovém trhu pod vlivem nabídky a poptávky, bez jakýchkoli intervencí státu. </a:t>
            </a:r>
          </a:p>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=&gt;</a:t>
            </a:r>
          </a:p>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Dva základní režimy měnového kurzu: </a:t>
            </a: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a:tabLst>
                <a:tab pos="6010275" algn="l"/>
              </a:tabLst>
              <a:defRPr/>
            </a:pPr>
            <a:r>
              <a:rPr lang="cs-CZ" sz="2400" b="1" dirty="0">
                <a:highlight>
                  <a:srgbClr val="FFFF00"/>
                </a:highlight>
                <a:latin typeface="Times New Roman" panose="02020603050405020304" pitchFamily="18" charset="0"/>
                <a:cs typeface="Times New Roman" panose="02020603050405020304" pitchFamily="18" charset="0"/>
              </a:rPr>
              <a:t>REŽIM VOLNĚ POHYBLIVÉHO KURZU (FLOATING): </a:t>
            </a:r>
            <a:r>
              <a:rPr lang="cs-CZ" sz="2400" b="1" dirty="0">
                <a:latin typeface="Times New Roman" panose="02020603050405020304" pitchFamily="18" charset="0"/>
                <a:cs typeface="Times New Roman" panose="02020603050405020304" pitchFamily="18" charset="0"/>
              </a:rPr>
              <a:t>centrální banka nechává měnový kurz „napospas” tržním silám. </a:t>
            </a: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Neintervenuje vůbec = čistý </a:t>
            </a:r>
            <a:r>
              <a:rPr lang="cs-CZ" sz="2400" b="1" dirty="0" err="1">
                <a:latin typeface="Times New Roman" panose="02020603050405020304" pitchFamily="18" charset="0"/>
                <a:cs typeface="Times New Roman" panose="02020603050405020304" pitchFamily="18" charset="0"/>
              </a:rPr>
              <a:t>floating</a:t>
            </a:r>
            <a:r>
              <a:rPr lang="cs-CZ" sz="2400" b="1" dirty="0">
                <a:latin typeface="Times New Roman" panose="02020603050405020304" pitchFamily="18" charset="0"/>
                <a:cs typeface="Times New Roman" panose="02020603050405020304" pitchFamily="18" charset="0"/>
              </a:rPr>
              <a:t>. </a:t>
            </a: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Příležitostné intervence: špinavý (</a:t>
            </a:r>
            <a:r>
              <a:rPr lang="cs-CZ" sz="2400" b="1" dirty="0" err="1">
                <a:latin typeface="Times New Roman" panose="02020603050405020304" pitchFamily="18" charset="0"/>
                <a:cs typeface="Times New Roman" panose="02020603050405020304" pitchFamily="18" charset="0"/>
              </a:rPr>
              <a:t>dirty</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floating</a:t>
            </a:r>
            <a:r>
              <a:rPr lang="cs-CZ" sz="2400" b="1" dirty="0">
                <a:latin typeface="Times New Roman" panose="02020603050405020304" pitchFamily="18" charset="0"/>
                <a:cs typeface="Times New Roman" panose="02020603050405020304" pitchFamily="18" charset="0"/>
              </a:rPr>
              <a:t>: příležitostné intervence bývají málo účinné, protože měnový trh nevěří, že je centrální banka odhodlána změnám kurzu dlouhodobě bránit. </a:t>
            </a:r>
          </a:p>
          <a:p>
            <a:pPr algn="just">
              <a:buFont typeface="Wingdings" panose="05000000000000000000" pitchFamily="2" charset="2"/>
              <a:buChar char="ü"/>
            </a:pPr>
            <a:r>
              <a:rPr kumimoji="0" lang="cs-CZ" sz="2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Každá příležitostná intervence centrální banky ze strany spekulantů – vítaná příležitost k výdělečným spekulacím.</a:t>
            </a: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p>
        </p:txBody>
      </p:sp>
    </p:spTree>
    <p:extLst>
      <p:ext uri="{BB962C8B-B14F-4D97-AF65-F5344CB8AC3E}">
        <p14:creationId xmlns:p14="http://schemas.microsoft.com/office/powerpoint/2010/main" val="5822732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400" b="1" i="1" dirty="0">
                <a:solidFill>
                  <a:schemeClr val="tx1">
                    <a:lumMod val="75000"/>
                    <a:lumOff val="25000"/>
                  </a:schemeClr>
                </a:solidFill>
                <a:latin typeface="Times New Roman" panose="02020603050405020304" pitchFamily="18" charset="0"/>
                <a:cs typeface="Times New Roman" panose="02020603050405020304" pitchFamily="18" charset="0"/>
              </a:rPr>
              <a:t>Např.: Naše centrální banka oslabí korunu, spekulanti očekávají, že koruna nezůstane na oslabené pozici dlouho a že brzy opět posílí. Proto oslabenou korunu nakupují, aby ji později se ziskem prodávali. Jejich nákupy okamžité korunu posilují a tím působí proti intervenci centrální banky. Kurzová intervence banky je chováním spekulantů prakticky okamžité neutralizována, proto je neúčinná. </a:t>
            </a: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tabLst>
                <a:tab pos="6010275" algn="l"/>
              </a:tabLst>
              <a:defRPr/>
            </a:pPr>
            <a:endParaRPr kumimoji="0" lang="cs-CZ" sz="24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tabLst>
                <a:tab pos="6010275" algn="l"/>
              </a:tabLst>
              <a:defRPr/>
            </a:pPr>
            <a:r>
              <a:rPr kumimoji="0" lang="cs-CZ" sz="24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STABILNÍ (FIXNÍ) KURZ: </a:t>
            </a:r>
            <a:r>
              <a:rPr lang="cs-CZ" sz="2400" b="1" dirty="0">
                <a:latin typeface="Times New Roman" panose="02020603050405020304" pitchFamily="18" charset="0"/>
                <a:cs typeface="Times New Roman" panose="02020603050405020304" pitchFamily="18" charset="0"/>
              </a:rPr>
              <a:t>chce-li centrální banka udržet měnový kurz na určité úrovni dlouhodobě, musí vyhlásit režim stabilního (fixního) kurzu. </a:t>
            </a: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Dlouhodobý závazek banky udržet kurz ve stanoveném fluktuačním pásmu.</a:t>
            </a:r>
          </a:p>
          <a:p>
            <a:pPr marL="114300" indent="0" algn="just">
              <a:buNone/>
            </a:pPr>
            <a:endParaRPr lang="cs-CZ" sz="2400" b="1" dirty="0">
              <a:latin typeface="Times New Roman" panose="02020603050405020304" pitchFamily="18" charset="0"/>
              <a:cs typeface="Times New Roman" panose="02020603050405020304" pitchFamily="18" charset="0"/>
            </a:endParaRPr>
          </a:p>
          <a:p>
            <a:pPr marL="114300" indent="0" algn="just">
              <a:buNone/>
            </a:pPr>
            <a:r>
              <a:rPr lang="cs-CZ" sz="2400" b="1" dirty="0">
                <a:solidFill>
                  <a:srgbClr val="00B050"/>
                </a:solidFill>
                <a:latin typeface="Times New Roman" panose="02020603050405020304" pitchFamily="18" charset="0"/>
                <a:cs typeface="Times New Roman" panose="02020603050405020304" pitchFamily="18" charset="0"/>
              </a:rPr>
              <a:t>DÚ: KAPITOLA 6.7, DODATEK 1: OPTIMÁLNÍ MĚNOVÁ OBLAST</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p>
        </p:txBody>
      </p:sp>
    </p:spTree>
    <p:extLst>
      <p:ext uri="{BB962C8B-B14F-4D97-AF65-F5344CB8AC3E}">
        <p14:creationId xmlns:p14="http://schemas.microsoft.com/office/powerpoint/2010/main" val="19613982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10000"/>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Režim stabilního kurzu vyžaduje, </a:t>
            </a: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aby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centrální banka kupovala domácí měnu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když vzniká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tlak na její depreciaci, </a:t>
            </a: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 aby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prodávala domácí měnu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když vzniká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tlak</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na její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apreciaci. </a:t>
            </a:r>
          </a:p>
          <a:p>
            <a:pPr algn="just"/>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K těmto intervencím jí slouží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DEVIZOVÉ REZERVY</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omezení pro tento kurzový režim. </a:t>
            </a:r>
          </a:p>
          <a:p>
            <a:pPr marL="571500" indent="-457200" algn="just">
              <a:buFont typeface="+mj-lt"/>
              <a:buAutoNum type="alphaUcPeriod"/>
            </a:pPr>
            <a:r>
              <a:rPr lang="cs-CZ" sz="2400" b="1" dirty="0">
                <a:solidFill>
                  <a:srgbClr val="FF0000"/>
                </a:solidFill>
                <a:latin typeface="Times New Roman" panose="02020603050405020304" pitchFamily="18" charset="0"/>
                <a:cs typeface="Times New Roman" panose="02020603050405020304" pitchFamily="18" charset="0"/>
              </a:rPr>
              <a:t>Tlak na depreciaci domácí měny – velký / trvá dlouho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=&gt; devizové rezervy budou vyčerpány. </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centrální banka obvykle přistoupí ke změně centrální parity, tj. k </a:t>
            </a:r>
            <a:r>
              <a:rPr lang="cs-CZ" sz="2400" b="1" dirty="0">
                <a:solidFill>
                  <a:srgbClr val="FF0000"/>
                </a:solidFill>
                <a:latin typeface="Times New Roman" panose="02020603050405020304" pitchFamily="18" charset="0"/>
                <a:cs typeface="Times New Roman" panose="02020603050405020304" pitchFamily="18" charset="0"/>
              </a:rPr>
              <a:t>devalvaci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Když naopak trvá </a:t>
            </a:r>
            <a:r>
              <a:rPr lang="cs-CZ" sz="2400" b="1" dirty="0">
                <a:solidFill>
                  <a:srgbClr val="FF0000"/>
                </a:solidFill>
                <a:latin typeface="Times New Roman" panose="02020603050405020304" pitchFamily="18" charset="0"/>
                <a:cs typeface="Times New Roman" panose="02020603050405020304" pitchFamily="18" charset="0"/>
              </a:rPr>
              <a:t>tlak na apreciaci,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centrální banka domácí měnu </a:t>
            </a:r>
            <a:r>
              <a:rPr lang="cs-CZ" sz="2400" b="1" dirty="0">
                <a:solidFill>
                  <a:srgbClr val="FF0000"/>
                </a:solidFill>
                <a:latin typeface="Times New Roman" panose="02020603050405020304" pitchFamily="18" charset="0"/>
                <a:cs typeface="Times New Roman" panose="02020603050405020304" pitchFamily="18" charset="0"/>
              </a:rPr>
              <a:t>revalvuje</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Zajištění vnější rovnováhy když centrální banka drží stabilní měnový kurz: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Centrální banka dokáže udržovat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stabilní nominální kurz.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Vnější rovnováha je ale zajištována pomocí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reálného měnového kurzu.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p>
        </p:txBody>
      </p:sp>
      <p:sp>
        <p:nvSpPr>
          <p:cNvPr id="3" name="Arrow: Right 2">
            <a:extLst>
              <a:ext uri="{FF2B5EF4-FFF2-40B4-BE49-F238E27FC236}">
                <a16:creationId xmlns:a16="http://schemas.microsoft.com/office/drawing/2014/main" id="{56069E09-1A30-900D-5902-A2BAB7A563F2}"/>
              </a:ext>
            </a:extLst>
          </p:cNvPr>
          <p:cNvSpPr/>
          <p:nvPr/>
        </p:nvSpPr>
        <p:spPr>
          <a:xfrm>
            <a:off x="9963150" y="5981700"/>
            <a:ext cx="781050" cy="1994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50746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77500" lnSpcReduction="20000"/>
          </a:bodyPr>
          <a:lstStyle/>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 režimu stabilního kurzu –  </a:t>
            </a:r>
            <a:r>
              <a:rPr lang="cs-CZ" sz="2400" b="1" dirty="0">
                <a:solidFill>
                  <a:srgbClr val="FF0000"/>
                </a:solidFill>
                <a:highlight>
                  <a:srgbClr val="FFFF00"/>
                </a:highlight>
                <a:latin typeface="Times New Roman" panose="02020603050405020304" pitchFamily="18" charset="0"/>
                <a:cs typeface="Times New Roman" panose="02020603050405020304" pitchFamily="18" charset="0"/>
              </a:rPr>
              <a:t>stabilizován pouze nominální kurz, nikoli však reálný kurz.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Intervence centrální banky na měnovém trhu,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doprovázené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změnami peněžní zásoby,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vedou ke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změnám cenové hladiny,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což mění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reálný kurz.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Reálný kurz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tedy i zde =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mechanismus obnovování vnější rovnováhy.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Shrnutí: </a:t>
            </a: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PB – přebytek: tlak na apreciaci nutí centrální banku, aby prodávala domácí měnu, zvyšuje peněžní zásobu. Následně dochází k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růstu cenové hladiny, tedy k reálné apreciaci. </a:t>
            </a: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PB – schodek: tlak na depreciaci nutí banku, aby kupovala domácí měnu, snižuje peněžní zásobu. Následně dojde k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poklesu cenové hladiny, tedy k reálné depreciaci: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Změny reálného kurzu – mnohem pomalejší než v režimu volně pohyblivého kurzu:</a:t>
            </a:r>
          </a:p>
          <a:p>
            <a:pPr marL="628650" indent="-514350" algn="just">
              <a:buFont typeface="+mj-lt"/>
              <a:buAutoNum type="romanLcPeriod"/>
            </a:pPr>
            <a:r>
              <a:rPr lang="cs-CZ" sz="2400" b="1" dirty="0">
                <a:solidFill>
                  <a:srgbClr val="FF0000"/>
                </a:solidFill>
                <a:latin typeface="Times New Roman" panose="02020603050405020304" pitchFamily="18" charset="0"/>
                <a:cs typeface="Times New Roman" panose="02020603050405020304" pitchFamily="18" charset="0"/>
              </a:rPr>
              <a:t>NOMINÁLNÍ KURZ reaguje na vnější nerovnováhu velmi rychle, </a:t>
            </a:r>
          </a:p>
          <a:p>
            <a:pPr marL="628650" indent="-514350" algn="just">
              <a:buFont typeface="+mj-lt"/>
              <a:buAutoNum type="romanLcPeriod"/>
            </a:pPr>
            <a:r>
              <a:rPr lang="cs-CZ" sz="2400" b="1" dirty="0">
                <a:solidFill>
                  <a:srgbClr val="FF0000"/>
                </a:solidFill>
                <a:latin typeface="Times New Roman" panose="02020603050405020304" pitchFamily="18" charset="0"/>
                <a:cs typeface="Times New Roman" panose="02020603050405020304" pitchFamily="18" charset="0"/>
              </a:rPr>
              <a:t>CENOVÁ HLADINA reaguje mnohem pomaleji: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rok / dva: než se změny peněžní zásoby promítnou do změn cenové hladiny. </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REŽIMU STABILNÍHO KURZU může VNĚJŠÍ NEROVNOVÁHA přetrvávat DLOUHOU DOBU.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Větší změny devizových rezerv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než v režimu volně pohyblivého kurzu. </a:t>
            </a:r>
          </a:p>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Devizové rezervy = „polštář' platební bilance.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p>
        </p:txBody>
      </p:sp>
    </p:spTree>
    <p:extLst>
      <p:ext uri="{BB962C8B-B14F-4D97-AF65-F5344CB8AC3E}">
        <p14:creationId xmlns:p14="http://schemas.microsoft.com/office/powerpoint/2010/main" val="195066572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Stabilní kurz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více prospívá zahraničnímu obchodu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eliminuje kurzová rizika, jinak nutnost pojištění pro obchodníky. Zároveň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vážná rizika pro celou ekonomiku:</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Změny čistých zahraničních investic – následovány </a:t>
            </a:r>
            <a:r>
              <a:rPr lang="cs-CZ" sz="2400" b="1" dirty="0">
                <a:solidFill>
                  <a:srgbClr val="FF0000"/>
                </a:solidFill>
                <a:latin typeface="Times New Roman" panose="02020603050405020304" pitchFamily="18" charset="0"/>
                <a:cs typeface="Times New Roman" panose="02020603050405020304" pitchFamily="18" charset="0"/>
              </a:rPr>
              <a:t>změnami peněžní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zásoby v zemi vzhledem ke kurzovým intervencím centrální banky.</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Ještě nebezpečnější – </a:t>
            </a:r>
            <a:r>
              <a:rPr lang="cs-CZ" sz="2400" b="1" dirty="0">
                <a:solidFill>
                  <a:srgbClr val="FF0000"/>
                </a:solidFill>
                <a:latin typeface="Times New Roman" panose="02020603050405020304" pitchFamily="18" charset="0"/>
                <a:cs typeface="Times New Roman" panose="02020603050405020304" pitchFamily="18" charset="0"/>
              </a:rPr>
              <a:t>riziko spekulativního útoku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na měnu: mnoho zemí se stabilním kurzem (snaha vytvořit stabilní prostředí pro zahraniční obchod, pro zahraniční kapitál). </a:t>
            </a:r>
          </a:p>
          <a:p>
            <a:pPr algn="just">
              <a:buFont typeface="Wingdings" panose="05000000000000000000" pitchFamily="2" charset="2"/>
              <a:buChar char="ü"/>
            </a:pPr>
            <a:r>
              <a:rPr lang="cs-CZ" sz="2400" b="1" dirty="0">
                <a:solidFill>
                  <a:srgbClr val="00B050"/>
                </a:solidFill>
                <a:latin typeface="Times New Roman" panose="02020603050405020304" pitchFamily="18" charset="0"/>
                <a:cs typeface="Times New Roman" panose="02020603050405020304" pitchFamily="18" charset="0"/>
              </a:rPr>
              <a:t>Viz př. Spekulativní útok na měnu </a:t>
            </a:r>
          </a:p>
          <a:p>
            <a:pPr algn="just">
              <a:buFont typeface="Wingdings" panose="05000000000000000000" pitchFamily="2" charset="2"/>
              <a:buChar char="v"/>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Spekulativní útok na měnu, která má režim stabilního kurzu – snadný. Okolnosti: </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Posilování zahraniční měny, na kterou je domácí měna „zavěšena”;</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Domácí politické otřesy; </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Zvýšení státního nebo zahraničního dluhu země; </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Potíže domácího bankovního sektoru;</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Snížení světové ceny hlavní vývozní komodity země…</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Je lepší režim volně pohyblivého kurzu nebo režim stabilního kurzu? </a:t>
            </a:r>
          </a:p>
        </p:txBody>
      </p:sp>
    </p:spTree>
    <p:extLst>
      <p:ext uri="{BB962C8B-B14F-4D97-AF65-F5344CB8AC3E}">
        <p14:creationId xmlns:p14="http://schemas.microsoft.com/office/powerpoint/2010/main" val="10250132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20000"/>
          </a:bodyPr>
          <a:lstStyle/>
          <a:p>
            <a:pPr algn="just">
              <a:buFont typeface="Wingdings" panose="05000000000000000000" pitchFamily="2" charset="2"/>
              <a:buChar char="ü"/>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Zahraniční investoři a spekulanti podlehnou panice a ztratí důvěru v měnu, zvláště u ekonomicky méně vyvinutých zemí:</a:t>
            </a: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Masivní útok na měnu – měnové, finanční, ekonomické krize</a:t>
            </a:r>
          </a:p>
          <a:p>
            <a:pPr algn="just">
              <a:buFont typeface="Wingdings" panose="05000000000000000000" pitchFamily="2" charset="2"/>
              <a:buChar char="ü"/>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Režim stabilního kurzu – často země ohroženy </a:t>
            </a:r>
            <a:r>
              <a:rPr lang="cs-CZ" sz="2800" b="1" dirty="0">
                <a:solidFill>
                  <a:srgbClr val="FF0000"/>
                </a:solidFill>
                <a:latin typeface="Times New Roman" panose="02020603050405020304" pitchFamily="18" charset="0"/>
                <a:cs typeface="Times New Roman" panose="02020603050405020304" pitchFamily="18" charset="0"/>
              </a:rPr>
              <a:t>vysokou inflací. </a:t>
            </a: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Povinnost banky udržovat stabilní kurz vůči silné zahraniční měně, obvykle americkému dolaru, svazuje bance ruce a neumožňuje jí nadměrnou emisi peněz.</a:t>
            </a: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Jakmile </a:t>
            </a: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inflace začne tlačit na depreciaci: centrální banka nucena domácí měnu nakupovat – stahuje peníze z oběhu. </a:t>
            </a: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Režim stabilního kurzu = nástroj vnášející disciplínu do měnové politiky (</a:t>
            </a:r>
            <a:r>
              <a:rPr lang="fi-FI" sz="2800" b="1" dirty="0">
                <a:solidFill>
                  <a:schemeClr val="tx1">
                    <a:lumMod val="75000"/>
                    <a:lumOff val="25000"/>
                  </a:schemeClr>
                </a:solidFill>
                <a:latin typeface="Times New Roman" panose="02020603050405020304" pitchFamily="18" charset="0"/>
                <a:cs typeface="Times New Roman" panose="02020603050405020304" pitchFamily="18" charset="0"/>
              </a:rPr>
              <a:t>ne vždy pozitivní</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zkušenosti). </a:t>
            </a:r>
          </a:p>
          <a:p>
            <a:pPr algn="just">
              <a:buFont typeface="Wingdings" panose="05000000000000000000" pitchFamily="2" charset="2"/>
              <a:buChar char="Ø"/>
            </a:pPr>
            <a:endParaRPr lang="cs-CZ" sz="2800" b="1" dirty="0">
              <a:solidFill>
                <a:srgbClr val="00B050"/>
              </a:solidFill>
              <a:latin typeface="Times New Roman" panose="02020603050405020304" pitchFamily="18" charset="0"/>
              <a:cs typeface="Times New Roman" panose="02020603050405020304" pitchFamily="18" charset="0"/>
            </a:endParaRPr>
          </a:p>
          <a:p>
            <a:pPr marL="114300" indent="0" algn="just">
              <a:buNone/>
            </a:pPr>
            <a:r>
              <a:rPr lang="cs-CZ" sz="2800" b="1" dirty="0">
                <a:solidFill>
                  <a:srgbClr val="00B050"/>
                </a:solidFill>
                <a:latin typeface="Times New Roman" panose="02020603050405020304" pitchFamily="18" charset="0"/>
                <a:cs typeface="Times New Roman" panose="02020603050405020304" pitchFamily="18" charset="0"/>
              </a:rPr>
              <a:t>DÚ: Chile a Izrael, Argentinská krize, Spekulativní útok na českou korunu </a:t>
            </a:r>
          </a:p>
          <a:p>
            <a:pPr algn="just">
              <a:buFont typeface="Wingdings" panose="05000000000000000000" pitchFamily="2" charset="2"/>
              <a:buChar char="Ø"/>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Je lepší režim volně pohyblivého kurzu nebo režim stabilního kurzu? </a:t>
            </a:r>
          </a:p>
        </p:txBody>
      </p:sp>
    </p:spTree>
    <p:extLst>
      <p:ext uri="{BB962C8B-B14F-4D97-AF65-F5344CB8AC3E}">
        <p14:creationId xmlns:p14="http://schemas.microsoft.com/office/powerpoint/2010/main" val="24613733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Má-li měna volně pohyblivý kurz, ke spekulativním útokům nedochází.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Spekulanti vědí, že kurz je vytvářen poptávkou a nabídkou na měnovém trhu,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není uměle udržován intervencemi centrální banky</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které mohou narazit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vyčerpání devizových rezerv.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režimu volně pohyblivého kurzu by na spekulativním prodeji měny nikdo nevydělal, </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protože centrální banka nebude měnu nakupovat. </a:t>
            </a:r>
          </a:p>
          <a:p>
            <a:pPr marL="114300" indent="0" algn="just">
              <a:buNone/>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sz="2400" b="1" dirty="0">
                <a:solidFill>
                  <a:srgbClr val="00B050"/>
                </a:solidFill>
                <a:latin typeface="Times New Roman" panose="02020603050405020304" pitchFamily="18" charset="0"/>
                <a:cs typeface="Times New Roman" panose="02020603050405020304" pitchFamily="18" charset="0"/>
              </a:rPr>
              <a:t>V 90. letech –řada zemí postižena spekulativními útoky na své měny a některé prožily měnovou krizi — například Mexiko (1994), Brazílie (1999); </a:t>
            </a:r>
            <a:r>
              <a:rPr lang="pl-PL" sz="2400" b="1" dirty="0">
                <a:solidFill>
                  <a:srgbClr val="00B050"/>
                </a:solidFill>
                <a:latin typeface="Times New Roman" panose="02020603050405020304" pitchFamily="18" charset="0"/>
                <a:cs typeface="Times New Roman" panose="02020603050405020304" pitchFamily="18" charset="0"/>
              </a:rPr>
              <a:t>Asijská měnová krize (1997); Argentinská krize (2001). </a:t>
            </a:r>
          </a:p>
          <a:p>
            <a:pPr algn="just">
              <a:buFont typeface="Wingdings" panose="05000000000000000000" pitchFamily="2" charset="2"/>
              <a:buChar char="Ø"/>
            </a:pPr>
            <a:endParaRPr lang="cs-CZ" sz="2400" b="1"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Volně pohyblivý kurz</a:t>
            </a:r>
          </a:p>
        </p:txBody>
      </p:sp>
    </p:spTree>
    <p:extLst>
      <p:ext uri="{BB962C8B-B14F-4D97-AF65-F5344CB8AC3E}">
        <p14:creationId xmlns:p14="http://schemas.microsoft.com/office/powerpoint/2010/main" val="28423076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10000"/>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Problémem měnových oblastí se poprvé (1961) zabýval kanadský ekonom R. </a:t>
            </a: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Mundell</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cs-CZ" sz="2400" b="1" i="1" dirty="0">
                <a:solidFill>
                  <a:schemeClr val="tx1">
                    <a:lumMod val="75000"/>
                    <a:lumOff val="25000"/>
                  </a:schemeClr>
                </a:solidFill>
                <a:latin typeface="Times New Roman" panose="02020603050405020304" pitchFamily="18" charset="0"/>
                <a:cs typeface="Times New Roman" panose="02020603050405020304" pitchFamily="18" charset="0"/>
              </a:rPr>
              <a:t>Proč mají USA a Kanada vlastní měny, když pohyb zboží, kapitálu a práce mezi USA a Kanadou je mnohem snadnější a intenzivnější než mezi východními a západními provinciemi Kanady?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Výhody používání jedné měny: úspora směnárenských nákladů a eliminace kurzových rizik uvnitř oblasti. </a:t>
            </a: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Nevýhody: méně pružné reakce na ekonomické změny.</a:t>
            </a:r>
          </a:p>
          <a:p>
            <a:pPr marL="571500" indent="-457200" algn="just">
              <a:buFont typeface="+mj-lt"/>
              <a:buAutoNum type="arabicPeriod"/>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lphaU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Země s vlastními měnami: vyrovnávají se se změnami podmínek – změny poptávky nebo nákladů</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 změnami nominálního kurzu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571500" indent="-457200" algn="just">
              <a:buFont typeface="+mj-lt"/>
              <a:buAutoNum type="alphaU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Země se společnou měnu: přizpůsobují se změněným podmínkám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změnami cen zboží.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změny nominálního kurzu = rychlé,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změny cen zboží = pomalejší,</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zvlášť u poklesu (komplikace!).</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Optimální měnová oblast</a:t>
            </a:r>
          </a:p>
        </p:txBody>
      </p:sp>
    </p:spTree>
    <p:extLst>
      <p:ext uri="{BB962C8B-B14F-4D97-AF65-F5344CB8AC3E}">
        <p14:creationId xmlns:p14="http://schemas.microsoft.com/office/powerpoint/2010/main" val="39719112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marL="571500" indent="-457200" algn="just">
              <a:buFont typeface="+mj-lt"/>
              <a:buAutoNum type="arabicPeriod"/>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Země s vlastní měnou </a:t>
            </a:r>
            <a:r>
              <a:rPr lang="cs-CZ" sz="2400" b="1" dirty="0">
                <a:solidFill>
                  <a:schemeClr val="tx1"/>
                </a:solidFill>
                <a:latin typeface="Times New Roman" panose="02020603050405020304" pitchFamily="18" charset="0"/>
                <a:cs typeface="Times New Roman" panose="02020603050405020304" pitchFamily="18" charset="0"/>
              </a:rPr>
              <a:t>– vyrovnává se s poklesem poptávky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pomocí depreciace</a:t>
            </a:r>
            <a:r>
              <a:rPr lang="cs-CZ" sz="2400" b="1" dirty="0">
                <a:solidFill>
                  <a:schemeClr val="tx1"/>
                </a:solidFill>
                <a:latin typeface="Times New Roman" panose="02020603050405020304" pitchFamily="18" charset="0"/>
                <a:cs typeface="Times New Roman" panose="02020603050405020304" pitchFamily="18" charset="0"/>
              </a:rPr>
              <a:t>. </a:t>
            </a:r>
          </a:p>
          <a:p>
            <a:pPr marL="571500" indent="-457200" algn="just">
              <a:buFont typeface="+mj-lt"/>
              <a:buAutoNum type="arabicPeriod"/>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Nemá-li vlastní měnu</a:t>
            </a:r>
            <a:r>
              <a:rPr lang="cs-CZ" sz="2400" b="1" dirty="0">
                <a:solidFill>
                  <a:schemeClr val="tx1"/>
                </a:solidFill>
                <a:latin typeface="Times New Roman" panose="02020603050405020304" pitchFamily="18" charset="0"/>
                <a:cs typeface="Times New Roman" panose="02020603050405020304" pitchFamily="18" charset="0"/>
              </a:rPr>
              <a:t>, musí se s poklesem poptávky vyrovnat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pomocí deflace. </a:t>
            </a:r>
          </a:p>
          <a:p>
            <a:pPr algn="just">
              <a:buFont typeface="Wingdings" panose="05000000000000000000" pitchFamily="2" charset="2"/>
              <a:buChar char="ü"/>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DEFLACE,</a:t>
            </a:r>
            <a:r>
              <a:rPr lang="cs-CZ" sz="2400" b="1" dirty="0">
                <a:solidFill>
                  <a:schemeClr val="tx1"/>
                </a:solidFill>
                <a:latin typeface="Times New Roman" panose="02020603050405020304" pitchFamily="18" charset="0"/>
                <a:cs typeface="Times New Roman" panose="02020603050405020304" pitchFamily="18" charset="0"/>
              </a:rPr>
              <a:t> na rozdíl od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DEPRECIACE,</a:t>
            </a:r>
            <a:r>
              <a:rPr lang="cs-CZ" sz="2400" b="1" dirty="0">
                <a:solidFill>
                  <a:schemeClr val="tx1"/>
                </a:solidFill>
                <a:latin typeface="Times New Roman" panose="02020603050405020304" pitchFamily="18" charset="0"/>
                <a:cs typeface="Times New Roman" panose="02020603050405020304" pitchFamily="18" charset="0"/>
              </a:rPr>
              <a:t> = dlouhý, bolestný proces doprovázený nezaměstnaností: </a:t>
            </a:r>
          </a:p>
          <a:p>
            <a:pPr marL="571500" indent="-457200" algn="just">
              <a:buFont typeface="+mj-lt"/>
              <a:buAutoNum type="arabicPeriod"/>
            </a:pPr>
            <a:r>
              <a:rPr lang="cs-CZ" sz="2400" b="1" dirty="0">
                <a:solidFill>
                  <a:schemeClr val="tx1"/>
                </a:solidFill>
                <a:latin typeface="Times New Roman" panose="02020603050405020304" pitchFamily="18" charset="0"/>
                <a:cs typeface="Times New Roman" panose="02020603050405020304" pitchFamily="18" charset="0"/>
              </a:rPr>
              <a:t>Snazší situace: lidé v rámci jedné měnové oblasti snadno a rychle migrují za prací. </a:t>
            </a:r>
          </a:p>
          <a:p>
            <a:pPr marL="571500" indent="-457200" algn="just">
              <a:buFont typeface="+mj-lt"/>
              <a:buAutoNum type="arabicPeriod"/>
            </a:pPr>
            <a:r>
              <a:rPr lang="cs-CZ" sz="2400" b="1" dirty="0">
                <a:solidFill>
                  <a:schemeClr val="tx1"/>
                </a:solidFill>
                <a:latin typeface="Times New Roman" panose="02020603050405020304" pitchFamily="18" charset="0"/>
                <a:cs typeface="Times New Roman" panose="02020603050405020304" pitchFamily="18" charset="0"/>
              </a:rPr>
              <a:t>Migrace nesnadná a pomalá: </a:t>
            </a:r>
          </a:p>
          <a:p>
            <a:pPr algn="just">
              <a:buFont typeface="Wingdings" panose="05000000000000000000" pitchFamily="2" charset="2"/>
              <a:buChar char="Ø"/>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nezaměstnanost </a:t>
            </a:r>
            <a:r>
              <a:rPr lang="cs-CZ" sz="2400" b="1" dirty="0">
                <a:solidFill>
                  <a:schemeClr val="tx1"/>
                </a:solidFill>
                <a:latin typeface="Times New Roman" panose="02020603050405020304" pitchFamily="18" charset="0"/>
                <a:cs typeface="Times New Roman" panose="02020603050405020304" pitchFamily="18" charset="0"/>
              </a:rPr>
              <a:t>v postižených oblastech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přetrvává,</a:t>
            </a:r>
            <a:r>
              <a:rPr lang="cs-CZ" sz="2400" b="1" dirty="0">
                <a:solidFill>
                  <a:schemeClr val="tx1"/>
                </a:solidFill>
                <a:latin typeface="Times New Roman" panose="02020603050405020304" pitchFamily="18" charset="0"/>
                <a:cs typeface="Times New Roman" panose="02020603050405020304" pitchFamily="18" charset="0"/>
              </a:rPr>
              <a:t> vláda na ni reaguje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transfery</a:t>
            </a:r>
            <a:r>
              <a:rPr lang="cs-CZ" sz="2400" b="1" dirty="0">
                <a:solidFill>
                  <a:schemeClr val="tx1"/>
                </a:solidFill>
                <a:latin typeface="Times New Roman" panose="02020603050405020304" pitchFamily="18" charset="0"/>
                <a:cs typeface="Times New Roman" panose="02020603050405020304" pitchFamily="18" charset="0"/>
              </a:rPr>
              <a:t> ze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státního rozpočtu: </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které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působí</a:t>
            </a:r>
            <a:r>
              <a:rPr lang="cs-CZ" sz="2400" b="1" dirty="0">
                <a:solidFill>
                  <a:schemeClr val="tx1"/>
                </a:solidFill>
                <a:latin typeface="Times New Roman" panose="02020603050405020304" pitchFamily="18" charset="0"/>
                <a:cs typeface="Times New Roman" panose="02020603050405020304" pitchFamily="18" charset="0"/>
              </a:rPr>
              <a:t> ještě více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proti migraci práce </a:t>
            </a:r>
            <a:r>
              <a:rPr lang="cs-CZ" sz="2400" b="1" dirty="0">
                <a:solidFill>
                  <a:schemeClr val="tx1"/>
                </a:solidFill>
                <a:latin typeface="Times New Roman" panose="02020603050405020304" pitchFamily="18" charset="0"/>
                <a:cs typeface="Times New Roman" panose="02020603050405020304" pitchFamily="18" charset="0"/>
              </a:rPr>
              <a:t>a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pomáhají udržovat v postižené oblasti nezaměstnanost. </a:t>
            </a:r>
          </a:p>
          <a:p>
            <a:pPr algn="just">
              <a:buFont typeface="Wingdings" panose="05000000000000000000" pitchFamily="2" charset="2"/>
              <a:buChar char="ü"/>
            </a:pPr>
            <a:endParaRPr lang="cs-CZ" sz="24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Optimální měnová oblast</a:t>
            </a:r>
          </a:p>
        </p:txBody>
      </p:sp>
    </p:spTree>
    <p:extLst>
      <p:ext uri="{BB962C8B-B14F-4D97-AF65-F5344CB8AC3E}">
        <p14:creationId xmlns:p14="http://schemas.microsoft.com/office/powerpoint/2010/main" val="28182691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2572"/>
            <a:ext cx="11674324" cy="5272051"/>
          </a:xfrm>
          <a:prstGeom prst="rect">
            <a:avLst/>
          </a:prstGeom>
          <a:noFill/>
          <a:ln>
            <a:noFill/>
          </a:ln>
        </p:spPr>
        <p:txBody>
          <a:bodyPr spcFirstLastPara="1" wrap="square" lIns="91425" tIns="45700" rIns="91425" bIns="45700" anchor="t" anchorCtr="0">
            <a:normAutofit/>
          </a:bodyPr>
          <a:lstStyle/>
          <a:p>
            <a:pPr algn="just"/>
            <a:r>
              <a:rPr lang="cs-CZ" sz="2000" b="1" dirty="0">
                <a:latin typeface="Times New Roman" panose="02020603050405020304" pitchFamily="18" charset="0"/>
                <a:cs typeface="Times New Roman" panose="02020603050405020304" pitchFamily="18" charset="0"/>
              </a:rPr>
              <a:t>Platební bilance země = soustava účtů, které zachycují finanční toky se zahraničím. </a:t>
            </a:r>
          </a:p>
          <a:p>
            <a:pPr marL="114300" indent="0" algn="just">
              <a:buNone/>
            </a:pPr>
            <a:r>
              <a:rPr lang="cs-CZ" sz="2000" b="1" dirty="0">
                <a:latin typeface="Times New Roman" panose="02020603050405020304" pitchFamily="18" charset="0"/>
                <a:cs typeface="Times New Roman" panose="02020603050405020304" pitchFamily="18" charset="0"/>
              </a:rPr>
              <a:t>Zjednodušeně: tvořena běžným účtem, finančním účtem a změnou devizových rezerv. </a:t>
            </a:r>
          </a:p>
          <a:p>
            <a:pPr marL="571500" indent="-457200" algn="just">
              <a:buFont typeface="+mj-lt"/>
              <a:buAutoNum type="arabicPeriod"/>
            </a:pPr>
            <a:r>
              <a:rPr lang="cs-CZ" sz="2000" b="1" dirty="0">
                <a:highlight>
                  <a:srgbClr val="FFFF00"/>
                </a:highlight>
                <a:latin typeface="Times New Roman" panose="02020603050405020304" pitchFamily="18" charset="0"/>
                <a:cs typeface="Times New Roman" panose="02020603050405020304" pitchFamily="18" charset="0"/>
              </a:rPr>
              <a:t>Běžný účet </a:t>
            </a:r>
            <a:r>
              <a:rPr lang="cs-CZ" sz="2000" b="1" dirty="0">
                <a:latin typeface="Times New Roman" panose="02020603050405020304" pitchFamily="18" charset="0"/>
                <a:cs typeface="Times New Roman" panose="02020603050405020304" pitchFamily="18" charset="0"/>
              </a:rPr>
              <a:t>zachycuje vývoz a dovoz výrobků a služeb, výnosy a důchody plynoucí ze zahraničí a do zahraničí a jednostranné převody (např. dary nebo dědictví). </a:t>
            </a:r>
          </a:p>
          <a:p>
            <a:pPr marL="571500" indent="-457200" algn="just">
              <a:buFont typeface="+mj-lt"/>
              <a:buAutoNum type="arabicPeriod"/>
            </a:pPr>
            <a:r>
              <a:rPr lang="cs-CZ" sz="2000" b="1" dirty="0">
                <a:highlight>
                  <a:srgbClr val="FFFF00"/>
                </a:highlight>
                <a:latin typeface="Times New Roman" panose="02020603050405020304" pitchFamily="18" charset="0"/>
                <a:cs typeface="Times New Roman" panose="02020603050405020304" pitchFamily="18" charset="0"/>
              </a:rPr>
              <a:t>Finanční účet </a:t>
            </a:r>
            <a:r>
              <a:rPr lang="cs-CZ" sz="2000" b="1" dirty="0">
                <a:latin typeface="Times New Roman" panose="02020603050405020304" pitchFamily="18" charset="0"/>
                <a:cs typeface="Times New Roman" panose="02020603050405020304" pitchFamily="18" charset="0"/>
              </a:rPr>
              <a:t>zachycuje vývoz kapitálu (nákupy zahraničních aktiv domácími osobami) a dovoz kapitálu (nákupy domácích aktiv zahraničními osobami). </a:t>
            </a:r>
          </a:p>
          <a:p>
            <a:pPr marL="114300" indent="0" algn="just">
              <a:buNone/>
            </a:pPr>
            <a:endParaRPr lang="cs-CZ" sz="20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914775" y="57150"/>
            <a:ext cx="8107892" cy="749035"/>
          </a:xfrm>
        </p:spPr>
        <p:txBody>
          <a:bodyPr>
            <a:noAutofit/>
          </a:bodyPr>
          <a:lstStyle/>
          <a:p>
            <a:r>
              <a:rPr lang="cs-CZ" sz="4000" b="1" dirty="0"/>
              <a:t>  </a:t>
            </a:r>
            <a:br>
              <a:rPr lang="cs-CZ" sz="4000" b="1" dirty="0"/>
            </a:br>
            <a:r>
              <a:rPr lang="cs-CZ" sz="4000" b="1" dirty="0"/>
              <a:t>Platební bilance a vnější rovnováha</a:t>
            </a:r>
          </a:p>
        </p:txBody>
      </p:sp>
      <p:pic>
        <p:nvPicPr>
          <p:cNvPr id="3" name="Obrázek 2"/>
          <p:cNvPicPr>
            <a:picLocks noChangeAspect="1"/>
          </p:cNvPicPr>
          <p:nvPr/>
        </p:nvPicPr>
        <p:blipFill>
          <a:blip r:embed="rId3"/>
          <a:stretch>
            <a:fillRect/>
          </a:stretch>
        </p:blipFill>
        <p:spPr>
          <a:xfrm>
            <a:off x="372580" y="3429000"/>
            <a:ext cx="4989162" cy="3095625"/>
          </a:xfrm>
          <a:prstGeom prst="rect">
            <a:avLst/>
          </a:prstGeom>
        </p:spPr>
      </p:pic>
      <p:pic>
        <p:nvPicPr>
          <p:cNvPr id="6" name="Obrázek 5"/>
          <p:cNvPicPr>
            <a:picLocks noChangeAspect="1"/>
          </p:cNvPicPr>
          <p:nvPr/>
        </p:nvPicPr>
        <p:blipFill>
          <a:blip r:embed="rId4"/>
          <a:stretch>
            <a:fillRect/>
          </a:stretch>
        </p:blipFill>
        <p:spPr>
          <a:xfrm>
            <a:off x="5540752" y="3428999"/>
            <a:ext cx="6278668" cy="3095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ü"/>
            </a:pPr>
            <a:r>
              <a:rPr lang="cs-CZ" sz="2800" b="1" dirty="0" err="1">
                <a:solidFill>
                  <a:schemeClr val="tx1"/>
                </a:solidFill>
                <a:latin typeface="Times New Roman" panose="02020603050405020304" pitchFamily="18" charset="0"/>
                <a:cs typeface="Times New Roman" panose="02020603050405020304" pitchFamily="18" charset="0"/>
              </a:rPr>
              <a:t>Mundell</a:t>
            </a:r>
            <a:r>
              <a:rPr lang="cs-CZ" sz="2800" b="1" dirty="0">
                <a:solidFill>
                  <a:schemeClr val="tx1"/>
                </a:solidFill>
                <a:latin typeface="Times New Roman" panose="02020603050405020304" pitchFamily="18" charset="0"/>
                <a:cs typeface="Times New Roman" panose="02020603050405020304" pitchFamily="18" charset="0"/>
              </a:rPr>
              <a:t> zavedl pojem: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OPTIMÁLNÍ MĚNOVÁ OBLAST</a:t>
            </a:r>
            <a:r>
              <a:rPr lang="cs-CZ" sz="2800" b="1" dirty="0">
                <a:solidFill>
                  <a:schemeClr val="tx1"/>
                </a:solidFill>
                <a:latin typeface="Times New Roman" panose="02020603050405020304" pitchFamily="18" charset="0"/>
                <a:cs typeface="Times New Roman" panose="02020603050405020304" pitchFamily="18" charset="0"/>
              </a:rPr>
              <a:t>: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oblast, v jejímž rámci jsou výrobní faktory dostatečně mobilní. </a:t>
            </a:r>
          </a:p>
          <a:p>
            <a:pPr algn="just">
              <a:buFont typeface="Wingdings" panose="05000000000000000000" pitchFamily="2" charset="2"/>
              <a:buChar char="ü"/>
            </a:pPr>
            <a:r>
              <a:rPr lang="cs-CZ" sz="2800" b="1" dirty="0">
                <a:solidFill>
                  <a:schemeClr val="tx1"/>
                </a:solidFill>
                <a:latin typeface="Times New Roman" panose="02020603050405020304" pitchFamily="18" charset="0"/>
                <a:cs typeface="Times New Roman" panose="02020603050405020304" pitchFamily="18" charset="0"/>
              </a:rPr>
              <a:t>Problém optimálních měnových oblastí formuloval takto: </a:t>
            </a:r>
          </a:p>
          <a:p>
            <a:pPr algn="just"/>
            <a:r>
              <a:rPr lang="cs-CZ" sz="2800" b="1" dirty="0">
                <a:solidFill>
                  <a:schemeClr val="tx1"/>
                </a:solidFill>
                <a:latin typeface="Times New Roman" panose="02020603050405020304" pitchFamily="18" charset="0"/>
                <a:cs typeface="Times New Roman" panose="02020603050405020304" pitchFamily="18" charset="0"/>
              </a:rPr>
              <a:t>„</a:t>
            </a:r>
            <a:r>
              <a:rPr lang="cs-CZ" sz="2800" b="1" i="1" dirty="0">
                <a:solidFill>
                  <a:schemeClr val="tx1"/>
                </a:solidFill>
                <a:latin typeface="Times New Roman" panose="02020603050405020304" pitchFamily="18" charset="0"/>
                <a:cs typeface="Times New Roman" panose="02020603050405020304" pitchFamily="18" charset="0"/>
              </a:rPr>
              <a:t>Kdyby se svět dal rozdělit na oblasti, uvnitř kterých jsou výrobní faktory mobilní, zatímco mezi nimi je taková mobilita omezená, měla by mít každá taková oblast vlastní měnu, jejíž kurz by byl volně pohyblivý vůči ostatním měnám.“</a:t>
            </a:r>
          </a:p>
          <a:p>
            <a:pPr algn="just">
              <a:buFont typeface="Wingdings" panose="05000000000000000000" pitchFamily="2" charset="2"/>
              <a:buChar char="ü"/>
            </a:pPr>
            <a:r>
              <a:rPr lang="cs-CZ" sz="2800" b="1" dirty="0">
                <a:solidFill>
                  <a:schemeClr val="tx1"/>
                </a:solidFill>
                <a:latin typeface="Times New Roman" panose="02020603050405020304" pitchFamily="18" charset="0"/>
                <a:cs typeface="Times New Roman" panose="02020603050405020304" pitchFamily="18" charset="0"/>
              </a:rPr>
              <a:t>Svět není ideálně rozdělen na takové optimální měnové oblasti. </a:t>
            </a:r>
          </a:p>
          <a:p>
            <a:pPr algn="just">
              <a:buFont typeface="Wingdings" panose="05000000000000000000" pitchFamily="2" charset="2"/>
              <a:buChar char="ü"/>
            </a:pPr>
            <a:endParaRPr 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2800" b="1" dirty="0">
                <a:solidFill>
                  <a:schemeClr val="tx1"/>
                </a:solidFill>
                <a:latin typeface="Times New Roman" panose="02020603050405020304" pitchFamily="18" charset="0"/>
                <a:cs typeface="Times New Roman" panose="02020603050405020304" pitchFamily="18" charset="0"/>
              </a:rPr>
              <a:t>USA lépe splňují kritéria optimální měnové oblasti než Evropská unie, protože v rámci USA je výměna zboží i mobilita práce mnohem větší než mezi členskými zeměmi Evropské unie.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solidFill>
                  <a:schemeClr val="tx1"/>
                </a:solidFill>
                <a:latin typeface="Times New Roman" panose="02020603050405020304" pitchFamily="18" charset="0"/>
                <a:cs typeface="Times New Roman" panose="02020603050405020304" pitchFamily="18" charset="0"/>
              </a:rPr>
              <a:t>Kdy je tedy výhodné, aby země používaly stejnou měnu?</a:t>
            </a:r>
            <a:endParaRPr lang="cs-CZ" sz="2800" b="1" dirty="0"/>
          </a:p>
        </p:txBody>
      </p:sp>
    </p:spTree>
    <p:extLst>
      <p:ext uri="{BB962C8B-B14F-4D97-AF65-F5344CB8AC3E}">
        <p14:creationId xmlns:p14="http://schemas.microsoft.com/office/powerpoint/2010/main" val="28136569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10218" y="1111191"/>
            <a:ext cx="11853182" cy="5200650"/>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Vnější rovnováha ekonomiky = dosahována pomocí měnového kurzu: depreciace zvyšuje čistý vývoz a apreciace jej snižuje.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Pojmy „vývoz” a „dovoz„ -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peněžní vyjádření:</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Změny kurzu ovšem působí bezprostředně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objem vývozu a dovozu.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rgbClr val="FF0000"/>
                </a:solidFill>
                <a:latin typeface="Times New Roman" panose="02020603050405020304" pitchFamily="18" charset="0"/>
                <a:cs typeface="Times New Roman" panose="02020603050405020304" pitchFamily="18" charset="0"/>
              </a:rPr>
              <a:t>Dopad kurzové změny na hodnotu vývozu a dovozu:</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záleží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cenových elasticitách poptávky po vývozech, resp. dovozech dané země: </a:t>
            </a:r>
          </a:p>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DEPRECIACE DOMÁCÍ MĚNY: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vždy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 zvýšení objemu vývozu a snížení objemu dovozu.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Vliv na hodnotu vývozu/dovozu: nejednoznačný,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závisí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cenové elasticitě poptávky po vývozním, resp. dovozním zboží.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Př. neelastická poptávka po vývozním zboží (cenová elasticita menší než 1): snížení ceny vede sice k RŮSTU OBJEMU VÝVOZU, ale PENĚŽNÍ HODNOTA VÝVOZU se SNÍŽÍ. </a:t>
            </a:r>
          </a:p>
          <a:p>
            <a:pPr algn="just">
              <a:buFont typeface="Wingdings" panose="05000000000000000000" pitchFamily="2" charset="2"/>
              <a:buChar char="Ø"/>
            </a:pP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72218" y="811571"/>
            <a:ext cx="11541125" cy="445729"/>
          </a:xfrm>
        </p:spPr>
        <p:txBody>
          <a:bodyPr>
            <a:noAutofit/>
          </a:bodyPr>
          <a:lstStyle/>
          <a:p>
            <a:r>
              <a:rPr lang="cs-CZ" sz="2800" b="1" dirty="0"/>
              <a:t> </a:t>
            </a:r>
            <a:r>
              <a:rPr lang="cs-CZ" sz="2800" b="1" dirty="0" err="1"/>
              <a:t>Marshall-Lernerova</a:t>
            </a:r>
            <a:r>
              <a:rPr lang="cs-CZ" sz="2800" b="1" dirty="0"/>
              <a:t> podmínka </a:t>
            </a:r>
            <a:br>
              <a:rPr lang="cs-CZ" sz="2800" b="1" dirty="0"/>
            </a:br>
            <a:endParaRPr lang="cs-CZ" sz="2800" b="1" dirty="0"/>
          </a:p>
        </p:txBody>
      </p:sp>
    </p:spTree>
    <p:extLst>
      <p:ext uri="{BB962C8B-B14F-4D97-AF65-F5344CB8AC3E}">
        <p14:creationId xmlns:p14="http://schemas.microsoft.com/office/powerpoint/2010/main" val="38416613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20000"/>
          </a:bodyPr>
          <a:lstStyle/>
          <a:p>
            <a:pPr algn="just"/>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Cenová elasticita vývozu (poptávky po vývozním zboží) udává, </a:t>
            </a:r>
          </a:p>
          <a:p>
            <a:pPr algn="just">
              <a:buFont typeface="Wingdings" panose="05000000000000000000" pitchFamily="2" charset="2"/>
              <a:buChar char="Ø"/>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o kolik procent se změní množství vývozu, změní-li se vývozní cena o jedno procento.</a:t>
            </a:r>
          </a:p>
          <a:p>
            <a:pPr algn="just"/>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Cenová elasticita dovozu obdobné udává, </a:t>
            </a:r>
          </a:p>
          <a:p>
            <a:pPr algn="just">
              <a:buFont typeface="Wingdings" panose="05000000000000000000" pitchFamily="2" charset="2"/>
              <a:buChar char="Ø"/>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o kolik procent se změní množství dovozu, změní-li se dovozní cena o jedno procento. </a:t>
            </a:r>
          </a:p>
          <a:p>
            <a:pPr algn="just">
              <a:buFont typeface="Wingdings" panose="05000000000000000000" pitchFamily="2" charset="2"/>
              <a:buChar char="Ø"/>
            </a:pP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 měnového kurzu mění ceny vývozu a dovozu: </a:t>
            </a:r>
          </a:p>
          <a:p>
            <a:pPr algn="just"/>
            <a:r>
              <a:rPr lang="cs-CZ" sz="2800" b="1" dirty="0" err="1">
                <a:solidFill>
                  <a:srgbClr val="FF0000"/>
                </a:solidFill>
                <a:latin typeface="Times New Roman" panose="02020603050405020304" pitchFamily="18" charset="0"/>
                <a:cs typeface="Times New Roman" panose="02020603050405020304" pitchFamily="18" charset="0"/>
              </a:rPr>
              <a:t>Marshall-Lernerova</a:t>
            </a:r>
            <a:r>
              <a:rPr lang="cs-CZ" sz="2800" b="1" dirty="0">
                <a:solidFill>
                  <a:srgbClr val="FF0000"/>
                </a:solidFill>
                <a:latin typeface="Times New Roman" panose="02020603050405020304" pitchFamily="18" charset="0"/>
                <a:cs typeface="Times New Roman" panose="02020603050405020304" pitchFamily="18" charset="0"/>
              </a:rPr>
              <a:t> podmínka</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vliv změny kurzu změní čistý vývoz: </a:t>
            </a:r>
          </a:p>
          <a:p>
            <a:pPr marL="571500" indent="-457200" algn="just">
              <a:buFont typeface="+mj-lt"/>
              <a:buAutoNum type="alphaUcPeriod"/>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Depreciace domácí měny vede ke zvýšení hodnoty čistého vývozu jen tehdy, když je </a:t>
            </a:r>
            <a:r>
              <a:rPr lang="cs-CZ" sz="2800" b="1" dirty="0">
                <a:solidFill>
                  <a:srgbClr val="FF0000"/>
                </a:solidFill>
                <a:latin typeface="Times New Roman" panose="02020603050405020304" pitchFamily="18" charset="0"/>
                <a:cs typeface="Times New Roman" panose="02020603050405020304" pitchFamily="18" charset="0"/>
              </a:rPr>
              <a:t>součet cenových elasticit vývozu a dovozu větší než jedna. </a:t>
            </a:r>
          </a:p>
          <a:p>
            <a:pPr marL="571500" indent="-457200" algn="just">
              <a:buFont typeface="+mj-lt"/>
              <a:buAutoNum type="alphaUcPeriod"/>
            </a:pPr>
            <a:r>
              <a:rPr lang="cs-CZ" sz="2800" b="1" dirty="0">
                <a:solidFill>
                  <a:srgbClr val="FF0000"/>
                </a:solidFill>
                <a:latin typeface="Times New Roman" panose="02020603050405020304" pitchFamily="18" charset="0"/>
                <a:cs typeface="Times New Roman" panose="02020603050405020304" pitchFamily="18" charset="0"/>
              </a:rPr>
              <a:t>Součet těchto elasticit menší než jedna</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depreciace vede ke </a:t>
            </a:r>
            <a:r>
              <a:rPr lang="cs-CZ" sz="2800" b="1" dirty="0">
                <a:solidFill>
                  <a:srgbClr val="FF0000"/>
                </a:solidFill>
                <a:latin typeface="Times New Roman" panose="02020603050405020304" pitchFamily="18" charset="0"/>
                <a:cs typeface="Times New Roman" panose="02020603050405020304" pitchFamily="18" charset="0"/>
              </a:rPr>
              <a:t>snížení čistého vývozu. </a:t>
            </a:r>
          </a:p>
          <a:p>
            <a:pPr marL="571500" indent="-457200" algn="just">
              <a:buFont typeface="+mj-lt"/>
              <a:buAutoNum type="alphaUcPeriod"/>
            </a:pPr>
            <a:r>
              <a:rPr lang="cs-CZ" sz="2800" b="1" dirty="0">
                <a:solidFill>
                  <a:srgbClr val="FF0000"/>
                </a:solidFill>
                <a:latin typeface="Times New Roman" panose="02020603050405020304" pitchFamily="18" charset="0"/>
                <a:cs typeface="Times New Roman" panose="02020603050405020304" pitchFamily="18" charset="0"/>
              </a:rPr>
              <a:t>Součet elasticit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roven jedné: </a:t>
            </a:r>
            <a:r>
              <a:rPr lang="cs-CZ" sz="2800" b="1" dirty="0">
                <a:solidFill>
                  <a:srgbClr val="FF0000"/>
                </a:solidFill>
                <a:latin typeface="Times New Roman" panose="02020603050405020304" pitchFamily="18" charset="0"/>
                <a:cs typeface="Times New Roman" panose="02020603050405020304" pitchFamily="18" charset="0"/>
              </a:rPr>
              <a:t>depreciace nezmění čistý vývoz.</a:t>
            </a:r>
          </a:p>
          <a:p>
            <a:pPr algn="just">
              <a:buFont typeface="Wingdings" panose="05000000000000000000" pitchFamily="2" charset="2"/>
              <a:buChar char="Ø"/>
            </a:pP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72218" y="811571"/>
            <a:ext cx="11541125" cy="445729"/>
          </a:xfrm>
        </p:spPr>
        <p:txBody>
          <a:bodyPr>
            <a:noAutofit/>
          </a:bodyPr>
          <a:lstStyle/>
          <a:p>
            <a:r>
              <a:rPr lang="cs-CZ" sz="2800" b="1" dirty="0"/>
              <a:t> </a:t>
            </a:r>
            <a:r>
              <a:rPr lang="pt-BR" sz="2800" b="1" dirty="0"/>
              <a:t>CENOV</a:t>
            </a:r>
            <a:r>
              <a:rPr lang="cs-CZ" sz="2800" b="1" dirty="0"/>
              <a:t>Á</a:t>
            </a:r>
            <a:r>
              <a:rPr lang="pt-BR" sz="2800" b="1" dirty="0"/>
              <a:t> ELASTICIT</a:t>
            </a:r>
            <a:r>
              <a:rPr lang="cs-CZ" sz="2800" b="1" dirty="0"/>
              <a:t>A</a:t>
            </a:r>
            <a:r>
              <a:rPr lang="pt-BR" sz="2800" b="1" dirty="0"/>
              <a:t> VÝVOZU A DOVOZU</a:t>
            </a:r>
            <a:br>
              <a:rPr lang="cs-CZ" sz="2800" b="1" dirty="0"/>
            </a:br>
            <a:endParaRPr lang="cs-CZ" sz="2800" b="1" dirty="0"/>
          </a:p>
        </p:txBody>
      </p:sp>
    </p:spTree>
    <p:extLst>
      <p:ext uri="{BB962C8B-B14F-4D97-AF65-F5344CB8AC3E}">
        <p14:creationId xmlns:p14="http://schemas.microsoft.com/office/powerpoint/2010/main" val="29218431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151751"/>
            <a:ext cx="11674324" cy="5188665"/>
          </a:xfrm>
          <a:prstGeom prst="rect">
            <a:avLst/>
          </a:prstGeom>
          <a:noFill/>
          <a:ln>
            <a:noFill/>
          </a:ln>
        </p:spPr>
        <p:txBody>
          <a:bodyPr spcFirstLastPara="1" wrap="square" lIns="91425" tIns="45700" rIns="91425" bIns="45700" anchor="t" anchorCtr="0">
            <a:normAutofit fontScale="92500" lnSpcReduction="20000"/>
          </a:bodyPr>
          <a:lstStyle/>
          <a:p>
            <a:pPr algn="just">
              <a:buFont typeface="Wingdings" panose="05000000000000000000" pitchFamily="2" charset="2"/>
              <a:buChar char="ü"/>
            </a:pP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Marshall-Lernerova</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splněna v dlouhém období (déle než rok) téměř vždy. </a:t>
            </a:r>
          </a:p>
          <a:p>
            <a:pPr algn="just">
              <a:buFont typeface="Courier New" panose="02070309020205020404" pitchFamily="49" charset="0"/>
              <a:buChar char="o"/>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malých otevřených ekonomikách – vývozy a dovozy cenově vysoce elastické. </a:t>
            </a:r>
          </a:p>
          <a:p>
            <a:pPr algn="just">
              <a:buFont typeface="Courier New" panose="02070309020205020404" pitchFamily="49" charset="0"/>
              <a:buChar char="o"/>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Cenově neelastickým vývozy – u monokulturních vývozců zemědělských plodin nebo minerálních surovin.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krátkém období – </a:t>
            </a: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Marshall-Lernerova</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podmínka často splněna není: poptávka je v krátkém období méně elastická:</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nějakou dobu trvá rozeznat cenovou změnu a zareagovat na ní substitucí zahraničního zboží domácím (nebo naopak). =&gt; Často – depreciace v krátkém období čistý vývoz sníží a v delším období ho zvýší.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Tento jev – tzv. ,J-křivka” zahraničního obchodu (Obr. 6 — 10): Depreciace v prvních měsících sníží čistý vývoz, ten se následně zvyšuje s tím, cenové elasticity vývozu a dovozu postupně rostou: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 krátkém období není splněna </a:t>
            </a:r>
            <a:r>
              <a:rPr lang="cs-CZ" sz="2400" b="1" dirty="0" err="1">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Marshall-Lernerova</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 podmínka, v dlouhém období splněna je.</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638675" y="371475"/>
            <a:ext cx="6791325" cy="780276"/>
          </a:xfrm>
        </p:spPr>
        <p:txBody>
          <a:bodyPr>
            <a:noAutofit/>
          </a:bodyPr>
          <a:lstStyle/>
          <a:p>
            <a:r>
              <a:rPr lang="cs-CZ" sz="2800" b="1" dirty="0"/>
              <a:t> </a:t>
            </a:r>
            <a:r>
              <a:rPr lang="cs-CZ" sz="2800" b="1" dirty="0" err="1"/>
              <a:t>Marshall-Lernerova</a:t>
            </a:r>
            <a:r>
              <a:rPr lang="cs-CZ" sz="2800" b="1" dirty="0"/>
              <a:t> podmínka v realitě:</a:t>
            </a:r>
          </a:p>
        </p:txBody>
      </p:sp>
    </p:spTree>
    <p:extLst>
      <p:ext uri="{BB962C8B-B14F-4D97-AF65-F5344CB8AC3E}">
        <p14:creationId xmlns:p14="http://schemas.microsoft.com/office/powerpoint/2010/main" val="6800369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76893" y="5547984"/>
            <a:ext cx="11674324" cy="498446"/>
          </a:xfrm>
          <a:prstGeom prst="rect">
            <a:avLst/>
          </a:prstGeom>
          <a:noFill/>
          <a:ln>
            <a:noFill/>
          </a:ln>
        </p:spPr>
        <p:txBody>
          <a:bodyPr spcFirstLastPara="1" wrap="square" lIns="91425" tIns="45700" rIns="91425" bIns="45700" anchor="t" anchorCtr="0">
            <a:noAutofit/>
          </a:bodyPr>
          <a:lstStyle/>
          <a:p>
            <a:pPr algn="just">
              <a:buFont typeface="Wingdings" panose="05000000000000000000" pitchFamily="2" charset="2"/>
              <a:buChar char="ü"/>
            </a:pPr>
            <a:r>
              <a:rPr lang="cs-CZ" sz="1050" b="1" dirty="0">
                <a:solidFill>
                  <a:schemeClr val="tx1">
                    <a:lumMod val="75000"/>
                    <a:lumOff val="25000"/>
                  </a:schemeClr>
                </a:solidFill>
                <a:latin typeface="Times New Roman" panose="02020603050405020304" pitchFamily="18" charset="0"/>
                <a:cs typeface="Times New Roman" panose="02020603050405020304" pitchFamily="18" charset="0"/>
              </a:rPr>
              <a:t>Takto formulovaná podmínka platí za předpokladu, že ve výchozí situaci čistý vývoz nulový. Pokud nebyl, je </a:t>
            </a:r>
            <a:r>
              <a:rPr lang="cs-CZ" sz="1050" b="1" dirty="0" err="1">
                <a:solidFill>
                  <a:schemeClr val="tx1">
                    <a:lumMod val="75000"/>
                    <a:lumOff val="25000"/>
                  </a:schemeClr>
                </a:solidFill>
                <a:latin typeface="Times New Roman" panose="02020603050405020304" pitchFamily="18" charset="0"/>
                <a:cs typeface="Times New Roman" panose="02020603050405020304" pitchFamily="18" charset="0"/>
              </a:rPr>
              <a:t>Marshall-Lernerova</a:t>
            </a:r>
            <a:r>
              <a:rPr lang="cs-CZ" sz="1050" b="1" dirty="0">
                <a:solidFill>
                  <a:schemeClr val="tx1">
                    <a:lumMod val="75000"/>
                    <a:lumOff val="25000"/>
                  </a:schemeClr>
                </a:solidFill>
                <a:latin typeface="Times New Roman" panose="02020603050405020304" pitchFamily="18" charset="0"/>
                <a:cs typeface="Times New Roman" panose="02020603050405020304" pitchFamily="18" charset="0"/>
              </a:rPr>
              <a:t> podmínka složitější.</a:t>
            </a:r>
          </a:p>
          <a:p>
            <a:pPr algn="just">
              <a:buFont typeface="Wingdings" panose="05000000000000000000" pitchFamily="2" charset="2"/>
              <a:buChar char="ü"/>
            </a:pPr>
            <a:endParaRPr lang="cs-CZ" sz="105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105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114300" indent="0" algn="just">
              <a:buNone/>
            </a:pPr>
            <a:r>
              <a:rPr lang="cs-CZ" sz="1050" b="1"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72218" y="811571"/>
            <a:ext cx="11541125" cy="445729"/>
          </a:xfrm>
        </p:spPr>
        <p:txBody>
          <a:bodyPr>
            <a:noAutofit/>
          </a:bodyPr>
          <a:lstStyle/>
          <a:p>
            <a:r>
              <a:rPr lang="cs-CZ" sz="2800" b="1" dirty="0"/>
              <a:t> </a:t>
            </a:r>
            <a:r>
              <a:rPr lang="cs-CZ" sz="2800" b="1" dirty="0" err="1"/>
              <a:t>Marshall-Lernerova</a:t>
            </a:r>
            <a:r>
              <a:rPr lang="cs-CZ" sz="2800" b="1" dirty="0"/>
              <a:t> podmínka </a:t>
            </a:r>
            <a:br>
              <a:rPr lang="cs-CZ" sz="2800" b="1" dirty="0"/>
            </a:br>
            <a:endParaRPr lang="cs-CZ" sz="2800" b="1" dirty="0"/>
          </a:p>
        </p:txBody>
      </p:sp>
      <p:pic>
        <p:nvPicPr>
          <p:cNvPr id="3" name="Picture 2">
            <a:extLst>
              <a:ext uri="{FF2B5EF4-FFF2-40B4-BE49-F238E27FC236}">
                <a16:creationId xmlns:a16="http://schemas.microsoft.com/office/drawing/2014/main" id="{0F4E9134-5B8A-FE7D-ED1B-82C84EC7F2BC}"/>
              </a:ext>
            </a:extLst>
          </p:cNvPr>
          <p:cNvPicPr>
            <a:picLocks noChangeAspect="1"/>
          </p:cNvPicPr>
          <p:nvPr/>
        </p:nvPicPr>
        <p:blipFill>
          <a:blip r:embed="rId3"/>
          <a:srcRect l="8640" t="37839" r="11140" b="27681"/>
          <a:stretch/>
        </p:blipFill>
        <p:spPr>
          <a:xfrm>
            <a:off x="1019175" y="1257298"/>
            <a:ext cx="9391650" cy="4086225"/>
          </a:xfrm>
          <a:prstGeom prst="rect">
            <a:avLst/>
          </a:prstGeom>
        </p:spPr>
      </p:pic>
    </p:spTree>
    <p:extLst>
      <p:ext uri="{BB962C8B-B14F-4D97-AF65-F5344CB8AC3E}">
        <p14:creationId xmlns:p14="http://schemas.microsoft.com/office/powerpoint/2010/main" val="17547185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99991" y="906491"/>
            <a:ext cx="11792018" cy="5332383"/>
          </a:xfrm>
          <a:prstGeom prst="rect">
            <a:avLst/>
          </a:prstGeom>
          <a:noFill/>
          <a:ln>
            <a:noFill/>
          </a:ln>
        </p:spPr>
        <p:txBody>
          <a:bodyPr spcFirstLastPara="1" wrap="square" lIns="91425" tIns="45700" rIns="91425" bIns="45700" anchor="t" anchorCtr="0">
            <a:noAutofit/>
          </a:bodyPr>
          <a:lstStyle/>
          <a:p>
            <a:pPr marL="5305425" indent="-285750" algn="just"/>
            <a:r>
              <a:rPr lang="cs-CZ" sz="1700" b="1" dirty="0">
                <a:latin typeface="Times New Roman" panose="02020603050405020304" pitchFamily="18" charset="0"/>
                <a:cs typeface="Times New Roman" panose="02020603050405020304" pitchFamily="18" charset="0"/>
              </a:rPr>
              <a:t>Česká firma dovezla na domácí trh francouzské automobily za 10 mld. korun: </a:t>
            </a:r>
          </a:p>
          <a:p>
            <a:pPr marL="5305425" indent="-285750" algn="just">
              <a:buFont typeface="Wingdings" panose="05000000000000000000" pitchFamily="2" charset="2"/>
              <a:buChar char="Ø"/>
            </a:pPr>
            <a:r>
              <a:rPr lang="cs-CZ" sz="1700" b="1" dirty="0">
                <a:latin typeface="Times New Roman" panose="02020603050405020304" pitchFamily="18" charset="0"/>
                <a:cs typeface="Times New Roman" panose="02020603050405020304" pitchFamily="18" charset="0"/>
              </a:rPr>
              <a:t>Platba – zanesena </a:t>
            </a:r>
            <a:r>
              <a:rPr lang="cs-CZ" sz="1700" b="1" dirty="0">
                <a:highlight>
                  <a:srgbClr val="FFFF00"/>
                </a:highlight>
                <a:latin typeface="Times New Roman" panose="02020603050405020304" pitchFamily="18" charset="0"/>
                <a:cs typeface="Times New Roman" panose="02020603050405020304" pitchFamily="18" charset="0"/>
              </a:rPr>
              <a:t>v běžném účtu PB se znaménkem minus =  dovoz zboží,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peníze jdou ze země. </a:t>
            </a:r>
          </a:p>
          <a:p>
            <a:pPr marL="5305425" indent="-285750" algn="just">
              <a:tabLst>
                <a:tab pos="5295900" algn="l"/>
              </a:tabLst>
            </a:pPr>
            <a:r>
              <a:rPr lang="cs-CZ" sz="1700" b="1" dirty="0">
                <a:latin typeface="Times New Roman" panose="02020603050405020304" pitchFamily="18" charset="0"/>
                <a:cs typeface="Times New Roman" panose="02020603050405020304" pitchFamily="18" charset="0"/>
              </a:rPr>
              <a:t>K uskutečnění platby firma musela směnit koruny za eura, došlo zároveň ke snížení českých devizových rezerv: </a:t>
            </a:r>
          </a:p>
          <a:p>
            <a:pPr marL="5305425" indent="-285750" algn="just">
              <a:buFont typeface="Wingdings" panose="05000000000000000000" pitchFamily="2" charset="2"/>
              <a:buChar char="Ø"/>
              <a:tabLst>
                <a:tab pos="5295900" algn="l"/>
              </a:tabLst>
            </a:pPr>
            <a:r>
              <a:rPr lang="cs-CZ" sz="1700" b="1" dirty="0">
                <a:latin typeface="Times New Roman" panose="02020603050405020304" pitchFamily="18" charset="0"/>
                <a:cs typeface="Times New Roman" panose="02020603050405020304" pitchFamily="18" charset="0"/>
              </a:rPr>
              <a:t>V PB – položka 10 mld. ještě jednou: </a:t>
            </a:r>
            <a:r>
              <a:rPr lang="cs-CZ" sz="1700" b="1" dirty="0">
                <a:highlight>
                  <a:srgbClr val="FFFF00"/>
                </a:highlight>
                <a:latin typeface="Times New Roman" panose="02020603050405020304" pitchFamily="18" charset="0"/>
                <a:cs typeface="Times New Roman" panose="02020603050405020304" pitchFamily="18" charset="0"/>
              </a:rPr>
              <a:t>snížení devizových rezerv = zápis má znaménko plus. </a:t>
            </a:r>
          </a:p>
          <a:p>
            <a:pPr marL="5305425" indent="-285750" algn="just">
              <a:buFont typeface="Wingdings" panose="05000000000000000000" pitchFamily="2" charset="2"/>
              <a:buChar char="Ø"/>
              <a:tabLst>
                <a:tab pos="5295900" algn="l"/>
              </a:tabLst>
            </a:pPr>
            <a:endParaRPr lang="cs-CZ" sz="1700" b="1" dirty="0">
              <a:highlight>
                <a:srgbClr val="FFFF00"/>
              </a:highlight>
              <a:latin typeface="Times New Roman" panose="02020603050405020304" pitchFamily="18" charset="0"/>
              <a:cs typeface="Times New Roman" panose="02020603050405020304" pitchFamily="18" charset="0"/>
            </a:endParaRPr>
          </a:p>
          <a:p>
            <a:pPr marL="5305425" indent="-285750" algn="just">
              <a:tabLst>
                <a:tab pos="5295900" algn="l"/>
              </a:tabLst>
            </a:pPr>
            <a:r>
              <a:rPr lang="cs-CZ" sz="1700" b="1" dirty="0">
                <a:latin typeface="Times New Roman" panose="02020603050405020304" pitchFamily="18" charset="0"/>
                <a:cs typeface="Times New Roman" panose="02020603050405020304" pitchFamily="18" charset="0"/>
              </a:rPr>
              <a:t>Německá firma nakoupila akcie české firmy za 15 mld. korun:</a:t>
            </a:r>
          </a:p>
          <a:p>
            <a:pPr marL="5305425" indent="-285750" algn="just">
              <a:buFont typeface="Wingdings" panose="05000000000000000000" pitchFamily="2" charset="2"/>
              <a:buChar char="Ø"/>
              <a:tabLst>
                <a:tab pos="5295900" algn="l"/>
              </a:tabLst>
            </a:pPr>
            <a:r>
              <a:rPr lang="cs-CZ" sz="1700" b="1" dirty="0">
                <a:latin typeface="Times New Roman" panose="02020603050405020304" pitchFamily="18" charset="0"/>
                <a:cs typeface="Times New Roman" panose="02020603050405020304" pitchFamily="18" charset="0"/>
              </a:rPr>
              <a:t>Platba německé firmy za české akcie –</a:t>
            </a:r>
            <a:r>
              <a:rPr lang="cs-CZ" sz="1700" b="1" dirty="0">
                <a:highlight>
                  <a:srgbClr val="FFFF00"/>
                </a:highlight>
                <a:latin typeface="Times New Roman" panose="02020603050405020304" pitchFamily="18" charset="0"/>
                <a:cs typeface="Times New Roman" panose="02020603050405020304" pitchFamily="18" charset="0"/>
              </a:rPr>
              <a:t> zanesena ve finančním účtu PB se znaménkem plus = dovoz kapitálu,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peníze jdou do země</a:t>
            </a:r>
            <a:r>
              <a:rPr lang="cs-CZ" sz="1700" b="1" dirty="0">
                <a:highlight>
                  <a:srgbClr val="FFFF00"/>
                </a:highlight>
                <a:latin typeface="Times New Roman" panose="02020603050405020304" pitchFamily="18" charset="0"/>
                <a:cs typeface="Times New Roman" panose="02020603050405020304" pitchFamily="18" charset="0"/>
              </a:rPr>
              <a:t>. </a:t>
            </a:r>
          </a:p>
          <a:p>
            <a:pPr marL="5305425" indent="-285750" algn="just">
              <a:tabLst>
                <a:tab pos="5295900" algn="l"/>
              </a:tabLst>
            </a:pPr>
            <a:r>
              <a:rPr lang="cs-CZ" sz="1700" b="1" dirty="0">
                <a:latin typeface="Times New Roman" panose="02020603050405020304" pitchFamily="18" charset="0"/>
                <a:cs typeface="Times New Roman" panose="02020603050405020304" pitchFamily="18" charset="0"/>
              </a:rPr>
              <a:t>Německá firma musela směnit eura za koruny – </a:t>
            </a:r>
            <a:r>
              <a:rPr lang="pl-PL" sz="1700" b="1" dirty="0">
                <a:latin typeface="Times New Roman" panose="02020603050405020304" pitchFamily="18" charset="0"/>
                <a:cs typeface="Times New Roman" panose="02020603050405020304" pitchFamily="18" charset="0"/>
              </a:rPr>
              <a:t>české akcie mu sí zaplatit</a:t>
            </a:r>
            <a:r>
              <a:rPr lang="cs-CZ" sz="1700" b="1" dirty="0">
                <a:latin typeface="Times New Roman" panose="02020603050405020304" pitchFamily="18" charset="0"/>
                <a:cs typeface="Times New Roman" panose="02020603050405020304" pitchFamily="18" charset="0"/>
              </a:rPr>
              <a:t>: </a:t>
            </a:r>
          </a:p>
          <a:p>
            <a:pPr marL="5305425" indent="-285750" algn="just">
              <a:buFont typeface="Wingdings" panose="05000000000000000000" pitchFamily="2" charset="2"/>
              <a:buChar char="Ø"/>
              <a:tabLst>
                <a:tab pos="5295900" algn="l"/>
              </a:tabLst>
            </a:pPr>
            <a:r>
              <a:rPr lang="cs-CZ" sz="1700" b="1" dirty="0">
                <a:latin typeface="Times New Roman" panose="02020603050405020304" pitchFamily="18" charset="0"/>
                <a:cs typeface="Times New Roman" panose="02020603050405020304" pitchFamily="18" charset="0"/>
              </a:rPr>
              <a:t>Tím došlo ke </a:t>
            </a:r>
            <a:r>
              <a:rPr lang="cs-CZ" sz="1700" b="1" dirty="0">
                <a:highlight>
                  <a:srgbClr val="FFFF00"/>
                </a:highlight>
                <a:latin typeface="Times New Roman" panose="02020603050405020304" pitchFamily="18" charset="0"/>
                <a:cs typeface="Times New Roman" panose="02020603050405020304" pitchFamily="18" charset="0"/>
              </a:rPr>
              <a:t>zvýšení českých devizových rezerv </a:t>
            </a:r>
            <a:r>
              <a:rPr lang="cs-CZ" sz="1700" b="1" dirty="0">
                <a:latin typeface="Times New Roman" panose="02020603050405020304" pitchFamily="18" charset="0"/>
                <a:cs typeface="Times New Roman" panose="02020603050405020304" pitchFamily="18" charset="0"/>
              </a:rPr>
              <a:t>o 15 mld. korun –</a:t>
            </a:r>
            <a:r>
              <a:rPr lang="cs-CZ" sz="1700" b="1" dirty="0">
                <a:highlight>
                  <a:srgbClr val="FFFF00"/>
                </a:highlight>
                <a:latin typeface="Times New Roman" panose="02020603050405020304" pitchFamily="18" charset="0"/>
                <a:cs typeface="Times New Roman" panose="02020603050405020304" pitchFamily="18" charset="0"/>
              </a:rPr>
              <a:t>v PB se znaménkem minus. </a:t>
            </a:r>
          </a:p>
          <a:p>
            <a:pPr marL="266700" indent="-266700" algn="just">
              <a:tabLst>
                <a:tab pos="361950" algn="l"/>
              </a:tabLst>
            </a:pP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PB = vždycky účetně vyrovnaná</a:t>
            </a:r>
            <a:r>
              <a:rPr lang="cs-CZ" sz="1700" b="1" dirty="0">
                <a:highlight>
                  <a:srgbClr val="FFFF00"/>
                </a:highlight>
                <a:latin typeface="Times New Roman" panose="02020603050405020304" pitchFamily="18" charset="0"/>
                <a:cs typeface="Times New Roman" panose="02020603050405020304" pitchFamily="18" charset="0"/>
              </a:rPr>
              <a:t>;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Účetní vyrovnanost neznamená vnější rovnováhu ekonomiky.</a:t>
            </a:r>
            <a:r>
              <a:rPr lang="cs-CZ" sz="1700" b="1" dirty="0">
                <a:highlight>
                  <a:srgbClr val="FFFF00"/>
                </a:highlight>
                <a:latin typeface="Times New Roman" panose="02020603050405020304" pitchFamily="18" charset="0"/>
                <a:cs typeface="Times New Roman" panose="02020603050405020304" pitchFamily="18" charset="0"/>
              </a:rPr>
              <a:t> Př.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DOVOZ KAPITÁLU</a:t>
            </a:r>
            <a:r>
              <a:rPr lang="cs-CZ" sz="1700" b="1" dirty="0">
                <a:highlight>
                  <a:srgbClr val="FFFF00"/>
                </a:highlight>
                <a:latin typeface="Times New Roman" panose="02020603050405020304" pitchFamily="18" charset="0"/>
                <a:cs typeface="Times New Roman" panose="02020603050405020304" pitchFamily="18" charset="0"/>
              </a:rPr>
              <a:t> o 5 mld.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VYŠŠÍ </a:t>
            </a:r>
            <a:r>
              <a:rPr lang="cs-CZ" sz="1700" b="1" dirty="0">
                <a:highlight>
                  <a:srgbClr val="FFFF00"/>
                </a:highlight>
                <a:latin typeface="Times New Roman" panose="02020603050405020304" pitchFamily="18" charset="0"/>
                <a:cs typeface="Times New Roman" panose="02020603050405020304" pitchFamily="18" charset="0"/>
              </a:rPr>
              <a:t>než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DOVOZ ZBOŽÍ</a:t>
            </a:r>
            <a:r>
              <a:rPr lang="cs-CZ" sz="1700" b="1" dirty="0">
                <a:highlight>
                  <a:srgbClr val="FFFF00"/>
                </a:highlight>
                <a:latin typeface="Times New Roman" panose="02020603050405020304" pitchFamily="18" charset="0"/>
                <a:cs typeface="Times New Roman" panose="02020603050405020304" pitchFamily="18" charset="0"/>
              </a:rPr>
              <a:t>,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není to rovnovážná situace. </a:t>
            </a:r>
          </a:p>
          <a:p>
            <a:pPr marL="266700" indent="-266700" algn="just">
              <a:tabLst>
                <a:tab pos="361950" algn="l"/>
              </a:tabLst>
            </a:pPr>
            <a:endParaRPr lang="cs-CZ" sz="1700" b="1" dirty="0">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025713" y="742240"/>
            <a:ext cx="7529513" cy="357898"/>
          </a:xfrm>
        </p:spPr>
        <p:txBody>
          <a:bodyPr>
            <a:noAutofit/>
          </a:bodyPr>
          <a:lstStyle/>
          <a:p>
            <a:r>
              <a:rPr lang="cs-CZ" sz="3600" b="1" dirty="0"/>
              <a:t>Platební bilance z účetního hlediska</a:t>
            </a:r>
            <a:br>
              <a:rPr lang="cs-CZ" sz="3600" b="1" dirty="0"/>
            </a:br>
            <a:endParaRPr lang="cs-CZ" sz="3600" b="1" dirty="0"/>
          </a:p>
        </p:txBody>
      </p:sp>
      <p:pic>
        <p:nvPicPr>
          <p:cNvPr id="3" name="Obrázek 2"/>
          <p:cNvPicPr>
            <a:picLocks noChangeAspect="1"/>
          </p:cNvPicPr>
          <p:nvPr/>
        </p:nvPicPr>
        <p:blipFill>
          <a:blip r:embed="rId3"/>
          <a:stretch>
            <a:fillRect/>
          </a:stretch>
        </p:blipFill>
        <p:spPr>
          <a:xfrm>
            <a:off x="141144" y="1200150"/>
            <a:ext cx="5088082" cy="4029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99991" y="906491"/>
            <a:ext cx="11792018" cy="5332383"/>
          </a:xfrm>
          <a:prstGeom prst="rect">
            <a:avLst/>
          </a:prstGeom>
          <a:noFill/>
          <a:ln>
            <a:noFill/>
          </a:ln>
        </p:spPr>
        <p:txBody>
          <a:bodyPr spcFirstLastPara="1" wrap="square" lIns="91425" tIns="45700" rIns="91425" bIns="45700" anchor="t" anchorCtr="0">
            <a:noAutofit/>
          </a:bodyPr>
          <a:lstStyle/>
          <a:p>
            <a:pPr marL="342900" algn="just">
              <a:buFont typeface="+mj-lt"/>
              <a:buAutoNum type="arabicPeriod"/>
              <a:tabLst>
                <a:tab pos="361950" algn="l"/>
              </a:tabLst>
            </a:pPr>
            <a:r>
              <a:rPr lang="cs-CZ" sz="1800" b="1" dirty="0">
                <a:latin typeface="Times New Roman" panose="02020603050405020304" pitchFamily="18" charset="0"/>
                <a:cs typeface="Times New Roman" panose="02020603050405020304" pitchFamily="18" charset="0"/>
              </a:rPr>
              <a:t>Česká firma  - chce dovézt francouzské automobily, </a:t>
            </a:r>
            <a:r>
              <a:rPr lang="cs-CZ" sz="1800" b="1" dirty="0">
                <a:highlight>
                  <a:srgbClr val="FFFF00"/>
                </a:highlight>
                <a:latin typeface="Times New Roman" panose="02020603050405020304" pitchFamily="18" charset="0"/>
                <a:cs typeface="Times New Roman" panose="02020603050405020304" pitchFamily="18" charset="0"/>
              </a:rPr>
              <a:t>musí nejprve nakoupit na měnovém trhu eura za 10 mld. korun. </a:t>
            </a:r>
          </a:p>
          <a:p>
            <a:pPr marL="342900" algn="just">
              <a:buFont typeface="+mj-lt"/>
              <a:buAutoNum type="arabicPeriod"/>
              <a:tabLst>
                <a:tab pos="361950" algn="l"/>
              </a:tabLst>
            </a:pPr>
            <a:r>
              <a:rPr lang="cs-CZ" sz="1800" b="1" dirty="0">
                <a:latin typeface="Times New Roman" panose="02020603050405020304" pitchFamily="18" charset="0"/>
                <a:cs typeface="Times New Roman" panose="02020603050405020304" pitchFamily="18" charset="0"/>
              </a:rPr>
              <a:t>Německá firma </a:t>
            </a:r>
            <a:r>
              <a:rPr lang="cs-CZ" sz="1800" b="1" dirty="0">
                <a:highlight>
                  <a:srgbClr val="FFFF00"/>
                </a:highlight>
                <a:latin typeface="Times New Roman" panose="02020603050405020304" pitchFamily="18" charset="0"/>
                <a:cs typeface="Times New Roman" panose="02020603050405020304" pitchFamily="18" charset="0"/>
              </a:rPr>
              <a:t>– chce nakoupit české akcie, musí nakoupit 15 mld. korun. </a:t>
            </a:r>
          </a:p>
          <a:p>
            <a:pPr marL="285750" indent="-285750" algn="just">
              <a:buFont typeface="Wingdings" panose="05000000000000000000" pitchFamily="2" charset="2"/>
              <a:buChar char="Ø"/>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Na měnovém trhu – přebytečná poptávka po 5 mld. korun – vyvolá zhodnocení koruny, např. z 32 na 31 CZK. </a:t>
            </a:r>
          </a:p>
          <a:p>
            <a:pPr marL="285750" indent="-285750" algn="just">
              <a:buFont typeface="Wingdings" panose="05000000000000000000" pitchFamily="2" charset="2"/>
              <a:buChar char="Ø"/>
              <a:tabLst>
                <a:tab pos="361950" algn="l"/>
              </a:tabLst>
            </a:pPr>
            <a:r>
              <a:rPr lang="cs-CZ" sz="1800" b="1" dirty="0">
                <a:solidFill>
                  <a:srgbClr val="FF0000"/>
                </a:solidFill>
                <a:highlight>
                  <a:srgbClr val="FFFF00"/>
                </a:highlight>
                <a:latin typeface="Times New Roman" panose="02020603050405020304" pitchFamily="18" charset="0"/>
                <a:cs typeface="Times New Roman" panose="02020603050405020304" pitchFamily="18" charset="0"/>
              </a:rPr>
              <a:t>Silnější koruna zdražuje české zboží na zahraničních trzích a naopak zlevňuje zahraniční zboží na českém trhu</a:t>
            </a:r>
            <a:r>
              <a:rPr lang="cs-CZ" sz="1800" b="1" dirty="0">
                <a:highlight>
                  <a:srgbClr val="FFFF00"/>
                </a:highlight>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tabLst>
                <a:tab pos="361950" algn="l"/>
              </a:tabLst>
            </a:pPr>
            <a:r>
              <a:rPr lang="cs-CZ" sz="1800" b="1" dirty="0">
                <a:latin typeface="Times New Roman" panose="02020603050405020304" pitchFamily="18" charset="0"/>
                <a:cs typeface="Times New Roman" panose="02020603050405020304" pitchFamily="18" charset="0"/>
              </a:rPr>
              <a:t>Např.: francouzský automobil za 15 000 eur – na českém trhu při povodním kurzu 15 000 x 32 = 480 000 korun, po zhodnocení koniny stojí jen 15 x 31 = 465 000 korun. </a:t>
            </a:r>
            <a:r>
              <a:rPr lang="cs-CZ" sz="1800" b="1" dirty="0">
                <a:highlight>
                  <a:srgbClr val="FFFF00"/>
                </a:highlight>
                <a:latin typeface="Times New Roman" panose="02020603050405020304" pitchFamily="18" charset="0"/>
                <a:cs typeface="Times New Roman" panose="02020603050405020304" pitchFamily="18" charset="0"/>
              </a:rPr>
              <a:t>Čistý vývoz výrobků a služeb – snížení při silnější koruně. </a:t>
            </a:r>
          </a:p>
          <a:p>
            <a:pPr marL="285750" indent="-285750" algn="just">
              <a:buFont typeface="Wingdings" panose="05000000000000000000" pitchFamily="2" charset="2"/>
              <a:buChar char="ü"/>
              <a:tabLst>
                <a:tab pos="361950" algn="l"/>
              </a:tabLst>
            </a:pPr>
            <a:endParaRPr lang="cs-CZ" sz="18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Vnější rovnováha = rovnováha PB – </a:t>
            </a:r>
            <a:r>
              <a:rPr lang="cs-CZ" sz="1800" b="1" dirty="0">
                <a:latin typeface="Times New Roman" panose="02020603050405020304" pitchFamily="18" charset="0"/>
                <a:cs typeface="Times New Roman" panose="02020603050405020304" pitchFamily="18" charset="0"/>
              </a:rPr>
              <a:t>dosažena, když je </a:t>
            </a:r>
            <a:r>
              <a:rPr lang="cs-CZ" sz="1800" b="1" dirty="0">
                <a:highlight>
                  <a:srgbClr val="FFFF00"/>
                </a:highlight>
                <a:latin typeface="Times New Roman" panose="02020603050405020304" pitchFamily="18" charset="0"/>
                <a:cs typeface="Times New Roman" panose="02020603050405020304" pitchFamily="18" charset="0"/>
              </a:rPr>
              <a:t>saldo běžného účtu vyrovnáno opačným saldem finančního účtu.</a:t>
            </a: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Nástroj, který nastoluje vnější rovnováhu = </a:t>
            </a:r>
            <a:r>
              <a:rPr lang="cs-CZ" sz="1800" b="1" dirty="0">
                <a:solidFill>
                  <a:srgbClr val="FF0000"/>
                </a:solidFill>
                <a:highlight>
                  <a:srgbClr val="FFFF00"/>
                </a:highlight>
                <a:latin typeface="Times New Roman" panose="02020603050405020304" pitchFamily="18" charset="0"/>
                <a:cs typeface="Times New Roman" panose="02020603050405020304" pitchFamily="18" charset="0"/>
              </a:rPr>
              <a:t>MĚNOVÝ KURZ</a:t>
            </a:r>
            <a:r>
              <a:rPr lang="cs-CZ" sz="1800" b="1" dirty="0">
                <a:highlight>
                  <a:srgbClr val="FFFF00"/>
                </a:highlight>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Běžný účet – ztotožněný pouze s vývozem a dovozem zboží a služeb </a:t>
            </a:r>
            <a:r>
              <a:rPr lang="cs-CZ" sz="1800" b="1" dirty="0">
                <a:latin typeface="Times New Roman" panose="02020603050405020304" pitchFamily="18" charset="0"/>
                <a:cs typeface="Times New Roman" panose="02020603050405020304" pitchFamily="18" charset="0"/>
              </a:rPr>
              <a:t>(abstrahujme od jeho dalších položek – převody důchodů: mezd, zisků apod.</a:t>
            </a: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Vnější nerovnováha:  když přebytek finančního účtu převýšil schodek běžného účtu o 5 mld. korun. </a:t>
            </a:r>
          </a:p>
          <a:p>
            <a:pPr marL="285750" indent="-285750" algn="just">
              <a:buFont typeface="Wingdings" panose="05000000000000000000" pitchFamily="2" charset="2"/>
              <a:buChar char="ü"/>
              <a:tabLst>
                <a:tab pos="361950" algn="l"/>
              </a:tabLst>
            </a:pPr>
            <a:r>
              <a:rPr lang="cs-CZ" sz="1800" b="1" dirty="0">
                <a:highlight>
                  <a:srgbClr val="FFFF00"/>
                </a:highlight>
                <a:latin typeface="Times New Roman" panose="02020603050405020304" pitchFamily="18" charset="0"/>
                <a:cs typeface="Times New Roman" panose="02020603050405020304" pitchFamily="18" charset="0"/>
              </a:rPr>
              <a:t>V důsledku toho –</a:t>
            </a:r>
            <a:r>
              <a:rPr lang="cs-CZ" sz="1800" b="1" dirty="0">
                <a:solidFill>
                  <a:srgbClr val="FF0000"/>
                </a:solidFill>
                <a:highlight>
                  <a:srgbClr val="FFFF00"/>
                </a:highlight>
                <a:latin typeface="Times New Roman" panose="02020603050405020304" pitchFamily="18" charset="0"/>
                <a:cs typeface="Times New Roman" panose="02020603050405020304" pitchFamily="18" charset="0"/>
              </a:rPr>
              <a:t> koruna: apreciace = zhodnocení:</a:t>
            </a:r>
            <a:r>
              <a:rPr lang="cs-CZ" sz="1800" b="1" dirty="0">
                <a:highlight>
                  <a:srgbClr val="FFFF00"/>
                </a:highlight>
                <a:latin typeface="Times New Roman" panose="02020603050405020304" pitchFamily="18" charset="0"/>
                <a:cs typeface="Times New Roman" panose="02020603050405020304" pitchFamily="18" charset="0"/>
              </a:rPr>
              <a:t> ustálí se na nové rovnovážné úrovni tehdy, až </a:t>
            </a:r>
            <a:r>
              <a:rPr lang="cs-CZ" sz="1800" b="1" dirty="0">
                <a:solidFill>
                  <a:srgbClr val="FF0000"/>
                </a:solidFill>
                <a:highlight>
                  <a:srgbClr val="FFFF00"/>
                </a:highlight>
                <a:latin typeface="Times New Roman" panose="02020603050405020304" pitchFamily="18" charset="0"/>
                <a:cs typeface="Times New Roman" panose="02020603050405020304" pitchFamily="18" charset="0"/>
              </a:rPr>
              <a:t>ČISTÝ DOVOZ VÝROBKŮ A SLUŽEB = ČISTÝ DOVOZ KAPITÁLU =&gt; </a:t>
            </a:r>
            <a:r>
              <a:rPr lang="cs-CZ" sz="1800" b="1" dirty="0">
                <a:highlight>
                  <a:srgbClr val="FFFF00"/>
                </a:highlight>
                <a:latin typeface="Times New Roman" panose="02020603050405020304" pitchFamily="18" charset="0"/>
                <a:cs typeface="Times New Roman" panose="02020603050405020304" pitchFamily="18" charset="0"/>
              </a:rPr>
              <a:t>Podmínka vnější rovnováhy - rovnice: </a:t>
            </a:r>
          </a:p>
          <a:p>
            <a:pPr marL="266700" indent="-266700" algn="just">
              <a:tabLst>
                <a:tab pos="361950" algn="l"/>
              </a:tabLst>
            </a:pPr>
            <a:endParaRPr lang="cs-CZ" sz="1800" b="1" dirty="0">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857715" y="440177"/>
            <a:ext cx="7334285" cy="357898"/>
          </a:xfrm>
        </p:spPr>
        <p:txBody>
          <a:bodyPr>
            <a:noAutofit/>
          </a:bodyPr>
          <a:lstStyle/>
          <a:p>
            <a:r>
              <a:rPr lang="cs-CZ" sz="3200" b="1" dirty="0"/>
              <a:t>Dosahováni vnější rovnováhy </a:t>
            </a:r>
            <a:r>
              <a:rPr lang="cs-CZ" sz="2400" b="1" dirty="0"/>
              <a:t>(</a:t>
            </a:r>
            <a:r>
              <a:rPr lang="cs-CZ" sz="2400" b="1" dirty="0" err="1"/>
              <a:t>pokrač</a:t>
            </a:r>
            <a:r>
              <a:rPr lang="cs-CZ" sz="2400" b="1" dirty="0"/>
              <a:t>. Př.)</a:t>
            </a:r>
            <a:endParaRPr lang="cs-CZ" sz="3200" b="1" dirty="0"/>
          </a:p>
        </p:txBody>
      </p:sp>
    </p:spTree>
    <p:extLst>
      <p:ext uri="{BB962C8B-B14F-4D97-AF65-F5344CB8AC3E}">
        <p14:creationId xmlns:p14="http://schemas.microsoft.com/office/powerpoint/2010/main" val="26740563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258838" y="1100138"/>
                <a:ext cx="11674324" cy="5240278"/>
              </a:xfrm>
              <a:prstGeom prst="rect">
                <a:avLst/>
              </a:prstGeom>
              <a:noFill/>
              <a:ln>
                <a:noFill/>
              </a:ln>
            </p:spPr>
            <p:txBody>
              <a:bodyPr spcFirstLastPara="1" wrap="square" lIns="91425" tIns="45700" rIns="91425" bIns="45700" anchor="t" anchorCtr="0">
                <a:normAutofit lnSpcReduction="10000"/>
              </a:bodyPr>
              <a:lstStyle/>
              <a:p>
                <a:pPr marL="0" indent="0" algn="just">
                  <a:buNone/>
                  <a:tabLst>
                    <a:tab pos="361950" algn="l"/>
                  </a:tabLst>
                </a:pPr>
                <a14:m>
                  <m:oMathPara xmlns:m="http://schemas.openxmlformats.org/officeDocument/2006/math">
                    <m:oMathParaPr>
                      <m:jc m:val="center"/>
                    </m:oMathParaPr>
                    <m:oMath xmlns:m="http://schemas.openxmlformats.org/officeDocument/2006/math">
                      <m:sSub>
                        <m:sSubPr>
                          <m:ctrlPr>
                            <a:rPr lang="cs-CZ" sz="3600" b="1" i="1" smtClean="0">
                              <a:latin typeface="Cambria Math" panose="02040503050406030204" pitchFamily="18" charset="0"/>
                              <a:cs typeface="Times New Roman" panose="02020603050405020304" pitchFamily="18" charset="0"/>
                            </a:rPr>
                          </m:ctrlPr>
                        </m:sSubPr>
                        <m:e>
                          <m:r>
                            <a:rPr lang="cs-CZ" sz="3600" b="1" i="1" smtClean="0">
                              <a:latin typeface="Cambria Math" panose="02040503050406030204" pitchFamily="18" charset="0"/>
                              <a:cs typeface="Times New Roman" panose="02020603050405020304" pitchFamily="18" charset="0"/>
                            </a:rPr>
                            <m:t>−</m:t>
                          </m:r>
                          <m:r>
                            <a:rPr lang="cs-CZ" sz="3600" b="1" i="1" smtClean="0">
                              <a:latin typeface="Cambria Math" panose="02040503050406030204" pitchFamily="18" charset="0"/>
                              <a:cs typeface="Times New Roman" panose="02020603050405020304" pitchFamily="18" charset="0"/>
                            </a:rPr>
                            <m:t>𝑰</m:t>
                          </m:r>
                        </m:e>
                        <m:sub>
                          <m:r>
                            <a:rPr lang="cs-CZ" sz="3600" b="1" i="1" smtClean="0">
                              <a:latin typeface="Cambria Math" panose="02040503050406030204" pitchFamily="18" charset="0"/>
                              <a:cs typeface="Times New Roman" panose="02020603050405020304" pitchFamily="18" charset="0"/>
                            </a:rPr>
                            <m:t>𝒇</m:t>
                          </m:r>
                        </m:sub>
                      </m:sSub>
                      <m:r>
                        <a:rPr lang="cs-CZ" sz="3600" b="1" i="1" smtClean="0">
                          <a:latin typeface="Cambria Math" panose="02040503050406030204" pitchFamily="18" charset="0"/>
                          <a:ea typeface="Cambria Math" panose="02040503050406030204" pitchFamily="18" charset="0"/>
                          <a:cs typeface="Times New Roman" panose="02020603050405020304" pitchFamily="18" charset="0"/>
                        </a:rPr>
                        <m:t>=−</m:t>
                      </m:r>
                      <m:r>
                        <a:rPr lang="cs-CZ" sz="3600" b="1" i="1" smtClean="0">
                          <a:latin typeface="Cambria Math" panose="02040503050406030204" pitchFamily="18" charset="0"/>
                          <a:ea typeface="Cambria Math" panose="02040503050406030204" pitchFamily="18" charset="0"/>
                          <a:cs typeface="Times New Roman" panose="02020603050405020304" pitchFamily="18" charset="0"/>
                        </a:rPr>
                        <m:t>𝑵𝑿</m:t>
                      </m:r>
                    </m:oMath>
                  </m:oMathPara>
                </a14:m>
                <a:endParaRPr lang="cs-CZ" sz="36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tabLst>
                    <a:tab pos="361950" algn="l"/>
                  </a:tabLst>
                </a:pPr>
                <a:r>
                  <a:rPr lang="cs-CZ" sz="2000" b="1" dirty="0">
                    <a:highlight>
                      <a:srgbClr val="FFFF00"/>
                    </a:highlight>
                    <a:latin typeface="Times New Roman" panose="02020603050405020304" pitchFamily="18" charset="0"/>
                    <a:cs typeface="Times New Roman" panose="02020603050405020304" pitchFamily="18" charset="0"/>
                  </a:rPr>
                  <a:t>-</a:t>
                </a:r>
                <a:r>
                  <a:rPr lang="cs-CZ" sz="2000" b="1" dirty="0" err="1">
                    <a:highlight>
                      <a:srgbClr val="FFFF00"/>
                    </a:highlight>
                    <a:latin typeface="Times New Roman" panose="02020603050405020304" pitchFamily="18" charset="0"/>
                    <a:cs typeface="Times New Roman" panose="02020603050405020304" pitchFamily="18" charset="0"/>
                  </a:rPr>
                  <a:t>If</a:t>
                </a:r>
                <a:r>
                  <a:rPr lang="cs-CZ" sz="2000" b="1" dirty="0">
                    <a:highlight>
                      <a:srgbClr val="FFFF00"/>
                    </a:highlight>
                    <a:latin typeface="Times New Roman" panose="02020603050405020304" pitchFamily="18" charset="0"/>
                    <a:cs typeface="Times New Roman" panose="02020603050405020304" pitchFamily="18" charset="0"/>
                  </a:rPr>
                  <a:t> — čistý dovoz kapitálu, </a:t>
                </a:r>
              </a:p>
              <a:p>
                <a:pPr marL="285750" indent="-285750" algn="just">
                  <a:buFont typeface="Wingdings" panose="05000000000000000000" pitchFamily="2" charset="2"/>
                  <a:buChar char="§"/>
                  <a:tabLst>
                    <a:tab pos="361950" algn="l"/>
                  </a:tabLst>
                </a:pPr>
                <a:r>
                  <a:rPr lang="cs-CZ" sz="2000" b="1" dirty="0">
                    <a:highlight>
                      <a:srgbClr val="FFFF00"/>
                    </a:highlight>
                    <a:latin typeface="Times New Roman" panose="02020603050405020304" pitchFamily="18" charset="0"/>
                    <a:cs typeface="Times New Roman" panose="02020603050405020304" pitchFamily="18" charset="0"/>
                  </a:rPr>
                  <a:t>-X — čistý dovoz.</a:t>
                </a:r>
              </a:p>
              <a:p>
                <a:pPr marL="285750" indent="-285750" algn="just">
                  <a:buFont typeface="Wingdings" panose="05000000000000000000" pitchFamily="2" charset="2"/>
                  <a:buChar char="ü"/>
                  <a:tabLst>
                    <a:tab pos="361950" algn="l"/>
                  </a:tabLst>
                </a:pPr>
                <a:endParaRPr lang="cs-CZ"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2000" b="1" dirty="0">
                    <a:latin typeface="Times New Roman" panose="02020603050405020304" pitchFamily="18" charset="0"/>
                    <a:cs typeface="Times New Roman" panose="02020603050405020304" pitchFamily="18" charset="0"/>
                  </a:rPr>
                  <a:t>Pokud je země vývozcem kapitálu, platí: </a:t>
                </a:r>
              </a:p>
              <a:p>
                <a:pPr marL="0" marR="0" lvl="0" indent="0" algn="just" defTabSz="914400" rtl="0" eaLnBrk="1" fontAlgn="auto" latinLnBrk="0" hangingPunct="1">
                  <a:lnSpc>
                    <a:spcPct val="100000"/>
                  </a:lnSpc>
                  <a:spcBef>
                    <a:spcPts val="360"/>
                  </a:spcBef>
                  <a:spcAft>
                    <a:spcPts val="0"/>
                  </a:spcAft>
                  <a:buClr>
                    <a:srgbClr val="000000"/>
                  </a:buClr>
                  <a:buSzPts val="1800"/>
                  <a:buFont typeface="Arial" panose="020B0604020202020204"/>
                  <a:buNone/>
                  <a:tabLst>
                    <a:tab pos="361950" algn="l"/>
                  </a:tabLst>
                  <a:defRPr/>
                </a:pPr>
                <a14:m>
                  <m:oMathPara xmlns:m="http://schemas.openxmlformats.org/officeDocument/2006/math">
                    <m:oMathParaPr>
                      <m:jc m:val="center"/>
                    </m:oMathParaPr>
                    <m:oMath xmlns:m="http://schemas.openxmlformats.org/officeDocument/2006/math">
                      <m:sSub>
                        <m:sSubPr>
                          <m:ctrlP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Calibri" panose="020F0502020204030204"/>
                            </a:rPr>
                          </m:ctrlPr>
                        </m:sSubPr>
                        <m:e>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Calibri" panose="020F0502020204030204"/>
                            </a:rPr>
                            <m:t>𝑰</m:t>
                          </m:r>
                        </m:e>
                        <m:sub>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Calibri" panose="020F0502020204030204"/>
                            </a:rPr>
                            <m:t>𝒇</m:t>
                          </m:r>
                        </m:sub>
                      </m:sSub>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Calibri" panose="020F0502020204030204"/>
                        </a:rPr>
                        <m:t>=</m:t>
                      </m:r>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Calibri" panose="020F0502020204030204"/>
                        </a:rPr>
                        <m:t>𝑵𝑿</m:t>
                      </m:r>
                    </m:oMath>
                  </m:oMathPara>
                </a14:m>
                <a:endParaRPr kumimoji="0" lang="cs-CZ" sz="3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285750" indent="-285750" algn="just">
                  <a:buFont typeface="Wingdings" panose="05000000000000000000" pitchFamily="2" charset="2"/>
                  <a:buChar char="ü"/>
                  <a:tabLst>
                    <a:tab pos="361950" algn="l"/>
                  </a:tabLst>
                </a:pP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2000" b="1" dirty="0" err="1">
                    <a:highlight>
                      <a:srgbClr val="FFFF00"/>
                    </a:highlight>
                    <a:latin typeface="Times New Roman" panose="02020603050405020304" pitchFamily="18" charset="0"/>
                    <a:cs typeface="Times New Roman" panose="02020603050405020304" pitchFamily="18" charset="0"/>
                  </a:rPr>
                  <a:t>If</a:t>
                </a:r>
                <a:r>
                  <a:rPr lang="cs-CZ" sz="2000" b="1" dirty="0">
                    <a:highlight>
                      <a:srgbClr val="FFFF00"/>
                    </a:highlight>
                    <a:latin typeface="Times New Roman" panose="02020603050405020304" pitchFamily="18" charset="0"/>
                    <a:cs typeface="Times New Roman" panose="02020603050405020304" pitchFamily="18" charset="0"/>
                  </a:rPr>
                  <a:t> — čistý vývoz kapitálu, </a:t>
                </a:r>
              </a:p>
              <a:p>
                <a:pPr marL="285750" indent="-285750" algn="just">
                  <a:buFont typeface="Wingdings" panose="05000000000000000000" pitchFamily="2" charset="2"/>
                  <a:buChar char="ü"/>
                  <a:tabLst>
                    <a:tab pos="361950" algn="l"/>
                  </a:tabLst>
                </a:pPr>
                <a:r>
                  <a:rPr lang="cs-CZ" sz="2000" b="1" dirty="0">
                    <a:highlight>
                      <a:srgbClr val="FFFF00"/>
                    </a:highlight>
                    <a:latin typeface="Times New Roman" panose="02020603050405020304" pitchFamily="18" charset="0"/>
                    <a:cs typeface="Times New Roman" panose="02020603050405020304" pitchFamily="18" charset="0"/>
                  </a:rPr>
                  <a:t>X — čistý vývoz zboží a služeb. </a:t>
                </a:r>
              </a:p>
              <a:p>
                <a:pPr marL="285750" indent="-285750" algn="just">
                  <a:buFont typeface="Wingdings" panose="05000000000000000000" pitchFamily="2" charset="2"/>
                  <a:buChar char="ü"/>
                  <a:tabLst>
                    <a:tab pos="361950" algn="l"/>
                  </a:tabLst>
                </a:pPr>
                <a:endParaRPr lang="cs-CZ" sz="2000" b="1" dirty="0">
                  <a:highlight>
                    <a:srgbClr val="FFFF00"/>
                  </a:highlight>
                  <a:latin typeface="Times New Roman" panose="02020603050405020304" pitchFamily="18" charset="0"/>
                  <a:cs typeface="Times New Roman" panose="02020603050405020304" pitchFamily="18" charset="0"/>
                </a:endParaRPr>
              </a:p>
              <a:p>
                <a:pPr marL="266700" indent="-266700" algn="just">
                  <a:buFont typeface="Wingdings" panose="05000000000000000000" pitchFamily="2" charset="2"/>
                  <a:buChar char="ü"/>
                </a:pPr>
                <a:r>
                  <a:rPr lang="cs-CZ" sz="2000" b="1" dirty="0">
                    <a:latin typeface="Times New Roman" panose="02020603050405020304" pitchFamily="18" charset="0"/>
                    <a:cs typeface="Times New Roman" panose="02020603050405020304" pitchFamily="18" charset="0"/>
                  </a:rPr>
                  <a:t>Měnový kurz – uvádí PB do rovnováhy, </a:t>
                </a:r>
                <a:r>
                  <a:rPr lang="cs-CZ" sz="2000" b="1" dirty="0">
                    <a:solidFill>
                      <a:srgbClr val="FF0000"/>
                    </a:solidFill>
                    <a:latin typeface="Times New Roman" panose="02020603050405020304" pitchFamily="18" charset="0"/>
                    <a:cs typeface="Times New Roman" panose="02020603050405020304" pitchFamily="18" charset="0"/>
                  </a:rPr>
                  <a:t>devizové rezervy zůstávají v dlouhém období na stejné úrovni. </a:t>
                </a:r>
              </a:p>
              <a:p>
                <a:pPr marL="266700" indent="-266700" algn="just">
                  <a:buFont typeface="Wingdings" panose="05000000000000000000" pitchFamily="2" charset="2"/>
                  <a:buChar char="ü"/>
                </a:pPr>
                <a:r>
                  <a:rPr lang="cs-CZ" sz="2000" b="1" dirty="0">
                    <a:latin typeface="Times New Roman" panose="02020603050405020304" pitchFamily="18" charset="0"/>
                    <a:cs typeface="Times New Roman" panose="02020603050405020304" pitchFamily="18" charset="0"/>
                  </a:rPr>
                  <a:t>Krátkodobě se ovšem mohou měnit, protože vliv měnového kurzu na čistý vývoz se projevuje se zpožděním. </a:t>
                </a:r>
              </a:p>
              <a:p>
                <a:pPr algn="just"/>
                <a:endParaRPr lang="cs-CZ" sz="2000" b="1" dirty="0">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Grp="1" noRot="1" noChangeAspect="1" noMove="1" noResize="1" noEditPoints="1" noAdjustHandles="1" noChangeArrowheads="1" noChangeShapeType="1" noTextEdit="1"/>
              </p:cNvSpPr>
              <p:nvPr>
                <p:ph type="body" idx="1"/>
              </p:nvPr>
            </p:nvSpPr>
            <p:spPr>
              <a:xfrm>
                <a:off x="258838" y="1100138"/>
                <a:ext cx="11674324" cy="5240278"/>
              </a:xfrm>
              <a:prstGeom prst="rect">
                <a:avLst/>
              </a:prstGeom>
              <a:blipFill>
                <a:blip r:embed="rId3"/>
                <a:stretch>
                  <a:fillRect l="-313" r="-522" b="-233"/>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495799" y="742240"/>
            <a:ext cx="7529513" cy="357898"/>
          </a:xfrm>
        </p:spPr>
        <p:txBody>
          <a:bodyPr>
            <a:noAutofit/>
          </a:bodyPr>
          <a:lstStyle/>
          <a:p>
            <a:r>
              <a:rPr lang="cs-CZ" sz="3200" b="1" dirty="0"/>
              <a:t>Platební bilance a vnější rovnováha</a:t>
            </a:r>
            <a:br>
              <a:rPr lang="cs-CZ" sz="3200" b="1" dirty="0"/>
            </a:br>
            <a:endParaRPr lang="cs-CZ" sz="3200" b="1"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58838" y="1100138"/>
            <a:ext cx="11674324" cy="5240278"/>
          </a:xfrm>
          <a:prstGeom prst="rect">
            <a:avLst/>
          </a:prstGeom>
          <a:noFill/>
          <a:ln>
            <a:noFill/>
          </a:ln>
        </p:spPr>
        <p:txBody>
          <a:bodyPr spcFirstLastPara="1" wrap="square" lIns="91425" tIns="45700" rIns="91425" bIns="45700" anchor="t" anchorCtr="0">
            <a:normAutofit lnSpcReduction="10000"/>
          </a:bodyPr>
          <a:lstStyle/>
          <a:p>
            <a:pPr algn="just">
              <a:buFont typeface="+mj-lt"/>
              <a:buAutoNum type="arabicPeriod"/>
            </a:pPr>
            <a:r>
              <a:rPr lang="cs-CZ" sz="1600" b="1" dirty="0">
                <a:latin typeface="Times New Roman" panose="02020603050405020304" pitchFamily="18" charset="0"/>
                <a:cs typeface="Times New Roman" panose="02020603050405020304" pitchFamily="18" charset="0"/>
              </a:rPr>
              <a:t>Při neměnných cenových hladinách </a:t>
            </a:r>
            <a:r>
              <a:rPr lang="cs-CZ" sz="1600" b="1" dirty="0">
                <a:highlight>
                  <a:srgbClr val="FFFF00"/>
                </a:highlight>
                <a:latin typeface="Times New Roman" panose="02020603050405020304" pitchFamily="18" charset="0"/>
                <a:cs typeface="Times New Roman" panose="02020603050405020304" pitchFamily="18" charset="0"/>
              </a:rPr>
              <a:t>depreciace domácí zvyšuje čistý vývoz a apreciace naopak ho snižuje. </a:t>
            </a:r>
          </a:p>
          <a:p>
            <a:pPr algn="just">
              <a:buFont typeface="+mj-lt"/>
              <a:buAutoNum type="arabicPeriod"/>
            </a:pPr>
            <a:r>
              <a:rPr lang="cs-CZ" sz="1600" b="1" dirty="0">
                <a:latin typeface="Times New Roman" panose="02020603050405020304" pitchFamily="18" charset="0"/>
                <a:cs typeface="Times New Roman" panose="02020603050405020304" pitchFamily="18" charset="0"/>
              </a:rPr>
              <a:t>Čistý vývoz závisí nejen na nominálním kurzu měny, ale na </a:t>
            </a:r>
            <a:r>
              <a:rPr lang="cs-CZ" sz="1600" b="1" dirty="0">
                <a:highlight>
                  <a:srgbClr val="FFFF00"/>
                </a:highlight>
                <a:latin typeface="Times New Roman" panose="02020603050405020304" pitchFamily="18" charset="0"/>
                <a:cs typeface="Times New Roman" panose="02020603050405020304" pitchFamily="18" charset="0"/>
              </a:rPr>
              <a:t>poměru zahraničních a domácích cen </a:t>
            </a:r>
          </a:p>
          <a:p>
            <a:pPr algn="just"/>
            <a:r>
              <a:rPr lang="cs-CZ" sz="1600" b="1" dirty="0">
                <a:latin typeface="Times New Roman" panose="02020603050405020304" pitchFamily="18" charset="0"/>
                <a:cs typeface="Times New Roman" panose="02020603050405020304" pitchFamily="18" charset="0"/>
              </a:rPr>
              <a:t>=&gt;&gt; zavádíme pojem </a:t>
            </a:r>
            <a:r>
              <a:rPr lang="cs-CZ" sz="1600" b="1" dirty="0">
                <a:solidFill>
                  <a:srgbClr val="FF0000"/>
                </a:solidFill>
                <a:latin typeface="Times New Roman" panose="02020603050405020304" pitchFamily="18" charset="0"/>
                <a:cs typeface="Times New Roman" panose="02020603050405020304" pitchFamily="18" charset="0"/>
              </a:rPr>
              <a:t>REÁLNÉHO MĚNOVÉHO KURZU: </a:t>
            </a:r>
            <a:r>
              <a:rPr lang="cs-CZ" sz="1600" b="1" dirty="0">
                <a:latin typeface="Times New Roman" panose="02020603050405020304" pitchFamily="18" charset="0"/>
                <a:cs typeface="Times New Roman" panose="02020603050405020304" pitchFamily="18" charset="0"/>
              </a:rPr>
              <a:t>spojuje </a:t>
            </a:r>
            <a:r>
              <a:rPr lang="cs-CZ" sz="1600" b="1" dirty="0">
                <a:solidFill>
                  <a:srgbClr val="FF0000"/>
                </a:solidFill>
                <a:latin typeface="Times New Roman" panose="02020603050405020304" pitchFamily="18" charset="0"/>
                <a:cs typeface="Times New Roman" panose="02020603050405020304" pitchFamily="18" charset="0"/>
              </a:rPr>
              <a:t>NOMINÁLNÍ KURZ</a:t>
            </a:r>
            <a:r>
              <a:rPr lang="cs-CZ" sz="1600" b="1" dirty="0">
                <a:latin typeface="Times New Roman" panose="02020603050405020304" pitchFamily="18" charset="0"/>
                <a:cs typeface="Times New Roman" panose="02020603050405020304" pitchFamily="18" charset="0"/>
              </a:rPr>
              <a:t> s </a:t>
            </a:r>
            <a:r>
              <a:rPr lang="cs-CZ" sz="1600" b="1" dirty="0">
                <a:solidFill>
                  <a:srgbClr val="FF0000"/>
                </a:solidFill>
                <a:latin typeface="Times New Roman" panose="02020603050405020304" pitchFamily="18" charset="0"/>
                <a:cs typeface="Times New Roman" panose="02020603050405020304" pitchFamily="18" charset="0"/>
              </a:rPr>
              <a:t>POMĚREM CENOVÝCH HLADIN</a:t>
            </a:r>
            <a:r>
              <a:rPr lang="cs-CZ" sz="1600" b="1" dirty="0">
                <a:latin typeface="Times New Roman" panose="02020603050405020304" pitchFamily="18" charset="0"/>
                <a:cs typeface="Times New Roman" panose="02020603050405020304" pitchFamily="18" charset="0"/>
              </a:rPr>
              <a:t>: </a:t>
            </a: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r>
              <a:rPr lang="pl-PL" sz="1600" b="1" dirty="0">
                <a:latin typeface="Times New Roman" panose="02020603050405020304" pitchFamily="18" charset="0"/>
                <a:cs typeface="Times New Roman" panose="02020603050405020304" pitchFamily="18" charset="0"/>
              </a:rPr>
              <a:t>Rovnici přepíšeme do podoby </a:t>
            </a:r>
          </a:p>
          <a:p>
            <a:pPr algn="just"/>
            <a:endParaRPr lang="pl-PL"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r>
              <a:rPr lang="pl-PL" sz="1600" b="1" dirty="0">
                <a:latin typeface="Times New Roman" panose="02020603050405020304" pitchFamily="18" charset="0"/>
                <a:cs typeface="Times New Roman" panose="02020603050405020304" pitchFamily="18" charset="0"/>
              </a:rPr>
              <a:t>V čitateli –  zahraniční cenová hladina přepočítaná na koruny; </a:t>
            </a:r>
            <a:r>
              <a:rPr lang="pl-PL" sz="1600" b="1" dirty="0">
                <a:highlight>
                  <a:srgbClr val="FFFF00"/>
                </a:highlight>
                <a:latin typeface="Times New Roman" panose="02020603050405020304" pitchFamily="18" charset="0"/>
                <a:cs typeface="Times New Roman" panose="02020603050405020304" pitchFamily="18" charset="0"/>
              </a:rPr>
              <a:t>P</a:t>
            </a:r>
            <a:r>
              <a:rPr lang="pl-PL" sz="1400" b="1" dirty="0">
                <a:highlight>
                  <a:srgbClr val="FFFF00"/>
                </a:highlight>
                <a:latin typeface="Times New Roman" panose="02020603050405020304" pitchFamily="18" charset="0"/>
                <a:cs typeface="Times New Roman" panose="02020603050405020304" pitchFamily="18" charset="0"/>
              </a:rPr>
              <a:t>f</a:t>
            </a:r>
            <a:r>
              <a:rPr lang="pl-PL" sz="1600" b="1" dirty="0">
                <a:latin typeface="Times New Roman" panose="02020603050405020304" pitchFamily="18" charset="0"/>
                <a:cs typeface="Times New Roman" panose="02020603050405020304" pitchFamily="18" charset="0"/>
              </a:rPr>
              <a:t>  - cenová hladina v eurech a </a:t>
            </a:r>
            <a:r>
              <a:rPr lang="pl-PL" sz="1600" b="1" dirty="0">
                <a:highlight>
                  <a:srgbClr val="FFFF00"/>
                </a:highlight>
                <a:latin typeface="Times New Roman" panose="02020603050405020304" pitchFamily="18" charset="0"/>
                <a:cs typeface="Times New Roman" panose="02020603050405020304" pitchFamily="18" charset="0"/>
              </a:rPr>
              <a:t>E </a:t>
            </a:r>
            <a:r>
              <a:rPr lang="pl-PL" sz="1600" b="1" dirty="0">
                <a:latin typeface="Times New Roman" panose="02020603050405020304" pitchFamily="18" charset="0"/>
                <a:cs typeface="Times New Roman" panose="02020603050405020304" pitchFamily="18" charset="0"/>
              </a:rPr>
              <a:t>– nominální kurz: počet korun za euro, pak </a:t>
            </a:r>
            <a:r>
              <a:rPr lang="pl-PL" sz="1600" b="1" dirty="0">
                <a:highlight>
                  <a:srgbClr val="FFFF00"/>
                </a:highlight>
                <a:latin typeface="Times New Roman" panose="02020603050405020304" pitchFamily="18" charset="0"/>
                <a:cs typeface="Times New Roman" panose="02020603050405020304" pitchFamily="18" charset="0"/>
              </a:rPr>
              <a:t>E x </a:t>
            </a:r>
            <a:r>
              <a:rPr lang="pl-PL" sz="1800" b="1" dirty="0">
                <a:highlight>
                  <a:srgbClr val="FFFF00"/>
                </a:highlight>
                <a:latin typeface="Times New Roman" panose="02020603050405020304" pitchFamily="18" charset="0"/>
                <a:cs typeface="Times New Roman" panose="02020603050405020304" pitchFamily="18" charset="0"/>
              </a:rPr>
              <a:t>P</a:t>
            </a:r>
            <a:r>
              <a:rPr lang="pl-PL" sz="1600" b="1" dirty="0">
                <a:highlight>
                  <a:srgbClr val="FFFF00"/>
                </a:highlight>
                <a:latin typeface="Times New Roman" panose="02020603050405020304" pitchFamily="18" charset="0"/>
                <a:cs typeface="Times New Roman" panose="02020603050405020304" pitchFamily="18" charset="0"/>
              </a:rPr>
              <a:t>f </a:t>
            </a:r>
            <a:r>
              <a:rPr lang="pl-PL" sz="1600" b="1" dirty="0">
                <a:latin typeface="Times New Roman" panose="02020603050405020304" pitchFamily="18" charset="0"/>
                <a:cs typeface="Times New Roman" panose="02020603050405020304" pitchFamily="18" charset="0"/>
              </a:rPr>
              <a:t>– zahraniční cenová hladina vyjádřená v korunách. </a:t>
            </a:r>
          </a:p>
          <a:p>
            <a:pPr algn="just">
              <a:buFont typeface="Wingdings" panose="05000000000000000000" pitchFamily="2" charset="2"/>
              <a:buChar char="Ø"/>
            </a:pPr>
            <a:r>
              <a:rPr lang="pl-PL" sz="1600" b="1" dirty="0">
                <a:highlight>
                  <a:srgbClr val="FFFF00"/>
                </a:highlight>
                <a:latin typeface="Times New Roman" panose="02020603050405020304" pitchFamily="18" charset="0"/>
                <a:cs typeface="Times New Roman" panose="02020603050405020304" pitchFamily="18" charset="0"/>
              </a:rPr>
              <a:t>Reálný měnový kurz E</a:t>
            </a:r>
            <a:r>
              <a:rPr lang="pl-PL" sz="1200" b="1" dirty="0">
                <a:highlight>
                  <a:srgbClr val="FFFF00"/>
                </a:highlight>
                <a:latin typeface="Times New Roman" panose="02020603050405020304" pitchFamily="18" charset="0"/>
                <a:cs typeface="Times New Roman" panose="02020603050405020304" pitchFamily="18" charset="0"/>
              </a:rPr>
              <a:t>R</a:t>
            </a:r>
            <a:r>
              <a:rPr lang="pl-PL" sz="1600" b="1" dirty="0">
                <a:highlight>
                  <a:srgbClr val="FFFF00"/>
                </a:highlight>
                <a:latin typeface="Times New Roman" panose="02020603050405020304" pitchFamily="18" charset="0"/>
                <a:cs typeface="Times New Roman" panose="02020603050405020304" pitchFamily="18" charset="0"/>
              </a:rPr>
              <a:t> </a:t>
            </a:r>
            <a:r>
              <a:rPr lang="pl-PL" sz="1600" b="1" dirty="0">
                <a:latin typeface="Times New Roman" panose="02020603050405020304" pitchFamily="18" charset="0"/>
                <a:cs typeface="Times New Roman" panose="02020603050405020304" pitchFamily="18" charset="0"/>
              </a:rPr>
              <a:t>= udává poměr zahraniční a domácí cenové hladiny – obě vyjádřené ve stejné měně, a tím měří </a:t>
            </a:r>
            <a:r>
              <a:rPr lang="pl-PL" sz="1600" b="1" dirty="0">
                <a:solidFill>
                  <a:srgbClr val="FF0000"/>
                </a:solidFill>
                <a:latin typeface="Times New Roman" panose="02020603050405020304" pitchFamily="18" charset="0"/>
                <a:cs typeface="Times New Roman" panose="02020603050405020304" pitchFamily="18" charset="0"/>
              </a:rPr>
              <a:t>relativní konkurenční schopnost zahraničnmo a domácího zboží. </a:t>
            </a:r>
          </a:p>
          <a:p>
            <a:pPr algn="just"/>
            <a:endParaRPr lang="pl-PL" sz="1600" b="1" dirty="0">
              <a:latin typeface="Times New Roman" panose="02020603050405020304" pitchFamily="18" charset="0"/>
              <a:cs typeface="Times New Roman" panose="02020603050405020304" pitchFamily="18" charset="0"/>
            </a:endParaRPr>
          </a:p>
          <a:p>
            <a:pPr algn="just"/>
            <a:endParaRPr lang="cs-CZ" sz="1600" b="1" dirty="0">
              <a:latin typeface="Times New Roman" panose="02020603050405020304" pitchFamily="18" charset="0"/>
              <a:cs typeface="Times New Roman" panose="02020603050405020304" pitchFamily="18" charset="0"/>
            </a:endParaRPr>
          </a:p>
          <a:p>
            <a:pPr algn="just"/>
            <a:endParaRPr lang="cs-CZ" sz="1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662487" y="742240"/>
            <a:ext cx="7529513" cy="133242"/>
          </a:xfrm>
        </p:spPr>
        <p:txBody>
          <a:bodyPr>
            <a:noAutofit/>
          </a:bodyPr>
          <a:lstStyle/>
          <a:p>
            <a:r>
              <a:rPr lang="cs-CZ" sz="3200" b="1" dirty="0"/>
              <a:t> Čistý vývoz a reálný měnový kurz </a:t>
            </a:r>
            <a:br>
              <a:rPr lang="cs-CZ" sz="3200" b="1" dirty="0"/>
            </a:br>
            <a:endParaRPr lang="cs-CZ" sz="3200" b="1" dirty="0"/>
          </a:p>
        </p:txBody>
      </p:sp>
      <p:pic>
        <p:nvPicPr>
          <p:cNvPr id="3" name="Obrázek 2"/>
          <p:cNvPicPr>
            <a:picLocks noChangeAspect="1"/>
          </p:cNvPicPr>
          <p:nvPr/>
        </p:nvPicPr>
        <p:blipFill>
          <a:blip r:embed="rId3"/>
          <a:srcRect l="53951" t="11307" r="24907" b="63870"/>
          <a:stretch/>
        </p:blipFill>
        <p:spPr>
          <a:xfrm>
            <a:off x="1235766" y="2355914"/>
            <a:ext cx="2119982" cy="895351"/>
          </a:xfrm>
          <a:prstGeom prst="rect">
            <a:avLst/>
          </a:prstGeom>
        </p:spPr>
      </p:pic>
      <p:pic>
        <p:nvPicPr>
          <p:cNvPr id="6" name="Obrázek 5"/>
          <p:cNvPicPr>
            <a:picLocks noChangeAspect="1"/>
          </p:cNvPicPr>
          <p:nvPr/>
        </p:nvPicPr>
        <p:blipFill>
          <a:blip r:embed="rId4"/>
          <a:srcRect b="21564"/>
          <a:stretch/>
        </p:blipFill>
        <p:spPr>
          <a:xfrm>
            <a:off x="861342" y="3606736"/>
            <a:ext cx="2868829" cy="1079564"/>
          </a:xfrm>
          <a:prstGeom prst="rect">
            <a:avLst/>
          </a:prstGeom>
        </p:spPr>
      </p:pic>
      <p:pic>
        <p:nvPicPr>
          <p:cNvPr id="5" name="Picture 4">
            <a:extLst>
              <a:ext uri="{FF2B5EF4-FFF2-40B4-BE49-F238E27FC236}">
                <a16:creationId xmlns:a16="http://schemas.microsoft.com/office/drawing/2014/main" id="{29AB3742-B527-84A2-B8FA-EB83DCD5DFD7}"/>
              </a:ext>
            </a:extLst>
          </p:cNvPr>
          <p:cNvPicPr>
            <a:picLocks noChangeAspect="1"/>
          </p:cNvPicPr>
          <p:nvPr/>
        </p:nvPicPr>
        <p:blipFill>
          <a:blip r:embed="rId5"/>
          <a:srcRect l="5681" t="31645" r="4436" b="47028"/>
          <a:stretch/>
        </p:blipFill>
        <p:spPr>
          <a:xfrm>
            <a:off x="5494877" y="2148745"/>
            <a:ext cx="6130007" cy="2205039"/>
          </a:xfrm>
          <a:prstGeom prst="rect">
            <a:avLst/>
          </a:prstGeom>
        </p:spPr>
      </p:pic>
    </p:spTree>
    <p:extLst>
      <p:ext uri="{BB962C8B-B14F-4D97-AF65-F5344CB8AC3E}">
        <p14:creationId xmlns:p14="http://schemas.microsoft.com/office/powerpoint/2010/main" val="42435476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58838" y="1100138"/>
            <a:ext cx="11674324" cy="5240278"/>
          </a:xfrm>
          <a:prstGeom prst="rect">
            <a:avLst/>
          </a:prstGeom>
          <a:noFill/>
          <a:ln>
            <a:noFill/>
          </a:ln>
        </p:spPr>
        <p:txBody>
          <a:bodyPr spcFirstLastPara="1" wrap="square" lIns="91425" tIns="45700" rIns="91425" bIns="45700" anchor="t" anchorCtr="0">
            <a:normAutofit/>
          </a:bodyPr>
          <a:lstStyle/>
          <a:p>
            <a:pPr marL="542925" indent="-457200" algn="just"/>
            <a:r>
              <a:rPr lang="cs-CZ" sz="2800" b="1" dirty="0">
                <a:highlight>
                  <a:srgbClr val="FFFF00"/>
                </a:highlight>
                <a:latin typeface="Times New Roman" panose="02020603050405020304" pitchFamily="18" charset="0"/>
                <a:cs typeface="Times New Roman" panose="02020603050405020304" pitchFamily="18" charset="0"/>
              </a:rPr>
              <a:t>Reálný měnový kurz měří relativní konkurenční schopnost zahraničního a domácího zboží =&gt; čistý vývoz závisí na reálném měnovém kurzu. </a:t>
            </a:r>
          </a:p>
          <a:p>
            <a:pPr marL="542925" indent="-457200" algn="just">
              <a:buFont typeface="+mj-lt"/>
              <a:buAutoNum type="arabicPeriod"/>
            </a:pPr>
            <a:r>
              <a:rPr lang="cs-CZ" sz="2800" b="1" dirty="0">
                <a:solidFill>
                  <a:srgbClr val="FF0000"/>
                </a:solidFill>
                <a:latin typeface="Times New Roman" panose="02020603050405020304" pitchFamily="18" charset="0"/>
                <a:cs typeface="Times New Roman" panose="02020603050405020304" pitchFamily="18" charset="0"/>
              </a:rPr>
              <a:t>Reálna depreciace domácí měny zvyšuje čistý vývoz výrobků a služeb; </a:t>
            </a:r>
          </a:p>
          <a:p>
            <a:pPr marL="542925" indent="-457200" algn="just">
              <a:buFont typeface="+mj-lt"/>
              <a:buAutoNum type="arabicPeriod"/>
            </a:pPr>
            <a:r>
              <a:rPr lang="cs-CZ" sz="2800" b="1" dirty="0">
                <a:solidFill>
                  <a:srgbClr val="FF0000"/>
                </a:solidFill>
                <a:latin typeface="Times New Roman" panose="02020603050405020304" pitchFamily="18" charset="0"/>
                <a:cs typeface="Times New Roman" panose="02020603050405020304" pitchFamily="18" charset="0"/>
              </a:rPr>
              <a:t>Reálná apreciace domácí měny snižuje čistý vývoz / zvyšuje čistý dovoz</a:t>
            </a:r>
            <a:r>
              <a:rPr lang="cs-CZ" sz="2800" b="1" dirty="0">
                <a:latin typeface="Times New Roman" panose="02020603050405020304" pitchFamily="18" charset="0"/>
                <a:cs typeface="Times New Roman" panose="02020603050405020304" pitchFamily="18" charset="0"/>
              </a:rPr>
              <a:t> (vztah mezi E</a:t>
            </a:r>
            <a:r>
              <a:rPr lang="cs-CZ" sz="2000" b="1" dirty="0">
                <a:latin typeface="Times New Roman" panose="02020603050405020304" pitchFamily="18" charset="0"/>
                <a:cs typeface="Times New Roman" panose="02020603050405020304" pitchFamily="18" charset="0"/>
              </a:rPr>
              <a:t>R </a:t>
            </a:r>
            <a:r>
              <a:rPr lang="cs-CZ" sz="2800" b="1" dirty="0">
                <a:latin typeface="Times New Roman" panose="02020603050405020304" pitchFamily="18" charset="0"/>
                <a:cs typeface="Times New Roman" panose="02020603050405020304" pitchFamily="18" charset="0"/>
              </a:rPr>
              <a:t>a čistým vývozem: </a:t>
            </a:r>
            <a:r>
              <a:rPr lang="cs-CZ" sz="2800" b="1" dirty="0" err="1">
                <a:latin typeface="Times New Roman" panose="02020603050405020304" pitchFamily="18" charset="0"/>
                <a:cs typeface="Times New Roman" panose="02020603050405020304" pitchFamily="18" charset="0"/>
              </a:rPr>
              <a:t>Marshall-Lernerová</a:t>
            </a:r>
            <a:r>
              <a:rPr lang="cs-CZ" sz="2800" b="1" dirty="0">
                <a:latin typeface="Times New Roman" panose="02020603050405020304" pitchFamily="18" charset="0"/>
                <a:cs typeface="Times New Roman" panose="02020603050405020304" pitchFamily="18" charset="0"/>
              </a:rPr>
              <a:t> podmínka)</a:t>
            </a:r>
          </a:p>
          <a:p>
            <a:pPr marL="542925" indent="-457200" algn="just"/>
            <a:endParaRPr lang="cs-CZ" sz="2800" b="1" dirty="0">
              <a:latin typeface="Times New Roman" panose="02020603050405020304" pitchFamily="18" charset="0"/>
              <a:cs typeface="Times New Roman" panose="02020603050405020304" pitchFamily="18" charset="0"/>
            </a:endParaRPr>
          </a:p>
          <a:p>
            <a:pPr marL="542925" indent="-457200" algn="just"/>
            <a:r>
              <a:rPr lang="cs-CZ" sz="2800" b="1" dirty="0">
                <a:latin typeface="Times New Roman" panose="02020603050405020304" pitchFamily="18" charset="0"/>
                <a:cs typeface="Times New Roman" panose="02020603050405020304" pitchFamily="18" charset="0"/>
              </a:rPr>
              <a:t>K reálné depreciaci / reálné apreciaci může docházet </a:t>
            </a:r>
          </a:p>
          <a:p>
            <a:pPr marL="542925" indent="-457200" algn="just">
              <a:buFont typeface="+mj-lt"/>
              <a:buAutoNum type="arabicPeriod"/>
            </a:pPr>
            <a:r>
              <a:rPr lang="cs-CZ" sz="2800" b="1" dirty="0">
                <a:latin typeface="Times New Roman" panose="02020603050405020304" pitchFamily="18" charset="0"/>
                <a:cs typeface="Times New Roman" panose="02020603050405020304" pitchFamily="18" charset="0"/>
              </a:rPr>
              <a:t>změnami nominálního kurzu, </a:t>
            </a:r>
          </a:p>
          <a:p>
            <a:pPr marL="542925" indent="-457200" algn="just">
              <a:buFont typeface="+mj-lt"/>
              <a:buAutoNum type="arabicPeriod"/>
            </a:pPr>
            <a:r>
              <a:rPr lang="cs-CZ" sz="2800" b="1" dirty="0">
                <a:latin typeface="Times New Roman" panose="02020603050405020304" pitchFamily="18" charset="0"/>
                <a:cs typeface="Times New Roman" panose="02020603050405020304" pitchFamily="18" charset="0"/>
              </a:rPr>
              <a:t>změnami poměru zahraniční a domácí cenové hladiny. </a:t>
            </a:r>
          </a:p>
          <a:p>
            <a:pPr marL="542925" indent="-457200" algn="just"/>
            <a:endParaRPr lang="cs-CZ" sz="2800" b="1" dirty="0">
              <a:latin typeface="Times New Roman" panose="02020603050405020304" pitchFamily="18" charset="0"/>
              <a:cs typeface="Times New Roman" panose="02020603050405020304" pitchFamily="18" charset="0"/>
            </a:endParaRPr>
          </a:p>
          <a:p>
            <a:pPr algn="just"/>
            <a:endParaRPr lang="cs-CZ" sz="28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403649" y="563288"/>
            <a:ext cx="7529513" cy="357898"/>
          </a:xfrm>
        </p:spPr>
        <p:txBody>
          <a:bodyPr>
            <a:noAutofit/>
          </a:bodyPr>
          <a:lstStyle/>
          <a:p>
            <a:r>
              <a:rPr lang="cs-CZ" sz="3200" b="1" dirty="0"/>
              <a:t> Čistý vývoz a reálný měnový kurz </a:t>
            </a:r>
            <a:br>
              <a:rPr lang="cs-CZ" sz="3200" b="1" dirty="0"/>
            </a:br>
            <a:endParaRPr lang="cs-CZ" sz="3200" b="1" dirty="0"/>
          </a:p>
        </p:txBody>
      </p:sp>
    </p:spTree>
    <p:extLst>
      <p:ext uri="{BB962C8B-B14F-4D97-AF65-F5344CB8AC3E}">
        <p14:creationId xmlns:p14="http://schemas.microsoft.com/office/powerpoint/2010/main" val="28810347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9532</TotalTime>
  <Words>8391</Words>
  <Application>Microsoft Office PowerPoint</Application>
  <PresentationFormat>Widescreen</PresentationFormat>
  <Paragraphs>623</Paragraphs>
  <Slides>45</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Aptos</vt:lpstr>
      <vt:lpstr>Arial</vt:lpstr>
      <vt:lpstr>Calibri</vt:lpstr>
      <vt:lpstr>Cambria Math</vt:lpstr>
      <vt:lpstr>Courier New</vt:lpstr>
      <vt:lpstr>Times New Roman</vt:lpstr>
      <vt:lpstr>Wingdings</vt:lpstr>
      <vt:lpstr>1_Office Theme</vt:lpstr>
      <vt:lpstr>2_Office Theme</vt:lpstr>
      <vt:lpstr>Makroekonomie II Platební bilance a vnější rovnováha (součást tématu 9 v osnově). XMAK2</vt:lpstr>
      <vt:lpstr>   Platební bilance</vt:lpstr>
      <vt:lpstr>   Platební bilance a vnější rovnováha</vt:lpstr>
      <vt:lpstr>   Platební bilance a vnější rovnováha</vt:lpstr>
      <vt:lpstr>Platební bilance z účetního hlediska </vt:lpstr>
      <vt:lpstr>Dosahováni vnější rovnováhy (pokrač. Př.)</vt:lpstr>
      <vt:lpstr>Platební bilance a vnější rovnováha </vt:lpstr>
      <vt:lpstr> Čistý vývoz a reálný měnový kurz  </vt:lpstr>
      <vt:lpstr> Čistý vývoz a reálný měnový kurz  </vt:lpstr>
      <vt:lpstr>Platební bilance a vnější rovnováha </vt:lpstr>
      <vt:lpstr>  </vt:lpstr>
      <vt:lpstr>Spojení mezi rovnováhou trhu zapůjčitelných fondů a vnější rovnováhou    </vt:lpstr>
      <vt:lpstr> Trh zboží a služeb spolu s měnovým trhem můžeme formálně popsat:</vt:lpstr>
      <vt:lpstr>Změny nominálního měnového kurzu </vt:lpstr>
      <vt:lpstr>Změny reálného měnového kurzu </vt:lpstr>
      <vt:lpstr>PowerPoint Presentation</vt:lpstr>
      <vt:lpstr>Změny reálného měnového kurzu </vt:lpstr>
      <vt:lpstr>Změny reálného měnového kurzu </vt:lpstr>
      <vt:lpstr>Růst rozpočtového schodku </vt:lpstr>
      <vt:lpstr>Obchodní ochranářství a měnový kurz </vt:lpstr>
      <vt:lpstr>Obchodní ochranářství a měnový kurz </vt:lpstr>
      <vt:lpstr>KONEČNÝ DŮSLEDEK DOVOZNÍCH CEL? </vt:lpstr>
      <vt:lpstr>TEORIE PARITY KUPNÍ SÍLY</vt:lpstr>
      <vt:lpstr>TEORIE PARITY KUPNÍ SÍLY</vt:lpstr>
      <vt:lpstr>TEORIE PARITY KUPNÍ SÍLY</vt:lpstr>
      <vt:lpstr>TEORIE PARITY KUPNÍ SÍLY</vt:lpstr>
      <vt:lpstr>TEORIE PARITY KUPNÍ SÍLY</vt:lpstr>
      <vt:lpstr>Spojení teorie parity kupní síly s modelem určení reálného měnového kurzu</vt:lpstr>
      <vt:lpstr>TEORIE PARITY KUPNÍ SÍLY</vt:lpstr>
      <vt:lpstr>Spojení teorie parity kupní síly s modelem určení reálného měnového kurzu</vt:lpstr>
      <vt:lpstr> Režim stabilního měnového kurzu </vt:lpstr>
      <vt:lpstr> Režim stabilního měnového kurzu </vt:lpstr>
      <vt:lpstr> Režim stabilního měnového kurzu </vt:lpstr>
      <vt:lpstr> Režim stabilního měnového kurzu </vt:lpstr>
      <vt:lpstr> Je lepší režim volně pohyblivého kurzu nebo režim stabilního kurzu? </vt:lpstr>
      <vt:lpstr> Je lepší režim volně pohyblivého kurzu nebo režim stabilního kurzu? </vt:lpstr>
      <vt:lpstr> Volně pohyblivý kurz</vt:lpstr>
      <vt:lpstr> Optimální měnová oblast</vt:lpstr>
      <vt:lpstr> Optimální měnová oblast</vt:lpstr>
      <vt:lpstr>Kdy je tedy výhodné, aby země používaly stejnou měnu?</vt:lpstr>
      <vt:lpstr> Marshall-Lernerova podmínka  </vt:lpstr>
      <vt:lpstr> CENOVÁ ELASTICITA VÝVOZU A DOVOZU </vt:lpstr>
      <vt:lpstr> Marshall-Lernerova podmínka v realitě:</vt:lpstr>
      <vt:lpstr> Marshall-Lernerova podmínka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Makroekonomie II Platební bilance a vnější rovnováha (součást tématu 9 v osnově). XMAK2</dc:title>
  <dc:creator>Drastichová Magdaléna</dc:creator>
  <cp:lastModifiedBy>Drastichová Magdaléna</cp:lastModifiedBy>
  <cp:revision>49</cp:revision>
  <dcterms:created xsi:type="dcterms:W3CDTF">2024-10-01T11:06:00Z</dcterms:created>
  <dcterms:modified xsi:type="dcterms:W3CDTF">2024-10-15T19:17:34Z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ABADC47275C9400DA97A746A7A2B4127_13</vt:lpwstr>
  </property>
  <property fmtid="{D5CDD505-2E9C-101B-9397-08002B2CF9AE}" pid="3" name="KSOProductBuildVer">
    <vt:lpwstr>1033-12.2.0.18165</vt:lpwstr>
  </property>
</Properties>
</file>