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45"/>
  </p:notesMasterIdLst>
  <p:sldIdLst>
    <p:sldId id="257" r:id="rId3"/>
    <p:sldId id="308" r:id="rId4"/>
    <p:sldId id="337" r:id="rId5"/>
    <p:sldId id="339" r:id="rId6"/>
    <p:sldId id="338" r:id="rId7"/>
    <p:sldId id="309" r:id="rId8"/>
    <p:sldId id="340" r:id="rId9"/>
    <p:sldId id="341" r:id="rId10"/>
    <p:sldId id="342" r:id="rId11"/>
    <p:sldId id="343" r:id="rId12"/>
    <p:sldId id="345" r:id="rId13"/>
    <p:sldId id="344" r:id="rId14"/>
    <p:sldId id="346" r:id="rId15"/>
    <p:sldId id="347" r:id="rId16"/>
    <p:sldId id="348" r:id="rId17"/>
    <p:sldId id="351" r:id="rId18"/>
    <p:sldId id="349" r:id="rId19"/>
    <p:sldId id="350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60" r:id="rId28"/>
    <p:sldId id="359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35" r:id="rId42"/>
    <p:sldId id="336" r:id="rId43"/>
    <p:sldId id="27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345" autoAdjust="0"/>
  </p:normalViewPr>
  <p:slideViewPr>
    <p:cSldViewPr snapToGrid="0">
      <p:cViewPr varScale="1">
        <p:scale>
          <a:sx n="80" d="100"/>
          <a:sy n="80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0F2D7-A17C-4307-BB5C-45F3BCD640D6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DF3A-3D05-4752-846B-5F689D241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7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72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955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1943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076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457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6210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737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477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1105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04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Například člověk, který má rajčata a chce meloun, by mu sel najít člověka s melounem, který právě potřebuje rajčata. </a:t>
            </a:r>
          </a:p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co všechno máme považovat za peníze? Viz Novákova aktiva. Každé z Novákových aktiv je uchovatelem hodnoty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Likvidita je ceněná vlastnost aktiva. </a:t>
            </a:r>
          </a:p>
          <a:p>
            <a:pPr algn="just"/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Hranice mezi penězi a jinými finančními aktivy je dnes méně ostrá než bývala v minulosti. 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13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336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2218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4376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6047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5423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Cenová revoluce v Evropě </a:t>
            </a:r>
          </a:p>
          <a:p>
            <a:pPr algn="just"/>
            <a:r>
              <a:rPr lang="cs-CZ" noProof="0" dirty="0"/>
              <a:t>po objevení Ameriky docházelo v průběhu 16. století k velkému přílivu amerického stříbra a zlata do Evropy, zejména do Španělska. To vedlo ke zvyšování oběživa a následně k inflaci, jakou Evropa předtím nezažila. Pro tuto inflaci se vžilo označení „cenová revoluce„</a:t>
            </a:r>
          </a:p>
          <a:p>
            <a:pPr algn="just"/>
            <a:r>
              <a:rPr lang="cs-CZ" b="1" noProof="0" dirty="0"/>
              <a:t>Jean </a:t>
            </a:r>
            <a:r>
              <a:rPr lang="cs-CZ" b="1" noProof="0" dirty="0" err="1"/>
              <a:t>Bodin</a:t>
            </a:r>
            <a:r>
              <a:rPr lang="cs-CZ" b="1" noProof="0" dirty="0"/>
              <a:t> </a:t>
            </a:r>
            <a:r>
              <a:rPr lang="cs-CZ" noProof="0" dirty="0"/>
              <a:t>– jeden z prvních, jenž vyslovil kvantitativní teorém.</a:t>
            </a:r>
          </a:p>
          <a:p>
            <a:pPr algn="just"/>
            <a:endParaRPr lang="cs-CZ" noProof="0" dirty="0"/>
          </a:p>
          <a:p>
            <a:pPr algn="just"/>
            <a:r>
              <a:rPr lang="cs-CZ" noProof="0" dirty="0"/>
              <a:t>*</a:t>
            </a:r>
            <a:r>
              <a:rPr lang="cs-CZ" noProof="0" dirty="0" err="1"/>
              <a:t>Ješte</a:t>
            </a:r>
            <a:r>
              <a:rPr lang="cs-CZ" noProof="0" dirty="0"/>
              <a:t> před </a:t>
            </a:r>
            <a:r>
              <a:rPr lang="cs-CZ" noProof="0" dirty="0" err="1"/>
              <a:t>Fisherem</a:t>
            </a:r>
            <a:r>
              <a:rPr lang="cs-CZ" noProof="0" dirty="0"/>
              <a:t> formuloval rovnici na konci 19. st. americky astronom a ekonom </a:t>
            </a:r>
            <a:r>
              <a:rPr lang="cs-CZ" b="1" noProof="0" dirty="0"/>
              <a:t>Simon </a:t>
            </a:r>
            <a:r>
              <a:rPr lang="cs-CZ" b="1" noProof="0" dirty="0" err="1"/>
              <a:t>Newcombe</a:t>
            </a:r>
            <a:r>
              <a:rPr lang="cs-CZ" b="1" noProof="0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994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Cenová revoluce v Evropě </a:t>
            </a:r>
          </a:p>
          <a:p>
            <a:pPr algn="just"/>
            <a:r>
              <a:rPr lang="cs-CZ" noProof="0" dirty="0"/>
              <a:t>po objevení Ameriky docházelo v průběhu 16. století k velkému přílivu amerického stříbra a zlata do Evropy, zejména do Španělska. To vedlo ke zvyšování oběživa a následně k inflaci, jakou Evropa předtím nezažila. Pro tuto inflaci se vžilo označení „cenová revoluce„</a:t>
            </a:r>
          </a:p>
          <a:p>
            <a:pPr algn="just"/>
            <a:r>
              <a:rPr lang="cs-CZ" noProof="0" dirty="0"/>
              <a:t>Jean </a:t>
            </a:r>
            <a:r>
              <a:rPr lang="cs-CZ" noProof="0" dirty="0" err="1"/>
              <a:t>Bodin</a:t>
            </a:r>
            <a:r>
              <a:rPr lang="cs-CZ" noProof="0" dirty="0"/>
              <a:t> – jeden z prvních, jenž vyslovil kvantitativní teorém.</a:t>
            </a: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4875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3898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31229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6158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Poptávka po penězích není ,snaha vydělávat peníze”. 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2866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162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John Maynard Keynes </a:t>
            </a:r>
            <a:r>
              <a:rPr lang="en-GB" dirty="0" err="1"/>
              <a:t>patří</a:t>
            </a:r>
            <a:r>
              <a:rPr lang="en-GB" dirty="0"/>
              <a:t> </a:t>
            </a:r>
            <a:r>
              <a:rPr lang="cs-CZ" dirty="0"/>
              <a:t>také </a:t>
            </a:r>
            <a:r>
              <a:rPr lang="en-GB" dirty="0"/>
              <a:t>k</a:t>
            </a:r>
            <a:r>
              <a:rPr lang="cs-CZ" dirty="0"/>
              <a:t>e</a:t>
            </a:r>
            <a:r>
              <a:rPr lang="en-GB" dirty="0"/>
              <a:t> </a:t>
            </a:r>
            <a:r>
              <a:rPr lang="en-GB" b="1" dirty="0" err="1"/>
              <a:t>cambridgeské</a:t>
            </a:r>
            <a:r>
              <a:rPr lang="en-GB" b="1" dirty="0"/>
              <a:t> </a:t>
            </a:r>
            <a:r>
              <a:rPr lang="en-GB" b="1" dirty="0" err="1"/>
              <a:t>škole</a:t>
            </a:r>
            <a:r>
              <a:rPr lang="en-GB" b="1" dirty="0"/>
              <a:t> </a:t>
            </a:r>
            <a:r>
              <a:rPr lang="en-GB" b="1" dirty="0" err="1"/>
              <a:t>ekonomického</a:t>
            </a:r>
            <a:r>
              <a:rPr lang="en-GB" b="1" dirty="0"/>
              <a:t> </a:t>
            </a:r>
            <a:r>
              <a:rPr lang="en-GB" b="1" dirty="0" err="1"/>
              <a:t>myšlení</a:t>
            </a:r>
            <a:r>
              <a:rPr lang="en-GB" dirty="0"/>
              <a:t>: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Působení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University of Cambridge</a:t>
            </a:r>
            <a:r>
              <a:rPr lang="en-GB" dirty="0"/>
              <a:t>: </a:t>
            </a:r>
            <a:r>
              <a:rPr lang="en-GB" dirty="0" err="1"/>
              <a:t>Stejně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Alfred Marshall, </a:t>
            </a:r>
            <a:r>
              <a:rPr lang="en-GB" dirty="0" err="1"/>
              <a:t>i</a:t>
            </a:r>
            <a:r>
              <a:rPr lang="en-GB" dirty="0"/>
              <a:t> Keynes </a:t>
            </a:r>
            <a:r>
              <a:rPr lang="en-GB" dirty="0" err="1"/>
              <a:t>studoval</a:t>
            </a:r>
            <a:r>
              <a:rPr lang="en-GB" dirty="0"/>
              <a:t> a </a:t>
            </a:r>
            <a:r>
              <a:rPr lang="en-GB" dirty="0" err="1"/>
              <a:t>později</a:t>
            </a:r>
            <a:r>
              <a:rPr lang="en-GB" dirty="0"/>
              <a:t> </a:t>
            </a:r>
            <a:r>
              <a:rPr lang="en-GB" dirty="0" err="1"/>
              <a:t>působil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University of Cambridge. Toto </a:t>
            </a:r>
            <a:r>
              <a:rPr lang="en-GB" dirty="0" err="1"/>
              <a:t>akademické</a:t>
            </a:r>
            <a:r>
              <a:rPr lang="en-GB" dirty="0"/>
              <a:t> </a:t>
            </a:r>
            <a:r>
              <a:rPr lang="en-GB" dirty="0" err="1"/>
              <a:t>prostředí</a:t>
            </a:r>
            <a:r>
              <a:rPr lang="en-GB" dirty="0"/>
              <a:t> </a:t>
            </a:r>
            <a:r>
              <a:rPr lang="en-GB" dirty="0" err="1"/>
              <a:t>významně</a:t>
            </a:r>
            <a:r>
              <a:rPr lang="en-GB" dirty="0"/>
              <a:t> </a:t>
            </a:r>
            <a:r>
              <a:rPr lang="en-GB" dirty="0" err="1"/>
              <a:t>formovalo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myšlení</a:t>
            </a:r>
            <a:r>
              <a:rPr lang="en-GB" dirty="0"/>
              <a:t>. Cambridge </a:t>
            </a:r>
            <a:r>
              <a:rPr lang="en-GB" dirty="0" err="1"/>
              <a:t>byla</a:t>
            </a:r>
            <a:r>
              <a:rPr lang="en-GB" dirty="0"/>
              <a:t> v </a:t>
            </a:r>
            <a:r>
              <a:rPr lang="en-GB" dirty="0" err="1"/>
              <a:t>té</a:t>
            </a:r>
            <a:r>
              <a:rPr lang="en-GB" dirty="0"/>
              <a:t> </a:t>
            </a:r>
            <a:r>
              <a:rPr lang="en-GB" dirty="0" err="1"/>
              <a:t>době</a:t>
            </a:r>
            <a:r>
              <a:rPr lang="en-GB" dirty="0"/>
              <a:t> </a:t>
            </a:r>
            <a:r>
              <a:rPr lang="en-GB" dirty="0" err="1"/>
              <a:t>centrem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diskuze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se </a:t>
            </a:r>
            <a:r>
              <a:rPr lang="en-GB" dirty="0" err="1"/>
              <a:t>rozvíjely</a:t>
            </a:r>
            <a:r>
              <a:rPr lang="en-GB" dirty="0"/>
              <a:t> </a:t>
            </a:r>
            <a:r>
              <a:rPr lang="en-GB" dirty="0" err="1"/>
              <a:t>myšlenky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ovlivnily</a:t>
            </a:r>
            <a:r>
              <a:rPr lang="en-GB" dirty="0"/>
              <a:t> jak </a:t>
            </a:r>
            <a:r>
              <a:rPr lang="en-GB" dirty="0" err="1"/>
              <a:t>Marshallovy</a:t>
            </a:r>
            <a:r>
              <a:rPr lang="en-GB" dirty="0"/>
              <a:t>,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Keynesovy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Ovlivnění</a:t>
            </a:r>
            <a:r>
              <a:rPr lang="en-GB" b="1" dirty="0"/>
              <a:t> </a:t>
            </a:r>
            <a:r>
              <a:rPr lang="en-GB" b="1" dirty="0" err="1"/>
              <a:t>Marshallovou</a:t>
            </a:r>
            <a:r>
              <a:rPr lang="en-GB" b="1" dirty="0"/>
              <a:t> </a:t>
            </a:r>
            <a:r>
              <a:rPr lang="en-GB" b="1" dirty="0" err="1"/>
              <a:t>teorií</a:t>
            </a:r>
            <a:r>
              <a:rPr lang="en-GB" dirty="0"/>
              <a:t>: Alfred Marshall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Keynesovým</a:t>
            </a:r>
            <a:r>
              <a:rPr lang="en-GB" dirty="0"/>
              <a:t> </a:t>
            </a:r>
            <a:r>
              <a:rPr lang="en-GB" dirty="0" err="1"/>
              <a:t>učitelem</a:t>
            </a:r>
            <a:r>
              <a:rPr lang="en-GB" dirty="0"/>
              <a:t> a </a:t>
            </a:r>
            <a:r>
              <a:rPr lang="en-GB" dirty="0" err="1"/>
              <a:t>mentorem</a:t>
            </a:r>
            <a:r>
              <a:rPr lang="en-GB" dirty="0"/>
              <a:t>. </a:t>
            </a:r>
            <a:r>
              <a:rPr lang="en-GB" dirty="0" err="1"/>
              <a:t>Marshallovo</a:t>
            </a:r>
            <a:r>
              <a:rPr lang="en-GB" dirty="0"/>
              <a:t> </a:t>
            </a:r>
            <a:r>
              <a:rPr lang="en-GB" dirty="0" err="1"/>
              <a:t>dílo</a:t>
            </a:r>
            <a:r>
              <a:rPr lang="en-GB" dirty="0"/>
              <a:t> </a:t>
            </a:r>
            <a:r>
              <a:rPr lang="en-GB" dirty="0" err="1"/>
              <a:t>mělo</a:t>
            </a:r>
            <a:r>
              <a:rPr lang="en-GB" dirty="0"/>
              <a:t> </a:t>
            </a:r>
            <a:r>
              <a:rPr lang="en-GB" dirty="0" err="1"/>
              <a:t>velký</a:t>
            </a:r>
            <a:r>
              <a:rPr lang="en-GB" dirty="0"/>
              <a:t>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Keynesovo</a:t>
            </a:r>
            <a:r>
              <a:rPr lang="en-GB" dirty="0"/>
              <a:t> </a:t>
            </a:r>
            <a:r>
              <a:rPr lang="en-GB" dirty="0" err="1"/>
              <a:t>myšlení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když</a:t>
            </a:r>
            <a:r>
              <a:rPr lang="en-GB" dirty="0"/>
              <a:t> Keynes </a:t>
            </a:r>
            <a:r>
              <a:rPr lang="en-GB" dirty="0" err="1"/>
              <a:t>později</a:t>
            </a:r>
            <a:r>
              <a:rPr lang="en-GB" dirty="0"/>
              <a:t> </a:t>
            </a:r>
            <a:r>
              <a:rPr lang="en-GB" dirty="0" err="1"/>
              <a:t>kritizoval</a:t>
            </a:r>
            <a:r>
              <a:rPr lang="en-GB" dirty="0"/>
              <a:t> </a:t>
            </a:r>
            <a:r>
              <a:rPr lang="en-GB" dirty="0" err="1"/>
              <a:t>některé</a:t>
            </a:r>
            <a:r>
              <a:rPr lang="en-GB" dirty="0"/>
              <a:t> </a:t>
            </a:r>
            <a:r>
              <a:rPr lang="en-GB" dirty="0" err="1"/>
              <a:t>neoklasické</a:t>
            </a:r>
            <a:r>
              <a:rPr lang="en-GB" dirty="0"/>
              <a:t> </a:t>
            </a:r>
            <a:r>
              <a:rPr lang="en-GB" dirty="0" err="1"/>
              <a:t>aspekty</a:t>
            </a:r>
            <a:r>
              <a:rPr lang="en-GB" dirty="0"/>
              <a:t> </a:t>
            </a:r>
            <a:r>
              <a:rPr lang="en-GB" dirty="0" err="1"/>
              <a:t>Marshallovy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. </a:t>
            </a:r>
            <a:r>
              <a:rPr lang="en-GB" dirty="0" err="1"/>
              <a:t>Přesto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raný</a:t>
            </a:r>
            <a:r>
              <a:rPr lang="en-GB" dirty="0"/>
              <a:t>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formován</a:t>
            </a:r>
            <a:r>
              <a:rPr lang="en-GB" dirty="0"/>
              <a:t> </a:t>
            </a:r>
            <a:r>
              <a:rPr lang="en-GB" dirty="0" err="1"/>
              <a:t>Marshallovou</a:t>
            </a:r>
            <a:r>
              <a:rPr lang="en-GB" dirty="0"/>
              <a:t> </a:t>
            </a:r>
            <a:r>
              <a:rPr lang="en-GB" dirty="0" err="1"/>
              <a:t>důkladnou</a:t>
            </a:r>
            <a:r>
              <a:rPr lang="en-GB" dirty="0"/>
              <a:t> </a:t>
            </a:r>
            <a:r>
              <a:rPr lang="en-GB" dirty="0" err="1"/>
              <a:t>analýzou</a:t>
            </a:r>
            <a:r>
              <a:rPr lang="en-GB" dirty="0"/>
              <a:t> </a:t>
            </a:r>
            <a:r>
              <a:rPr lang="en-GB" dirty="0" err="1"/>
              <a:t>trhu</a:t>
            </a:r>
            <a:r>
              <a:rPr lang="en-GB" dirty="0"/>
              <a:t> a </a:t>
            </a:r>
            <a:r>
              <a:rPr lang="en-GB" dirty="0" err="1"/>
              <a:t>teorií</a:t>
            </a:r>
            <a:r>
              <a:rPr lang="en-GB" dirty="0"/>
              <a:t> </a:t>
            </a:r>
            <a:r>
              <a:rPr lang="en-GB" dirty="0" err="1"/>
              <a:t>hodnoty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Rozvoj</a:t>
            </a:r>
            <a:r>
              <a:rPr lang="en-GB" b="1" dirty="0"/>
              <a:t> Cambridge </a:t>
            </a:r>
            <a:r>
              <a:rPr lang="en-GB" b="1" dirty="0" err="1"/>
              <a:t>tradice</a:t>
            </a:r>
            <a:r>
              <a:rPr lang="en-GB" dirty="0"/>
              <a:t>: Keynes </a:t>
            </a:r>
            <a:r>
              <a:rPr lang="en-GB" dirty="0" err="1"/>
              <a:t>rozvinul</a:t>
            </a:r>
            <a:r>
              <a:rPr lang="en-GB" dirty="0"/>
              <a:t> </a:t>
            </a:r>
            <a:r>
              <a:rPr lang="en-GB" dirty="0" err="1"/>
              <a:t>myšlenky</a:t>
            </a:r>
            <a:r>
              <a:rPr lang="en-GB" dirty="0"/>
              <a:t> </a:t>
            </a:r>
            <a:r>
              <a:rPr lang="en-GB" dirty="0" err="1"/>
              <a:t>cambridgeské</a:t>
            </a:r>
            <a:r>
              <a:rPr lang="en-GB" dirty="0"/>
              <a:t> </a:t>
            </a:r>
            <a:r>
              <a:rPr lang="en-GB" dirty="0" err="1"/>
              <a:t>školy</a:t>
            </a:r>
            <a:r>
              <a:rPr lang="en-GB" dirty="0"/>
              <a:t> </a:t>
            </a:r>
            <a:r>
              <a:rPr lang="en-GB" dirty="0" err="1"/>
              <a:t>dále</a:t>
            </a:r>
            <a:r>
              <a:rPr lang="en-GB" dirty="0"/>
              <a:t>,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i="1" dirty="0" err="1"/>
              <a:t>Obecné</a:t>
            </a:r>
            <a:r>
              <a:rPr lang="en-GB" i="1" dirty="0"/>
              <a:t> </a:t>
            </a:r>
            <a:r>
              <a:rPr lang="en-GB" i="1" dirty="0" err="1"/>
              <a:t>teorii</a:t>
            </a:r>
            <a:r>
              <a:rPr lang="en-GB" i="1" dirty="0"/>
              <a:t> </a:t>
            </a:r>
            <a:r>
              <a:rPr lang="en-GB" i="1" dirty="0" err="1"/>
              <a:t>zaměstnanosti</a:t>
            </a:r>
            <a:r>
              <a:rPr lang="en-GB" i="1" dirty="0"/>
              <a:t>, </a:t>
            </a:r>
            <a:r>
              <a:rPr lang="en-GB" i="1" dirty="0" err="1"/>
              <a:t>úroku</a:t>
            </a:r>
            <a:r>
              <a:rPr lang="en-GB" i="1" dirty="0"/>
              <a:t> a </a:t>
            </a:r>
            <a:r>
              <a:rPr lang="en-GB" i="1" dirty="0" err="1"/>
              <a:t>peněz</a:t>
            </a:r>
            <a:r>
              <a:rPr lang="en-GB" dirty="0"/>
              <a:t> (1936), </a:t>
            </a:r>
            <a:r>
              <a:rPr lang="en-GB" dirty="0" err="1"/>
              <a:t>kde</a:t>
            </a:r>
            <a:r>
              <a:rPr lang="en-GB" dirty="0"/>
              <a:t> se </a:t>
            </a:r>
            <a:r>
              <a:rPr lang="en-GB" dirty="0" err="1"/>
              <a:t>zabýval</a:t>
            </a:r>
            <a:r>
              <a:rPr lang="en-GB" dirty="0"/>
              <a:t> </a:t>
            </a:r>
            <a:r>
              <a:rPr lang="en-GB" dirty="0" err="1"/>
              <a:t>makroekonomickými</a:t>
            </a:r>
            <a:r>
              <a:rPr lang="en-GB" dirty="0"/>
              <a:t> </a:t>
            </a:r>
            <a:r>
              <a:rPr lang="en-GB" dirty="0" err="1"/>
              <a:t>problémy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hospodářské</a:t>
            </a:r>
            <a:r>
              <a:rPr lang="en-GB" dirty="0"/>
              <a:t> </a:t>
            </a:r>
            <a:r>
              <a:rPr lang="en-GB" dirty="0" err="1"/>
              <a:t>nestability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v </a:t>
            </a:r>
            <a:r>
              <a:rPr lang="en-GB" dirty="0" err="1"/>
              <a:t>kontrastu</a:t>
            </a:r>
            <a:r>
              <a:rPr lang="en-GB" dirty="0"/>
              <a:t> s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neoklasickou</a:t>
            </a:r>
            <a:r>
              <a:rPr lang="en-GB" dirty="0"/>
              <a:t> </a:t>
            </a:r>
            <a:r>
              <a:rPr lang="en-GB" dirty="0" err="1"/>
              <a:t>teorií</a:t>
            </a:r>
            <a:r>
              <a:rPr lang="en-GB" dirty="0"/>
              <a:t> a </a:t>
            </a:r>
            <a:r>
              <a:rPr lang="en-GB" dirty="0" err="1"/>
              <a:t>vedl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b="1" dirty="0" err="1"/>
              <a:t>keynesiánské</a:t>
            </a:r>
            <a:r>
              <a:rPr lang="en-GB" b="1" dirty="0"/>
              <a:t> </a:t>
            </a:r>
            <a:r>
              <a:rPr lang="en-GB" b="1" dirty="0" err="1"/>
              <a:t>ekonomie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se </a:t>
            </a:r>
            <a:r>
              <a:rPr lang="en-GB" dirty="0" err="1"/>
              <a:t>stala</a:t>
            </a:r>
            <a:r>
              <a:rPr lang="en-GB" dirty="0"/>
              <a:t> </a:t>
            </a:r>
            <a:r>
              <a:rPr lang="en-GB" dirty="0" err="1"/>
              <a:t>dominantním</a:t>
            </a:r>
            <a:r>
              <a:rPr lang="en-GB" dirty="0"/>
              <a:t> </a:t>
            </a:r>
            <a:r>
              <a:rPr lang="en-GB" dirty="0" err="1"/>
              <a:t>proudem</a:t>
            </a:r>
            <a:r>
              <a:rPr lang="en-GB" dirty="0"/>
              <a:t> </a:t>
            </a:r>
            <a:r>
              <a:rPr lang="en-GB" dirty="0" err="1"/>
              <a:t>ekonomického</a:t>
            </a:r>
            <a:r>
              <a:rPr lang="en-GB" dirty="0"/>
              <a:t> </a:t>
            </a:r>
            <a:r>
              <a:rPr lang="en-GB" dirty="0" err="1"/>
              <a:t>myšlení</a:t>
            </a:r>
            <a:r>
              <a:rPr lang="en-GB" dirty="0"/>
              <a:t> po 2. </a:t>
            </a:r>
            <a:r>
              <a:rPr lang="en-GB" dirty="0" err="1"/>
              <a:t>světové</a:t>
            </a:r>
            <a:r>
              <a:rPr lang="en-GB" dirty="0"/>
              <a:t> </a:t>
            </a:r>
            <a:r>
              <a:rPr lang="en-GB" dirty="0" err="1"/>
              <a:t>válce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Zaměření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ekonomickou</a:t>
            </a:r>
            <a:r>
              <a:rPr lang="en-GB" b="1" dirty="0"/>
              <a:t> </a:t>
            </a:r>
            <a:r>
              <a:rPr lang="en-GB" b="1" dirty="0" err="1"/>
              <a:t>politiku</a:t>
            </a:r>
            <a:r>
              <a:rPr lang="en-GB" dirty="0"/>
              <a:t>: </a:t>
            </a:r>
            <a:r>
              <a:rPr lang="en-GB" dirty="0" err="1"/>
              <a:t>Podobně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Marshall, </a:t>
            </a:r>
            <a:r>
              <a:rPr lang="en-GB" dirty="0" err="1"/>
              <a:t>i</a:t>
            </a:r>
            <a:r>
              <a:rPr lang="en-GB" dirty="0"/>
              <a:t> Keynes </a:t>
            </a:r>
            <a:r>
              <a:rPr lang="en-GB" dirty="0" err="1"/>
              <a:t>kladl</a:t>
            </a:r>
            <a:r>
              <a:rPr lang="en-GB" dirty="0"/>
              <a:t> </a:t>
            </a:r>
            <a:r>
              <a:rPr lang="en-GB" dirty="0" err="1"/>
              <a:t>důraz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to, aby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prakticky</a:t>
            </a:r>
            <a:r>
              <a:rPr lang="en-GB" dirty="0"/>
              <a:t> </a:t>
            </a:r>
            <a:r>
              <a:rPr lang="en-GB" dirty="0" err="1"/>
              <a:t>použitelná</a:t>
            </a:r>
            <a:r>
              <a:rPr lang="en-GB" dirty="0"/>
              <a:t> pro </a:t>
            </a:r>
            <a:r>
              <a:rPr lang="en-GB" dirty="0" err="1"/>
              <a:t>řešení</a:t>
            </a:r>
            <a:r>
              <a:rPr lang="en-GB" dirty="0"/>
              <a:t> </a:t>
            </a:r>
            <a:r>
              <a:rPr lang="en-GB" dirty="0" err="1"/>
              <a:t>problémů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nezaměstnanost</a:t>
            </a:r>
            <a:r>
              <a:rPr lang="en-GB" dirty="0"/>
              <a:t> a </a:t>
            </a:r>
            <a:r>
              <a:rPr lang="en-GB" dirty="0" err="1"/>
              <a:t>hospodářská</a:t>
            </a:r>
            <a:r>
              <a:rPr lang="en-GB" dirty="0"/>
              <a:t> </a:t>
            </a:r>
            <a:r>
              <a:rPr lang="en-GB" dirty="0" err="1"/>
              <a:t>krize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pragmatický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 k </a:t>
            </a:r>
            <a:r>
              <a:rPr lang="en-GB" dirty="0" err="1"/>
              <a:t>ekonomii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rovněž</a:t>
            </a:r>
            <a:r>
              <a:rPr lang="en-GB" dirty="0"/>
              <a:t> </a:t>
            </a:r>
            <a:r>
              <a:rPr lang="en-GB" dirty="0" err="1"/>
              <a:t>typický</a:t>
            </a:r>
            <a:r>
              <a:rPr lang="en-GB" dirty="0"/>
              <a:t> pro </a:t>
            </a:r>
            <a:r>
              <a:rPr lang="en-GB" dirty="0" err="1"/>
              <a:t>cambridgeskou</a:t>
            </a:r>
            <a:r>
              <a:rPr lang="en-GB" dirty="0"/>
              <a:t> </a:t>
            </a:r>
            <a:r>
              <a:rPr lang="en-GB" dirty="0" err="1"/>
              <a:t>školu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se </a:t>
            </a:r>
            <a:r>
              <a:rPr lang="en-GB" dirty="0" err="1"/>
              <a:t>neomezovala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čistě</a:t>
            </a:r>
            <a:r>
              <a:rPr lang="en-GB" dirty="0"/>
              <a:t> </a:t>
            </a:r>
            <a:r>
              <a:rPr lang="en-GB" dirty="0" err="1"/>
              <a:t>teoretické</a:t>
            </a:r>
            <a:r>
              <a:rPr lang="en-GB" dirty="0"/>
              <a:t> </a:t>
            </a:r>
            <a:r>
              <a:rPr lang="en-GB" dirty="0" err="1"/>
              <a:t>modely</a:t>
            </a:r>
            <a:r>
              <a:rPr lang="en-GB" dirty="0"/>
              <a:t>.</a:t>
            </a:r>
          </a:p>
          <a:p>
            <a:r>
              <a:rPr lang="en-GB" dirty="0" err="1"/>
              <a:t>Tím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Keynes </a:t>
            </a:r>
            <a:r>
              <a:rPr lang="en-GB" dirty="0" err="1"/>
              <a:t>působil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stejné</a:t>
            </a:r>
            <a:r>
              <a:rPr lang="en-GB" dirty="0"/>
              <a:t> </a:t>
            </a:r>
            <a:r>
              <a:rPr lang="en-GB" dirty="0" err="1"/>
              <a:t>univerzitě</a:t>
            </a:r>
            <a:r>
              <a:rPr lang="en-GB" dirty="0"/>
              <a:t> a </a:t>
            </a:r>
            <a:r>
              <a:rPr lang="en-GB" dirty="0" err="1"/>
              <a:t>rozvíjel</a:t>
            </a:r>
            <a:r>
              <a:rPr lang="en-GB" dirty="0"/>
              <a:t> </a:t>
            </a:r>
            <a:r>
              <a:rPr lang="en-GB" dirty="0" err="1"/>
              <a:t>myšlenky</a:t>
            </a:r>
            <a:r>
              <a:rPr lang="en-GB" dirty="0"/>
              <a:t> </a:t>
            </a:r>
            <a:r>
              <a:rPr lang="en-GB" dirty="0" err="1"/>
              <a:t>svého</a:t>
            </a:r>
            <a:r>
              <a:rPr lang="en-GB" dirty="0"/>
              <a:t> </a:t>
            </a:r>
            <a:r>
              <a:rPr lang="en-GB" dirty="0" err="1"/>
              <a:t>předchůdce</a:t>
            </a:r>
            <a:r>
              <a:rPr lang="en-GB" dirty="0"/>
              <a:t> </a:t>
            </a:r>
            <a:r>
              <a:rPr lang="en-GB" dirty="0" err="1"/>
              <a:t>Marshalla</a:t>
            </a:r>
            <a:r>
              <a:rPr lang="en-GB" dirty="0"/>
              <a:t>, se </a:t>
            </a:r>
            <a:r>
              <a:rPr lang="en-GB" dirty="0" err="1"/>
              <a:t>stal</a:t>
            </a:r>
            <a:r>
              <a:rPr lang="en-GB" dirty="0"/>
              <a:t> </a:t>
            </a:r>
            <a:r>
              <a:rPr lang="en-GB" dirty="0" err="1"/>
              <a:t>významným</a:t>
            </a:r>
            <a:r>
              <a:rPr lang="en-GB" dirty="0"/>
              <a:t> </a:t>
            </a:r>
            <a:r>
              <a:rPr lang="en-GB" dirty="0" err="1"/>
              <a:t>pokračovatelem</a:t>
            </a:r>
            <a:r>
              <a:rPr lang="en-GB" dirty="0"/>
              <a:t> </a:t>
            </a:r>
            <a:r>
              <a:rPr lang="en-GB" dirty="0" err="1"/>
              <a:t>tradice</a:t>
            </a:r>
            <a:r>
              <a:rPr lang="en-GB" dirty="0"/>
              <a:t> </a:t>
            </a:r>
            <a:r>
              <a:rPr lang="en-GB" b="1" dirty="0" err="1"/>
              <a:t>cambridgeské</a:t>
            </a:r>
            <a:r>
              <a:rPr lang="en-GB" b="1" dirty="0"/>
              <a:t> </a:t>
            </a:r>
            <a:r>
              <a:rPr lang="en-GB" b="1" dirty="0" err="1"/>
              <a:t>školy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svým</a:t>
            </a:r>
            <a:r>
              <a:rPr lang="en-GB" dirty="0"/>
              <a:t> </a:t>
            </a:r>
            <a:r>
              <a:rPr lang="en-GB" dirty="0" err="1"/>
              <a:t>revolučním</a:t>
            </a:r>
            <a:r>
              <a:rPr lang="en-GB" dirty="0"/>
              <a:t> </a:t>
            </a:r>
            <a:r>
              <a:rPr lang="en-GB" dirty="0" err="1"/>
              <a:t>přístupem</a:t>
            </a:r>
            <a:r>
              <a:rPr lang="en-GB" dirty="0"/>
              <a:t> </a:t>
            </a:r>
            <a:r>
              <a:rPr lang="en-GB" dirty="0" err="1"/>
              <a:t>vytvořil</a:t>
            </a:r>
            <a:r>
              <a:rPr lang="en-GB" dirty="0"/>
              <a:t> </a:t>
            </a:r>
            <a:r>
              <a:rPr lang="en-GB" dirty="0" err="1"/>
              <a:t>vlastní</a:t>
            </a:r>
            <a:r>
              <a:rPr lang="en-GB" dirty="0"/>
              <a:t> </a:t>
            </a:r>
            <a:r>
              <a:rPr lang="en-GB" b="1" dirty="0" err="1"/>
              <a:t>keynesiánskou</a:t>
            </a:r>
            <a:r>
              <a:rPr lang="en-GB" b="1" dirty="0"/>
              <a:t> </a:t>
            </a:r>
            <a:r>
              <a:rPr lang="en-GB" b="1" dirty="0" err="1"/>
              <a:t>školu</a:t>
            </a:r>
            <a:r>
              <a:rPr lang="en-GB" b="1" dirty="0"/>
              <a:t> </a:t>
            </a:r>
            <a:r>
              <a:rPr lang="en-GB" b="1" dirty="0" err="1"/>
              <a:t>ekonomického</a:t>
            </a:r>
            <a:r>
              <a:rPr lang="en-GB" b="1" dirty="0"/>
              <a:t> </a:t>
            </a:r>
            <a:r>
              <a:rPr lang="en-GB" b="1" dirty="0" err="1"/>
              <a:t>myšlení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  <a:p>
            <a:r>
              <a:rPr lang="cs-CZ" noProof="0" dirty="0"/>
              <a:t>Pozn. </a:t>
            </a:r>
            <a:r>
              <a:rPr lang="en-GB" b="1" dirty="0" err="1"/>
              <a:t>Stoupenci</a:t>
            </a:r>
            <a:r>
              <a:rPr lang="en-GB" b="1" dirty="0"/>
              <a:t> a </a:t>
            </a:r>
            <a:r>
              <a:rPr lang="en-GB" b="1" dirty="0" err="1"/>
              <a:t>žáci</a:t>
            </a:r>
            <a:r>
              <a:rPr lang="en-GB" b="1" dirty="0"/>
              <a:t> Alfreda </a:t>
            </a:r>
            <a:r>
              <a:rPr lang="en-GB" b="1" dirty="0" err="1"/>
              <a:t>Marshalla</a:t>
            </a:r>
            <a:r>
              <a:rPr lang="en-GB" b="1" dirty="0"/>
              <a:t>:</a:t>
            </a:r>
          </a:p>
          <a:p>
            <a:r>
              <a:rPr lang="en-GB" dirty="0"/>
              <a:t>Marshall </a:t>
            </a:r>
            <a:r>
              <a:rPr lang="en-GB" dirty="0" err="1"/>
              <a:t>vychoval</a:t>
            </a:r>
            <a:r>
              <a:rPr lang="en-GB" dirty="0"/>
              <a:t> </a:t>
            </a:r>
            <a:r>
              <a:rPr lang="en-GB" dirty="0" err="1"/>
              <a:t>mnoho</a:t>
            </a:r>
            <a:r>
              <a:rPr lang="en-GB" dirty="0"/>
              <a:t> </a:t>
            </a:r>
            <a:r>
              <a:rPr lang="en-GB" dirty="0" err="1"/>
              <a:t>významných</a:t>
            </a:r>
            <a:r>
              <a:rPr lang="en-GB" dirty="0"/>
              <a:t> </a:t>
            </a:r>
            <a:r>
              <a:rPr lang="en-GB" dirty="0" err="1"/>
              <a:t>ekonomů</a:t>
            </a:r>
            <a:r>
              <a:rPr lang="en-GB" dirty="0"/>
              <a:t>, </a:t>
            </a:r>
            <a:r>
              <a:rPr lang="en-GB" dirty="0" err="1"/>
              <a:t>kteří</a:t>
            </a:r>
            <a:r>
              <a:rPr lang="en-GB" dirty="0"/>
              <a:t> </a:t>
            </a:r>
            <a:r>
              <a:rPr lang="en-GB" dirty="0" err="1"/>
              <a:t>rozvíjeli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myšlenky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se </a:t>
            </a:r>
            <a:r>
              <a:rPr lang="en-GB" dirty="0" err="1"/>
              <a:t>stali</a:t>
            </a:r>
            <a:r>
              <a:rPr lang="en-GB" dirty="0"/>
              <a:t> </a:t>
            </a:r>
            <a:r>
              <a:rPr lang="en-GB" dirty="0" err="1"/>
              <a:t>významnými</a:t>
            </a:r>
            <a:r>
              <a:rPr lang="en-GB" dirty="0"/>
              <a:t> </a:t>
            </a:r>
            <a:r>
              <a:rPr lang="en-GB" dirty="0" err="1"/>
              <a:t>postavami</a:t>
            </a:r>
            <a:r>
              <a:rPr lang="en-GB" dirty="0"/>
              <a:t> v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teoriích</a:t>
            </a:r>
            <a:r>
              <a:rPr lang="en-GB" dirty="0"/>
              <a:t>.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nejznámější</a:t>
            </a:r>
            <a:r>
              <a:rPr lang="en-GB" dirty="0"/>
              <a:t> </a:t>
            </a:r>
            <a:r>
              <a:rPr lang="en-GB" dirty="0" err="1"/>
              <a:t>žáky</a:t>
            </a:r>
            <a:r>
              <a:rPr lang="en-GB" dirty="0"/>
              <a:t> a </a:t>
            </a:r>
            <a:r>
              <a:rPr lang="en-GB" dirty="0" err="1"/>
              <a:t>stoupence</a:t>
            </a:r>
            <a:r>
              <a:rPr lang="en-GB" dirty="0"/>
              <a:t> </a:t>
            </a:r>
            <a:r>
              <a:rPr lang="en-GB" dirty="0" err="1"/>
              <a:t>patří</a:t>
            </a:r>
            <a:r>
              <a:rPr lang="en-GB" dirty="0"/>
              <a:t>: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Arthur Cecil Pigou</a:t>
            </a:r>
            <a:r>
              <a:rPr lang="en-GB" dirty="0"/>
              <a:t>: Pigou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jedním</a:t>
            </a:r>
            <a:r>
              <a:rPr lang="en-GB" dirty="0"/>
              <a:t> z </a:t>
            </a:r>
            <a:r>
              <a:rPr lang="en-GB" dirty="0" err="1"/>
              <a:t>nejvýznamnějších</a:t>
            </a:r>
            <a:r>
              <a:rPr lang="en-GB" dirty="0"/>
              <a:t> </a:t>
            </a:r>
            <a:r>
              <a:rPr lang="en-GB" dirty="0" err="1"/>
              <a:t>Marshallových</a:t>
            </a:r>
            <a:r>
              <a:rPr lang="en-GB" dirty="0"/>
              <a:t> </a:t>
            </a:r>
            <a:r>
              <a:rPr lang="en-GB" dirty="0" err="1"/>
              <a:t>žáků</a:t>
            </a:r>
            <a:r>
              <a:rPr lang="en-GB" dirty="0"/>
              <a:t> a </a:t>
            </a:r>
            <a:r>
              <a:rPr lang="en-GB" dirty="0" err="1"/>
              <a:t>následníků</a:t>
            </a:r>
            <a:r>
              <a:rPr lang="en-GB" dirty="0"/>
              <a:t> v </a:t>
            </a:r>
            <a:r>
              <a:rPr lang="en-GB" dirty="0" err="1"/>
              <a:t>cambridgeské</a:t>
            </a:r>
            <a:r>
              <a:rPr lang="en-GB" dirty="0"/>
              <a:t> </a:t>
            </a:r>
            <a:r>
              <a:rPr lang="en-GB" dirty="0" err="1"/>
              <a:t>škole</a:t>
            </a:r>
            <a:r>
              <a:rPr lang="en-GB" dirty="0"/>
              <a:t>. Je </a:t>
            </a:r>
            <a:r>
              <a:rPr lang="en-GB" dirty="0" err="1"/>
              <a:t>známý</a:t>
            </a:r>
            <a:r>
              <a:rPr lang="en-GB" dirty="0"/>
              <a:t> </a:t>
            </a:r>
            <a:r>
              <a:rPr lang="en-GB" dirty="0" err="1"/>
              <a:t>především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prací</a:t>
            </a:r>
            <a:r>
              <a:rPr lang="en-GB" dirty="0"/>
              <a:t> v </a:t>
            </a:r>
            <a:r>
              <a:rPr lang="en-GB" dirty="0" err="1"/>
              <a:t>oblasti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blahobytu</a:t>
            </a:r>
            <a:r>
              <a:rPr lang="en-GB" dirty="0"/>
              <a:t> a </a:t>
            </a:r>
            <a:r>
              <a:rPr lang="en-GB" dirty="0" err="1"/>
              <a:t>teorií</a:t>
            </a:r>
            <a:r>
              <a:rPr lang="en-GB" dirty="0"/>
              <a:t> </a:t>
            </a:r>
            <a:r>
              <a:rPr lang="en-GB" dirty="0" err="1"/>
              <a:t>externalit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ovlivnila</a:t>
            </a:r>
            <a:r>
              <a:rPr lang="en-GB" dirty="0"/>
              <a:t> </a:t>
            </a:r>
            <a:r>
              <a:rPr lang="en-GB" dirty="0" err="1"/>
              <a:t>moderní</a:t>
            </a:r>
            <a:r>
              <a:rPr lang="en-GB" dirty="0"/>
              <a:t> </a:t>
            </a:r>
            <a:r>
              <a:rPr lang="en-GB" dirty="0" err="1"/>
              <a:t>environmentální</a:t>
            </a:r>
            <a:r>
              <a:rPr lang="en-GB" dirty="0"/>
              <a:t> a </a:t>
            </a:r>
            <a:r>
              <a:rPr lang="en-GB" dirty="0" err="1"/>
              <a:t>daňovou</a:t>
            </a:r>
            <a:r>
              <a:rPr lang="en-GB" dirty="0"/>
              <a:t> </a:t>
            </a:r>
            <a:r>
              <a:rPr lang="en-GB" dirty="0" err="1"/>
              <a:t>politiku</a:t>
            </a:r>
            <a:r>
              <a:rPr lang="en-GB" dirty="0"/>
              <a:t> (</a:t>
            </a:r>
            <a:r>
              <a:rPr lang="en-GB" dirty="0" err="1"/>
              <a:t>Pigouova</a:t>
            </a:r>
            <a:r>
              <a:rPr lang="en-GB" dirty="0"/>
              <a:t> </a:t>
            </a:r>
            <a:r>
              <a:rPr lang="en-GB" dirty="0" err="1"/>
              <a:t>daň</a:t>
            </a:r>
            <a:r>
              <a:rPr lang="en-GB" dirty="0"/>
              <a:t>).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John Maynard Keynes</a:t>
            </a:r>
            <a:r>
              <a:rPr lang="en-GB" dirty="0"/>
              <a:t>: </a:t>
            </a:r>
            <a:r>
              <a:rPr lang="en-GB" dirty="0" err="1"/>
              <a:t>Přestože</a:t>
            </a:r>
            <a:r>
              <a:rPr lang="en-GB" dirty="0"/>
              <a:t> Keynes </a:t>
            </a:r>
            <a:r>
              <a:rPr lang="en-GB" dirty="0" err="1"/>
              <a:t>vyrostl</a:t>
            </a:r>
            <a:r>
              <a:rPr lang="en-GB" dirty="0"/>
              <a:t> v </a:t>
            </a:r>
            <a:r>
              <a:rPr lang="en-GB" dirty="0" err="1"/>
              <a:t>prostředí</a:t>
            </a:r>
            <a:r>
              <a:rPr lang="en-GB" dirty="0"/>
              <a:t> </a:t>
            </a:r>
            <a:r>
              <a:rPr lang="en-GB" dirty="0" err="1"/>
              <a:t>Marshallových</a:t>
            </a:r>
            <a:r>
              <a:rPr lang="en-GB" dirty="0"/>
              <a:t> </a:t>
            </a:r>
            <a:r>
              <a:rPr lang="en-GB" dirty="0" err="1"/>
              <a:t>myšlenek</a:t>
            </a:r>
            <a:r>
              <a:rPr lang="en-GB" dirty="0"/>
              <a:t>, </a:t>
            </a:r>
            <a:r>
              <a:rPr lang="en-GB" dirty="0" err="1"/>
              <a:t>později</a:t>
            </a:r>
            <a:r>
              <a:rPr lang="en-GB" dirty="0"/>
              <a:t> se od </a:t>
            </a:r>
            <a:r>
              <a:rPr lang="en-GB" dirty="0" err="1"/>
              <a:t>nich</a:t>
            </a:r>
            <a:r>
              <a:rPr lang="en-GB" dirty="0"/>
              <a:t> </a:t>
            </a:r>
            <a:r>
              <a:rPr lang="en-GB" dirty="0" err="1"/>
              <a:t>odchýlil</a:t>
            </a:r>
            <a:r>
              <a:rPr lang="en-GB" dirty="0"/>
              <a:t>, </a:t>
            </a:r>
            <a:r>
              <a:rPr lang="en-GB" dirty="0" err="1"/>
              <a:t>zejména</a:t>
            </a:r>
            <a:r>
              <a:rPr lang="en-GB" dirty="0"/>
              <a:t> v </a:t>
            </a:r>
            <a:r>
              <a:rPr lang="en-GB" dirty="0" err="1"/>
              <a:t>otázce</a:t>
            </a:r>
            <a:r>
              <a:rPr lang="en-GB" dirty="0"/>
              <a:t> </a:t>
            </a:r>
            <a:r>
              <a:rPr lang="en-GB" dirty="0" err="1"/>
              <a:t>makroekonomické</a:t>
            </a:r>
            <a:r>
              <a:rPr lang="en-GB" dirty="0"/>
              <a:t> stability a role </a:t>
            </a:r>
            <a:r>
              <a:rPr lang="en-GB" dirty="0" err="1"/>
              <a:t>vlády</a:t>
            </a:r>
            <a:r>
              <a:rPr lang="en-GB" dirty="0"/>
              <a:t> v </a:t>
            </a:r>
            <a:r>
              <a:rPr lang="en-GB" dirty="0" err="1"/>
              <a:t>ekonomice</a:t>
            </a:r>
            <a:r>
              <a:rPr lang="en-GB" dirty="0"/>
              <a:t>. Marshall </a:t>
            </a:r>
            <a:r>
              <a:rPr lang="en-GB" dirty="0" err="1"/>
              <a:t>Keynese</a:t>
            </a:r>
            <a:r>
              <a:rPr lang="en-GB" dirty="0"/>
              <a:t> </a:t>
            </a:r>
            <a:r>
              <a:rPr lang="en-GB" dirty="0" err="1"/>
              <a:t>učil</a:t>
            </a:r>
            <a:r>
              <a:rPr lang="en-GB" dirty="0"/>
              <a:t>, </a:t>
            </a:r>
            <a:r>
              <a:rPr lang="en-GB" dirty="0" err="1"/>
              <a:t>ačkoli</a:t>
            </a:r>
            <a:r>
              <a:rPr lang="en-GB" dirty="0"/>
              <a:t> </a:t>
            </a:r>
            <a:r>
              <a:rPr lang="en-GB" dirty="0" err="1"/>
              <a:t>Keynesova</a:t>
            </a:r>
            <a:r>
              <a:rPr lang="en-GB" dirty="0"/>
              <a:t> </a:t>
            </a:r>
            <a:r>
              <a:rPr lang="en-GB" b="1" dirty="0" err="1"/>
              <a:t>keynesiánská</a:t>
            </a:r>
            <a:r>
              <a:rPr lang="en-GB" b="1" dirty="0"/>
              <a:t> </a:t>
            </a:r>
            <a:r>
              <a:rPr lang="en-GB" b="1" dirty="0" err="1"/>
              <a:t>ekonomie</a:t>
            </a:r>
            <a:r>
              <a:rPr lang="en-GB" dirty="0"/>
              <a:t> </a:t>
            </a:r>
            <a:r>
              <a:rPr lang="en-GB" dirty="0" err="1"/>
              <a:t>kritizovala</a:t>
            </a:r>
            <a:r>
              <a:rPr lang="en-GB" dirty="0"/>
              <a:t> </a:t>
            </a:r>
            <a:r>
              <a:rPr lang="en-GB" dirty="0" err="1"/>
              <a:t>některé</a:t>
            </a:r>
            <a:r>
              <a:rPr lang="en-GB" dirty="0"/>
              <a:t> </a:t>
            </a:r>
            <a:r>
              <a:rPr lang="en-GB" dirty="0" err="1"/>
              <a:t>prvky</a:t>
            </a:r>
            <a:r>
              <a:rPr lang="en-GB" dirty="0"/>
              <a:t> </a:t>
            </a:r>
            <a:r>
              <a:rPr lang="en-GB" dirty="0" err="1"/>
              <a:t>neoklasické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,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schopnost</a:t>
            </a:r>
            <a:r>
              <a:rPr lang="en-GB" dirty="0"/>
              <a:t> </a:t>
            </a:r>
            <a:r>
              <a:rPr lang="en-GB" dirty="0" err="1"/>
              <a:t>trhů</a:t>
            </a:r>
            <a:r>
              <a:rPr lang="en-GB" dirty="0"/>
              <a:t> </a:t>
            </a:r>
            <a:r>
              <a:rPr lang="en-GB" dirty="0" err="1"/>
              <a:t>automaticky</a:t>
            </a:r>
            <a:r>
              <a:rPr lang="en-GB" dirty="0"/>
              <a:t> </a:t>
            </a:r>
            <a:r>
              <a:rPr lang="en-GB" dirty="0" err="1"/>
              <a:t>dosahovat</a:t>
            </a:r>
            <a:r>
              <a:rPr lang="en-GB" dirty="0"/>
              <a:t> </a:t>
            </a:r>
            <a:r>
              <a:rPr lang="en-GB" dirty="0" err="1"/>
              <a:t>plné</a:t>
            </a:r>
            <a:r>
              <a:rPr lang="en-GB" dirty="0"/>
              <a:t> </a:t>
            </a:r>
            <a:r>
              <a:rPr lang="en-GB" dirty="0" err="1"/>
              <a:t>zaměstnanosti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Francis Ysidro Edgeworth</a:t>
            </a:r>
            <a:r>
              <a:rPr lang="en-GB" dirty="0"/>
              <a:t>: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významný</a:t>
            </a:r>
            <a:r>
              <a:rPr lang="en-GB" dirty="0"/>
              <a:t> </a:t>
            </a:r>
            <a:r>
              <a:rPr lang="en-GB" dirty="0" err="1"/>
              <a:t>ekonom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ovlivněn</a:t>
            </a:r>
            <a:r>
              <a:rPr lang="en-GB" dirty="0"/>
              <a:t> </a:t>
            </a:r>
            <a:r>
              <a:rPr lang="en-GB" dirty="0" err="1"/>
              <a:t>Marshallovými</a:t>
            </a:r>
            <a:r>
              <a:rPr lang="en-GB" dirty="0"/>
              <a:t> </a:t>
            </a:r>
            <a:r>
              <a:rPr lang="en-GB" dirty="0" err="1"/>
              <a:t>myšlenkami</a:t>
            </a:r>
            <a:r>
              <a:rPr lang="en-GB" dirty="0"/>
              <a:t>. </a:t>
            </a:r>
            <a:r>
              <a:rPr lang="en-GB" dirty="0" err="1"/>
              <a:t>Přispěl</a:t>
            </a:r>
            <a:r>
              <a:rPr lang="en-GB" dirty="0"/>
              <a:t> k </a:t>
            </a:r>
            <a:r>
              <a:rPr lang="en-GB" dirty="0" err="1"/>
              <a:t>rozvoji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, </a:t>
            </a:r>
            <a:r>
              <a:rPr lang="en-GB" dirty="0" err="1"/>
              <a:t>zejména</a:t>
            </a:r>
            <a:r>
              <a:rPr lang="en-GB" dirty="0"/>
              <a:t> v </a:t>
            </a:r>
            <a:r>
              <a:rPr lang="en-GB" dirty="0" err="1"/>
              <a:t>oblasti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 a </a:t>
            </a:r>
            <a:r>
              <a:rPr lang="en-GB" dirty="0" err="1"/>
              <a:t>mezní</a:t>
            </a:r>
            <a:r>
              <a:rPr lang="en-GB" dirty="0"/>
              <a:t> </a:t>
            </a:r>
            <a:r>
              <a:rPr lang="en-GB" dirty="0" err="1"/>
              <a:t>analýzy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William Stanley Jevons</a:t>
            </a:r>
            <a:r>
              <a:rPr lang="en-GB" dirty="0"/>
              <a:t>: I </a:t>
            </a:r>
            <a:r>
              <a:rPr lang="en-GB" dirty="0" err="1"/>
              <a:t>když</a:t>
            </a:r>
            <a:r>
              <a:rPr lang="en-GB" dirty="0"/>
              <a:t> Jevons </a:t>
            </a:r>
            <a:r>
              <a:rPr lang="en-GB" dirty="0" err="1"/>
              <a:t>nebyl</a:t>
            </a:r>
            <a:r>
              <a:rPr lang="en-GB" dirty="0"/>
              <a:t> </a:t>
            </a:r>
            <a:r>
              <a:rPr lang="en-GB" dirty="0" err="1"/>
              <a:t>Marshallovým</a:t>
            </a:r>
            <a:r>
              <a:rPr lang="en-GB" dirty="0"/>
              <a:t> </a:t>
            </a:r>
            <a:r>
              <a:rPr lang="en-GB" dirty="0" err="1"/>
              <a:t>přímým</a:t>
            </a:r>
            <a:r>
              <a:rPr lang="en-GB" dirty="0"/>
              <a:t> </a:t>
            </a:r>
            <a:r>
              <a:rPr lang="en-GB" dirty="0" err="1"/>
              <a:t>žákem</a:t>
            </a:r>
            <a:r>
              <a:rPr lang="en-GB" dirty="0"/>
              <a:t>, oba </a:t>
            </a:r>
            <a:r>
              <a:rPr lang="en-GB" dirty="0" err="1"/>
              <a:t>sdíleli</a:t>
            </a:r>
            <a:r>
              <a:rPr lang="en-GB" dirty="0"/>
              <a:t> </a:t>
            </a:r>
            <a:r>
              <a:rPr lang="en-GB" dirty="0" err="1"/>
              <a:t>podobné</a:t>
            </a:r>
            <a:r>
              <a:rPr lang="en-GB" dirty="0"/>
              <a:t> </a:t>
            </a:r>
            <a:r>
              <a:rPr lang="en-GB" dirty="0" err="1"/>
              <a:t>myšlenky</a:t>
            </a:r>
            <a:r>
              <a:rPr lang="en-GB" dirty="0"/>
              <a:t> o </a:t>
            </a:r>
            <a:r>
              <a:rPr lang="en-GB" dirty="0" err="1"/>
              <a:t>marginalismu</a:t>
            </a:r>
            <a:r>
              <a:rPr lang="en-GB" dirty="0"/>
              <a:t> a </a:t>
            </a:r>
            <a:r>
              <a:rPr lang="en-GB" dirty="0" err="1"/>
              <a:t>neoklasické</a:t>
            </a:r>
            <a:r>
              <a:rPr lang="en-GB" dirty="0"/>
              <a:t> </a:t>
            </a:r>
            <a:r>
              <a:rPr lang="en-GB" dirty="0" err="1"/>
              <a:t>teorii</a:t>
            </a:r>
            <a:r>
              <a:rPr lang="en-GB" dirty="0"/>
              <a:t>. Jevons </a:t>
            </a:r>
            <a:r>
              <a:rPr lang="en-GB" dirty="0" err="1"/>
              <a:t>měl</a:t>
            </a:r>
            <a:r>
              <a:rPr lang="en-GB" dirty="0"/>
              <a:t> </a:t>
            </a:r>
            <a:r>
              <a:rPr lang="en-GB" dirty="0" err="1"/>
              <a:t>značný</a:t>
            </a:r>
            <a:r>
              <a:rPr lang="en-GB" dirty="0"/>
              <a:t>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rozvoj</a:t>
            </a:r>
            <a:r>
              <a:rPr lang="en-GB" dirty="0"/>
              <a:t> </a:t>
            </a:r>
            <a:r>
              <a:rPr lang="en-GB" dirty="0" err="1"/>
              <a:t>neoklasické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Marshallovým</a:t>
            </a:r>
            <a:r>
              <a:rPr lang="en-GB" dirty="0"/>
              <a:t> </a:t>
            </a:r>
            <a:r>
              <a:rPr lang="en-GB" dirty="0" err="1"/>
              <a:t>hlavním</a:t>
            </a:r>
            <a:r>
              <a:rPr lang="en-GB" dirty="0"/>
              <a:t> </a:t>
            </a:r>
            <a:r>
              <a:rPr lang="en-GB" dirty="0" err="1"/>
              <a:t>proudem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Edwin </a:t>
            </a:r>
            <a:r>
              <a:rPr lang="en-GB" b="1" dirty="0" err="1"/>
              <a:t>Cannan</a:t>
            </a:r>
            <a:r>
              <a:rPr lang="en-GB" dirty="0"/>
              <a:t>: </a:t>
            </a:r>
            <a:r>
              <a:rPr lang="en-GB" dirty="0" err="1"/>
              <a:t>Ekonom</a:t>
            </a:r>
            <a:r>
              <a:rPr lang="en-GB" dirty="0"/>
              <a:t> a </a:t>
            </a:r>
            <a:r>
              <a:rPr lang="en-GB" dirty="0" err="1"/>
              <a:t>historik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ovlivněn</a:t>
            </a:r>
            <a:r>
              <a:rPr lang="en-GB" dirty="0"/>
              <a:t> </a:t>
            </a:r>
            <a:r>
              <a:rPr lang="en-GB" dirty="0" err="1"/>
              <a:t>Marshallovou</a:t>
            </a:r>
            <a:r>
              <a:rPr lang="en-GB" dirty="0"/>
              <a:t> </a:t>
            </a:r>
            <a:r>
              <a:rPr lang="en-GB" dirty="0" err="1"/>
              <a:t>prací</a:t>
            </a:r>
            <a:r>
              <a:rPr lang="en-GB" dirty="0"/>
              <a:t> a </a:t>
            </a:r>
            <a:r>
              <a:rPr lang="en-GB" dirty="0" err="1"/>
              <a:t>přispěl</a:t>
            </a:r>
            <a:r>
              <a:rPr lang="en-GB" dirty="0"/>
              <a:t> k </a:t>
            </a:r>
            <a:r>
              <a:rPr lang="en-GB" dirty="0" err="1"/>
              <a:t>rozvoji</a:t>
            </a:r>
            <a:r>
              <a:rPr lang="en-GB" dirty="0"/>
              <a:t> </a:t>
            </a:r>
            <a:r>
              <a:rPr lang="en-GB" dirty="0" err="1"/>
              <a:t>britské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tradice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91402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62678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822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2021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810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24993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29109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9983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659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vyšších úrokových mírách lidé raději drží méně likvidní aktiva jako jsou termínované vklady nebo cenné papíry.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Baumolův-Tobinův</a:t>
            </a: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transakční poptávky po penězích tyto poznatky zobecňuje. 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6788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93932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88967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Například člověk, který má rajčata a chce meloun, by mu sel najít člověka s melounem, který právě potřebuje rajčata. </a:t>
            </a:r>
          </a:p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co všechno máme považovat za peníze? Viz Novákova aktiva. Každé z Novákových aktiv je uchovatelem hodnoty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Likvidita je ceněná vlastnost aktiva. </a:t>
            </a:r>
          </a:p>
          <a:p>
            <a:pPr algn="just"/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Hranice mezi penězi a jinými finančními aktivy je dnes méně ostrá než bývala v minulosti. 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3566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buNone/>
            </a:pPr>
            <a:r>
              <a:rPr lang="cs-CZ" sz="1800" b="1" dirty="0">
                <a:effectLst/>
                <a:latin typeface="Calibri" panose="020F0502020204030204" pitchFamily="34" charset="0"/>
              </a:rPr>
              <a:t>Spotřeba a důchod</a:t>
            </a: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Rodina Novákova má roční disponibilní důchod 200 tisíc korun. Z něho 150 tisíc vydá na spotřebu a 50 tisíc spoří. Když začne pan Novák víc vydělávat a rodinný důchod se zvýší na 300 tisíc korun, začnou Novákovi utrácet na spotřebu více — dejme tomu 200 tisíc korun. Zvýšení důchodu zvýšilo jejich spotřebu. </a:t>
            </a:r>
          </a:p>
          <a:p>
            <a:pPr marL="114300" indent="0" algn="just">
              <a:buNone/>
            </a:pP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Spotřeba a úroková míra </a:t>
            </a:r>
          </a:p>
          <a:p>
            <a:pPr marL="114300" indent="0" algn="just">
              <a:buNone/>
            </a:pP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Novákovi ukládají své úspory na bankovní účet, který nese 3% úrokovou míru. Ze svého ročního disponibilního důchodu 300 tisíc korun vydávají 200 tisíc na spotřebu a 100 tisíc spoří. Když ale banka sníží úrokovou míru na 1,5 %, rozhodnou se Novákovi spořit méně. Budou vydávat na spotřebu dejme tomu 250 tisíc a spořit jen 50 tisíc.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5403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100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poptávku po penězích platí v podstatě totéž, co pro poptávku po jakémkoli zboží. Například vaše poptávka po hamburgerech závisí na vašem důchodu a na ceně hamburgeru. Vaše poptávka po peněžních zůstatcích závisí rovněž na vašem důchodu a na ceně držby peněz — cenou držby peněz je ušlý nominální </a:t>
            </a: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1858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noProof="0" dirty="0"/>
              <a:t>https://www.cnb.cz/cs/menova-politika/mp-nastroje/</a:t>
            </a:r>
          </a:p>
          <a:p>
            <a:pPr algn="just"/>
            <a:endParaRPr lang="cs-CZ" noProof="0" dirty="0"/>
          </a:p>
          <a:p>
            <a:r>
              <a:rPr lang="cs-CZ" b="1" dirty="0"/>
              <a:t>Aktiva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Představují </a:t>
            </a:r>
            <a:r>
              <a:rPr lang="cs-CZ" b="1" dirty="0"/>
              <a:t>majetek banky</a:t>
            </a:r>
            <a:r>
              <a:rPr lang="cs-CZ" dirty="0"/>
              <a:t> nebo prostředky, které banka vlastní nebo má k dispozici a které jí přinášejí budoucí ekonomický prospěch.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aktiv banky patří například </a:t>
            </a:r>
            <a:r>
              <a:rPr lang="cs-CZ" b="1" dirty="0"/>
              <a:t>půjčky a úvěry, cenné papíry, hotovost, investice, nemovitosti a pohledávky</a:t>
            </a:r>
            <a:r>
              <a:rPr lang="cs-CZ" dirty="0"/>
              <a:t>. Aktiva vytvářejí příjmy pro banku, například úroky z úvěrů.</a:t>
            </a:r>
          </a:p>
          <a:p>
            <a:r>
              <a:rPr lang="cs-CZ" b="1" dirty="0"/>
              <a:t>Pasiva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Pasiva představují </a:t>
            </a:r>
            <a:r>
              <a:rPr lang="cs-CZ" b="1" dirty="0"/>
              <a:t>závazky banky</a:t>
            </a:r>
            <a:r>
              <a:rPr lang="cs-CZ" dirty="0"/>
              <a:t> nebo zdroje, které banka dluží jiným subjektům. Jsou to prostředky, které banka musí vrátit nebo splatit.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pasiv patří například </a:t>
            </a:r>
            <a:r>
              <a:rPr lang="cs-CZ" b="1" dirty="0"/>
              <a:t>vklady klientů, vydané dluhopisy, úvěry od jiných bank, závazky vůči dodavatelům</a:t>
            </a:r>
            <a:r>
              <a:rPr lang="cs-CZ" dirty="0"/>
              <a:t> atd. Tyto závazky banka využívá k financování svých aktivit.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772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9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23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  <a:defRPr/>
            </a:pPr>
            <a:r>
              <a:rPr lang="cs-CZ" altLang="cs-CZ" kern="1200" cap="none">
                <a:latin typeface="Times New Roman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cap="none" dirty="0"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  <a:defRPr/>
            </a:pPr>
            <a:fld id="{560808B9-4D1F-4069-9EB9-CD8802008F4E}" type="slidenum">
              <a:rPr lang="cs-CZ" sz="1800" kern="1200" smtClean="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  <a:defRPr/>
              </a:pPr>
              <a:t>‹#›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</a:pPr>
            <a:r>
              <a:rPr lang="cs-CZ" altLang="cs-CZ" kern="1200">
                <a:latin typeface="Calibri" panose="020F05020202040302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dirty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</a:pPr>
            <a:fld id="{560808B9-4D1F-4069-9EB9-CD8802008F4E}" type="slidenum">
              <a:rPr lang="cs-CZ" kern="1200" smtClean="0">
                <a:latin typeface="Calibri" panose="020F0502020204030204"/>
                <a:ea typeface="+mn-ea"/>
                <a:cs typeface="+mn-cs"/>
              </a:rPr>
              <a:pPr>
                <a:buClrTx/>
              </a:pPr>
              <a:t>‹#›</a:t>
            </a:fld>
            <a:endParaRPr lang="cs-CZ" kern="12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7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8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3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3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1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6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40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2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25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7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1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0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3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3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3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9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9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34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7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5331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1887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553915" y="2029523"/>
            <a:ext cx="10964008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sz="3600" b="1" dirty="0">
                <a:solidFill>
                  <a:srgbClr val="D10202"/>
                </a:solidFill>
              </a:rPr>
              <a:t>Makroekonomie II</a:t>
            </a:r>
            <a:br>
              <a:rPr lang="cs-CZ" sz="3600" b="1" dirty="0">
                <a:solidFill>
                  <a:srgbClr val="D10202"/>
                </a:solidFill>
              </a:rPr>
            </a:br>
            <a:r>
              <a:rPr lang="cs-CZ" sz="3200" b="1" i="1" dirty="0">
                <a:solidFill>
                  <a:srgbClr val="D10202"/>
                </a:solidFill>
              </a:rPr>
              <a:t>3. Peníze, trh peněz, cenová hladina a inflace: Poptávka po penězích, tvorba peněz a peněžní zásoba. Kvantitativní teorie peněz. Příčiny a důsledky inflace; měření cenové hladiny a inflace; nástroje pro kontrolu inflace.</a:t>
            </a:r>
            <a:br>
              <a:rPr lang="cs-CZ" sz="3600" b="1" i="1" dirty="0">
                <a:solidFill>
                  <a:srgbClr val="D10202"/>
                </a:solidFill>
              </a:rPr>
            </a:br>
            <a:r>
              <a:rPr lang="cs-CZ" sz="2800" b="1" dirty="0">
                <a:solidFill>
                  <a:srgbClr val="D10202"/>
                </a:solidFill>
              </a:rPr>
              <a:t>XMAK2</a:t>
            </a:r>
            <a:endParaRPr sz="2800"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972853" y="5555728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Autor: doc. Ing. Magdaléna </a:t>
            </a:r>
            <a:r>
              <a:rPr lang="cs-CZ" b="1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Drastichová</a:t>
            </a:r>
            <a:r>
              <a:rPr lang="cs-CZ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Ph.D.</a:t>
            </a:r>
            <a:endParaRPr sz="16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5943600" y="1703718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7229474" y="5604869"/>
            <a:ext cx="3989673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r"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600"/>
            </a:pPr>
            <a:endParaRPr sz="16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421650"/>
            <a:ext cx="11674324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45720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45720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457200" algn="just"/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Množství peněz celkově vzrostlo </a:t>
            </a:r>
            <a:r>
              <a:rPr lang="cs-CZ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3,57krát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42925" indent="-457200" algn="just">
              <a:buFont typeface="Wingdings" panose="05000000000000000000" pitchFamily="2" charset="2"/>
              <a:buChar char="Ø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Multiplikační přírůstek peněz: způsobili KB, které uvedly do chodu </a:t>
            </a:r>
            <a:r>
              <a:rPr lang="cs-CZ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„řetězovou reakci” tvorby vkladů. </a:t>
            </a:r>
          </a:p>
          <a:p>
            <a:pPr marL="542925" indent="-45720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98923"/>
            <a:ext cx="8831943" cy="445729"/>
          </a:xfrm>
        </p:spPr>
        <p:txBody>
          <a:bodyPr>
            <a:noAutofit/>
          </a:bodyPr>
          <a:lstStyle/>
          <a:p>
            <a:r>
              <a:rPr lang="cs-CZ" b="1" dirty="0"/>
              <a:t>Tvorba peněz a peněžní zásoba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590F2-8BE8-9C08-4F06-C7523AD59B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94" t="15880" b="50000"/>
          <a:stretch/>
        </p:blipFill>
        <p:spPr>
          <a:xfrm>
            <a:off x="169333" y="1568075"/>
            <a:ext cx="5581650" cy="3721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02AF61-FAD3-DF73-5C7D-9A711255D4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000"/>
          <a:stretch/>
        </p:blipFill>
        <p:spPr>
          <a:xfrm>
            <a:off x="5929993" y="1421649"/>
            <a:ext cx="5700033" cy="387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421650"/>
            <a:ext cx="11674324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ukazuje, jak dochází k tvorbě peněz. Když centrální banka uvádí do oběhu dodatečné peníze, zvýší to peněžní bázi.S3 Peněžní báze je suma oběživa a bankovních rezerv: </a:t>
            </a:r>
          </a:p>
          <a:p>
            <a:pPr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kde M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peněžní báze, </a:t>
            </a:r>
          </a:p>
          <a:p>
            <a:pPr algn="just"/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oběživo, 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— bankovní rezervy. </a:t>
            </a:r>
          </a:p>
          <a:p>
            <a:pPr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peněžní bázi pak v multiplikačním procesu tvorby vkladů vyrůstá peněžní zásoba;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zásoba (M) = suma oběživa a bankovních vkladů: 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kde M — peněžní zásoba, 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— vklady. </a:t>
            </a:r>
          </a:p>
          <a:p>
            <a:pPr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Kolikrát je peněžní zásoba vetší než peněžní báze: </a:t>
            </a:r>
          </a:p>
          <a:p>
            <a:pPr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Výraz v pravé části rovnice dělíme D, dostaneme: </a:t>
            </a:r>
          </a:p>
          <a:p>
            <a:pPr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Podíl oběživa na vkladech (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/D) = </a:t>
            </a:r>
            <a:r>
              <a:rPr lang="cs-CZ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Podíl bankovních rezerv na vkladech neboli míru bankovních rezerv (R/D) = </a:t>
            </a:r>
            <a:r>
              <a:rPr lang="cs-CZ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27498"/>
            <a:ext cx="8831943" cy="445729"/>
          </a:xfrm>
        </p:spPr>
        <p:txBody>
          <a:bodyPr>
            <a:noAutofit/>
          </a:bodyPr>
          <a:lstStyle/>
          <a:p>
            <a:r>
              <a:rPr lang="cs-CZ" b="1" dirty="0"/>
              <a:t>Tvorba peněz a peněžní zásoba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19330-D1F4-83C6-3F47-CBF5DCCD86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92" t="21610" r="42432" b="75601"/>
          <a:stretch/>
        </p:blipFill>
        <p:spPr>
          <a:xfrm>
            <a:off x="6649511" y="1847849"/>
            <a:ext cx="2383368" cy="514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56463-0C6C-FDC3-1878-948EA9F84A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597" t="41107" r="41056" b="55982"/>
          <a:stretch/>
        </p:blipFill>
        <p:spPr>
          <a:xfrm>
            <a:off x="3733801" y="3482800"/>
            <a:ext cx="1724026" cy="541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B3FECB-7FA2-C6E2-93D8-9E189DAE37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613" t="54851" r="41840" b="38691"/>
          <a:stretch/>
        </p:blipFill>
        <p:spPr>
          <a:xfrm>
            <a:off x="5542490" y="3605583"/>
            <a:ext cx="2383369" cy="9529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447D25-C176-A525-D6B9-59B3FAF950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969" t="64422" r="37473" b="26393"/>
          <a:stretch/>
        </p:blipFill>
        <p:spPr>
          <a:xfrm>
            <a:off x="8811304" y="3773215"/>
            <a:ext cx="2644972" cy="12618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A30C02-E676-8267-40AD-1A4D1840C0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680" t="79887" r="38762" b="15924"/>
          <a:stretch/>
        </p:blipFill>
        <p:spPr>
          <a:xfrm>
            <a:off x="9032879" y="5220266"/>
            <a:ext cx="3042015" cy="934926"/>
          </a:xfrm>
          <a:prstGeom prst="rect">
            <a:avLst/>
          </a:prstGeom>
        </p:spPr>
      </p:pic>
      <p:sp>
        <p:nvSpPr>
          <p:cNvPr id="2" name="Arrow: Bent 1">
            <a:extLst>
              <a:ext uri="{FF2B5EF4-FFF2-40B4-BE49-F238E27FC236}">
                <a16:creationId xmlns:a16="http://schemas.microsoft.com/office/drawing/2014/main" id="{D312C885-EEF0-27CB-915D-0807B06E8F7D}"/>
              </a:ext>
            </a:extLst>
          </p:cNvPr>
          <p:cNvSpPr/>
          <p:nvPr/>
        </p:nvSpPr>
        <p:spPr>
          <a:xfrm>
            <a:off x="4740166" y="4023907"/>
            <a:ext cx="717661" cy="471894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188EFB68-153D-05F4-BA9A-5A7E1BDCF157}"/>
              </a:ext>
            </a:extLst>
          </p:cNvPr>
          <p:cNvSpPr/>
          <p:nvPr/>
        </p:nvSpPr>
        <p:spPr>
          <a:xfrm>
            <a:off x="5542490" y="4962188"/>
            <a:ext cx="3401813" cy="321278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B3CD23-D76F-0D87-8E5A-AC15AF96863D}"/>
              </a:ext>
            </a:extLst>
          </p:cNvPr>
          <p:cNvSpPr/>
          <p:nvPr/>
        </p:nvSpPr>
        <p:spPr>
          <a:xfrm>
            <a:off x="8450317" y="5759669"/>
            <a:ext cx="493986" cy="2312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1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421650"/>
            <a:ext cx="11674324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14300" indent="0" algn="just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vztah mezi peněžní zásobou a peněžní bází tedy platí: </a:t>
            </a:r>
          </a:p>
          <a:p>
            <a:pPr marL="6457950" indent="-361950" algn="just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Peněžní multiplikátor udává, jak velký přírůstek peněžní zásoby bude vyvolán určitým přírůstkem peněžní báze. </a:t>
            </a:r>
          </a:p>
          <a:p>
            <a:pPr marL="6457950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Př.: Lidé drží peníze z 20% jako oběživo a 80 % jako </a:t>
            </a:r>
          </a:p>
          <a:p>
            <a:pPr marL="6457950" indent="-361950" algn="just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vklady, </a:t>
            </a:r>
            <a:r>
              <a:rPr lang="cs-CZ" sz="29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 0,25. </a:t>
            </a:r>
          </a:p>
          <a:p>
            <a:pPr marL="6457950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Banky udržují 10% vkladů v rezervách, míra bankovních rezerv </a:t>
            </a:r>
            <a:r>
              <a:rPr lang="cs-CZ" sz="29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0,1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457950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Peněžní multiplikátor je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1,25 : 0,35 = 3,57. </a:t>
            </a:r>
          </a:p>
          <a:p>
            <a:pPr marL="6457950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Přírůstek peněžní báze 1 mld. Kč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vyvolává přírůstek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zásoby 3,57 mld. KČ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628650" indent="-542925" algn="just">
              <a:buFont typeface="Wingdings" panose="05000000000000000000" pitchFamily="2" charset="2"/>
              <a:buChar char="ü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276225" algn="just">
              <a:buFont typeface="Wingdings" panose="05000000000000000000" pitchFamily="2" charset="2"/>
              <a:buChar char="ü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multiplikátor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tím větší, Čím menší je míra bankovních rezerv a Čím menší podíl peněz drží lidé jako oběživo. </a:t>
            </a:r>
          </a:p>
          <a:p>
            <a:pPr marL="428625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Kdyby lidé nedrželi žádné oběživo a peníze by měli jen na bankovních účtech, byl by peněžní multiplikátor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l/</a:t>
            </a:r>
            <a:r>
              <a:rPr lang="cs-CZ" sz="31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 10 = &gt;&gt;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přírůstek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báze 1 mld. Kč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vyvolá přírůstek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zásoby 10 mld. Kč. </a:t>
            </a: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27498"/>
            <a:ext cx="8831943" cy="445729"/>
          </a:xfrm>
        </p:spPr>
        <p:txBody>
          <a:bodyPr>
            <a:noAutofit/>
          </a:bodyPr>
          <a:lstStyle/>
          <a:p>
            <a:r>
              <a:rPr lang="cs-CZ" b="1" dirty="0"/>
              <a:t>Tvorba peněz a peněžní zásoba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619824-0965-A0FF-B94D-17F4A9E903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1" t="3538" r="37976" b="84973"/>
          <a:stretch/>
        </p:blipFill>
        <p:spPr>
          <a:xfrm>
            <a:off x="576263" y="1986295"/>
            <a:ext cx="5768213" cy="211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4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421650"/>
            <a:ext cx="11674324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672585"/>
            <a:ext cx="8831943" cy="445729"/>
          </a:xfrm>
        </p:spPr>
        <p:txBody>
          <a:bodyPr>
            <a:noAutofit/>
          </a:bodyPr>
          <a:lstStyle/>
          <a:p>
            <a:r>
              <a:rPr lang="cs-CZ" b="1" dirty="0"/>
              <a:t>Tvorba peněz a peněžní zásoba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60C892-2539-A272-3CD8-1488E144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234"/>
          <a:stretch/>
        </p:blipFill>
        <p:spPr>
          <a:xfrm>
            <a:off x="169333" y="1421648"/>
            <a:ext cx="6938282" cy="49187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4FB1A2-5576-F619-CDE2-3556154128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700" t="18165" r="9612" b="25849"/>
          <a:stretch/>
        </p:blipFill>
        <p:spPr>
          <a:xfrm>
            <a:off x="6848475" y="1421649"/>
            <a:ext cx="4619625" cy="46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421650"/>
            <a:ext cx="11674324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672585"/>
            <a:ext cx="8831943" cy="445729"/>
          </a:xfrm>
        </p:spPr>
        <p:txBody>
          <a:bodyPr>
            <a:noAutofit/>
          </a:bodyPr>
          <a:lstStyle/>
          <a:p>
            <a:r>
              <a:rPr lang="cs-CZ" b="1" dirty="0"/>
              <a:t>PENĚŽNÍ ZÁSOBA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FF696-1563-D3B5-D345-E70A59680412}"/>
              </a:ext>
            </a:extLst>
          </p:cNvPr>
          <p:cNvSpPr txBox="1"/>
          <p:nvPr/>
        </p:nvSpPr>
        <p:spPr>
          <a:xfrm>
            <a:off x="676274" y="1508323"/>
            <a:ext cx="109251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/>
              <a:t>Chápana </a:t>
            </a:r>
            <a:r>
              <a:rPr lang="cs-CZ" sz="3200" b="1" dirty="0">
                <a:highlight>
                  <a:srgbClr val="FFFF00"/>
                </a:highlight>
              </a:rPr>
              <a:t>ÚZCE</a:t>
            </a:r>
            <a:r>
              <a:rPr lang="cs-CZ" sz="3200" dirty="0"/>
              <a:t> nebo </a:t>
            </a:r>
            <a:r>
              <a:rPr lang="cs-CZ" sz="3200" b="1" dirty="0">
                <a:highlight>
                  <a:srgbClr val="FFFF00"/>
                </a:highlight>
              </a:rPr>
              <a:t>ŠIROCE </a:t>
            </a:r>
            <a:r>
              <a:rPr lang="cs-CZ" sz="3200" dirty="0"/>
              <a:t>podle toho, co považujeme za peníze.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>
                <a:highlight>
                  <a:srgbClr val="FFFF00"/>
                </a:highlight>
              </a:rPr>
              <a:t>ÚZCE</a:t>
            </a:r>
            <a:r>
              <a:rPr lang="cs-CZ" sz="3200" dirty="0"/>
              <a:t> – vyjádřená peněžním </a:t>
            </a:r>
            <a:r>
              <a:rPr lang="cs-CZ" sz="3200" b="1" dirty="0">
                <a:highlight>
                  <a:srgbClr val="FFFF00"/>
                </a:highlight>
              </a:rPr>
              <a:t>agregátem M1: oběživo a vklady na běžných účtech.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3200" b="1" dirty="0">
                <a:highlight>
                  <a:srgbClr val="FFFF00"/>
                </a:highlight>
              </a:rPr>
              <a:t>ŠIROCE – </a:t>
            </a:r>
            <a:r>
              <a:rPr lang="cs-CZ" sz="3200" dirty="0"/>
              <a:t>vyjádřená peněžním </a:t>
            </a:r>
            <a:r>
              <a:rPr lang="cs-CZ" sz="3200" b="1" dirty="0">
                <a:highlight>
                  <a:srgbClr val="FFFF00"/>
                </a:highlight>
              </a:rPr>
              <a:t>agregátem M2</a:t>
            </a:r>
            <a:r>
              <a:rPr lang="cs-CZ" sz="3200" dirty="0"/>
              <a:t>, který navíc zahrnuje </a:t>
            </a:r>
            <a:r>
              <a:rPr lang="cs-CZ" sz="3200" b="1" dirty="0">
                <a:highlight>
                  <a:srgbClr val="FFFF00"/>
                </a:highlight>
              </a:rPr>
              <a:t>„skoro peníze </a:t>
            </a:r>
            <a:r>
              <a:rPr lang="cs-CZ" sz="3200" dirty="0"/>
              <a:t>" (quasi-peníze, </a:t>
            </a:r>
            <a:r>
              <a:rPr lang="cs-CZ" sz="3200" dirty="0" err="1"/>
              <a:t>near</a:t>
            </a:r>
            <a:r>
              <a:rPr lang="cs-CZ" sz="3200" dirty="0"/>
              <a:t> </a:t>
            </a:r>
            <a:r>
              <a:rPr lang="cs-CZ" sz="3200" dirty="0" err="1"/>
              <a:t>money</a:t>
            </a:r>
            <a:r>
              <a:rPr lang="cs-CZ" sz="3200" dirty="0"/>
              <a:t>):  především </a:t>
            </a:r>
            <a:r>
              <a:rPr lang="cs-CZ" sz="3200" b="1" dirty="0"/>
              <a:t>vklady na termínovaných účtech, </a:t>
            </a:r>
            <a:r>
              <a:rPr lang="cs-CZ" sz="3200" dirty="0"/>
              <a:t>také: </a:t>
            </a:r>
            <a:r>
              <a:rPr lang="cs-CZ" sz="3200" b="1" dirty="0"/>
              <a:t>vklady v cizích měnách, vkladové certifikáty a depozitní směnky.</a:t>
            </a:r>
          </a:p>
        </p:txBody>
      </p:sp>
    </p:spTree>
    <p:extLst>
      <p:ext uri="{BB962C8B-B14F-4D97-AF65-F5344CB8AC3E}">
        <p14:creationId xmlns:p14="http://schemas.microsoft.com/office/powerpoint/2010/main" val="11468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 algn="just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Rovnováha trhu peněz = lidé v souhrnu drží právě tolik peněžních zůstatků, kolik chtějí držet: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ZÁSOBA = SUMĚ POPTÁVANÝCH PENĚŽNÍCH ZŮSTATKŮ. 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Rovnováha trhu peněz – rovnice: </a:t>
            </a: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– nominální peněžní zásoba (nabídka peněz), pravá strana – funkce nominální poptávky po penězích (5.3).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rovnice: poptávané peněžní zůstatky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peněžní zásobě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indent="-457200" algn="just">
              <a:buFont typeface="+mj-lt"/>
              <a:buAutoNum type="arabicPeriod" startAt="2"/>
            </a:pPr>
            <a:endParaRPr lang="cs-C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Font typeface="+mj-lt"/>
              <a:buAutoNum type="arabicPeriod" startAt="2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Rovnováha trhu peněz pomocí reálných peněžních zůstatků:  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– cenová hladina,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 – reálná peněžní zásoba; 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Pravá strana – reálná poptávka po penězích.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rovnice: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POPTÁVANÉ REÁLNÉ PENĚŽNÍ ZŮSTATKY = REÁLNÉ PENĚŽNÍ ZÁSOBĚ.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C55ED-221D-0374-11BC-AA4846FC0C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807" t="22653" r="39040" b="71456"/>
          <a:stretch/>
        </p:blipFill>
        <p:spPr>
          <a:xfrm>
            <a:off x="5519395" y="2120347"/>
            <a:ext cx="2767355" cy="841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7335D-9AC4-0556-3FF6-D14690E3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24" t="44902" r="38923" b="46908"/>
          <a:stretch/>
        </p:blipFill>
        <p:spPr>
          <a:xfrm>
            <a:off x="8858250" y="4057650"/>
            <a:ext cx="3071131" cy="13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19" y="368104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14F98-839D-6FC5-2ACA-00FD7B5692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58" b="45636"/>
          <a:stretch/>
        </p:blipFill>
        <p:spPr>
          <a:xfrm>
            <a:off x="142874" y="1328737"/>
            <a:ext cx="5086351" cy="3971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72A983-5FC3-8E2E-68CC-75E4D8552D1D}"/>
              </a:ext>
            </a:extLst>
          </p:cNvPr>
          <p:cNvSpPr txBox="1"/>
          <p:nvPr/>
        </p:nvSpPr>
        <p:spPr>
          <a:xfrm>
            <a:off x="5114925" y="1065710"/>
            <a:ext cx="698182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276225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Obr. 5 — 4: křivka reálné poptávky po penězích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D(Y1):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závislost poptávaných reálných peněžních zůstatků na nominální úrokové míře </a:t>
            </a:r>
            <a:r>
              <a:rPr kumimoji="0" lang="cs-CZ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</a:t>
            </a:r>
            <a:r>
              <a:rPr kumimoji="0" lang="cs-CZ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</a:p>
          <a:p>
            <a:pPr marL="457200" marR="0" lvl="0" indent="-276225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Křivka odpovídá reálnému produktu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Y1;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Reálná peněžní zásoba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Ms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/P: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na peněžním trhu – rovnovážná úroková míra </a:t>
            </a: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N1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</a:p>
          <a:p>
            <a:pPr marL="457200" marR="0" lvl="0" indent="-276225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Vyššímu reálný produktu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Y2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odpovídá vyšší poptávka po penězích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D(Y2):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vyšší rovnovážná úroková míra </a:t>
            </a: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N2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L="457200" marR="0" lvl="0" indent="-276225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Přizpůsobovaní poptávky po penězích peněžní zásobě – vytváření, změny rovnováhy na trhu peněz: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5012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66700" indent="-266700" algn="just"/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TRANSMISNÍ MECHANISMUS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převádějící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zvýšení peněžní zásoby do zvýšení poptávky po penězích: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FÁZE: 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ZVÝŠENÍ PENĚŽNÍ ZÁSOBY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vyvolá nerovnováhu na trhu peněz.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Dodatečné peníze –  k lidem, kteří pak drží více peněžních zůstatků, než chtějí: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jejich skutečné peněžní zůstatky jsou vyšší než poptávané peněžní zůstatky.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Nerovnováha trhu peněz se přelévá na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trhy ostatních aktiv: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snaha obnovit svou původní strukturu portfolia – zbavování se přebytečných peněžních zůstatků,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nakup nepeněžních aktiv (za ně) -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Rostoucí poptávka po nepeněžních aktivech =&gt; nerovnováha na trzích nepeněžních aktiv –  dluhopisů…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Přebytečná nabídka peněžních zůstatků vyvolává přebytečnou poptávku po nepeněžních aktivech. </a:t>
            </a: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</p:spTree>
    <p:extLst>
      <p:ext uri="{BB962C8B-B14F-4D97-AF65-F5344CB8AC3E}">
        <p14:creationId xmlns:p14="http://schemas.microsoft.com/office/powerpoint/2010/main" val="325070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71500" indent="-457200" algn="just">
              <a:buFont typeface="+mj-lt"/>
              <a:buAutoNum type="arabicPeriod" startAt="2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DRUHÁ FÁZE: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přebytečná poptávka po aktivech zvyšuje tržní ceny aktiv – tím snižuje jejich míru výnosu.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Míra výnosu aktiva: </a:t>
            </a:r>
          </a:p>
          <a:p>
            <a:pPr marL="7086600" indent="-266700" algn="just">
              <a:tabLst>
                <a:tab pos="619125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kde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očekávaná míra výnosu aktiva, </a:t>
            </a:r>
          </a:p>
          <a:p>
            <a:pPr marL="7086600" indent="-266700" algn="just">
              <a:tabLst>
                <a:tab pos="6191250" algn="l"/>
              </a:tabLst>
            </a:pPr>
            <a:r>
              <a:rPr lang="cs-CZ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očekávaný výnos aktiva, </a:t>
            </a:r>
          </a:p>
          <a:p>
            <a:pPr marL="7086600" indent="-266700" algn="just">
              <a:tabLst>
                <a:tab pos="6191250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jeho tržní cena aktiva. </a:t>
            </a:r>
          </a:p>
          <a:p>
            <a:pPr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Jestliže při daných výnosech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roste tržní cena aktiv – klesá jejich míra výnosu. 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Významná část trhu aktiv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dluhopisy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nerovnováha na trhu peněz se přelévá na trh dluhopisů: rostou jejich tržní ceny a následně klesá jejich úroková míra. 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Pokles úrokové míry z dluhopisů tlačí dolů i úrokové míry z bankovních úvěrů: kdyby zůstaly vysoké – financování investic firmami prodejem dluhopisů =&gt; všeobecný pokles úrokových měr. 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Pokles úrokové míry – zvyšuje poptávané množství peněžních zůstatcích: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5 — 5:</a:t>
            </a: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B5715-0B83-C974-4B29-F26C2C6557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03" t="53101" r="45532" b="42042"/>
          <a:stretch/>
        </p:blipFill>
        <p:spPr>
          <a:xfrm>
            <a:off x="3132287" y="2371232"/>
            <a:ext cx="1557394" cy="105776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E7A2389-A007-D744-D13E-E56891108D0F}"/>
              </a:ext>
            </a:extLst>
          </p:cNvPr>
          <p:cNvSpPr/>
          <p:nvPr/>
        </p:nvSpPr>
        <p:spPr>
          <a:xfrm>
            <a:off x="3667125" y="5934075"/>
            <a:ext cx="866775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829300" indent="-2667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5 — 5: kde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D(Y1):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křivka reálné poptávky po penězích při původním reálném domácím produktu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Y1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9055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Původní rovnováha peněžního trhu –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 A: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reálná poptávka po penězích = původní reálné peněžní zásobě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Ms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/P: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rovnovážná nominální úroková míra = </a:t>
            </a: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</a:t>
            </a: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N1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9055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Zvýšení peněžní zásoby na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Ms</a:t>
            </a:r>
            <a:r>
              <a:rPr lang="cs-CZ" sz="1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reálná peněžní zásoba se zvýší na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Ms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/P: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9055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původní úrokové míře </a:t>
            </a: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</a:t>
            </a: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N1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trhu peněz – nerovnováha – tlačí úrokovou míru dolů. </a:t>
            </a:r>
          </a:p>
          <a:p>
            <a:pPr marL="59055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Nová rovnováha trhu peněz: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 B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nižší úrokové míře </a:t>
            </a: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</a:t>
            </a: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N2 </a:t>
            </a:r>
            <a:r>
              <a:rPr kumimoji="0" lang="cs-CZ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kumimoji="0" lang="pl-PL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nezůstane na takto nízké úrovni dlouho)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indent="-457200" algn="just">
              <a:buFont typeface="+mj-lt"/>
              <a:buAutoNum type="arabicPeriod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BB21E-5731-F848-84B5-9219F9255F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93" t="14548" r="2865" b="27458"/>
          <a:stretch/>
        </p:blipFill>
        <p:spPr>
          <a:xfrm>
            <a:off x="169333" y="1574050"/>
            <a:ext cx="5676900" cy="45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3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252573"/>
            <a:ext cx="11674324" cy="487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algn="just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Minulost — drahé kovy přijímané jako oběživo; Současnost – složitější, podstata stejná —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prostředek směny. </a:t>
            </a:r>
          </a:p>
          <a:p>
            <a:pPr algn="just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Naturální směna (zboží za zboží) vyžaduje oboustrannou shodu potřeb; peníze, ke kterým mají lidé důvěru a začnou je přijímat, směna se zjednoduší, zrychlí a rozšíří. </a:t>
            </a:r>
          </a:p>
          <a:p>
            <a:pPr algn="just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Peníze jsou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jedním z aktiv.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jiných aktiv se peníze odlišují tím, že jsou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likvidní.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Likvidní aktivum lze přímo použít jako prostředek směny nebo jej naň alespoň lze snadno = rychle a bez velkých nákladů, přeměnit.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Nejlikvidnější –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hotovost neboli oběživo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(mince a bankovky), protože jimi může platit okamžitě a všude.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likvidita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vkladu na běžném účtu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velmi vysoká, menší než u oběživa – platební kartou nelze platit všude, výběr z bankomatu –náklady – časové atd.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Méně likvidní –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vklad na termínovaném účtu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nelze vybírat kdykoli.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Méně likvidní – cenné papíry (dluhopisy a akcie)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Velmi málo likvidní – nemovitosti.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Nejméně likvidní – lidský kapitál.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jsou peníze? Oběživo. Vklady na běžných účtech, Zvyšuje se i likvidita cenných papírů.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Finanční inovace zvyšují likviditu finančních aktiv – stírají rozdíl mezi oběživem a jinými finančními aktivy.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Obecně: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peníze = aktiva s vysokým stupněm likvidity – lze dobře používat jako prostředek směny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základní funkce a podstata peněz. </a:t>
            </a:r>
          </a:p>
          <a:p>
            <a:pPr marL="114300" indent="0" algn="just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06843"/>
            <a:ext cx="8831943" cy="445729"/>
          </a:xfrm>
        </p:spPr>
        <p:txBody>
          <a:bodyPr>
            <a:noAutofit/>
          </a:bodyPr>
          <a:lstStyle/>
          <a:p>
            <a:r>
              <a:rPr lang="cs-CZ" b="1" dirty="0"/>
              <a:t>PENÍZE  </a:t>
            </a:r>
            <a:br>
              <a:rPr lang="cs-CZ" b="1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588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571500" indent="-457200" algn="just">
              <a:buFont typeface="+mj-lt"/>
              <a:buAutoNum type="arabicPeriod" startAt="3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TŘETÍ FÁZE: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Účinky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poklesu úrokové míry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VÝDAJE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DŮCHODY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Malá otevřená ekonomika: úroková míra se dlouhodobě neodchýlí od světové úrokové míry.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Pokles úrokové míry: zvýšení čistého vývozu kapitálu a v důsledku toho – depreciace domácí měny – pak zvýší čistý vývoz zboží / zmenší čistý dovoz.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Velká otevřená ekonomika: udrží se úroková míra na nižší úrovni (dodatek I ke kap. 4): růst investic a spotřeby.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Zvýšení agregátních výdajů: čistého vývozu, popř. investic, spotřeby – zvýší důchody: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držba více peněžních zůstatků: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 dluhopisů, jiných aktiv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opět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ZVÝŠENÍ ÚROKOVÉ MÍRY.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konci třetí fáze transmisního mechanismu: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agregátní výdaje, domácí produkt, důchody, i úroková míra.              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114300" indent="0" algn="r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Obr. 5 — 6.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CFF597B-D0F1-F040-3E59-9867CA9BF86D}"/>
              </a:ext>
            </a:extLst>
          </p:cNvPr>
          <p:cNvSpPr/>
          <p:nvPr/>
        </p:nvSpPr>
        <p:spPr>
          <a:xfrm>
            <a:off x="6388553" y="5762624"/>
            <a:ext cx="638175" cy="276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5295900" indent="-447675" algn="just">
              <a:buNone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Obr. 5 — 6. Zvýšení peněžní zásoby z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Ms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Ms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(Šipka l)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snížilo nejprve úrokovou míru na </a:t>
            </a: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</a:t>
            </a: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N2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posun trhu z A do B; </a:t>
            </a:r>
          </a:p>
          <a:p>
            <a:pPr marL="5295900" indent="-447675" algn="just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reálného domácího produkt z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Y1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Y2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zvýší se poptávka po penězích – křivka poptávky po penězích se posune nahoru do polohy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D(Y2):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(Šipka 2)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trh – rovnováha v </a:t>
            </a:r>
            <a:r>
              <a:rPr lang="cs-CZ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bodě C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úroková míra se zvýší na </a:t>
            </a: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</a:t>
            </a: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N3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933950" indent="-361950" algn="just">
              <a:buNone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F4F44-96FA-94C7-8699-CF8D3F1084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934" b="5783"/>
          <a:stretch/>
        </p:blipFill>
        <p:spPr>
          <a:xfrm>
            <a:off x="262619" y="2019301"/>
            <a:ext cx="4819650" cy="346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9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510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ČTVRTÁ FÁZE: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 zvýšením peněžní zásoby: ekonomika vytváří potenciální produkt a na trhu práce – přirozená míra nezaměstnanosti: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následek zvýšení peněžní zásoby a následný růst agregátních výdajů: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růst cen a mezd.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Lidé pak zjistí, že se zvýšily pouze jejich nominální důchody, ale reálné důchody se nezměnily.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Také depreciace domácí měny – v důsledku růstu cenové hladiny – pouze nominální a nikoli reálná: čistý vývoz se vrací na původní úroveň.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potřebují nakonec držet více peněžních zůstatků jen proto, že se zvýšila cenová hladina (ceny)!!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 zvýšila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NOMINÁLNÍ PENĚŽNÍ ZÁSOBU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VLIV RŮSTU CENOVÉ HLADINY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REÁLNÁ PENĚŽNÍ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zásoba se vrací na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PŮVODNÍ ÚROVEŇ. 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Obr. 5 — 7. </a:t>
            </a: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5C22662-36D9-A5D7-BB2E-F1CCA86590A8}"/>
              </a:ext>
            </a:extLst>
          </p:cNvPr>
          <p:cNvSpPr/>
          <p:nvPr/>
        </p:nvSpPr>
        <p:spPr>
          <a:xfrm>
            <a:off x="11300731" y="5988575"/>
            <a:ext cx="628650" cy="3724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5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191250" indent="-180975"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Obr. 5 — 7. Původní cenová hladina: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P1. </a:t>
            </a:r>
          </a:p>
          <a:p>
            <a:pPr marL="6372225" indent="-361950"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nominální peněžní zásoby z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Ms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Ms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zvýšilo nejprve reálnou peněžní zásobu z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Ms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/P1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Ms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/P1,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protože cenová hladina se nezvýší ihned, ale až po určité době. </a:t>
            </a:r>
          </a:p>
          <a:p>
            <a:pPr marL="63722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Následně: růst cenové hladiny na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P2: </a:t>
            </a:r>
          </a:p>
          <a:p>
            <a:pPr marL="6372225" indent="-361950"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důsledku toho – pokles reálné peněžní zásoby na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Ms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/P1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372225" indent="-361950"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Je-li zvýšení cenové hladiny = zvýšení nominální peněžní zásoby:</a:t>
            </a:r>
          </a:p>
          <a:p>
            <a:pPr marL="6372225" indent="-361950"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reálná peněžní zásoba se oproti původnímu stavu nezmění: </a:t>
            </a: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nebot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Ms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/P1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Ms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/P2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72225" indent="-361950"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1DF0F-83F3-A179-DBFF-98015EF34F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761" b="18918"/>
          <a:stretch/>
        </p:blipFill>
        <p:spPr>
          <a:xfrm>
            <a:off x="169333" y="1800717"/>
            <a:ext cx="6181725" cy="396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Ekonomika se tak vrací do původní rovnováhy v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bodě A,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úroková míra se vrací na svou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původní úroveň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důsledku zvýšení cenové hladiny na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P2: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reálný produkt – pokles na svou původní úroveň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Y1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Pokles úroková míry a růst reálného produktu = pouze krátkodobé, dokud je vyšší reálná peněžní zásoba.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Dlouhé období: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růst cenové hladiny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konečný důsledek: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není zvýšení reálné peněžní zásoby, nýbrž jen nominální peněžní zásoby. 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Zjištění: centrální banka má v dlouhém období kontrolu pouze nad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NOMINÁLNÍ PENĚŽNÍ ZÁSOBOU (?)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nemá kontrolu nad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REÁLNOU PENĚŽNÍ ZÁSOBOU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cs-CZ" sz="4000" b="1" dirty="0"/>
              <a:t>Rovnováha trhu peněz a transmisní mechanismus </a:t>
            </a:r>
          </a:p>
        </p:txBody>
      </p:sp>
    </p:spTree>
    <p:extLst>
      <p:ext uri="{BB962C8B-B14F-4D97-AF65-F5344CB8AC3E}">
        <p14:creationId xmlns:p14="http://schemas.microsoft.com/office/powerpoint/2010/main" val="238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Patří k nejstarším ekonomických teoriím: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Zkoumá vztah mezi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MNOŽSTVÍM PENĚZ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CENOVOU HLADINOU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Závěr: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změny cenové hladiny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přímo úměrné změnám v peněžní zásobě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Cenová revoluce v 16. st. – historický důkaz –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rostoucí množství peněz v oběhu vyvolává inflaci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 v případě peněz ze zlata, stříbra.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Jedním z prvních, kdo zformulovali kvantitativní teorii: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britský filozof – David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Hume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16. st. známo, že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rostoucí množství peněz zvyšuje cenovou hladinu,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 18. st. – mínění: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peníze vyvolávají též oživení investic a obchodu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Hume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množství peněz jsou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neutrální vůči reálným ekonomickým veličinám, tj. že působí pouze na cenovou hladinu:</a:t>
            </a:r>
          </a:p>
          <a:p>
            <a:pPr marL="628650" indent="-514350" algn="just">
              <a:buFont typeface="+mj-lt"/>
              <a:buAutoNum type="romanL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Britští merkantilisté: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růst peněžní zásoby sníží úrokovou míru – a podpoří investice a obchod; </a:t>
            </a:r>
          </a:p>
          <a:p>
            <a:pPr marL="628650" indent="-514350" algn="just">
              <a:buFont typeface="+mj-lt"/>
              <a:buAutoNum type="romanLcPeriod"/>
            </a:pP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Hume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dokazoval – účinek na úrokovou míru jen dočasný, následně – zvýšení cenové hladiny – obchodníci potřebují více peněžních zůstatků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úroková míra vzroste na dřívější úroveň;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počátku 20. st.: reformuloval kvantitativní teorii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Irving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Fisherův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transakční přistup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během roku se v ekonomice uskuteční určitý objem transakcí: nákupů / prodejů – uskuteční prostřednictvím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ZÁSOBY: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během roku se několikrát obrátí:  vyjádřeno rovnicí –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nazval „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ROVNICE SMĚNY“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it-IT" sz="3200" b="1" dirty="0"/>
              <a:t>Kvantitativní teorie peněz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564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just"/>
            <a:r>
              <a:rPr lang="cs-CZ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DÚ: Cenová revoluce v Evropě; Naturální ekonomika vs. peněžní ekonomika 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19900" indent="-447675" algn="just"/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peněžní zásoba, </a:t>
            </a:r>
          </a:p>
          <a:p>
            <a:pPr marL="6819900" indent="-447675"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— rychlost obratu peněz, </a:t>
            </a:r>
          </a:p>
          <a:p>
            <a:pPr marL="6819900" indent="-447675" algn="just"/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nominální domácí produkt.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= identita – vždy splněna.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Levá strana – agregátní výdaje na zboží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Pravá strana – peněžní hodnota zboží 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nominální produkt rozložíme na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CENOVOU HLADINU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REÁLNÝ PRODUKT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dostaneme rovnici v podobě: </a:t>
            </a:r>
          </a:p>
          <a:p>
            <a:pPr marL="6819900" indent="-447675"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— cenová hladina, </a:t>
            </a:r>
          </a:p>
          <a:p>
            <a:pPr marL="6819900" indent="-447675"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— reálný domácí produkt.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it-IT" sz="3200" b="1" dirty="0"/>
              <a:t>Kvantitativní teorie peněz</a:t>
            </a:r>
            <a:endParaRPr lang="cs-CZ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D1711-000E-E286-26BA-9B1EDD01F5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58" t="29194" r="41453" b="67726"/>
          <a:stretch/>
        </p:blipFill>
        <p:spPr>
          <a:xfrm>
            <a:off x="996306" y="2159496"/>
            <a:ext cx="4280544" cy="841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873F9B-BFF2-0350-9A89-13ED29CF0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845" t="55222" r="39859" b="42251"/>
          <a:stretch/>
        </p:blipFill>
        <p:spPr>
          <a:xfrm>
            <a:off x="1796406" y="5373086"/>
            <a:ext cx="3643312" cy="6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– cenová hladina se může změnit jedině </a:t>
            </a: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Změny některé z veličin: 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Ms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V,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rychlosti obratu peněz: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ZÁSOBA = STAVOVÁ VELIČINA, DOMÁCÍ PRODUKT = TOKOVÁ VELIČINA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vztahující se k určitému období (k jednomu roku).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trzích – střet stavu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zásoby s tokem produktu. </a:t>
            </a:r>
          </a:p>
          <a:p>
            <a:pPr marL="628650" indent="-514350" algn="just">
              <a:buFont typeface="+mj-lt"/>
              <a:buAutoNum type="romanLcPeriod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Naturální ekonomika –„cenová hladina“ stejná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ohledu na to, v kolika ročních intervalech přichází produkce na trh a kolikrát za rok se na trhu obchoduje. </a:t>
            </a:r>
          </a:p>
          <a:p>
            <a:pPr marL="628650" indent="-514350" algn="just">
              <a:buFont typeface="+mj-lt"/>
              <a:buAutoNum type="romanLcPeriod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ekonomika –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př.: peněžní zásoba a roční produkt – nezměněny,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cenová hladina se zdvojnásobila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 proto, že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produkce přišla na trh ve dvou intervalech namísto jednoho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Peníze se v důsledku toho dvakrát obrátily: j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 způsoben tím, že peněžní zásoba je stavová veličina, která se střetává s tokem produktu: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Jestliže produkt „přitéká” na trh plynuleji, ve více intervalech, střetává se s danou zásobou peněz vícekrát —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peníze se za dané období vícekrát obrátí: </a:t>
            </a:r>
          </a:p>
          <a:p>
            <a:pPr marL="628650" indent="-514350" algn="just">
              <a:buFont typeface="+mj-lt"/>
              <a:buAutoNum type="romanLcPeriod"/>
            </a:pPr>
            <a:endParaRPr lang="cs-CZ" sz="24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it-IT" sz="3200" b="1" dirty="0"/>
              <a:t>Kvantitativní teorie peněz</a:t>
            </a:r>
            <a:r>
              <a:rPr lang="cs-CZ" sz="3200" b="1" dirty="0"/>
              <a:t> </a:t>
            </a:r>
            <a:r>
              <a:rPr lang="it-IT" sz="3200" b="1" dirty="0"/>
              <a:t>a neutralita peněz </a:t>
            </a:r>
            <a:endParaRPr lang="cs-CZ" sz="3200" b="1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4BED730-A5E5-4312-A5DE-0966E595D996}"/>
              </a:ext>
            </a:extLst>
          </p:cNvPr>
          <p:cNvSpPr/>
          <p:nvPr/>
        </p:nvSpPr>
        <p:spPr>
          <a:xfrm>
            <a:off x="8924925" y="5572125"/>
            <a:ext cx="1590675" cy="5048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Když produkt plyne na trhy plynuleji a v kratších intervalech, stačí k jeho obchodování menší peněžní zásoba:</a:t>
            </a:r>
          </a:p>
          <a:p>
            <a:pPr marL="6638925" indent="-542925"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 </a:t>
            </a:r>
          </a:p>
          <a:p>
            <a:pPr marL="6638925" indent="-542925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identita, která je vždy splněna. </a:t>
            </a:r>
          </a:p>
          <a:p>
            <a:pPr marL="6638925" indent="-542925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 o sobě neříká, jaké jsou příčinné závislosti mezi veličinami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V, P a Y.</a:t>
            </a:r>
          </a:p>
          <a:p>
            <a:pPr marL="6638925" indent="-542925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Vysvětlení závislostí – rovnice – teorie: </a:t>
            </a:r>
          </a:p>
          <a:p>
            <a:pPr marL="6638925" indent="-542925" algn="just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První krok – názor na </a:t>
            </a:r>
            <a:r>
              <a:rPr lang="pl-PL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rychlost obratu peněz: </a:t>
            </a:r>
            <a:endParaRPr lang="cs-CZ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514350" algn="just">
              <a:buFont typeface="+mj-lt"/>
              <a:buAutoNum type="romanLcPeriod"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514350" algn="just">
              <a:buFont typeface="+mj-lt"/>
              <a:buAutoNum type="romanLcPeriod"/>
            </a:pPr>
            <a:endParaRPr lang="cs-CZ" sz="24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it-IT" sz="3200" b="1" dirty="0"/>
              <a:t>Kvantitativní teorie peněz</a:t>
            </a:r>
            <a:r>
              <a:rPr lang="cs-CZ" sz="3200" b="1" dirty="0"/>
              <a:t> </a:t>
            </a:r>
            <a:r>
              <a:rPr lang="it-IT" sz="3200" b="1" dirty="0"/>
              <a:t>a neutralita peněz </a:t>
            </a:r>
            <a:endParaRPr lang="cs-CZ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4DE40-EC89-6405-475F-D7834BB9A9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58" t="55479" r="4147" b="16441"/>
          <a:stretch/>
        </p:blipFill>
        <p:spPr>
          <a:xfrm>
            <a:off x="441211" y="2212679"/>
            <a:ext cx="5892914" cy="2847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050A3-377B-9625-4C33-6547621B03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7133"/>
          <a:stretch/>
        </p:blipFill>
        <p:spPr>
          <a:xfrm>
            <a:off x="441211" y="4962771"/>
            <a:ext cx="5892914" cy="1199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C7F4AC-1388-55A5-D32F-F746FEDFF7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672" t="55841" r="40032" b="42192"/>
          <a:stretch/>
        </p:blipFill>
        <p:spPr>
          <a:xfrm>
            <a:off x="8286069" y="2143432"/>
            <a:ext cx="3643312" cy="5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Zastánci kvantitativní teorie </a:t>
            </a: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Fisherem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počínaje: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rychlost obratu peněz = stabilní veličina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mění se v dlouhém období jen pomalu a v závislosti na</a:t>
            </a:r>
          </a:p>
          <a:p>
            <a:pPr marL="628650" indent="-514350" algn="just">
              <a:buFont typeface="+mj-lt"/>
              <a:buAutoNum type="romanLcPeriod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technologických faktorech, např. produkčních periodách, </a:t>
            </a:r>
          </a:p>
          <a:p>
            <a:pPr marL="628650" indent="-514350" algn="just">
              <a:buFont typeface="+mj-lt"/>
              <a:buAutoNum type="romanLcPeriod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institucionálních faktorech, zejména na fungování institucích peněžního trhu. </a:t>
            </a:r>
          </a:p>
          <a:p>
            <a:pPr marL="114300" indent="0"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 změny peněžní zásoby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mají za následek proporcionální změny nominálního produktu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14300" indent="0"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za předpokladu ekonomiky dlouhodobě na úrovni potenciálního produktu – závěr: změny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mají za následek proporcionální změny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cenové hladiny P: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tvrzení kvantitativní teorie.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peněžní zásoby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přenášejí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cenové hladiny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transmisního mechanismu. </a:t>
            </a:r>
          </a:p>
          <a:p>
            <a:pPr marL="114300" indent="0"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Nevýhoda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Fisherova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transakčního přístupu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jeho agregátní podoba: neumožňuje proniknout k mikroekonomickým základům teorie — k rozhodování jednotlivce.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Nevýhodu překonali v první třetině 19. st. Cambridgeští ekonomové – 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Marshall, A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Pigou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Robertson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 teorii peněz rozvinuli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přístup hotovostních zůstatků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Vycházeli z rovnováhy trhu peněz – rovnice: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cs-CZ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Md</a:t>
            </a:r>
            <a:r>
              <a:rPr kumimoji="0" lang="cs-CZ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lang="cs-CZ" sz="24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Font typeface="Wingdings" panose="05000000000000000000" pitchFamily="2" charset="2"/>
              <a:buChar char="ü"/>
            </a:pP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peněžní zásoba (nabídka peněz), </a:t>
            </a:r>
          </a:p>
          <a:p>
            <a:pPr marL="114300" indent="0" algn="just">
              <a:buFont typeface="Wingdings" panose="05000000000000000000" pitchFamily="2" charset="2"/>
              <a:buChar char="ü"/>
            </a:pP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poptávka po penězích (poptávané peněžní zůstatky). 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pl-PL" sz="3200" b="1" dirty="0"/>
              <a:t>Názory na rychlost obratu peněz: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6812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00138"/>
            <a:ext cx="11674324" cy="524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Poptávka po penězích = snaha držet peněžní zůstatky namísto jiných aktiv: </a:t>
            </a:r>
            <a:r>
              <a:rPr lang="cs-CZ" sz="17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člověka o struktuře jeho bohatství. </a:t>
            </a:r>
          </a:p>
          <a:p>
            <a:pPr algn="just"/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Důvod držby peněžních zůstatků: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7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Transakční zůstatky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peněžní zůstatky, které lidé chtějí držet pro zabezpečování běžných transakcí: pravidelné nákupy zboží pro chod domácnosti, pravidelné nákupy surovin a materiálu pro chod firmy, splátky nájemného, pojistného apod.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Příjmy a výdaje – kdyby byli časově sladěny tak, aby každý příjem mohl být hned přeměněn ve výdaj – není potřeba žádné transakční zůstatky.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Časový nesoulad mezi příjmy a výdaji = vyžaduje udržovat transakční zůstatky.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Žádoucí výše transakčních zůstatků – </a:t>
            </a:r>
            <a:r>
              <a:rPr lang="cs-CZ" sz="17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porovnání likvidity a výnosu aktiv. </a:t>
            </a:r>
            <a:r>
              <a:rPr lang="cs-CZ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Likvidita aktiva – dána transakčními náklady na jeho přeměnu v peníze: čas spojený s výběrem peněz, poplatky za bankovní služby, provize makléřům za nákupy, prodeje cenných papírů apod.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Čím nižší – tím je aktivum likvidnější; Vysoké transakční náklady – držba vyšších peněžní zůstatků.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Inovace, které snižují tyto transakční náklady (bankomaty, elektronické bankovnictví)  - snížení transakčních zůstatků.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Pojem </a:t>
            </a:r>
            <a:r>
              <a:rPr lang="cs-CZ" sz="17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TRANSAKČNÍ NÁKLADY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17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širším smyslu = náklady spojené se směnnými transakcemi,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např. náklady na uzavírání obchodních smluv; </a:t>
            </a:r>
            <a:r>
              <a:rPr lang="cs-CZ" sz="17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užším smyslu = náklady na přeměnu jedněch aktiv v jiná aktiva.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925" y="742240"/>
            <a:ext cx="7529513" cy="357898"/>
          </a:xfrm>
        </p:spPr>
        <p:txBody>
          <a:bodyPr>
            <a:noAutofit/>
          </a:bodyPr>
          <a:lstStyle/>
          <a:p>
            <a:r>
              <a:rPr lang="cs-CZ" b="1" dirty="0"/>
              <a:t>Poptávka po penězích   </a:t>
            </a:r>
            <a:br>
              <a:rPr lang="cs-CZ" b="1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502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Cambridgeští ekonomové položili otázku: proč chtějí lidé držet peněžní zůstatky? </a:t>
            </a:r>
          </a:p>
          <a:p>
            <a:pPr marL="114300" indent="0"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Důvod: nutnost zabezpečování běžných transakcí. ====&gt;&gt;</a:t>
            </a:r>
          </a:p>
          <a:p>
            <a:pPr marL="114300" indent="0"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Cambridgeská teorie = teorie transakční poptávky po penězích: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Předpoklad: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zůstatky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chce člověk držet, závisejí pouze výši jeho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důchodu. </a:t>
            </a:r>
          </a:p>
          <a:p>
            <a:pPr marL="114300" indent="0"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Vyjádření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peněžních zůstatků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lidí jako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podílu na jejich důchodech: 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Pravá strana rovnice –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nominální domácí produkt (součet individuálních důchodů); koeficient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k: podíl důchodu, který chtějí lidé (v průměru) držet ve formě peněžních zůstatků; k = převrácena hodnota rychlosti obratu peněz V.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Dále: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vyjádření jako součin cenové hladiny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domácího produktu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==&gt; </a:t>
            </a:r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CAMBRIDGESKÁ ROVNICE PENĚZ: 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pl-PL" sz="3200" b="1" dirty="0"/>
              <a:t>Názory na rychlost obratu peněz a rovnice směny: </a:t>
            </a:r>
            <a:endParaRPr lang="cs-CZ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E38B8-F1C7-75C0-8D45-4E694012C8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044" t="84247" r="43584" b="12764"/>
          <a:stretch/>
        </p:blipFill>
        <p:spPr>
          <a:xfrm>
            <a:off x="3924299" y="3505200"/>
            <a:ext cx="1876425" cy="505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7B6671-00F9-A700-4532-C6B21D68B9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352" t="13557" r="40620" b="84149"/>
          <a:stretch/>
        </p:blipFill>
        <p:spPr>
          <a:xfrm>
            <a:off x="6855277" y="5486893"/>
            <a:ext cx="3231698" cy="6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14300" indent="0"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Protože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 = 1/V, </a:t>
            </a:r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CAMBRIDGESKÁ ROVNICE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pouze jiné přepsání </a:t>
            </a:r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FISHEROVY ROVNICE SMĚNY,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přesto ekonomický smysl obou rovnic – odlišný. 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Cambridgeská rovnice: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rychlost obratu není dána jen technologickými a institucionálními faktory, také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faktory ovlivňujícími poptávku po penězích — úrokovou mírou.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lidí o výši jejich peněžních zůstatků – na úrokové míře závisí!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Úroková míra podléhá častým změnám, ==&gt; může být rychlost obratu peněz proměnlivou, nestabilní veličinou. </a:t>
            </a:r>
          </a:p>
          <a:p>
            <a:pPr marL="571500" indent="-457200" algn="just">
              <a:buFont typeface="+mj-lt"/>
              <a:buAutoNum type="arabicPeriod" startAt="2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M.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Keynes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(Obecná teorie zaměstnanosti, úroku a peněz (1936)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reakce na výše uvedené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peněžní zásoby – 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vliv na úrokovou míru,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tak na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rychlost obratu peněz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28650" indent="-514350" algn="just">
              <a:buFont typeface="+mj-lt"/>
              <a:buAutoNum type="romanLcPeriod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Stoupenci kvantitativní teorie – vliv úrokové míry na poptávku penězích přehlíželi. </a:t>
            </a: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Marshall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jeho žáci nevěnovali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vlivu úrokové míry na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Md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dostatečnou pozornost, domněnka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Md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výši důchodu.</a:t>
            </a: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514350" algn="just">
              <a:buFont typeface="+mj-lt"/>
              <a:buAutoNum type="romanLcPeriod"/>
            </a:pP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Keynes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 jeho žáci – zdůrazňovali. 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Vysvětlení: 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pl-PL" sz="3200" b="1" dirty="0"/>
              <a:t>Názory na rychlost obratu peněz a rovnice směny: </a:t>
            </a:r>
            <a:endParaRPr lang="cs-CZ" sz="3200" b="1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E30C70E-56BC-15E1-4600-5D11FF547098}"/>
              </a:ext>
            </a:extLst>
          </p:cNvPr>
          <p:cNvSpPr/>
          <p:nvPr/>
        </p:nvSpPr>
        <p:spPr>
          <a:xfrm>
            <a:off x="9452881" y="5572125"/>
            <a:ext cx="2476500" cy="5429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ZÁSOBY vyvolá POKLES ÚROKOVÉ MÍRY, což zvýší POPTÁVKU PENĚZÍCH: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roste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koeficient k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cambridgeské rovnici – v důsledku toho se sníží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rychlost obratu peněz: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 závislost mezi změnami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zásoby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změnami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nominálního domácího produktu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přímo úměrná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viz. zastánci kvantitativní teorie,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nebot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část změny peněžní zásoby je absorbována do změny rychlosti obratu peněz.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sz="2400" b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 TEORIE: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peněžní zásoby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promítne plně a pouze do změny nominálního produktu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KEYNESIÁNSKÝ PŘÍSTUP: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zčásti promítne do změny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takže vazba mezi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M, a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slabá. </a:t>
            </a: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Keynes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jeho žáci – otřásli důvěrou v kvantitativní teorii peněz. 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Rehabilitace kvantitativní teorie –  v 50. letech zásluhou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Friedmana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poptávka po penězích nezávisí jen na důchodu a na úrokové míře,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je mnohem složitější veličinou.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drží své bohatství jako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 různých aktiv: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oběživo, bankovní vklady, dluhopisy, akcie, nemovitosti, automobily, lidský kapitál aj.; Optimální skladba portfolia – vytvářena v závislosti na výnosech, likviditě a riziku jednotlivých aktiv.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Samotná změna úrokové míry – na poptávku po penězích mnohem slabší vliv, než tvrdí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keynesiánci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Friedman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nazval svou teorii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NOVOU KVANTITATIVNÍ TEORIÍ: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východisko nového myšlenkového proudu v makroekonomii — </a:t>
            </a:r>
            <a:r>
              <a:rPr lang="cs-CZ" sz="2400" b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MONETARISMU. 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r>
              <a:rPr lang="pl-PL" sz="3200" b="1" dirty="0"/>
              <a:t>Názory na rychlost obratu peněz a rovnice směny: </a:t>
            </a:r>
            <a:endParaRPr lang="cs-CZ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6A1A13-3A79-E380-20DA-4557E462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58" t="29194" r="41453" b="67726"/>
          <a:stretch/>
        </p:blipFill>
        <p:spPr>
          <a:xfrm>
            <a:off x="1714500" y="2769097"/>
            <a:ext cx="1647825" cy="3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Existuje těsný vztah mezi </a:t>
            </a:r>
            <a:r>
              <a:rPr lang="hu-HU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velikostí peněžní zásoby a velikostí nominálního domácího produktu: změny Ms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promítají do </a:t>
            </a:r>
            <a:r>
              <a:rPr lang="hu-HU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změn Yn: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hu-H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hu-H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hu-H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 je těsnější v dlouhém období než v krátkém období. </a:t>
            </a:r>
          </a:p>
          <a:p>
            <a:pPr marL="571500" indent="-457200" algn="just">
              <a:buFont typeface="+mj-lt"/>
              <a:buAutoNum type="arabicPeriod" startAt="2"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Peníze </a:t>
            </a:r>
            <a:r>
              <a:rPr lang="hu-HU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nejsou neutrální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krátkém období (1, 2 roky):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Změny peněžní zásoby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krátkém období mají účinek na </a:t>
            </a:r>
            <a:r>
              <a:rPr lang="hu-HU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změny reálných veličin: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reálnou úrokovou míru, reálný měnový kurz, reálný domácí produkt; v rovnicích se změny </a:t>
            </a:r>
            <a:r>
              <a:rPr lang="hu-HU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promítají zčásti do</a:t>
            </a:r>
            <a:r>
              <a:rPr lang="hu-HU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zčásti do </a:t>
            </a:r>
            <a:r>
              <a:rPr lang="hu-HU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Y: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pPr algn="just"/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Tvrzení nové kvantitativní teorie: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5D9528-6F9E-4E88-FE75-F0593B3DDC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24" t="44902" r="38923" b="46908"/>
          <a:stretch/>
        </p:blipFill>
        <p:spPr>
          <a:xfrm>
            <a:off x="1525623" y="2427813"/>
            <a:ext cx="2493927" cy="841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865D54-55DA-CD7E-5253-893520B5D7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672" t="55841" r="40032" b="42192"/>
          <a:stretch/>
        </p:blipFill>
        <p:spPr>
          <a:xfrm>
            <a:off x="4902313" y="2427814"/>
            <a:ext cx="4274002" cy="690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CD43EE-8862-0235-FF3A-1CA0F0197A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672" t="55841" r="40032" b="42192"/>
          <a:stretch/>
        </p:blipFill>
        <p:spPr>
          <a:xfrm>
            <a:off x="1024957" y="5618355"/>
            <a:ext cx="4610781" cy="53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C7183-1BFD-2B18-3FF8-685363D034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352" t="13557" r="40620" b="84149"/>
          <a:stretch/>
        </p:blipFill>
        <p:spPr>
          <a:xfrm>
            <a:off x="7560466" y="5324968"/>
            <a:ext cx="3231698" cy="6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71500" indent="-457200" algn="just">
              <a:buFont typeface="+mj-lt"/>
              <a:buAutoNum type="arabicPeriod" startAt="3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Peníze jsou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neutrální v dlouhém období.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peněžní zásoby ovlivňují pouze cenovou hladinu, zatímco reálné ekonomické veličiny se nemění;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 rovnicích se změny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promítají pouze do změn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P: </a:t>
            </a:r>
          </a:p>
          <a:p>
            <a:pPr marL="571500" indent="-457200" algn="just">
              <a:buFont typeface="+mj-lt"/>
              <a:buAutoNum type="arabicPeriod" startAt="3"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Font typeface="+mj-lt"/>
              <a:buAutoNum type="arabicPeriod" startAt="3"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Font typeface="+mj-lt"/>
              <a:buAutoNum type="arabicPeriod" startAt="4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Inflace je výlučně peněžní jev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jedinou konečnou příčinou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inflace je nadměrný růst peněžní zásoby.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Friedman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J. Schwartzová – empirické prokázaní tvrzení nové kvantitativní teorie (zejména tvrzení 3. a 4.) rozsáhlou historickou studií </a:t>
            </a:r>
            <a:r>
              <a:rPr lang="cs-CZ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Měnová historie spojených </a:t>
            </a:r>
            <a:r>
              <a:rPr lang="cs-CZ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Stárů</a:t>
            </a:r>
            <a:r>
              <a:rPr lang="cs-CZ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1867—1960.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Zkoumali vztah mezi změnami peněžní zásoby a změnami cenové hladiny v průběhu téměř 100 let: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přes krátkodobé odchylky existuje poměrně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těsný vztah mezi změnami peněžní zásoby a změnami cenové hladiny, tak jak to předvídá kvantitativní teorie. </a:t>
            </a:r>
          </a:p>
          <a:p>
            <a:pPr algn="just"/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pPr algn="just"/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Tvrzení nové kvantitativní teorie: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65D54-55DA-CD7E-5253-893520B5D7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672" t="55841" r="40032" b="42192"/>
          <a:stretch/>
        </p:blipFill>
        <p:spPr>
          <a:xfrm>
            <a:off x="8196129" y="1981618"/>
            <a:ext cx="3643312" cy="526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4DD51E-ADBC-6F5A-2D07-F6A63AFA90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352" t="13557" r="40620" b="84149"/>
          <a:stretch/>
        </p:blipFill>
        <p:spPr>
          <a:xfrm>
            <a:off x="8196129" y="2521840"/>
            <a:ext cx="3231698" cy="6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Inflaci správně vysvětlíme jen přístupem skrze nabídku peněz a poptávku po penězích: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inflace = peněžní jev vyvolávaný nadměrnou emisí peněz.</a:t>
            </a:r>
          </a:p>
          <a:p>
            <a:pPr algn="just"/>
            <a:r>
              <a:rPr lang="cs-CZ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5.6. – úvahy - DÚ </a:t>
            </a:r>
          </a:p>
          <a:p>
            <a:pPr algn="just"/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 zvyšuje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peněžní zásobu o 10% ročně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takže lidem „potečou" do jejich majetkových portfolií dodatečné peníze: zvyšování </a:t>
            </a: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 aktiv a posléze cen zboží – viz. transmisní mechanismus.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Teprve když se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cenová hladina bude zvyšovat o 10% ročně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budou chtít lidé absorbovat rostoucí peněžní zásobu do svých peněžních zůstatků: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Nominálně drží více peněz, reálná hodnota těchto peněz = nezměněna.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pPr algn="just"/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 a inflační očekávání  </a:t>
            </a:r>
          </a:p>
        </p:txBody>
      </p:sp>
    </p:spTree>
    <p:extLst>
      <p:ext uri="{BB962C8B-B14F-4D97-AF65-F5344CB8AC3E}">
        <p14:creationId xmlns:p14="http://schemas.microsoft.com/office/powerpoint/2010/main" val="41016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peněžní zásoba vzroste a reálná poptávka po penězích se nemění, dojde ke zvýšení cenové hladiny. Podmínka rovnováhy trhu peněz </a:t>
            </a:r>
            <a:r>
              <a:rPr lang="cs-CZ" sz="28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cs-CZ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Md</a:t>
            </a: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–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 zapsat ve tvaru: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— nominální peněžní zásoba,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— cenová hladina,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 — reálná poptávka penězích.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Matematickou úpravou rovnice dostaneme její růstový tvar: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tempo růstu nominální peněžní zásoby,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míra inflace.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tempo růstu reálné poptávky po penězích.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toho plyne pro inflaci: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pPr algn="just"/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 a inflační očekávání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9CAED-CD5A-35EE-D86E-E1D89B1D95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077" t="26801" r="39076" b="67986"/>
          <a:stretch/>
        </p:blipFill>
        <p:spPr>
          <a:xfrm>
            <a:off x="6296025" y="2212679"/>
            <a:ext cx="3733800" cy="112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114CF-0F37-AAA0-BE8F-B458665897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346" t="45459" r="40347" b="50000"/>
          <a:stretch/>
        </p:blipFill>
        <p:spPr>
          <a:xfrm>
            <a:off x="9582149" y="4221015"/>
            <a:ext cx="2347231" cy="608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293978-4D51-C6D9-9EBA-DD6BC77D66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632" t="64352" r="43141" b="33468"/>
          <a:stretch/>
        </p:blipFill>
        <p:spPr>
          <a:xfrm>
            <a:off x="9143999" y="5657851"/>
            <a:ext cx="1933576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: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míra inflace je dána rozdílem mezi tempem růstu nominální peněžní zásoby a tempem růstu reálné poptávky po penězích: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roční růst nominální peněžní zásoby 8 % a roční růst reálné poptávky po penězích je 3 %, ==&gt; roční míra inflace = 5 %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Reálná poptávka po penězích – závislá na reálném důchodu a na nominální úrokové míre – rovnice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Úroková míra – v dlouhém období se příliš nemění,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růst reálné poptávky po penězích v zásadě kopíruje růst reálného domácího produktu. </a:t>
            </a:r>
          </a:p>
          <a:p>
            <a:pPr marL="685800" indent="-571500" algn="just">
              <a:buFont typeface="+mj-lt"/>
              <a:buAutoNum type="romanUcPeriod"/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Míra inflace v dlouhém období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přibližně odpovídá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rozdílu mezi růstem peněžní zásoby a růstem reálného domácího produktu.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souladu s kvantitativní teorií peněz. </a:t>
            </a:r>
          </a:p>
          <a:p>
            <a:pPr marL="685800" indent="-571500" algn="just">
              <a:buFont typeface="+mj-lt"/>
              <a:buAutoNum type="romanUcPeriod" startAt="2"/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krátkém období – reálná poptávka po penězích může kolísat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zejména v důsledku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změn nominální úrokové míry.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pPr algn="just"/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 a inflační očekávání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C6BB33-CAC9-18DC-DEE4-6AA514B6D3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632" t="64352" r="43141" b="33468"/>
          <a:stretch/>
        </p:blipFill>
        <p:spPr>
          <a:xfrm>
            <a:off x="2238374" y="1421650"/>
            <a:ext cx="1933576" cy="41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9FAAC-BABF-826E-6BBB-48E4413308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685" t="44902" r="40939" b="46908"/>
          <a:stretch/>
        </p:blipFill>
        <p:spPr>
          <a:xfrm>
            <a:off x="2066925" y="3196219"/>
            <a:ext cx="2181226" cy="8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7200900" indent="-457200" algn="just">
              <a:buFont typeface="Wingdings" panose="05000000000000000000" pitchFamily="2" charset="2"/>
              <a:buChar char="v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skutečnou inflací a očekávanou inflací – těsný vztah:</a:t>
            </a:r>
          </a:p>
          <a:p>
            <a:pPr marL="7200900" indent="-457200"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Očekávaná inflace působí na skutečnou inflaci. </a:t>
            </a:r>
          </a:p>
          <a:p>
            <a:pPr marL="7200900" indent="-457200"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Zprostředkující článkem mezi očekávanou a skutečnou inflací = nominální úroková míra a její působení na poptávku po penězích. </a:t>
            </a:r>
          </a:p>
          <a:p>
            <a:pPr marL="7086600"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866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Př.: když se inflace zvýší nad skutečnou inflaci, dojde ke zvýšení nominální úrokové míry –&gt; lidé chtějí držet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méně peněžních zůstatků. </a:t>
            </a:r>
          </a:p>
          <a:p>
            <a:pPr marL="70866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poptávky po penězích –  následek je zvýšení inflace. </a:t>
            </a:r>
          </a:p>
          <a:p>
            <a:pPr marL="7086600"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pPr algn="just"/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 a inflační očekávání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DF2C7-B359-90EE-A977-880D31C6B4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84" t="19855" r="6468" b="34088"/>
          <a:stretch/>
        </p:blipFill>
        <p:spPr>
          <a:xfrm>
            <a:off x="262619" y="1595437"/>
            <a:ext cx="66389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2619" y="1371107"/>
            <a:ext cx="11760048" cy="49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80975" indent="0" algn="just">
              <a:buNone/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Skutečná inflace – ovlivňována očekávanou inflací:</a:t>
            </a:r>
          </a:p>
          <a:p>
            <a:pPr marL="714375" indent="-5334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inflační očekávaní se do skutečné inflace promítají přes poptávku po penězích. </a:t>
            </a:r>
          </a:p>
          <a:p>
            <a:pPr marL="714375" indent="-5334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Tzn.: inflace je vyvolávána nejen skutečným růstem peněžní zásoby, ale maže být vyvolána i jen </a:t>
            </a: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očekávaným růstem peněžní zásoby.</a:t>
            </a:r>
          </a:p>
          <a:p>
            <a:pPr marL="714375" indent="-533400"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5334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 CB oznámí vyšší inflační cíl a zvyšování peněžní zásoby, aby daný cíl splnila:</a:t>
            </a:r>
          </a:p>
          <a:p>
            <a:pPr marL="714375" indent="-5334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Prohlášení – okamžitý vliv na inflaci – je očekávaná vyšší inflace: inflační očekávaní se promítne do nominální úrokové míry: </a:t>
            </a:r>
          </a:p>
          <a:p>
            <a:pPr marL="714375" indent="-5334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Zvýšení nominální úrokové míry zdražuje držbu peněžních zůstatků: </a:t>
            </a:r>
          </a:p>
          <a:p>
            <a:pPr marL="714375" indent="-5334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poptávky po peněžních zůstatcích, a v důsledku toho vzroste inflace – ještě dříve, než CB peněžní zásobu skutečně zvýší. </a:t>
            </a:r>
          </a:p>
          <a:p>
            <a:pPr marL="714375" indent="-533400"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5334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 poměrné nízká – když centrální banky zemí nepovolují rychlý růst peněžní zásoby.</a:t>
            </a:r>
          </a:p>
          <a:p>
            <a:pPr marL="714375" indent="-533400" algn="just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533400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 – ČLÁNKY, grafy od str. 111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0078"/>
            <a:ext cx="11081656" cy="841572"/>
          </a:xfrm>
        </p:spPr>
        <p:txBody>
          <a:bodyPr>
            <a:noAutofit/>
          </a:bodyPr>
          <a:lstStyle/>
          <a:p>
            <a:pPr algn="just"/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 a inflační očekávání  </a:t>
            </a:r>
          </a:p>
        </p:txBody>
      </p:sp>
    </p:spTree>
    <p:extLst>
      <p:ext uri="{BB962C8B-B14F-4D97-AF65-F5344CB8AC3E}">
        <p14:creationId xmlns:p14="http://schemas.microsoft.com/office/powerpoint/2010/main" val="37454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00138"/>
            <a:ext cx="11674324" cy="524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Peníze = prostředek směny – přednost likvidním aktivům před méně likvidními. </a:t>
            </a:r>
          </a:p>
          <a:p>
            <a:pPr algn="just"/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Všechna aktiva – </a:t>
            </a:r>
            <a:r>
              <a:rPr lang="cs-CZ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stejná míru výnosu, snaha držet pouze likvidní aktiva (peníze),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nezájem a o méně likvidní aktiva.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Méně likvidní aktiva musí nabízet vyšší výnos kompenzující nevýhodu nižší likvidity. </a:t>
            </a:r>
          </a:p>
          <a:p>
            <a:pPr algn="just"/>
            <a:r>
              <a:rPr 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Výše transakčních zůstatků – porovnání transakčních nákladů na přeměnu méně likvidních aktiv v peníze s úrokem z méně likvidních aktiv. </a:t>
            </a:r>
          </a:p>
          <a:p>
            <a:pPr algn="just"/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Držba peněžních zůstatků namísto jiných aktiv = přicházíme o úrok = náklad držby peněžních zůstatků = náklad obětované příležitosti. </a:t>
            </a:r>
          </a:p>
          <a:p>
            <a:pPr algn="just"/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Výše transakčních zůstatků = </a:t>
            </a:r>
            <a:r>
              <a:rPr lang="cs-CZ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nepřímo úměrná úrokové míře;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závislá také na důchodu člověka, resp. na příjmu firmy – výše transakčních zůstatků je </a:t>
            </a:r>
            <a:r>
              <a:rPr lang="cs-CZ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přímo úměrná výši důchodu. </a:t>
            </a:r>
          </a:p>
          <a:p>
            <a:pPr algn="just"/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Poptávka po penězích zahrnuje také </a:t>
            </a:r>
            <a:r>
              <a:rPr 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OPATRNOSTNÍ ZŮSTATKY: </a:t>
            </a: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peněžní zůstatky, které lidé chtějí držet, protože mají </a:t>
            </a:r>
            <a:r>
              <a:rPr lang="cs-CZ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nižší riziko než jiná aktiva</a:t>
            </a: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 rizika a výnosu aktiv: </a:t>
            </a:r>
            <a:r>
              <a:rPr 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Rizikovější aktiva = vyšší míra výnosu.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struktury portfolia aktiv tak, že maximalizuje jeho očekávaný užitek.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Peněžní zůstatky – nižší riziko než jiná aktiva, </a:t>
            </a: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chtějí lidé držet část svého bohatství v penězích.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Výše opatrnostních zůstatků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nepřímo úměrná úrokové míře;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</a:t>
            </a: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výšení úrokové míry – převod části peněžních zůstatků do jiných aktiv –</a:t>
            </a:r>
            <a:r>
              <a:rPr lang="cs-CZ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vyšší úroková míra jim kompenzuje vyšší riziko</a:t>
            </a:r>
            <a:r>
              <a:rPr lang="cs-CZ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závislá také na výši bohatství =</a:t>
            </a:r>
            <a:r>
              <a:rPr lang="cs-CZ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přímo úměrná výši  bohatství.</a:t>
            </a:r>
            <a:endParaRPr lang="cs-CZ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925" y="742240"/>
            <a:ext cx="7529513" cy="357898"/>
          </a:xfrm>
        </p:spPr>
        <p:txBody>
          <a:bodyPr>
            <a:noAutofit/>
          </a:bodyPr>
          <a:lstStyle/>
          <a:p>
            <a:r>
              <a:rPr lang="cs-CZ" b="1" dirty="0"/>
              <a:t>Poptávka po penězích   </a:t>
            </a:r>
            <a:br>
              <a:rPr lang="cs-CZ" b="1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853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2161" y="474059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Shrnutí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20870-C703-E7E9-4E04-34BE7B9A565B}"/>
              </a:ext>
            </a:extLst>
          </p:cNvPr>
          <p:cNvSpPr txBox="1"/>
          <p:nvPr/>
        </p:nvSpPr>
        <p:spPr>
          <a:xfrm>
            <a:off x="266700" y="1153664"/>
            <a:ext cx="1157287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Peníze jsou likvidním aktivem — lze je rychle a bez velkých nákladů použít jako prostředek směny.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Poptávka po penězích je snaha držet peněžní zůstatky namísto jiných aktiv. Důvody jsou </a:t>
            </a:r>
            <a:r>
              <a:rPr lang="cs-CZ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transakční a opatrnostní.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při rozhodování o výši peněžních zůstatků Člověk porovnává likviditu, výnos a riziko aktiv. Likvidita aktiva je dána transakčními náklady na jeho přeměnu v peníze.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Transakční zůstatky se drží pro zabezpečování běžných transakcí, neboť existuje časový nesoulad mezi příjmy a výdaji. při rozhodování o jejich výši lidé porovnávají transakční náklady a obětovaný úrok z jiných aktiv. Úrok je nákladem držby peněžních zůstatků. Výše transakčních zůstatků je přímo úměrná důchodu a nepřímo úměrná úrokové míře.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Opatrnostní zůstatky lidé drží proto, se zabezpečují vůči riziku jiných aktiv. Jejich výše je přímo úměrná bohatství a nepřímo úměrná úrokové poptávané peněžní zůstatky jsou nepřímo úměrné očekávané inflaci, neboť ta snižuje jejich hodnotu. Očekávaná inflace je zahrnuta v nominální úrokové míře.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Poptávka po penězích je funkce vyjadřující závislost poptávaných peněžních zůstatků zejména na důchodu a úrokové míře. Nominální peněžní zůstatky jsou přímo úměrné nominálnímu důchodu a nepřímo úměrné nominální úrokové míře. Reálné peněžní zůstatky jsou přímo úměrné reálnému důchodu a nepřímo úměrné nominální úrokové míře.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Když centrální banka uvede do oběhu dodatečné peníze, zvýší peněžní bázi. Peněžní báze je suma oběživa a bankovních rezerv. </a:t>
            </a:r>
            <a:r>
              <a:rPr lang="cs-CZ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 peněžní bázi vyrůstá v procesu multiplikační tvorby vkladů peněžní zásoba, což je suma oběživa a bankovních vkladů. </a:t>
            </a:r>
          </a:p>
        </p:txBody>
      </p:sp>
    </p:spTree>
    <p:extLst>
      <p:ext uri="{BB962C8B-B14F-4D97-AF65-F5344CB8AC3E}">
        <p14:creationId xmlns:p14="http://schemas.microsoft.com/office/powerpoint/2010/main" val="27859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5840" y="240587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Shrnutí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20870-C703-E7E9-4E04-34BE7B9A565B}"/>
              </a:ext>
            </a:extLst>
          </p:cNvPr>
          <p:cNvSpPr txBox="1"/>
          <p:nvPr/>
        </p:nvSpPr>
        <p:spPr>
          <a:xfrm>
            <a:off x="771525" y="920192"/>
            <a:ext cx="11068049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7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Peněžní zásobu vyjadřujeme peněžním agregátem Ml (oběživo a vklady na běžných účtech) nebo agregátem M2 (oběživo, vklady na běžných účtech a vklady na termínovaných účtech).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7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Peněžní multiplikátor udává, jak velký přírůstek peněžní zásoby bude vyvolán přírůstkem peněžní báze. Multiplikátor je tím větší, čím menší je míra bankovních rezerv a čím menší je podíl oběživa na vkladech. Rovnováha trhu peněz znamená, že lidé v souhrnu drží tolik peněžních zůstatků, kolik držet chtějí, čili peněžní zásoba se rovná sumě poptávaných peněžních zůstatků.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7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Trh peněz dosahuje své rovnováhy působením transmisního mechanismu. Zvýšení peněžní zásoby v první fázi vyvolá nerovnováhu na trhu peněz. Ve druhé fázi se lidé zbavují přebytečných peněžních zůstatků nákupem jiných aktiv, což zvyšuje tržní ceny aktiv a vyvolává pokles úrokové míry. Ve třetí fázi pokles úrokové míry vede ke zvýšení agregátních výdajů a reálného domácího produktu. Ve čtvrté fázi dojde k růstu cenové hladiny, k poklesu reálné peněžní zásoby a ke zvýšení úrokové míry a ke snížení reálného produktu.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7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Podle kvantitativní teorie peněz existuje přímo úměrný vztah mezi velikostí peněžní zásoby a velikostí </a:t>
            </a:r>
            <a:r>
              <a:rPr lang="cs-CZ" sz="17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nominálniho</a:t>
            </a:r>
            <a:r>
              <a:rPr lang="cs-CZ" sz="17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domácího produktu. Změny peněžní zásoby v krátkém období mají účinek na reálné ekonomické veličiny, ale v dlouhém období ovlivňují pouze cenovou hladinu (peníze jsou neutrální). </a:t>
            </a:r>
          </a:p>
          <a:p>
            <a:pPr marL="400050" indent="-400050" algn="just">
              <a:buClr>
                <a:srgbClr val="000000"/>
              </a:buClr>
              <a:buFont typeface="+mj-lt"/>
              <a:buAutoNum type="romanUcPeriod"/>
            </a:pPr>
            <a:r>
              <a:rPr lang="cs-CZ" sz="17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Fisherův</a:t>
            </a:r>
            <a:r>
              <a:rPr lang="cs-CZ" sz="17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transakční přístup je vyjádřen rovnicí směny </a:t>
            </a:r>
            <a:r>
              <a:rPr lang="cs-CZ" sz="17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</a:t>
            </a:r>
            <a:r>
              <a:rPr lang="cs-CZ" sz="14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lang="cs-CZ" sz="17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x V = P x Q. </a:t>
            </a:r>
          </a:p>
          <a:p>
            <a:pPr marL="400050" indent="-400050" algn="just">
              <a:buClr>
                <a:srgbClr val="000000"/>
              </a:buClr>
              <a:buFont typeface="+mj-lt"/>
              <a:buAutoNum type="romanUcPeriod"/>
            </a:pPr>
            <a:r>
              <a:rPr lang="cs-CZ" sz="17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Cambridgeský přístup hotovostních zůstatků je vyjádřen cambridgeskou rovnicí peněz: </a:t>
            </a:r>
            <a:r>
              <a:rPr lang="cs-CZ" sz="17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</a:t>
            </a:r>
            <a:r>
              <a:rPr lang="cs-CZ" sz="14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lang="cs-CZ" sz="17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= k x P x Q.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7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Inflace je peněžní jev. Její výše závisí na změnách peněžní zásoby a na změnách poptávky po penězích. 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7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Očekávaná inflace se promítá do skutečné inflace prostřednictvím změny nominální úrokové míry, která ovlivňuje poptávku po penězích. </a:t>
            </a:r>
            <a:r>
              <a:rPr lang="cs-CZ" sz="17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31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2322534" y="274796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421650"/>
            <a:ext cx="11674324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Rozdělení na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TRANSAKČNÍ TEORIE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soustřeďují na rozhodování člověka mezi likviditou a výnosem,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PORTFOLIOVÉ TEORIE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zkoumají rozhodování mezi rizikem a výnosem. </a:t>
            </a:r>
          </a:p>
          <a:p>
            <a:pPr marL="628650" indent="-514350" algn="just">
              <a:buFont typeface="+mj-lt"/>
              <a:buAutoNum type="arabicPeriod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514350" algn="just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Transakční teorie vysvětlují transakční zůstatky, portfoliové teorie vysvětlují opatrnostní zůstatky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8650" indent="-514350" algn="just">
              <a:buFont typeface="+mj-lt"/>
              <a:buAutoNum type="arabicPeriod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Použitá teorie závisí na tom, zda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definujeme peníze úzce nebo široce: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ÚZCE: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oběživo plus vklady na běžných účtech (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peněžní agregát M1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k vysvětlení poptávky po penězích –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TRANSAKČNÍ TEORIE: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Běžné a termínované účty se neliší rizikem: rozhodování mezi nimi – ovlivněno zejména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TRANSAKČNÍMI NÁKLADY.</a:t>
            </a:r>
          </a:p>
          <a:p>
            <a:pPr marL="628650" indent="-514350" algn="just">
              <a:buFont typeface="+mj-lt"/>
              <a:buAutoNum type="arabicPeriod" startAt="2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ŠIROCE: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oběživo plus vklady na běžných i termínovaných účtech (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peněžní agregát M2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k vysvětlení poptávky po penězích –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PORTFOLIOVÁ TEORIE: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Bankovní účty se od cenných papírů a jiných aktiv liší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RIZIKEM. </a:t>
            </a:r>
          </a:p>
          <a:p>
            <a:pPr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98923"/>
            <a:ext cx="8831943" cy="445729"/>
          </a:xfrm>
        </p:spPr>
        <p:txBody>
          <a:bodyPr>
            <a:noAutofit/>
          </a:bodyPr>
          <a:lstStyle/>
          <a:p>
            <a:r>
              <a:rPr lang="cs-CZ" b="1" dirty="0"/>
              <a:t>Teorie poptávky po penězích </a:t>
            </a:r>
          </a:p>
        </p:txBody>
      </p:sp>
    </p:spTree>
    <p:extLst>
      <p:ext uri="{BB962C8B-B14F-4D97-AF65-F5344CB8AC3E}">
        <p14:creationId xmlns:p14="http://schemas.microsoft.com/office/powerpoint/2010/main" val="32731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52449" y="1343026"/>
            <a:ext cx="11325225" cy="477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857250" indent="-74295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NOMINÁLNÍ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peněžní zůstatky – závislé na NOMINÁLNÍM DŮCHODU, </a:t>
            </a:r>
          </a:p>
          <a:p>
            <a:pPr marL="857250" indent="-74295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REÁLNÉ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peněžní zůstatky – závislé na REÁLNÉM DŮCHODU.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Změny cenové hladiny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vliv na poptávané nominální zůstatky, nemají vliv na poptávané reálné zůstatky.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sz="2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Vliv úrokové míry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Vztah mezi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nominální a reálnou úrokovou mírou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zachycuje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Fisherova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rovnice: </a:t>
            </a:r>
          </a:p>
          <a:p>
            <a:pPr lvl="8" algn="just">
              <a:buFont typeface="Wingdings" panose="05000000000000000000" pitchFamily="2" charset="2"/>
              <a:buChar char="v"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86600" lvl="8" indent="-361950" algn="just">
              <a:buFont typeface="Wingdings" panose="05000000000000000000" pitchFamily="2" charset="2"/>
              <a:buChar char="v"/>
            </a:pP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Očekávaná inflace = očekávané znehodnocování peněz: </a:t>
            </a:r>
          </a:p>
          <a:p>
            <a:pPr marL="7086600" lvl="8" indent="-361950" algn="just">
              <a:buFont typeface="Wingdings" panose="05000000000000000000" pitchFamily="2" charset="2"/>
              <a:buChar char="Ø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snižování jejich kupní síly, </a:t>
            </a:r>
          </a:p>
          <a:p>
            <a:pPr marL="7086600" lvl="8" indent="-361950" algn="just">
              <a:buFont typeface="Wingdings" panose="05000000000000000000" pitchFamily="2" charset="2"/>
              <a:buChar char="v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 věřitelé a dlužníci v úvěrových smlouvách zahrnou očekávanou inflaci do úrokové míry (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Fisherův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efekt).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61835"/>
            <a:ext cx="9395908" cy="103689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6F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NOMINÁLNÍ vs. REÁLNÉ PENĚŽNÍ ZŮSTATKY </a:t>
            </a:r>
            <a:b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b="1" dirty="0">
              <a:solidFill>
                <a:srgbClr val="006FC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E8C4A-5CC9-13C5-3628-649EAAA1EF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06" t="54538" r="43640" b="32558"/>
          <a:stretch/>
        </p:blipFill>
        <p:spPr>
          <a:xfrm>
            <a:off x="314326" y="4142419"/>
            <a:ext cx="6800849" cy="189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52449" y="1343025"/>
            <a:ext cx="11325225" cy="495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42913" indent="-357188" algn="just"/>
            <a:r>
              <a:rPr lang="cs-CZ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Závislost poptávky po penězích na úrokové míře vyplývá z toho, že </a:t>
            </a:r>
            <a:r>
              <a:rPr lang="cs-CZ" sz="2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úroková míra = náklad držby peněz.</a:t>
            </a:r>
          </a:p>
          <a:p>
            <a:pPr marL="442913" indent="-357188" algn="just"/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člověka mezi peněžními zůstatky a úrok vynášejícími aktivy = </a:t>
            </a:r>
            <a:r>
              <a:rPr lang="cs-CZ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ovlivněno nominální úrokovou mírou, </a:t>
            </a: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protože nominální úroková míra je nákladem držby peněz. </a:t>
            </a:r>
          </a:p>
          <a:p>
            <a:pPr marL="442913" indent="-357188" algn="just"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Držba peněz v hotovosti: </a:t>
            </a:r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obětovaným výnosem je vždy nominální úrok </a:t>
            </a:r>
            <a:r>
              <a:rPr lang="cs-CZ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– přicházíme nejen o 1) REÁLNÝ ÚROK, ale navíc se 2) PENÍZE ZNEHODNOCUJÍ INFLACÍ. </a:t>
            </a:r>
          </a:p>
          <a:p>
            <a:pPr marL="85725" indent="0" algn="just">
              <a:buNone/>
            </a:pPr>
            <a:r>
              <a:rPr lang="pl-P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357188" algn="just"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Formulace funkce poptávky po penězích: </a:t>
            </a:r>
          </a:p>
          <a:p>
            <a:pPr marL="5829300" indent="-285750" algn="just"/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Výše poptávaných peněžních zůstatků – </a:t>
            </a:r>
            <a:r>
              <a:rPr lang="cs-CZ" sz="19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přímo úměrná transakčním nákladům, důchodu a bohatství a nepřímo úměrná nominální úrokové míře. </a:t>
            </a:r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agregátní funkci poptávky po penězích – Y = domácí produkt. </a:t>
            </a:r>
          </a:p>
          <a:p>
            <a:pPr marL="6000750" indent="-457200" algn="just">
              <a:buFont typeface="+mj-lt"/>
              <a:buAutoNum type="arabicPeriod"/>
            </a:pPr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 poptávky po penězích – </a:t>
            </a:r>
            <a:r>
              <a:rPr lang="cs-CZ" sz="19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zjednodušíme, když transakční náklady považujeme za konstantní: </a:t>
            </a:r>
          </a:p>
          <a:p>
            <a:pPr marL="5886450" algn="just">
              <a:buFont typeface="Wingdings" panose="05000000000000000000" pitchFamily="2" charset="2"/>
              <a:buChar char="Ø"/>
            </a:pPr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závislé zejména na technologických a institucionálních charakteristikách trhů a mění se poměrně pomalu pod vlivem finančních a technologických inovací (platební karty, bankomaty aj.). </a:t>
            </a:r>
          </a:p>
          <a:p>
            <a:pPr marL="6000750" indent="-457200" algn="just">
              <a:buFont typeface="+mj-lt"/>
              <a:buAutoNum type="arabicPeriod" startAt="2"/>
            </a:pPr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 zjednodušíme poptávku po penězích </a:t>
            </a:r>
            <a:r>
              <a:rPr lang="cs-CZ" sz="19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vypuštěním proměnných bohatství W </a:t>
            </a:r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 dlouhém období: změny produktu - dobrá aproximace změn bohatství) 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43" y="561836"/>
            <a:ext cx="11642532" cy="1036891"/>
          </a:xfrm>
        </p:spPr>
        <p:txBody>
          <a:bodyPr>
            <a:noAutofit/>
          </a:bodyPr>
          <a:lstStyle/>
          <a:p>
            <a:pPr algn="l"/>
            <a:r>
              <a:rPr lang="cs-CZ" sz="2000" b="1" dirty="0">
                <a:solidFill>
                  <a:srgbClr val="006FC0"/>
                </a:solidFill>
                <a:latin typeface="Arial" panose="020B0604020202020204" pitchFamily="34" charset="0"/>
              </a:rPr>
              <a:t>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Závislost poptávky po penězích na úrokové míře; 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Formulace funkce poptávky po penězích </a:t>
            </a:r>
            <a:b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b="1" dirty="0">
              <a:solidFill>
                <a:srgbClr val="006FC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F3F4E-DE19-EC7F-21FC-0DF3DA2568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577" r="23736" b="51450"/>
          <a:stretch/>
        </p:blipFill>
        <p:spPr>
          <a:xfrm>
            <a:off x="314326" y="3429000"/>
            <a:ext cx="5572124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52449" y="1343026"/>
            <a:ext cx="11325225" cy="477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66700" indent="-266700" algn="just"/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Rozlišujeme také nominální a reálnou poptávku po penězích. </a:t>
            </a:r>
          </a:p>
          <a:p>
            <a:pPr indent="-45720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Funkce nominální poptávky po penězích:</a:t>
            </a:r>
          </a:p>
          <a:p>
            <a:pPr marL="6543675" indent="-352425">
              <a:spcBef>
                <a:spcPts val="0"/>
              </a:spcBef>
              <a:buClrTx/>
              <a:buSzTx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poptávka po peněžních zůstatcích závisí rovněž na vašem důchodu a na ceně držby peněz — cenou držby peněz je ušlý nominální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úrok. </a:t>
            </a:r>
          </a:p>
          <a:p>
            <a:pPr marL="5743575" lvl="8" indent="-542925" algn="just">
              <a:tabLst>
                <a:tab pos="8248650" algn="l"/>
              </a:tabLst>
            </a:pPr>
            <a:endParaRPr lang="cs-CZ" sz="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357188" algn="just">
              <a:tabLst>
                <a:tab pos="8248650" algn="l"/>
              </a:tabLst>
            </a:pPr>
            <a:endPara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 algn="just"/>
            <a:endParaRPr lang="cs-CZ" sz="2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Font typeface="+mj-lt"/>
              <a:buAutoNum type="arabicPeriod" startAt="2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Častěji: funkce reálné poptávky po penězích: </a:t>
            </a:r>
          </a:p>
          <a:p>
            <a:pPr marL="442913" indent="-357188" algn="just">
              <a:tabLst>
                <a:tab pos="824865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výše poptávaných reálných peněžních zůstatků: přímo úměrná reálnému důchodu a nepřímo úměrná nominální úrokové míře. </a:t>
            </a:r>
          </a:p>
          <a:p>
            <a:pPr marL="442913" indent="-357188" algn="just">
              <a:buFont typeface="Wingdings" panose="05000000000000000000" pitchFamily="2" charset="2"/>
              <a:buChar char="q"/>
              <a:tabLst>
                <a:tab pos="824865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Shrnutí:</a:t>
            </a:r>
          </a:p>
          <a:p>
            <a:pPr marL="442913" indent="-357188" algn="just">
              <a:tabLst>
                <a:tab pos="824865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Poptávka po peněžních zůstatcích závisí</a:t>
            </a:r>
          </a:p>
          <a:p>
            <a:pPr marL="442913" indent="-357188" algn="just">
              <a:buFont typeface="+mj-lt"/>
              <a:buAutoNum type="arabicPeriod"/>
              <a:tabLst>
                <a:tab pos="824865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DŮCHODU </a:t>
            </a:r>
          </a:p>
          <a:p>
            <a:pPr marL="442913" indent="-357188" algn="just">
              <a:buFont typeface="+mj-lt"/>
              <a:buAutoNum type="arabicPeriod"/>
              <a:tabLst>
                <a:tab pos="824865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 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CENĚ DRŽBY PENĚZ 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</a:p>
          <a:p>
            <a:pPr marL="714375" indent="-266700" algn="just">
              <a:buFont typeface="Wingdings" panose="05000000000000000000" pitchFamily="2" charset="2"/>
              <a:buChar char="Ø"/>
              <a:tabLst>
                <a:tab pos="824865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cenou držby peněz je 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UŠLÝ NOMINÁLNÍ ÚROK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42913" indent="-357188" algn="just">
              <a:tabLst>
                <a:tab pos="8248650" algn="l"/>
              </a:tabLst>
            </a:pPr>
            <a:endPara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357188" algn="just">
              <a:tabLst>
                <a:tab pos="8248650" algn="l"/>
              </a:tabLst>
            </a:pPr>
            <a:endPara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357188" algn="just">
              <a:tabLst>
                <a:tab pos="8248650" algn="l"/>
              </a:tabLst>
            </a:pPr>
            <a:endPara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357188" algn="just"/>
            <a:endParaRPr lang="cs-CZ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61835"/>
            <a:ext cx="9395908" cy="103689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6F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Závislost poptávky po penězích na úrokové míře - odvození</a:t>
            </a:r>
            <a:b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b="1" dirty="0">
              <a:solidFill>
                <a:srgbClr val="006FC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50828-B24A-2FF1-66C0-A40839C041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9146" r="38744" b="5824"/>
          <a:stretch/>
        </p:blipFill>
        <p:spPr>
          <a:xfrm>
            <a:off x="7267573" y="1752600"/>
            <a:ext cx="4610101" cy="1538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7C8EEC-1193-37A9-0CD1-2FC6C0303A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2" r="39746" b="82180"/>
          <a:stretch/>
        </p:blipFill>
        <p:spPr>
          <a:xfrm>
            <a:off x="6677026" y="4084488"/>
            <a:ext cx="5291136" cy="19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421650"/>
            <a:ext cx="11674324" cy="49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Bankovní soustava – tvořena centrální bankou a komerčními bankami;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Centrální banka – emisní banka, má zákonný monopol na emisi peněz. </a:t>
            </a:r>
          </a:p>
          <a:p>
            <a:pPr algn="just"/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CENTRÁLNÍ BANKA (CB)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také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KOMERČNÍ BANKY (KB)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vytvářejí peníze!!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komerční banky = banky s částečnými rezervami: pouze část vkladů udržují v rezervách a zbytek poskytují jako půjčky.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Zjednodušené bilance centrální banky a některé z komerčních bank </a:t>
            </a:r>
          </a:p>
          <a:p>
            <a:pPr marL="6543675" indent="0" algn="just">
              <a:buNone/>
            </a:pPr>
            <a:r>
              <a:rPr 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ČNB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 </a:t>
            </a:r>
            <a:r>
              <a:rPr lang="cs-CZ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aktivech: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hlavně devizové rezervy – dluhopisy cizích vlád a jejich zahraničních veřejných institucí. Dluhopisy české vlády – menší část aktiv; v </a:t>
            </a:r>
            <a:r>
              <a:rPr lang="cs-CZ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pasivech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oběživo (bankovky a mince v oběhu) a rezervy, které si u ní ukládají KB; </a:t>
            </a:r>
          </a:p>
          <a:p>
            <a:pPr marL="6543675" indent="0" algn="just">
              <a:buNone/>
            </a:pPr>
            <a:r>
              <a:rPr 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 </a:t>
            </a:r>
            <a:r>
              <a:rPr lang="cs-CZ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aktivech: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její rezervy, dluhopisy a půjčky poskytnuté; v </a:t>
            </a:r>
            <a:r>
              <a:rPr lang="cs-CZ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pasivech: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vklady a diskontní půjčky (půjčky přijaté od CB). </a:t>
            </a:r>
          </a:p>
          <a:p>
            <a:pPr marL="6543675" indent="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D1754-2AD6-4A93-A76A-AAC64C2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98923"/>
            <a:ext cx="8831943" cy="445729"/>
          </a:xfrm>
        </p:spPr>
        <p:txBody>
          <a:bodyPr>
            <a:noAutofit/>
          </a:bodyPr>
          <a:lstStyle/>
          <a:p>
            <a:r>
              <a:rPr lang="cs-CZ" b="1" dirty="0"/>
              <a:t>Tvorba peněz a peněžní zásoba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8B477-8F9D-F984-5AD1-E77E49FB40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949" b="17821"/>
          <a:stretch/>
        </p:blipFill>
        <p:spPr>
          <a:xfrm>
            <a:off x="169333" y="3762376"/>
            <a:ext cx="6547757" cy="21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8797</TotalTime>
  <Words>8325</Words>
  <Application>Microsoft Office PowerPoint</Application>
  <PresentationFormat>Widescreen</PresentationFormat>
  <Paragraphs>603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Aptos</vt:lpstr>
      <vt:lpstr>Arial</vt:lpstr>
      <vt:lpstr>Calibri</vt:lpstr>
      <vt:lpstr>Times New Roman</vt:lpstr>
      <vt:lpstr>Wingdings</vt:lpstr>
      <vt:lpstr>1_Office Theme</vt:lpstr>
      <vt:lpstr>2_Office Theme</vt:lpstr>
      <vt:lpstr>Makroekonomie II 3. Peníze, trh peněz, cenová hladina a inflace: Poptávka po penězích, tvorba peněz a peněžní zásoba. Kvantitativní teorie peněz. Příčiny a důsledky inflace; měření cenové hladiny a inflace; nástroje pro kontrolu inflace. XMAK2</vt:lpstr>
      <vt:lpstr>PENÍZE   </vt:lpstr>
      <vt:lpstr>Poptávka po penězích    </vt:lpstr>
      <vt:lpstr>Poptávka po penězích    </vt:lpstr>
      <vt:lpstr>Teorie poptávky po penězích </vt:lpstr>
      <vt:lpstr> NOMINÁLNÍ vs. REÁLNÉ PENĚŽNÍ ZŮSTATKY  </vt:lpstr>
      <vt:lpstr> Závislost poptávky po penězích na úrokové míře; Formulace funkce poptávky po penězích  </vt:lpstr>
      <vt:lpstr> Závislost poptávky po penězích na úrokové míře - odvození </vt:lpstr>
      <vt:lpstr>Tvorba peněz a peněžní zásoba </vt:lpstr>
      <vt:lpstr>Tvorba peněz a peněžní zásoba </vt:lpstr>
      <vt:lpstr>Tvorba peněz a peněžní zásoba </vt:lpstr>
      <vt:lpstr>Tvorba peněz a peněžní zásoba </vt:lpstr>
      <vt:lpstr>Tvorba peněz a peněžní zásoba </vt:lpstr>
      <vt:lpstr>PENĚŽNÍ ZÁSOBA </vt:lpstr>
      <vt:lpstr>Rovnováha trhu peněz a transmisní mechanismus </vt:lpstr>
      <vt:lpstr>Rovnováha trhu peněz a transmisní mechanismus </vt:lpstr>
      <vt:lpstr>Rovnováha trhu peněz a transmisní mechanismus </vt:lpstr>
      <vt:lpstr>Rovnováha trhu peněz a transmisní mechanismus </vt:lpstr>
      <vt:lpstr>Rovnováha trhu peněz a transmisní mechanismus </vt:lpstr>
      <vt:lpstr>Rovnováha trhu peněz a transmisní mechanismus </vt:lpstr>
      <vt:lpstr>Rovnováha trhu peněz a transmisní mechanismus </vt:lpstr>
      <vt:lpstr>Rovnováha trhu peněz a transmisní mechanismus </vt:lpstr>
      <vt:lpstr>Rovnováha trhu peněz a transmisní mechanismus </vt:lpstr>
      <vt:lpstr>Rovnováha trhu peněz a transmisní mechanismus </vt:lpstr>
      <vt:lpstr>Kvantitativní teorie peněz</vt:lpstr>
      <vt:lpstr>Kvantitativní teorie peněz</vt:lpstr>
      <vt:lpstr>Kvantitativní teorie peněz a neutralita peněz </vt:lpstr>
      <vt:lpstr>Kvantitativní teorie peněz a neutralita peněz </vt:lpstr>
      <vt:lpstr>Názory na rychlost obratu peněz: </vt:lpstr>
      <vt:lpstr>Názory na rychlost obratu peněz a rovnice směny: </vt:lpstr>
      <vt:lpstr>Názory na rychlost obratu peněz a rovnice směny: </vt:lpstr>
      <vt:lpstr>Názory na rychlost obratu peněz a rovnice směny: </vt:lpstr>
      <vt:lpstr>Tvrzení nové kvantitativní teorie: </vt:lpstr>
      <vt:lpstr>Tvrzení nové kvantitativní teorie: </vt:lpstr>
      <vt:lpstr>Inflace a inflační očekávání  </vt:lpstr>
      <vt:lpstr>Inflace a inflační očekávání  </vt:lpstr>
      <vt:lpstr>Inflace a inflační očekávání  </vt:lpstr>
      <vt:lpstr>Inflace a inflační očekávání  </vt:lpstr>
      <vt:lpstr>Inflace a inflační očekávání  </vt:lpstr>
      <vt:lpstr>Shrnutí </vt:lpstr>
      <vt:lpstr>Shrnutí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Drastichová Magdaléna</dc:creator>
  <cp:lastModifiedBy>Drastichová Magdaléna</cp:lastModifiedBy>
  <cp:revision>26</cp:revision>
  <dcterms:created xsi:type="dcterms:W3CDTF">2024-10-01T11:06:53Z</dcterms:created>
  <dcterms:modified xsi:type="dcterms:W3CDTF">2024-10-07T14:58:45Z</dcterms:modified>
</cp:coreProperties>
</file>