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8"/>
  </p:notesMasterIdLst>
  <p:sldIdLst>
    <p:sldId id="256" r:id="rId2"/>
    <p:sldId id="412" r:id="rId3"/>
    <p:sldId id="364" r:id="rId4"/>
    <p:sldId id="413" r:id="rId5"/>
    <p:sldId id="414" r:id="rId6"/>
    <p:sldId id="415" r:id="rId7"/>
    <p:sldId id="472" r:id="rId8"/>
    <p:sldId id="474" r:id="rId9"/>
    <p:sldId id="416" r:id="rId10"/>
    <p:sldId id="417" r:id="rId11"/>
    <p:sldId id="471" r:id="rId12"/>
    <p:sldId id="473" r:id="rId13"/>
    <p:sldId id="421" r:id="rId14"/>
    <p:sldId id="420" r:id="rId15"/>
    <p:sldId id="418" r:id="rId16"/>
    <p:sldId id="482" r:id="rId17"/>
    <p:sldId id="483" r:id="rId18"/>
    <p:sldId id="422" r:id="rId19"/>
    <p:sldId id="484" r:id="rId20"/>
    <p:sldId id="485" r:id="rId21"/>
    <p:sldId id="486" r:id="rId22"/>
    <p:sldId id="487" r:id="rId23"/>
    <p:sldId id="480" r:id="rId24"/>
    <p:sldId id="477" r:id="rId25"/>
    <p:sldId id="478" r:id="rId26"/>
    <p:sldId id="479" r:id="rId27"/>
    <p:sldId id="481" r:id="rId28"/>
    <p:sldId id="425" r:id="rId29"/>
    <p:sldId id="488" r:id="rId30"/>
    <p:sldId id="489" r:id="rId31"/>
    <p:sldId id="490" r:id="rId32"/>
    <p:sldId id="423" r:id="rId33"/>
    <p:sldId id="503" r:id="rId34"/>
    <p:sldId id="505" r:id="rId35"/>
    <p:sldId id="506" r:id="rId36"/>
    <p:sldId id="491" r:id="rId37"/>
    <p:sldId id="492" r:id="rId38"/>
    <p:sldId id="504" r:id="rId39"/>
    <p:sldId id="507" r:id="rId40"/>
    <p:sldId id="508" r:id="rId41"/>
    <p:sldId id="493" r:id="rId42"/>
    <p:sldId id="509" r:id="rId43"/>
    <p:sldId id="510" r:id="rId44"/>
    <p:sldId id="512" r:id="rId45"/>
    <p:sldId id="511" r:id="rId46"/>
    <p:sldId id="513" r:id="rId47"/>
    <p:sldId id="514" r:id="rId48"/>
    <p:sldId id="515" r:id="rId49"/>
    <p:sldId id="516" r:id="rId50"/>
    <p:sldId id="497" r:id="rId51"/>
    <p:sldId id="517" r:id="rId52"/>
    <p:sldId id="518" r:id="rId53"/>
    <p:sldId id="519" r:id="rId54"/>
    <p:sldId id="498" r:id="rId55"/>
    <p:sldId id="500" r:id="rId56"/>
    <p:sldId id="501" r:id="rId57"/>
    <p:sldId id="502" r:id="rId58"/>
    <p:sldId id="520" r:id="rId59"/>
    <p:sldId id="521" r:id="rId60"/>
    <p:sldId id="522" r:id="rId61"/>
    <p:sldId id="523" r:id="rId62"/>
    <p:sldId id="524" r:id="rId63"/>
    <p:sldId id="525" r:id="rId64"/>
    <p:sldId id="526" r:id="rId65"/>
    <p:sldId id="426" r:id="rId66"/>
    <p:sldId id="361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495005-8362-44FA-A1E4-1B8EE22259EE}" v="9" dt="2024-12-18T21:53:55.3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3333" autoAdjust="0"/>
  </p:normalViewPr>
  <p:slideViewPr>
    <p:cSldViewPr snapToGrid="0">
      <p:cViewPr varScale="1">
        <p:scale>
          <a:sx n="66" d="100"/>
          <a:sy n="66" d="100"/>
        </p:scale>
        <p:origin x="12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DA611-F100-429B-B052-9EC1F438761B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4AD3D-6C93-44BC-9123-10DDA05B80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541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Rozšíření: https://www.econlib.org/library/Enc/PhillipsCurve.html</a:t>
            </a:r>
          </a:p>
          <a:p>
            <a:endParaRPr lang="cs-CZ" dirty="0"/>
          </a:p>
          <a:p>
            <a:r>
              <a:rPr lang="en-US" dirty="0"/>
              <a:t>A W Phillips The Relation Between unemployment and the Rate of Change of Money Wage Rates in the United Kingdom, 1861-1957 Vol 25 Issue 100, November 1958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11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sz="1200" b="1" dirty="0"/>
              <a:t>Zdroje ekonomického růstu</a:t>
            </a:r>
            <a:endParaRPr lang="cs-CZ" altLang="cs-CZ" sz="12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1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LIDSKÉ</a:t>
            </a:r>
            <a:r>
              <a:rPr lang="cs-CZ" altLang="cs-CZ" sz="1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- množství, kvalifikace, náklady na její získání, zvýšení a udržení a motivace lidských zdrojů jako předpoklad podnikání,</a:t>
            </a: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1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PŘÍRODNÍ</a:t>
            </a:r>
            <a:r>
              <a:rPr lang="cs-CZ" altLang="cs-CZ" sz="1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- množství půdy a nerostného bohatství a jejich kvalita,</a:t>
            </a: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1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KAPITÁLOVÉ</a:t>
            </a:r>
            <a:r>
              <a:rPr lang="cs-CZ" altLang="cs-CZ" sz="1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- kapitálové statky jako jsou stroje a zařízení, budovy, stavby, jejich technická úroveň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12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4451F613-5F04-9B5C-FAA6-6E944BCEF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5481E90A-4B98-3B5F-45AF-6E2FF05E1D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b="1" dirty="0"/>
              <a:t>Adam Smith (1723–1790)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Klíčové</a:t>
            </a:r>
            <a:r>
              <a:rPr lang="en-GB" b="1" dirty="0"/>
              <a:t> </a:t>
            </a:r>
            <a:r>
              <a:rPr lang="en-GB" b="1" dirty="0" err="1"/>
              <a:t>dílo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i="1" dirty="0" err="1"/>
              <a:t>Pojednání</a:t>
            </a:r>
            <a:r>
              <a:rPr lang="en-GB" i="1" dirty="0"/>
              <a:t> o </a:t>
            </a:r>
            <a:r>
              <a:rPr lang="en-GB" i="1" dirty="0" err="1"/>
              <a:t>podstatě</a:t>
            </a:r>
            <a:r>
              <a:rPr lang="en-GB" i="1" dirty="0"/>
              <a:t> a </a:t>
            </a:r>
            <a:r>
              <a:rPr lang="en-GB" i="1" dirty="0" err="1"/>
              <a:t>původu</a:t>
            </a:r>
            <a:r>
              <a:rPr lang="en-GB" i="1" dirty="0"/>
              <a:t> </a:t>
            </a:r>
            <a:r>
              <a:rPr lang="en-GB" i="1" dirty="0" err="1"/>
              <a:t>bohatství</a:t>
            </a:r>
            <a:r>
              <a:rPr lang="en-GB" i="1" dirty="0"/>
              <a:t> </a:t>
            </a:r>
            <a:r>
              <a:rPr lang="en-GB" i="1" dirty="0" err="1"/>
              <a:t>národů</a:t>
            </a:r>
            <a:r>
              <a:rPr lang="en-GB" dirty="0"/>
              <a:t> (1776)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Přístup</a:t>
            </a:r>
            <a:r>
              <a:rPr lang="en-GB" b="1" dirty="0"/>
              <a:t> k </a:t>
            </a:r>
            <a:r>
              <a:rPr lang="en-GB" b="1" dirty="0" err="1"/>
              <a:t>růstu</a:t>
            </a:r>
            <a:r>
              <a:rPr lang="en-GB" b="1" dirty="0"/>
              <a:t>: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Ekonomický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 je </a:t>
            </a:r>
            <a:r>
              <a:rPr lang="en-GB" dirty="0" err="1"/>
              <a:t>poháněn</a:t>
            </a:r>
            <a:r>
              <a:rPr lang="en-GB" dirty="0"/>
              <a:t> </a:t>
            </a:r>
            <a:r>
              <a:rPr lang="en-GB" b="1" dirty="0" err="1"/>
              <a:t>dělbu</a:t>
            </a:r>
            <a:r>
              <a:rPr lang="en-GB" b="1" dirty="0"/>
              <a:t> </a:t>
            </a:r>
            <a:r>
              <a:rPr lang="en-GB" b="1" dirty="0" err="1"/>
              <a:t>práce</a:t>
            </a:r>
            <a:r>
              <a:rPr lang="en-GB" dirty="0"/>
              <a:t>, </a:t>
            </a:r>
            <a:r>
              <a:rPr lang="en-GB" dirty="0" err="1"/>
              <a:t>která</a:t>
            </a:r>
            <a:r>
              <a:rPr lang="en-GB" dirty="0"/>
              <a:t> </a:t>
            </a:r>
            <a:r>
              <a:rPr lang="en-GB" dirty="0" err="1"/>
              <a:t>zvyšuje</a:t>
            </a:r>
            <a:r>
              <a:rPr lang="en-GB" dirty="0"/>
              <a:t> </a:t>
            </a:r>
            <a:r>
              <a:rPr lang="en-GB" dirty="0" err="1"/>
              <a:t>produktivitu</a:t>
            </a:r>
            <a:r>
              <a:rPr lang="en-GB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Zdůrazňuje</a:t>
            </a:r>
            <a:r>
              <a:rPr lang="en-GB" dirty="0"/>
              <a:t> </a:t>
            </a:r>
            <a:r>
              <a:rPr lang="en-GB" dirty="0" err="1"/>
              <a:t>význam</a:t>
            </a:r>
            <a:r>
              <a:rPr lang="en-GB" dirty="0"/>
              <a:t> </a:t>
            </a:r>
            <a:r>
              <a:rPr lang="en-GB" b="1" dirty="0" err="1"/>
              <a:t>volného</a:t>
            </a:r>
            <a:r>
              <a:rPr lang="en-GB" b="1" dirty="0"/>
              <a:t> </a:t>
            </a:r>
            <a:r>
              <a:rPr lang="en-GB" b="1" dirty="0" err="1"/>
              <a:t>trhu</a:t>
            </a:r>
            <a:r>
              <a:rPr lang="en-GB" dirty="0"/>
              <a:t> a </a:t>
            </a:r>
            <a:r>
              <a:rPr lang="en-GB" b="1" dirty="0" err="1"/>
              <a:t>neviditelné</a:t>
            </a:r>
            <a:r>
              <a:rPr lang="en-GB" b="1" dirty="0"/>
              <a:t> </a:t>
            </a:r>
            <a:r>
              <a:rPr lang="en-GB" b="1" dirty="0" err="1"/>
              <a:t>ruky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mechanismu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koordinuje</a:t>
            </a:r>
            <a:r>
              <a:rPr lang="en-GB" dirty="0"/>
              <a:t> </a:t>
            </a:r>
            <a:r>
              <a:rPr lang="en-GB" dirty="0" err="1"/>
              <a:t>ekonomické</a:t>
            </a:r>
            <a:r>
              <a:rPr lang="en-GB" dirty="0"/>
              <a:t> </a:t>
            </a:r>
            <a:r>
              <a:rPr lang="en-GB" dirty="0" err="1"/>
              <a:t>aktivity</a:t>
            </a:r>
            <a:r>
              <a:rPr lang="en-GB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Klíčovou</a:t>
            </a:r>
            <a:r>
              <a:rPr lang="en-GB" dirty="0"/>
              <a:t> </a:t>
            </a:r>
            <a:r>
              <a:rPr lang="en-GB" dirty="0" err="1"/>
              <a:t>roli</a:t>
            </a:r>
            <a:r>
              <a:rPr lang="en-GB" dirty="0"/>
              <a:t> </a:t>
            </a:r>
            <a:r>
              <a:rPr lang="en-GB" dirty="0" err="1"/>
              <a:t>hraje</a:t>
            </a:r>
            <a:r>
              <a:rPr lang="en-GB" dirty="0"/>
              <a:t> </a:t>
            </a:r>
            <a:r>
              <a:rPr lang="en-GB" b="1" dirty="0" err="1"/>
              <a:t>hromadění</a:t>
            </a:r>
            <a:r>
              <a:rPr lang="en-GB" b="1" dirty="0"/>
              <a:t> </a:t>
            </a:r>
            <a:r>
              <a:rPr lang="en-GB" b="1" dirty="0" err="1"/>
              <a:t>kapitálu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financuje</a:t>
            </a:r>
            <a:r>
              <a:rPr lang="en-GB" dirty="0"/>
              <a:t> </a:t>
            </a:r>
            <a:r>
              <a:rPr lang="en-GB" dirty="0" err="1"/>
              <a:t>investice</a:t>
            </a:r>
            <a:r>
              <a:rPr lang="en-GB" dirty="0"/>
              <a:t> a </a:t>
            </a:r>
            <a:r>
              <a:rPr lang="en-GB" dirty="0" err="1"/>
              <a:t>umožňuje</a:t>
            </a:r>
            <a:r>
              <a:rPr lang="en-GB" dirty="0"/>
              <a:t> </a:t>
            </a:r>
            <a:r>
              <a:rPr lang="en-GB" dirty="0" err="1"/>
              <a:t>další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Instituce</a:t>
            </a:r>
            <a:r>
              <a:rPr lang="en-GB" dirty="0"/>
              <a:t> a </a:t>
            </a:r>
            <a:r>
              <a:rPr lang="en-GB" dirty="0" err="1"/>
              <a:t>dobrá</a:t>
            </a:r>
            <a:r>
              <a:rPr lang="en-GB" dirty="0"/>
              <a:t> </a:t>
            </a:r>
            <a:r>
              <a:rPr lang="en-GB" dirty="0" err="1"/>
              <a:t>správa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zásadní</a:t>
            </a:r>
            <a:r>
              <a:rPr lang="en-GB" dirty="0"/>
              <a:t> pro </a:t>
            </a:r>
            <a:r>
              <a:rPr lang="en-GB" dirty="0" err="1"/>
              <a:t>vytváření</a:t>
            </a:r>
            <a:r>
              <a:rPr lang="en-GB" dirty="0"/>
              <a:t> </a:t>
            </a:r>
            <a:r>
              <a:rPr lang="en-GB" dirty="0" err="1"/>
              <a:t>prostředí</a:t>
            </a:r>
            <a:r>
              <a:rPr lang="en-GB" dirty="0"/>
              <a:t> </a:t>
            </a:r>
            <a:r>
              <a:rPr lang="en-GB" dirty="0" err="1"/>
              <a:t>podporujícího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Limity</a:t>
            </a:r>
            <a:r>
              <a:rPr lang="en-GB" b="1" dirty="0"/>
              <a:t> </a:t>
            </a:r>
            <a:r>
              <a:rPr lang="en-GB" b="1" dirty="0" err="1"/>
              <a:t>růstu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Přirozené</a:t>
            </a:r>
            <a:r>
              <a:rPr lang="en-GB" dirty="0"/>
              <a:t> </a:t>
            </a:r>
            <a:r>
              <a:rPr lang="en-GB" dirty="0" err="1"/>
              <a:t>limity</a:t>
            </a:r>
            <a:r>
              <a:rPr lang="en-GB" dirty="0"/>
              <a:t> </a:t>
            </a:r>
            <a:r>
              <a:rPr lang="en-GB" dirty="0" err="1"/>
              <a:t>růstu</a:t>
            </a:r>
            <a:r>
              <a:rPr lang="en-GB" dirty="0"/>
              <a:t> </a:t>
            </a:r>
            <a:r>
              <a:rPr lang="en-GB" dirty="0" err="1"/>
              <a:t>nejsou</a:t>
            </a:r>
            <a:r>
              <a:rPr lang="en-GB" dirty="0"/>
              <a:t> </a:t>
            </a:r>
            <a:r>
              <a:rPr lang="en-GB" dirty="0" err="1"/>
              <a:t>explicitně</a:t>
            </a:r>
            <a:r>
              <a:rPr lang="en-GB" dirty="0"/>
              <a:t> </a:t>
            </a:r>
            <a:r>
              <a:rPr lang="en-GB" dirty="0" err="1"/>
              <a:t>rozpracovány</a:t>
            </a:r>
            <a:r>
              <a:rPr lang="en-GB" dirty="0"/>
              <a:t>, ale </a:t>
            </a:r>
            <a:r>
              <a:rPr lang="en-GB" dirty="0" err="1"/>
              <a:t>mohou</a:t>
            </a:r>
            <a:r>
              <a:rPr lang="en-GB" dirty="0"/>
              <a:t> </a:t>
            </a:r>
            <a:r>
              <a:rPr lang="en-GB" dirty="0" err="1"/>
              <a:t>zahrnovat</a:t>
            </a:r>
            <a:r>
              <a:rPr lang="en-GB" dirty="0"/>
              <a:t> </a:t>
            </a:r>
            <a:r>
              <a:rPr lang="en-GB" dirty="0" err="1"/>
              <a:t>stagnaci</a:t>
            </a:r>
            <a:r>
              <a:rPr lang="en-GB" dirty="0"/>
              <a:t>, </a:t>
            </a:r>
            <a:r>
              <a:rPr lang="en-GB" dirty="0" err="1"/>
              <a:t>pokud</a:t>
            </a:r>
            <a:r>
              <a:rPr lang="en-GB" dirty="0"/>
              <a:t> se </a:t>
            </a:r>
            <a:r>
              <a:rPr lang="en-GB" dirty="0" err="1"/>
              <a:t>zpomalí</a:t>
            </a:r>
            <a:r>
              <a:rPr lang="en-GB" dirty="0"/>
              <a:t> </a:t>
            </a:r>
            <a:r>
              <a:rPr lang="en-GB" dirty="0" err="1"/>
              <a:t>inovace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pokud</a:t>
            </a:r>
            <a:r>
              <a:rPr lang="en-GB" dirty="0"/>
              <a:t> </a:t>
            </a:r>
            <a:r>
              <a:rPr lang="en-GB" dirty="0" err="1"/>
              <a:t>trhy</a:t>
            </a:r>
            <a:r>
              <a:rPr lang="en-GB" dirty="0"/>
              <a:t> </a:t>
            </a:r>
            <a:r>
              <a:rPr lang="en-GB" dirty="0" err="1"/>
              <a:t>nebudou</a:t>
            </a:r>
            <a:r>
              <a:rPr lang="en-GB" dirty="0"/>
              <a:t> </a:t>
            </a:r>
            <a:r>
              <a:rPr lang="en-GB" dirty="0" err="1"/>
              <a:t>fungovat</a:t>
            </a:r>
            <a:r>
              <a:rPr lang="en-GB" dirty="0"/>
              <a:t> </a:t>
            </a:r>
            <a:r>
              <a:rPr lang="en-GB" dirty="0" err="1"/>
              <a:t>efektivně</a:t>
            </a:r>
            <a:r>
              <a:rPr lang="en-GB" dirty="0"/>
              <a:t>.</a:t>
            </a:r>
          </a:p>
          <a:p>
            <a:r>
              <a:rPr lang="en-GB" b="1" dirty="0"/>
              <a:t>Thomas Robert Malthus (1766–1834)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Klíčové</a:t>
            </a:r>
            <a:r>
              <a:rPr lang="en-GB" b="1" dirty="0"/>
              <a:t> </a:t>
            </a:r>
            <a:r>
              <a:rPr lang="en-GB" b="1" dirty="0" err="1"/>
              <a:t>dílo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i="1" dirty="0" err="1"/>
              <a:t>Esej</a:t>
            </a:r>
            <a:r>
              <a:rPr lang="en-GB" i="1" dirty="0"/>
              <a:t> o </a:t>
            </a:r>
            <a:r>
              <a:rPr lang="en-GB" i="1" dirty="0" err="1"/>
              <a:t>principu</a:t>
            </a:r>
            <a:r>
              <a:rPr lang="en-GB" i="1" dirty="0"/>
              <a:t> populace</a:t>
            </a:r>
            <a:r>
              <a:rPr lang="en-GB" dirty="0"/>
              <a:t> (1798)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Přístup</a:t>
            </a:r>
            <a:r>
              <a:rPr lang="en-GB" b="1" dirty="0"/>
              <a:t> k </a:t>
            </a:r>
            <a:r>
              <a:rPr lang="en-GB" b="1" dirty="0" err="1"/>
              <a:t>růstu</a:t>
            </a:r>
            <a:r>
              <a:rPr lang="en-GB" b="1" dirty="0"/>
              <a:t>: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Ekonomický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 je </a:t>
            </a:r>
            <a:r>
              <a:rPr lang="en-GB" dirty="0" err="1"/>
              <a:t>omezen</a:t>
            </a:r>
            <a:r>
              <a:rPr lang="en-GB" dirty="0"/>
              <a:t> </a:t>
            </a:r>
            <a:r>
              <a:rPr lang="en-GB" b="1" dirty="0" err="1"/>
              <a:t>populační</a:t>
            </a:r>
            <a:r>
              <a:rPr lang="en-GB" b="1" dirty="0"/>
              <a:t> </a:t>
            </a:r>
            <a:r>
              <a:rPr lang="en-GB" b="1" dirty="0" err="1"/>
              <a:t>dynamikou</a:t>
            </a:r>
            <a:r>
              <a:rPr lang="en-GB" dirty="0"/>
              <a:t>: populace </a:t>
            </a:r>
            <a:r>
              <a:rPr lang="en-GB" dirty="0" err="1"/>
              <a:t>roste</a:t>
            </a:r>
            <a:r>
              <a:rPr lang="en-GB" dirty="0"/>
              <a:t> </a:t>
            </a:r>
            <a:r>
              <a:rPr lang="en-GB" dirty="0" err="1"/>
              <a:t>geometrickou</a:t>
            </a:r>
            <a:r>
              <a:rPr lang="en-GB" dirty="0"/>
              <a:t> </a:t>
            </a:r>
            <a:r>
              <a:rPr lang="en-GB" dirty="0" err="1"/>
              <a:t>řadou</a:t>
            </a:r>
            <a:r>
              <a:rPr lang="en-GB" dirty="0"/>
              <a:t>,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 </a:t>
            </a:r>
            <a:r>
              <a:rPr lang="en-GB" dirty="0" err="1"/>
              <a:t>potravin</a:t>
            </a:r>
            <a:r>
              <a:rPr lang="en-GB" dirty="0"/>
              <a:t> </a:t>
            </a:r>
            <a:r>
              <a:rPr lang="en-GB" dirty="0" err="1"/>
              <a:t>jen</a:t>
            </a:r>
            <a:r>
              <a:rPr lang="en-GB" dirty="0"/>
              <a:t> </a:t>
            </a:r>
            <a:r>
              <a:rPr lang="en-GB" dirty="0" err="1"/>
              <a:t>aritmetickou</a:t>
            </a:r>
            <a:r>
              <a:rPr lang="en-GB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Zvýšení</a:t>
            </a:r>
            <a:r>
              <a:rPr lang="en-GB" dirty="0"/>
              <a:t> </a:t>
            </a:r>
            <a:r>
              <a:rPr lang="en-GB" dirty="0" err="1"/>
              <a:t>příjmů</a:t>
            </a:r>
            <a:r>
              <a:rPr lang="en-GB" dirty="0"/>
              <a:t> </a:t>
            </a:r>
            <a:r>
              <a:rPr lang="en-GB" dirty="0" err="1"/>
              <a:t>vede</a:t>
            </a:r>
            <a:r>
              <a:rPr lang="en-GB" dirty="0"/>
              <a:t> k </a:t>
            </a:r>
            <a:r>
              <a:rPr lang="en-GB" dirty="0" err="1"/>
              <a:t>populačnímu</a:t>
            </a:r>
            <a:r>
              <a:rPr lang="en-GB" dirty="0"/>
              <a:t> </a:t>
            </a:r>
            <a:r>
              <a:rPr lang="en-GB" dirty="0" err="1"/>
              <a:t>růstu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nakonec</a:t>
            </a:r>
            <a:r>
              <a:rPr lang="en-GB" dirty="0"/>
              <a:t> </a:t>
            </a:r>
            <a:r>
              <a:rPr lang="en-GB" dirty="0" err="1"/>
              <a:t>vyvolá</a:t>
            </a:r>
            <a:r>
              <a:rPr lang="en-GB" dirty="0"/>
              <a:t> </a:t>
            </a:r>
            <a:r>
              <a:rPr lang="en-GB" dirty="0" err="1"/>
              <a:t>tlak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zdroje</a:t>
            </a:r>
            <a:r>
              <a:rPr lang="en-GB" dirty="0"/>
              <a:t> a </a:t>
            </a:r>
            <a:r>
              <a:rPr lang="en-GB" dirty="0" err="1"/>
              <a:t>způsobí</a:t>
            </a:r>
            <a:r>
              <a:rPr lang="en-GB" dirty="0"/>
              <a:t> </a:t>
            </a:r>
            <a:r>
              <a:rPr lang="en-GB" dirty="0" err="1"/>
              <a:t>chudobu</a:t>
            </a:r>
            <a:r>
              <a:rPr lang="en-GB" dirty="0"/>
              <a:t> a </a:t>
            </a:r>
            <a:r>
              <a:rPr lang="en-GB" dirty="0" err="1"/>
              <a:t>hladomory</a:t>
            </a:r>
            <a:r>
              <a:rPr lang="en-GB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Zdůrazňuje</a:t>
            </a:r>
            <a:r>
              <a:rPr lang="en-GB" dirty="0"/>
              <a:t> </a:t>
            </a:r>
            <a:r>
              <a:rPr lang="en-GB" dirty="0" err="1"/>
              <a:t>význam</a:t>
            </a:r>
            <a:r>
              <a:rPr lang="en-GB" dirty="0"/>
              <a:t> </a:t>
            </a:r>
            <a:r>
              <a:rPr lang="en-GB" b="1" dirty="0" err="1"/>
              <a:t>přirozených</a:t>
            </a:r>
            <a:r>
              <a:rPr lang="en-GB" b="1" dirty="0"/>
              <a:t> </a:t>
            </a:r>
            <a:r>
              <a:rPr lang="en-GB" b="1" dirty="0" err="1"/>
              <a:t>omezení</a:t>
            </a:r>
            <a:r>
              <a:rPr lang="en-GB" dirty="0"/>
              <a:t>, </a:t>
            </a:r>
            <a:r>
              <a:rPr lang="en-GB" dirty="0" err="1"/>
              <a:t>jako</a:t>
            </a:r>
            <a:r>
              <a:rPr lang="en-GB" dirty="0"/>
              <a:t> je </a:t>
            </a:r>
            <a:r>
              <a:rPr lang="en-GB" dirty="0" err="1"/>
              <a:t>dostupnost</a:t>
            </a:r>
            <a:r>
              <a:rPr lang="en-GB" dirty="0"/>
              <a:t> </a:t>
            </a:r>
            <a:r>
              <a:rPr lang="en-GB" dirty="0" err="1"/>
              <a:t>půdy</a:t>
            </a:r>
            <a:r>
              <a:rPr lang="en-GB" dirty="0"/>
              <a:t> a </a:t>
            </a:r>
            <a:r>
              <a:rPr lang="en-GB" dirty="0" err="1"/>
              <a:t>potravin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Limity</a:t>
            </a:r>
            <a:r>
              <a:rPr lang="en-GB" b="1" dirty="0"/>
              <a:t> </a:t>
            </a:r>
            <a:r>
              <a:rPr lang="en-GB" b="1" dirty="0" err="1"/>
              <a:t>růstu</a:t>
            </a:r>
            <a:r>
              <a:rPr lang="en-GB" b="1" dirty="0"/>
              <a:t>:</a:t>
            </a:r>
            <a:r>
              <a:rPr lang="en-GB" dirty="0"/>
              <a:t> Malthus je </a:t>
            </a:r>
            <a:r>
              <a:rPr lang="en-GB" dirty="0" err="1"/>
              <a:t>známý</a:t>
            </a:r>
            <a:r>
              <a:rPr lang="en-GB" dirty="0"/>
              <a:t> </a:t>
            </a:r>
            <a:r>
              <a:rPr lang="en-GB" dirty="0" err="1"/>
              <a:t>svou</a:t>
            </a:r>
            <a:r>
              <a:rPr lang="en-GB" dirty="0"/>
              <a:t> </a:t>
            </a:r>
            <a:r>
              <a:rPr lang="en-GB" dirty="0" err="1"/>
              <a:t>pesimistickou</a:t>
            </a:r>
            <a:r>
              <a:rPr lang="en-GB" dirty="0"/>
              <a:t> </a:t>
            </a:r>
            <a:r>
              <a:rPr lang="en-GB" dirty="0" err="1"/>
              <a:t>teorií</a:t>
            </a:r>
            <a:r>
              <a:rPr lang="en-GB" dirty="0"/>
              <a:t>, </a:t>
            </a:r>
            <a:r>
              <a:rPr lang="en-GB" dirty="0" err="1"/>
              <a:t>podle</a:t>
            </a:r>
            <a:r>
              <a:rPr lang="en-GB" dirty="0"/>
              <a:t> </a:t>
            </a:r>
            <a:r>
              <a:rPr lang="en-GB" dirty="0" err="1"/>
              <a:t>níž</a:t>
            </a:r>
            <a:r>
              <a:rPr lang="en-GB" dirty="0"/>
              <a:t> </a:t>
            </a:r>
            <a:r>
              <a:rPr lang="en-GB" dirty="0" err="1"/>
              <a:t>neustále</a:t>
            </a:r>
            <a:r>
              <a:rPr lang="en-GB" dirty="0"/>
              <a:t> </a:t>
            </a:r>
            <a:r>
              <a:rPr lang="en-GB" dirty="0" err="1"/>
              <a:t>hrozí</a:t>
            </a:r>
            <a:r>
              <a:rPr lang="en-GB" dirty="0"/>
              <a:t> </a:t>
            </a:r>
            <a:r>
              <a:rPr lang="en-GB" b="1" dirty="0" err="1"/>
              <a:t>Malthusiánská</a:t>
            </a:r>
            <a:r>
              <a:rPr lang="en-GB" b="1" dirty="0"/>
              <a:t> past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se </a:t>
            </a:r>
            <a:r>
              <a:rPr lang="en-GB" dirty="0" err="1"/>
              <a:t>růst</a:t>
            </a:r>
            <a:r>
              <a:rPr lang="en-GB" dirty="0"/>
              <a:t> </a:t>
            </a:r>
            <a:r>
              <a:rPr lang="en-GB" dirty="0" err="1"/>
              <a:t>zastaví</a:t>
            </a:r>
            <a:r>
              <a:rPr lang="en-GB" dirty="0"/>
              <a:t> </a:t>
            </a:r>
            <a:r>
              <a:rPr lang="en-GB" dirty="0" err="1"/>
              <a:t>kvůli</a:t>
            </a:r>
            <a:r>
              <a:rPr lang="en-GB" dirty="0"/>
              <a:t> </a:t>
            </a:r>
            <a:r>
              <a:rPr lang="en-GB" dirty="0" err="1"/>
              <a:t>nedostatku</a:t>
            </a:r>
            <a:r>
              <a:rPr lang="en-GB" dirty="0"/>
              <a:t> </a:t>
            </a:r>
            <a:r>
              <a:rPr lang="en-GB" dirty="0" err="1"/>
              <a:t>zdrojů</a:t>
            </a:r>
            <a:r>
              <a:rPr lang="en-GB" dirty="0"/>
              <a:t>.</a:t>
            </a:r>
          </a:p>
          <a:p>
            <a:r>
              <a:rPr lang="en-GB" b="1" dirty="0"/>
              <a:t>David Ricardo (1772–1823)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Klíčové</a:t>
            </a:r>
            <a:r>
              <a:rPr lang="en-GB" b="1" dirty="0"/>
              <a:t> </a:t>
            </a:r>
            <a:r>
              <a:rPr lang="en-GB" b="1" dirty="0" err="1"/>
              <a:t>dílo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i="1" dirty="0" err="1"/>
              <a:t>Principy</a:t>
            </a:r>
            <a:r>
              <a:rPr lang="en-GB" i="1" dirty="0"/>
              <a:t> </a:t>
            </a:r>
            <a:r>
              <a:rPr lang="en-GB" i="1" dirty="0" err="1"/>
              <a:t>politické</a:t>
            </a:r>
            <a:r>
              <a:rPr lang="en-GB" i="1" dirty="0"/>
              <a:t> </a:t>
            </a:r>
            <a:r>
              <a:rPr lang="en-GB" i="1" dirty="0" err="1"/>
              <a:t>ekonomie</a:t>
            </a:r>
            <a:r>
              <a:rPr lang="en-GB" i="1" dirty="0"/>
              <a:t> a </a:t>
            </a:r>
            <a:r>
              <a:rPr lang="en-GB" i="1" dirty="0" err="1"/>
              <a:t>zdanění</a:t>
            </a:r>
            <a:r>
              <a:rPr lang="en-GB" dirty="0"/>
              <a:t> (1817)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Přístup</a:t>
            </a:r>
            <a:r>
              <a:rPr lang="en-GB" b="1" dirty="0"/>
              <a:t> k </a:t>
            </a:r>
            <a:r>
              <a:rPr lang="en-GB" b="1" dirty="0" err="1"/>
              <a:t>růstu</a:t>
            </a:r>
            <a:r>
              <a:rPr lang="en-GB" b="1" dirty="0"/>
              <a:t>: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Ekonomický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 </a:t>
            </a:r>
            <a:r>
              <a:rPr lang="en-GB" dirty="0" err="1"/>
              <a:t>závisí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b="1" dirty="0" err="1"/>
              <a:t>akumulaci</a:t>
            </a:r>
            <a:r>
              <a:rPr lang="en-GB" b="1" dirty="0"/>
              <a:t> </a:t>
            </a:r>
            <a:r>
              <a:rPr lang="en-GB" b="1" dirty="0" err="1"/>
              <a:t>kapitálu</a:t>
            </a:r>
            <a:r>
              <a:rPr lang="en-GB" dirty="0"/>
              <a:t> a </a:t>
            </a:r>
            <a:r>
              <a:rPr lang="en-GB" b="1" dirty="0" err="1"/>
              <a:t>rozšiřování</a:t>
            </a:r>
            <a:r>
              <a:rPr lang="en-GB" b="1" dirty="0"/>
              <a:t> </a:t>
            </a:r>
            <a:r>
              <a:rPr lang="en-GB" b="1" dirty="0" err="1"/>
              <a:t>zemědělské</a:t>
            </a:r>
            <a:r>
              <a:rPr lang="en-GB" b="1" dirty="0"/>
              <a:t> </a:t>
            </a:r>
            <a:r>
              <a:rPr lang="en-GB" b="1" dirty="0" err="1"/>
              <a:t>produkce</a:t>
            </a:r>
            <a:r>
              <a:rPr lang="en-GB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Teorie</a:t>
            </a:r>
            <a:r>
              <a:rPr lang="en-GB" dirty="0"/>
              <a:t> </a:t>
            </a:r>
            <a:r>
              <a:rPr lang="en-GB" b="1" dirty="0" err="1"/>
              <a:t>klesajících</a:t>
            </a:r>
            <a:r>
              <a:rPr lang="en-GB" b="1" dirty="0"/>
              <a:t> </a:t>
            </a:r>
            <a:r>
              <a:rPr lang="en-GB" b="1" dirty="0" err="1"/>
              <a:t>výnosů</a:t>
            </a:r>
            <a:r>
              <a:rPr lang="en-GB" dirty="0"/>
              <a:t>: </a:t>
            </a:r>
            <a:r>
              <a:rPr lang="en-GB" dirty="0" err="1"/>
              <a:t>růst</a:t>
            </a:r>
            <a:r>
              <a:rPr lang="en-GB" dirty="0"/>
              <a:t> </a:t>
            </a:r>
            <a:r>
              <a:rPr lang="en-GB" dirty="0" err="1"/>
              <a:t>narazí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omezení</a:t>
            </a:r>
            <a:r>
              <a:rPr lang="en-GB" dirty="0"/>
              <a:t>, </a:t>
            </a:r>
            <a:r>
              <a:rPr lang="en-GB" dirty="0" err="1"/>
              <a:t>protože</a:t>
            </a:r>
            <a:r>
              <a:rPr lang="en-GB" dirty="0"/>
              <a:t> s </a:t>
            </a:r>
            <a:r>
              <a:rPr lang="en-GB" dirty="0" err="1"/>
              <a:t>rostoucím</a:t>
            </a:r>
            <a:r>
              <a:rPr lang="en-GB" dirty="0"/>
              <a:t> </a:t>
            </a:r>
            <a:r>
              <a:rPr lang="en-GB" dirty="0" err="1"/>
              <a:t>využíváním</a:t>
            </a:r>
            <a:r>
              <a:rPr lang="en-GB" dirty="0"/>
              <a:t> </a:t>
            </a:r>
            <a:r>
              <a:rPr lang="en-GB" dirty="0" err="1"/>
              <a:t>půdy</a:t>
            </a:r>
            <a:r>
              <a:rPr lang="en-GB" dirty="0"/>
              <a:t> </a:t>
            </a:r>
            <a:r>
              <a:rPr lang="en-GB" dirty="0" err="1"/>
              <a:t>budou</a:t>
            </a:r>
            <a:r>
              <a:rPr lang="en-GB" dirty="0"/>
              <a:t> </a:t>
            </a:r>
            <a:r>
              <a:rPr lang="en-GB" dirty="0" err="1"/>
              <a:t>nové</a:t>
            </a:r>
            <a:r>
              <a:rPr lang="en-GB" dirty="0"/>
              <a:t> </a:t>
            </a:r>
            <a:r>
              <a:rPr lang="en-GB" dirty="0" err="1"/>
              <a:t>přírůstky</a:t>
            </a:r>
            <a:r>
              <a:rPr lang="en-GB" dirty="0"/>
              <a:t> </a:t>
            </a:r>
            <a:r>
              <a:rPr lang="en-GB" dirty="0" err="1"/>
              <a:t>méně</a:t>
            </a:r>
            <a:r>
              <a:rPr lang="en-GB" dirty="0"/>
              <a:t> </a:t>
            </a:r>
            <a:r>
              <a:rPr lang="en-GB" dirty="0" err="1"/>
              <a:t>produktivní</a:t>
            </a:r>
            <a:r>
              <a:rPr lang="en-GB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Obchod</a:t>
            </a:r>
            <a:r>
              <a:rPr lang="en-GB" dirty="0"/>
              <a:t> </a:t>
            </a:r>
            <a:r>
              <a:rPr lang="en-GB" dirty="0" err="1"/>
              <a:t>mezi</a:t>
            </a:r>
            <a:r>
              <a:rPr lang="en-GB" dirty="0"/>
              <a:t> </a:t>
            </a:r>
            <a:r>
              <a:rPr lang="en-GB" dirty="0" err="1"/>
              <a:t>národy</a:t>
            </a:r>
            <a:r>
              <a:rPr lang="en-GB" dirty="0"/>
              <a:t> </a:t>
            </a:r>
            <a:r>
              <a:rPr lang="en-GB" dirty="0" err="1"/>
              <a:t>podporuje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 </a:t>
            </a:r>
            <a:r>
              <a:rPr lang="en-GB" dirty="0" err="1"/>
              <a:t>díky</a:t>
            </a:r>
            <a:r>
              <a:rPr lang="en-GB" dirty="0"/>
              <a:t> </a:t>
            </a:r>
            <a:r>
              <a:rPr lang="en-GB" b="1" dirty="0" err="1"/>
              <a:t>komparativní</a:t>
            </a:r>
            <a:r>
              <a:rPr lang="en-GB" b="1" dirty="0"/>
              <a:t> </a:t>
            </a:r>
            <a:r>
              <a:rPr lang="en-GB" b="1" dirty="0" err="1"/>
              <a:t>výhodě</a:t>
            </a:r>
            <a:r>
              <a:rPr lang="en-GB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Růst</a:t>
            </a:r>
            <a:r>
              <a:rPr lang="en-GB" dirty="0"/>
              <a:t> je </a:t>
            </a:r>
            <a:r>
              <a:rPr lang="en-GB" dirty="0" err="1"/>
              <a:t>omezován</a:t>
            </a:r>
            <a:r>
              <a:rPr lang="en-GB" dirty="0"/>
              <a:t> </a:t>
            </a:r>
            <a:r>
              <a:rPr lang="en-GB" dirty="0" err="1"/>
              <a:t>rostoucími</a:t>
            </a:r>
            <a:r>
              <a:rPr lang="en-GB" dirty="0"/>
              <a:t> </a:t>
            </a:r>
            <a:r>
              <a:rPr lang="en-GB" dirty="0" err="1"/>
              <a:t>náklady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b="1" dirty="0" err="1"/>
              <a:t>rentu</a:t>
            </a:r>
            <a:r>
              <a:rPr lang="en-GB" b="1" dirty="0"/>
              <a:t> </a:t>
            </a:r>
            <a:r>
              <a:rPr lang="en-GB" b="1" dirty="0" err="1"/>
              <a:t>půdy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přesměrovává</a:t>
            </a:r>
            <a:r>
              <a:rPr lang="en-GB" dirty="0"/>
              <a:t> </a:t>
            </a:r>
            <a:r>
              <a:rPr lang="en-GB" dirty="0" err="1"/>
              <a:t>bohatství</a:t>
            </a:r>
            <a:r>
              <a:rPr lang="en-GB" dirty="0"/>
              <a:t> od </a:t>
            </a:r>
            <a:r>
              <a:rPr lang="en-GB" dirty="0" err="1"/>
              <a:t>výrobních</a:t>
            </a:r>
            <a:r>
              <a:rPr lang="en-GB" dirty="0"/>
              <a:t> </a:t>
            </a:r>
            <a:r>
              <a:rPr lang="en-GB" dirty="0" err="1"/>
              <a:t>tříd</a:t>
            </a:r>
            <a:r>
              <a:rPr lang="en-GB" dirty="0"/>
              <a:t> k </a:t>
            </a:r>
            <a:r>
              <a:rPr lang="en-GB" dirty="0" err="1"/>
              <a:t>vlastníkům</a:t>
            </a:r>
            <a:r>
              <a:rPr lang="en-GB" dirty="0"/>
              <a:t> </a:t>
            </a:r>
            <a:r>
              <a:rPr lang="en-GB" dirty="0" err="1"/>
              <a:t>půdy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Limity</a:t>
            </a:r>
            <a:r>
              <a:rPr lang="en-GB" b="1" dirty="0"/>
              <a:t> </a:t>
            </a:r>
            <a:r>
              <a:rPr lang="en-GB" b="1" dirty="0" err="1"/>
              <a:t>růstu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Konečné</a:t>
            </a:r>
            <a:r>
              <a:rPr lang="en-GB" dirty="0"/>
              <a:t> </a:t>
            </a:r>
            <a:r>
              <a:rPr lang="en-GB" dirty="0" err="1"/>
              <a:t>limity</a:t>
            </a:r>
            <a:r>
              <a:rPr lang="en-GB" dirty="0"/>
              <a:t> </a:t>
            </a:r>
            <a:r>
              <a:rPr lang="en-GB" dirty="0" err="1"/>
              <a:t>růstu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určeny</a:t>
            </a:r>
            <a:r>
              <a:rPr lang="en-GB" dirty="0"/>
              <a:t> </a:t>
            </a:r>
            <a:r>
              <a:rPr lang="en-GB" dirty="0" err="1"/>
              <a:t>klesající</a:t>
            </a:r>
            <a:r>
              <a:rPr lang="en-GB" dirty="0"/>
              <a:t> </a:t>
            </a:r>
            <a:r>
              <a:rPr lang="en-GB" dirty="0" err="1"/>
              <a:t>produktivitou</a:t>
            </a:r>
            <a:r>
              <a:rPr lang="en-GB" dirty="0"/>
              <a:t> </a:t>
            </a:r>
            <a:r>
              <a:rPr lang="en-GB" dirty="0" err="1"/>
              <a:t>půdy</a:t>
            </a:r>
            <a:r>
              <a:rPr lang="en-GB" dirty="0"/>
              <a:t> a </a:t>
            </a:r>
            <a:r>
              <a:rPr lang="en-GB" dirty="0" err="1"/>
              <a:t>rostoucím</a:t>
            </a:r>
            <a:r>
              <a:rPr lang="en-GB" dirty="0"/>
              <a:t> </a:t>
            </a:r>
            <a:r>
              <a:rPr lang="en-GB" dirty="0" err="1"/>
              <a:t>tlakem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renty</a:t>
            </a:r>
            <a:r>
              <a:rPr lang="en-GB" dirty="0"/>
              <a:t>.</a:t>
            </a:r>
          </a:p>
          <a:p>
            <a:r>
              <a:rPr lang="en-GB" b="1" dirty="0"/>
              <a:t>John Stuart Mill (1806–1873)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Klíčové</a:t>
            </a:r>
            <a:r>
              <a:rPr lang="en-GB" b="1" dirty="0"/>
              <a:t> </a:t>
            </a:r>
            <a:r>
              <a:rPr lang="en-GB" b="1" dirty="0" err="1"/>
              <a:t>dílo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i="1" dirty="0" err="1"/>
              <a:t>Principy</a:t>
            </a:r>
            <a:r>
              <a:rPr lang="en-GB" i="1" dirty="0"/>
              <a:t> </a:t>
            </a:r>
            <a:r>
              <a:rPr lang="en-GB" i="1" dirty="0" err="1"/>
              <a:t>politické</a:t>
            </a:r>
            <a:r>
              <a:rPr lang="en-GB" i="1" dirty="0"/>
              <a:t> </a:t>
            </a:r>
            <a:r>
              <a:rPr lang="en-GB" i="1" dirty="0" err="1"/>
              <a:t>ekonomie</a:t>
            </a:r>
            <a:r>
              <a:rPr lang="en-GB" dirty="0"/>
              <a:t> (1848)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Přístup</a:t>
            </a:r>
            <a:r>
              <a:rPr lang="en-GB" b="1" dirty="0"/>
              <a:t> k </a:t>
            </a:r>
            <a:r>
              <a:rPr lang="en-GB" b="1" dirty="0" err="1"/>
              <a:t>růstu</a:t>
            </a:r>
            <a:r>
              <a:rPr lang="en-GB" b="1" dirty="0"/>
              <a:t>: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Ekonomický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 </a:t>
            </a:r>
            <a:r>
              <a:rPr lang="en-GB" dirty="0" err="1"/>
              <a:t>zahrnuje</a:t>
            </a:r>
            <a:r>
              <a:rPr lang="en-GB" dirty="0"/>
              <a:t> </a:t>
            </a:r>
            <a:r>
              <a:rPr lang="en-GB" b="1" dirty="0" err="1"/>
              <a:t>akumulaci</a:t>
            </a:r>
            <a:r>
              <a:rPr lang="en-GB" b="1" dirty="0"/>
              <a:t> </a:t>
            </a:r>
            <a:r>
              <a:rPr lang="en-GB" b="1" dirty="0" err="1"/>
              <a:t>kapitálu</a:t>
            </a:r>
            <a:r>
              <a:rPr lang="en-GB" dirty="0"/>
              <a:t>, </a:t>
            </a:r>
            <a:r>
              <a:rPr lang="en-GB" dirty="0" err="1"/>
              <a:t>technologický</a:t>
            </a:r>
            <a:r>
              <a:rPr lang="en-GB" dirty="0"/>
              <a:t> </a:t>
            </a:r>
            <a:r>
              <a:rPr lang="en-GB" dirty="0" err="1"/>
              <a:t>pokrok</a:t>
            </a:r>
            <a:r>
              <a:rPr lang="en-GB" dirty="0"/>
              <a:t> a </a:t>
            </a:r>
            <a:r>
              <a:rPr lang="en-GB" dirty="0" err="1"/>
              <a:t>rozvoj</a:t>
            </a:r>
            <a:r>
              <a:rPr lang="en-GB" dirty="0"/>
              <a:t> </a:t>
            </a:r>
            <a:r>
              <a:rPr lang="en-GB" dirty="0" err="1"/>
              <a:t>institucí</a:t>
            </a:r>
            <a:r>
              <a:rPr lang="en-GB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Zdůrazňuje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b="1" dirty="0" err="1"/>
              <a:t>rozložení</a:t>
            </a:r>
            <a:r>
              <a:rPr lang="en-GB" b="1" dirty="0"/>
              <a:t> </a:t>
            </a:r>
            <a:r>
              <a:rPr lang="en-GB" b="1" dirty="0" err="1"/>
              <a:t>bohatství</a:t>
            </a:r>
            <a:r>
              <a:rPr lang="en-GB" dirty="0"/>
              <a:t> je </a:t>
            </a:r>
            <a:r>
              <a:rPr lang="en-GB" dirty="0" err="1"/>
              <a:t>otázkou</a:t>
            </a:r>
            <a:r>
              <a:rPr lang="en-GB" dirty="0"/>
              <a:t> </a:t>
            </a:r>
            <a:r>
              <a:rPr lang="en-GB" dirty="0" err="1"/>
              <a:t>společenské</a:t>
            </a:r>
            <a:r>
              <a:rPr lang="en-GB" dirty="0"/>
              <a:t> </a:t>
            </a:r>
            <a:r>
              <a:rPr lang="en-GB" dirty="0" err="1"/>
              <a:t>volby</a:t>
            </a:r>
            <a:r>
              <a:rPr lang="en-GB" dirty="0"/>
              <a:t>,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výroba</a:t>
            </a:r>
            <a:r>
              <a:rPr lang="en-GB" dirty="0"/>
              <a:t> je </a:t>
            </a:r>
            <a:r>
              <a:rPr lang="en-GB" dirty="0" err="1"/>
              <a:t>řízena</a:t>
            </a:r>
            <a:r>
              <a:rPr lang="en-GB" dirty="0"/>
              <a:t> </a:t>
            </a:r>
            <a:r>
              <a:rPr lang="en-GB" dirty="0" err="1"/>
              <a:t>ekonomickými</a:t>
            </a:r>
            <a:r>
              <a:rPr lang="en-GB" dirty="0"/>
              <a:t> </a:t>
            </a:r>
            <a:r>
              <a:rPr lang="en-GB" dirty="0" err="1"/>
              <a:t>zákony</a:t>
            </a:r>
            <a:r>
              <a:rPr lang="en-GB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Mill </a:t>
            </a:r>
            <a:r>
              <a:rPr lang="en-GB" dirty="0" err="1"/>
              <a:t>zkoumal</a:t>
            </a:r>
            <a:r>
              <a:rPr lang="en-GB" dirty="0"/>
              <a:t> </a:t>
            </a:r>
            <a:r>
              <a:rPr lang="en-GB" dirty="0" err="1"/>
              <a:t>myšlenku</a:t>
            </a:r>
            <a:r>
              <a:rPr lang="en-GB" dirty="0"/>
              <a:t> </a:t>
            </a:r>
            <a:r>
              <a:rPr lang="en-GB" b="1" dirty="0" err="1"/>
              <a:t>stacionárního</a:t>
            </a:r>
            <a:r>
              <a:rPr lang="en-GB" b="1" dirty="0"/>
              <a:t> </a:t>
            </a:r>
            <a:r>
              <a:rPr lang="en-GB" b="1" dirty="0" err="1"/>
              <a:t>stavu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 </a:t>
            </a:r>
            <a:r>
              <a:rPr lang="en-GB" dirty="0" err="1"/>
              <a:t>kapitálu</a:t>
            </a:r>
            <a:r>
              <a:rPr lang="en-GB" dirty="0"/>
              <a:t> a populace </a:t>
            </a:r>
            <a:r>
              <a:rPr lang="en-GB" dirty="0" err="1"/>
              <a:t>ustane</a:t>
            </a:r>
            <a:r>
              <a:rPr lang="en-GB" dirty="0"/>
              <a:t>, ale </a:t>
            </a:r>
            <a:r>
              <a:rPr lang="en-GB" dirty="0" err="1"/>
              <a:t>nevidí</a:t>
            </a:r>
            <a:r>
              <a:rPr lang="en-GB" dirty="0"/>
              <a:t> </a:t>
            </a:r>
            <a:r>
              <a:rPr lang="en-GB" dirty="0" err="1"/>
              <a:t>jej</a:t>
            </a:r>
            <a:r>
              <a:rPr lang="en-GB" dirty="0"/>
              <a:t> </a:t>
            </a:r>
            <a:r>
              <a:rPr lang="en-GB" dirty="0" err="1"/>
              <a:t>nutně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negativní</a:t>
            </a:r>
            <a:r>
              <a:rPr lang="en-GB" dirty="0"/>
              <a:t>;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vést</a:t>
            </a:r>
            <a:r>
              <a:rPr lang="en-GB" dirty="0"/>
              <a:t> k </a:t>
            </a:r>
            <a:r>
              <a:rPr lang="en-GB" dirty="0" err="1"/>
              <a:t>vyšší</a:t>
            </a:r>
            <a:r>
              <a:rPr lang="en-GB" dirty="0"/>
              <a:t> </a:t>
            </a:r>
            <a:r>
              <a:rPr lang="en-GB" dirty="0" err="1"/>
              <a:t>kvalitě</a:t>
            </a:r>
            <a:r>
              <a:rPr lang="en-GB" dirty="0"/>
              <a:t> </a:t>
            </a:r>
            <a:r>
              <a:rPr lang="en-GB" dirty="0" err="1"/>
              <a:t>života</a:t>
            </a:r>
            <a:r>
              <a:rPr lang="en-GB" dirty="0"/>
              <a:t> </a:t>
            </a:r>
            <a:r>
              <a:rPr lang="en-GB" dirty="0" err="1"/>
              <a:t>díky</a:t>
            </a:r>
            <a:r>
              <a:rPr lang="en-GB" dirty="0"/>
              <a:t> </a:t>
            </a:r>
            <a:r>
              <a:rPr lang="en-GB" dirty="0" err="1"/>
              <a:t>redistribuci</a:t>
            </a:r>
            <a:r>
              <a:rPr lang="en-GB" dirty="0"/>
              <a:t> a </a:t>
            </a:r>
            <a:r>
              <a:rPr lang="en-GB" dirty="0" err="1"/>
              <a:t>stabilitě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Limity</a:t>
            </a:r>
            <a:r>
              <a:rPr lang="en-GB" b="1" dirty="0"/>
              <a:t> </a:t>
            </a:r>
            <a:r>
              <a:rPr lang="en-GB" b="1" dirty="0" err="1"/>
              <a:t>růstu</a:t>
            </a:r>
            <a:r>
              <a:rPr lang="en-GB" b="1" dirty="0"/>
              <a:t>:</a:t>
            </a:r>
            <a:r>
              <a:rPr lang="en-GB" dirty="0"/>
              <a:t> Mill </a:t>
            </a:r>
            <a:r>
              <a:rPr lang="en-GB" dirty="0" err="1"/>
              <a:t>přijímá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ekonomický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 </a:t>
            </a:r>
            <a:r>
              <a:rPr lang="en-GB" dirty="0" err="1"/>
              <a:t>nemůže</a:t>
            </a:r>
            <a:r>
              <a:rPr lang="en-GB" dirty="0"/>
              <a:t> </a:t>
            </a:r>
            <a:r>
              <a:rPr lang="en-GB" dirty="0" err="1"/>
              <a:t>být</a:t>
            </a:r>
            <a:r>
              <a:rPr lang="en-GB" dirty="0"/>
              <a:t> </a:t>
            </a:r>
            <a:r>
              <a:rPr lang="en-GB" dirty="0" err="1"/>
              <a:t>nekonečný</a:t>
            </a:r>
            <a:r>
              <a:rPr lang="en-GB" dirty="0"/>
              <a:t>, ale </a:t>
            </a:r>
            <a:r>
              <a:rPr lang="en-GB" dirty="0" err="1"/>
              <a:t>věří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společnost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prosperovat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bez </a:t>
            </a:r>
            <a:r>
              <a:rPr lang="en-GB" dirty="0" err="1"/>
              <a:t>neustálého</a:t>
            </a:r>
            <a:r>
              <a:rPr lang="en-GB" dirty="0"/>
              <a:t> </a:t>
            </a:r>
            <a:r>
              <a:rPr lang="en-GB" dirty="0" err="1"/>
              <a:t>růstu</a:t>
            </a:r>
            <a:r>
              <a:rPr lang="en-GB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6ADAE43F-0F11-5DD6-799F-40A66FCE84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3545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59FE235C-64F0-6616-3455-07DCA845D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702F68AB-768F-E7DE-135C-0867F8444B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b="1" dirty="0"/>
              <a:t>Adam Smith (1723–1790)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Klíčové</a:t>
            </a:r>
            <a:r>
              <a:rPr lang="en-GB" b="1" dirty="0"/>
              <a:t> </a:t>
            </a:r>
            <a:r>
              <a:rPr lang="en-GB" b="1" dirty="0" err="1"/>
              <a:t>dílo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i="1" dirty="0" err="1"/>
              <a:t>Pojednání</a:t>
            </a:r>
            <a:r>
              <a:rPr lang="en-GB" i="1" dirty="0"/>
              <a:t> o </a:t>
            </a:r>
            <a:r>
              <a:rPr lang="en-GB" i="1" dirty="0" err="1"/>
              <a:t>podstatě</a:t>
            </a:r>
            <a:r>
              <a:rPr lang="en-GB" i="1" dirty="0"/>
              <a:t> a </a:t>
            </a:r>
            <a:r>
              <a:rPr lang="en-GB" i="1" dirty="0" err="1"/>
              <a:t>původu</a:t>
            </a:r>
            <a:r>
              <a:rPr lang="en-GB" i="1" dirty="0"/>
              <a:t> </a:t>
            </a:r>
            <a:r>
              <a:rPr lang="en-GB" i="1" dirty="0" err="1"/>
              <a:t>bohatství</a:t>
            </a:r>
            <a:r>
              <a:rPr lang="en-GB" i="1" dirty="0"/>
              <a:t> </a:t>
            </a:r>
            <a:r>
              <a:rPr lang="en-GB" i="1" dirty="0" err="1"/>
              <a:t>národů</a:t>
            </a:r>
            <a:r>
              <a:rPr lang="en-GB" dirty="0"/>
              <a:t> (1776)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Přístup</a:t>
            </a:r>
            <a:r>
              <a:rPr lang="en-GB" b="1" dirty="0"/>
              <a:t> k </a:t>
            </a:r>
            <a:r>
              <a:rPr lang="en-GB" b="1" dirty="0" err="1"/>
              <a:t>růstu</a:t>
            </a:r>
            <a:r>
              <a:rPr lang="en-GB" b="1" dirty="0"/>
              <a:t>: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Ekonomický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 je </a:t>
            </a:r>
            <a:r>
              <a:rPr lang="en-GB" dirty="0" err="1"/>
              <a:t>poháněn</a:t>
            </a:r>
            <a:r>
              <a:rPr lang="en-GB" dirty="0"/>
              <a:t> </a:t>
            </a:r>
            <a:r>
              <a:rPr lang="en-GB" b="1" dirty="0" err="1"/>
              <a:t>dělbu</a:t>
            </a:r>
            <a:r>
              <a:rPr lang="en-GB" b="1" dirty="0"/>
              <a:t> </a:t>
            </a:r>
            <a:r>
              <a:rPr lang="en-GB" b="1" dirty="0" err="1"/>
              <a:t>práce</a:t>
            </a:r>
            <a:r>
              <a:rPr lang="en-GB" dirty="0"/>
              <a:t>, </a:t>
            </a:r>
            <a:r>
              <a:rPr lang="en-GB" dirty="0" err="1"/>
              <a:t>která</a:t>
            </a:r>
            <a:r>
              <a:rPr lang="en-GB" dirty="0"/>
              <a:t> </a:t>
            </a:r>
            <a:r>
              <a:rPr lang="en-GB" dirty="0" err="1"/>
              <a:t>zvyšuje</a:t>
            </a:r>
            <a:r>
              <a:rPr lang="en-GB" dirty="0"/>
              <a:t> </a:t>
            </a:r>
            <a:r>
              <a:rPr lang="en-GB" dirty="0" err="1"/>
              <a:t>produktivitu</a:t>
            </a:r>
            <a:r>
              <a:rPr lang="en-GB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Zdůrazňuje</a:t>
            </a:r>
            <a:r>
              <a:rPr lang="en-GB" dirty="0"/>
              <a:t> </a:t>
            </a:r>
            <a:r>
              <a:rPr lang="en-GB" dirty="0" err="1"/>
              <a:t>význam</a:t>
            </a:r>
            <a:r>
              <a:rPr lang="en-GB" dirty="0"/>
              <a:t> </a:t>
            </a:r>
            <a:r>
              <a:rPr lang="en-GB" b="1" dirty="0" err="1"/>
              <a:t>volného</a:t>
            </a:r>
            <a:r>
              <a:rPr lang="en-GB" b="1" dirty="0"/>
              <a:t> </a:t>
            </a:r>
            <a:r>
              <a:rPr lang="en-GB" b="1" dirty="0" err="1"/>
              <a:t>trhu</a:t>
            </a:r>
            <a:r>
              <a:rPr lang="en-GB" dirty="0"/>
              <a:t> a </a:t>
            </a:r>
            <a:r>
              <a:rPr lang="en-GB" b="1" dirty="0" err="1"/>
              <a:t>neviditelné</a:t>
            </a:r>
            <a:r>
              <a:rPr lang="en-GB" b="1" dirty="0"/>
              <a:t> </a:t>
            </a:r>
            <a:r>
              <a:rPr lang="en-GB" b="1" dirty="0" err="1"/>
              <a:t>ruky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mechanismu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koordinuje</a:t>
            </a:r>
            <a:r>
              <a:rPr lang="en-GB" dirty="0"/>
              <a:t> </a:t>
            </a:r>
            <a:r>
              <a:rPr lang="en-GB" dirty="0" err="1"/>
              <a:t>ekonomické</a:t>
            </a:r>
            <a:r>
              <a:rPr lang="en-GB" dirty="0"/>
              <a:t> </a:t>
            </a:r>
            <a:r>
              <a:rPr lang="en-GB" dirty="0" err="1"/>
              <a:t>aktivity</a:t>
            </a:r>
            <a:r>
              <a:rPr lang="en-GB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Klíčovou</a:t>
            </a:r>
            <a:r>
              <a:rPr lang="en-GB" dirty="0"/>
              <a:t> </a:t>
            </a:r>
            <a:r>
              <a:rPr lang="en-GB" dirty="0" err="1"/>
              <a:t>roli</a:t>
            </a:r>
            <a:r>
              <a:rPr lang="en-GB" dirty="0"/>
              <a:t> </a:t>
            </a:r>
            <a:r>
              <a:rPr lang="en-GB" dirty="0" err="1"/>
              <a:t>hraje</a:t>
            </a:r>
            <a:r>
              <a:rPr lang="en-GB" dirty="0"/>
              <a:t> </a:t>
            </a:r>
            <a:r>
              <a:rPr lang="en-GB" b="1" dirty="0" err="1"/>
              <a:t>hromadění</a:t>
            </a:r>
            <a:r>
              <a:rPr lang="en-GB" b="1" dirty="0"/>
              <a:t> </a:t>
            </a:r>
            <a:r>
              <a:rPr lang="en-GB" b="1" dirty="0" err="1"/>
              <a:t>kapitálu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financuje</a:t>
            </a:r>
            <a:r>
              <a:rPr lang="en-GB" dirty="0"/>
              <a:t> </a:t>
            </a:r>
            <a:r>
              <a:rPr lang="en-GB" dirty="0" err="1"/>
              <a:t>investice</a:t>
            </a:r>
            <a:r>
              <a:rPr lang="en-GB" dirty="0"/>
              <a:t> a </a:t>
            </a:r>
            <a:r>
              <a:rPr lang="en-GB" dirty="0" err="1"/>
              <a:t>umožňuje</a:t>
            </a:r>
            <a:r>
              <a:rPr lang="en-GB" dirty="0"/>
              <a:t> </a:t>
            </a:r>
            <a:r>
              <a:rPr lang="en-GB" dirty="0" err="1"/>
              <a:t>další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Instituce</a:t>
            </a:r>
            <a:r>
              <a:rPr lang="en-GB" dirty="0"/>
              <a:t> a </a:t>
            </a:r>
            <a:r>
              <a:rPr lang="en-GB" dirty="0" err="1"/>
              <a:t>dobrá</a:t>
            </a:r>
            <a:r>
              <a:rPr lang="en-GB" dirty="0"/>
              <a:t> </a:t>
            </a:r>
            <a:r>
              <a:rPr lang="en-GB" dirty="0" err="1"/>
              <a:t>správa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zásadní</a:t>
            </a:r>
            <a:r>
              <a:rPr lang="en-GB" dirty="0"/>
              <a:t> pro </a:t>
            </a:r>
            <a:r>
              <a:rPr lang="en-GB" dirty="0" err="1"/>
              <a:t>vytváření</a:t>
            </a:r>
            <a:r>
              <a:rPr lang="en-GB" dirty="0"/>
              <a:t> </a:t>
            </a:r>
            <a:r>
              <a:rPr lang="en-GB" dirty="0" err="1"/>
              <a:t>prostředí</a:t>
            </a:r>
            <a:r>
              <a:rPr lang="en-GB" dirty="0"/>
              <a:t> </a:t>
            </a:r>
            <a:r>
              <a:rPr lang="en-GB" dirty="0" err="1"/>
              <a:t>podporujícího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Limity</a:t>
            </a:r>
            <a:r>
              <a:rPr lang="en-GB" b="1" dirty="0"/>
              <a:t> </a:t>
            </a:r>
            <a:r>
              <a:rPr lang="en-GB" b="1" dirty="0" err="1"/>
              <a:t>růstu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Přirozené</a:t>
            </a:r>
            <a:r>
              <a:rPr lang="en-GB" dirty="0"/>
              <a:t> </a:t>
            </a:r>
            <a:r>
              <a:rPr lang="en-GB" dirty="0" err="1"/>
              <a:t>limity</a:t>
            </a:r>
            <a:r>
              <a:rPr lang="en-GB" dirty="0"/>
              <a:t> </a:t>
            </a:r>
            <a:r>
              <a:rPr lang="en-GB" dirty="0" err="1"/>
              <a:t>růstu</a:t>
            </a:r>
            <a:r>
              <a:rPr lang="en-GB" dirty="0"/>
              <a:t> </a:t>
            </a:r>
            <a:r>
              <a:rPr lang="en-GB" dirty="0" err="1"/>
              <a:t>nejsou</a:t>
            </a:r>
            <a:r>
              <a:rPr lang="en-GB" dirty="0"/>
              <a:t> </a:t>
            </a:r>
            <a:r>
              <a:rPr lang="en-GB" dirty="0" err="1"/>
              <a:t>explicitně</a:t>
            </a:r>
            <a:r>
              <a:rPr lang="en-GB" dirty="0"/>
              <a:t> </a:t>
            </a:r>
            <a:r>
              <a:rPr lang="en-GB" dirty="0" err="1"/>
              <a:t>rozpracovány</a:t>
            </a:r>
            <a:r>
              <a:rPr lang="en-GB" dirty="0"/>
              <a:t>, ale </a:t>
            </a:r>
            <a:r>
              <a:rPr lang="en-GB" dirty="0" err="1"/>
              <a:t>mohou</a:t>
            </a:r>
            <a:r>
              <a:rPr lang="en-GB" dirty="0"/>
              <a:t> </a:t>
            </a:r>
            <a:r>
              <a:rPr lang="en-GB" dirty="0" err="1"/>
              <a:t>zahrnovat</a:t>
            </a:r>
            <a:r>
              <a:rPr lang="en-GB" dirty="0"/>
              <a:t> </a:t>
            </a:r>
            <a:r>
              <a:rPr lang="en-GB" dirty="0" err="1"/>
              <a:t>stagnaci</a:t>
            </a:r>
            <a:r>
              <a:rPr lang="en-GB" dirty="0"/>
              <a:t>, </a:t>
            </a:r>
            <a:r>
              <a:rPr lang="en-GB" dirty="0" err="1"/>
              <a:t>pokud</a:t>
            </a:r>
            <a:r>
              <a:rPr lang="en-GB" dirty="0"/>
              <a:t> se </a:t>
            </a:r>
            <a:r>
              <a:rPr lang="en-GB" dirty="0" err="1"/>
              <a:t>zpomalí</a:t>
            </a:r>
            <a:r>
              <a:rPr lang="en-GB" dirty="0"/>
              <a:t> </a:t>
            </a:r>
            <a:r>
              <a:rPr lang="en-GB" dirty="0" err="1"/>
              <a:t>inovace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pokud</a:t>
            </a:r>
            <a:r>
              <a:rPr lang="en-GB" dirty="0"/>
              <a:t> </a:t>
            </a:r>
            <a:r>
              <a:rPr lang="en-GB" dirty="0" err="1"/>
              <a:t>trhy</a:t>
            </a:r>
            <a:r>
              <a:rPr lang="en-GB" dirty="0"/>
              <a:t> </a:t>
            </a:r>
            <a:r>
              <a:rPr lang="en-GB" dirty="0" err="1"/>
              <a:t>nebudou</a:t>
            </a:r>
            <a:r>
              <a:rPr lang="en-GB" dirty="0"/>
              <a:t> </a:t>
            </a:r>
            <a:r>
              <a:rPr lang="en-GB" dirty="0" err="1"/>
              <a:t>fungovat</a:t>
            </a:r>
            <a:r>
              <a:rPr lang="en-GB" dirty="0"/>
              <a:t> </a:t>
            </a:r>
            <a:r>
              <a:rPr lang="en-GB" dirty="0" err="1"/>
              <a:t>efektivně</a:t>
            </a:r>
            <a:r>
              <a:rPr lang="en-GB" dirty="0"/>
              <a:t>.</a:t>
            </a:r>
          </a:p>
          <a:p>
            <a:r>
              <a:rPr lang="en-GB" b="1" dirty="0"/>
              <a:t>Thomas Robert Malthus (1766–1834)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Klíčové</a:t>
            </a:r>
            <a:r>
              <a:rPr lang="en-GB" b="1" dirty="0"/>
              <a:t> </a:t>
            </a:r>
            <a:r>
              <a:rPr lang="en-GB" b="1" dirty="0" err="1"/>
              <a:t>dílo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i="1" dirty="0" err="1"/>
              <a:t>Esej</a:t>
            </a:r>
            <a:r>
              <a:rPr lang="en-GB" i="1" dirty="0"/>
              <a:t> o </a:t>
            </a:r>
            <a:r>
              <a:rPr lang="en-GB" i="1" dirty="0" err="1"/>
              <a:t>principu</a:t>
            </a:r>
            <a:r>
              <a:rPr lang="en-GB" i="1" dirty="0"/>
              <a:t> populace</a:t>
            </a:r>
            <a:r>
              <a:rPr lang="en-GB" dirty="0"/>
              <a:t> (1798)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Přístup</a:t>
            </a:r>
            <a:r>
              <a:rPr lang="en-GB" b="1" dirty="0"/>
              <a:t> k </a:t>
            </a:r>
            <a:r>
              <a:rPr lang="en-GB" b="1" dirty="0" err="1"/>
              <a:t>růstu</a:t>
            </a:r>
            <a:r>
              <a:rPr lang="en-GB" b="1" dirty="0"/>
              <a:t>: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Ekonomický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 je </a:t>
            </a:r>
            <a:r>
              <a:rPr lang="en-GB" dirty="0" err="1"/>
              <a:t>omezen</a:t>
            </a:r>
            <a:r>
              <a:rPr lang="en-GB" dirty="0"/>
              <a:t> </a:t>
            </a:r>
            <a:r>
              <a:rPr lang="en-GB" b="1" dirty="0" err="1"/>
              <a:t>populační</a:t>
            </a:r>
            <a:r>
              <a:rPr lang="en-GB" b="1" dirty="0"/>
              <a:t> </a:t>
            </a:r>
            <a:r>
              <a:rPr lang="en-GB" b="1" dirty="0" err="1"/>
              <a:t>dynamikou</a:t>
            </a:r>
            <a:r>
              <a:rPr lang="en-GB" dirty="0"/>
              <a:t>: populace </a:t>
            </a:r>
            <a:r>
              <a:rPr lang="en-GB" dirty="0" err="1"/>
              <a:t>roste</a:t>
            </a:r>
            <a:r>
              <a:rPr lang="en-GB" dirty="0"/>
              <a:t> </a:t>
            </a:r>
            <a:r>
              <a:rPr lang="en-GB" dirty="0" err="1"/>
              <a:t>geometrickou</a:t>
            </a:r>
            <a:r>
              <a:rPr lang="en-GB" dirty="0"/>
              <a:t> </a:t>
            </a:r>
            <a:r>
              <a:rPr lang="en-GB" dirty="0" err="1"/>
              <a:t>řadou</a:t>
            </a:r>
            <a:r>
              <a:rPr lang="en-GB" dirty="0"/>
              <a:t>,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 </a:t>
            </a:r>
            <a:r>
              <a:rPr lang="en-GB" dirty="0" err="1"/>
              <a:t>potravin</a:t>
            </a:r>
            <a:r>
              <a:rPr lang="en-GB" dirty="0"/>
              <a:t> </a:t>
            </a:r>
            <a:r>
              <a:rPr lang="en-GB" dirty="0" err="1"/>
              <a:t>jen</a:t>
            </a:r>
            <a:r>
              <a:rPr lang="en-GB" dirty="0"/>
              <a:t> </a:t>
            </a:r>
            <a:r>
              <a:rPr lang="en-GB" dirty="0" err="1"/>
              <a:t>aritmetickou</a:t>
            </a:r>
            <a:r>
              <a:rPr lang="en-GB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Zvýšení</a:t>
            </a:r>
            <a:r>
              <a:rPr lang="en-GB" dirty="0"/>
              <a:t> </a:t>
            </a:r>
            <a:r>
              <a:rPr lang="en-GB" dirty="0" err="1"/>
              <a:t>příjmů</a:t>
            </a:r>
            <a:r>
              <a:rPr lang="en-GB" dirty="0"/>
              <a:t> </a:t>
            </a:r>
            <a:r>
              <a:rPr lang="en-GB" dirty="0" err="1"/>
              <a:t>vede</a:t>
            </a:r>
            <a:r>
              <a:rPr lang="en-GB" dirty="0"/>
              <a:t> k </a:t>
            </a:r>
            <a:r>
              <a:rPr lang="en-GB" dirty="0" err="1"/>
              <a:t>populačnímu</a:t>
            </a:r>
            <a:r>
              <a:rPr lang="en-GB" dirty="0"/>
              <a:t> </a:t>
            </a:r>
            <a:r>
              <a:rPr lang="en-GB" dirty="0" err="1"/>
              <a:t>růstu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nakonec</a:t>
            </a:r>
            <a:r>
              <a:rPr lang="en-GB" dirty="0"/>
              <a:t> </a:t>
            </a:r>
            <a:r>
              <a:rPr lang="en-GB" dirty="0" err="1"/>
              <a:t>vyvolá</a:t>
            </a:r>
            <a:r>
              <a:rPr lang="en-GB" dirty="0"/>
              <a:t> </a:t>
            </a:r>
            <a:r>
              <a:rPr lang="en-GB" dirty="0" err="1"/>
              <a:t>tlak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zdroje</a:t>
            </a:r>
            <a:r>
              <a:rPr lang="en-GB" dirty="0"/>
              <a:t> a </a:t>
            </a:r>
            <a:r>
              <a:rPr lang="en-GB" dirty="0" err="1"/>
              <a:t>způsobí</a:t>
            </a:r>
            <a:r>
              <a:rPr lang="en-GB" dirty="0"/>
              <a:t> </a:t>
            </a:r>
            <a:r>
              <a:rPr lang="en-GB" dirty="0" err="1"/>
              <a:t>chudobu</a:t>
            </a:r>
            <a:r>
              <a:rPr lang="en-GB" dirty="0"/>
              <a:t> a </a:t>
            </a:r>
            <a:r>
              <a:rPr lang="en-GB" dirty="0" err="1"/>
              <a:t>hladomory</a:t>
            </a:r>
            <a:r>
              <a:rPr lang="en-GB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Zdůrazňuje</a:t>
            </a:r>
            <a:r>
              <a:rPr lang="en-GB" dirty="0"/>
              <a:t> </a:t>
            </a:r>
            <a:r>
              <a:rPr lang="en-GB" dirty="0" err="1"/>
              <a:t>význam</a:t>
            </a:r>
            <a:r>
              <a:rPr lang="en-GB" dirty="0"/>
              <a:t> </a:t>
            </a:r>
            <a:r>
              <a:rPr lang="en-GB" b="1" dirty="0" err="1"/>
              <a:t>přirozených</a:t>
            </a:r>
            <a:r>
              <a:rPr lang="en-GB" b="1" dirty="0"/>
              <a:t> </a:t>
            </a:r>
            <a:r>
              <a:rPr lang="en-GB" b="1" dirty="0" err="1"/>
              <a:t>omezení</a:t>
            </a:r>
            <a:r>
              <a:rPr lang="en-GB" dirty="0"/>
              <a:t>, </a:t>
            </a:r>
            <a:r>
              <a:rPr lang="en-GB" dirty="0" err="1"/>
              <a:t>jako</a:t>
            </a:r>
            <a:r>
              <a:rPr lang="en-GB" dirty="0"/>
              <a:t> je </a:t>
            </a:r>
            <a:r>
              <a:rPr lang="en-GB" dirty="0" err="1"/>
              <a:t>dostupnost</a:t>
            </a:r>
            <a:r>
              <a:rPr lang="en-GB" dirty="0"/>
              <a:t> </a:t>
            </a:r>
            <a:r>
              <a:rPr lang="en-GB" dirty="0" err="1"/>
              <a:t>půdy</a:t>
            </a:r>
            <a:r>
              <a:rPr lang="en-GB" dirty="0"/>
              <a:t> a </a:t>
            </a:r>
            <a:r>
              <a:rPr lang="en-GB" dirty="0" err="1"/>
              <a:t>potravin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Limity</a:t>
            </a:r>
            <a:r>
              <a:rPr lang="en-GB" b="1" dirty="0"/>
              <a:t> </a:t>
            </a:r>
            <a:r>
              <a:rPr lang="en-GB" b="1" dirty="0" err="1"/>
              <a:t>růstu</a:t>
            </a:r>
            <a:r>
              <a:rPr lang="en-GB" b="1" dirty="0"/>
              <a:t>:</a:t>
            </a:r>
            <a:r>
              <a:rPr lang="en-GB" dirty="0"/>
              <a:t> Malthus je </a:t>
            </a:r>
            <a:r>
              <a:rPr lang="en-GB" dirty="0" err="1"/>
              <a:t>známý</a:t>
            </a:r>
            <a:r>
              <a:rPr lang="en-GB" dirty="0"/>
              <a:t> </a:t>
            </a:r>
            <a:r>
              <a:rPr lang="en-GB" dirty="0" err="1"/>
              <a:t>svou</a:t>
            </a:r>
            <a:r>
              <a:rPr lang="en-GB" dirty="0"/>
              <a:t> </a:t>
            </a:r>
            <a:r>
              <a:rPr lang="en-GB" dirty="0" err="1"/>
              <a:t>pesimistickou</a:t>
            </a:r>
            <a:r>
              <a:rPr lang="en-GB" dirty="0"/>
              <a:t> </a:t>
            </a:r>
            <a:r>
              <a:rPr lang="en-GB" dirty="0" err="1"/>
              <a:t>teorií</a:t>
            </a:r>
            <a:r>
              <a:rPr lang="en-GB" dirty="0"/>
              <a:t>, </a:t>
            </a:r>
            <a:r>
              <a:rPr lang="en-GB" dirty="0" err="1"/>
              <a:t>podle</a:t>
            </a:r>
            <a:r>
              <a:rPr lang="en-GB" dirty="0"/>
              <a:t> </a:t>
            </a:r>
            <a:r>
              <a:rPr lang="en-GB" dirty="0" err="1"/>
              <a:t>níž</a:t>
            </a:r>
            <a:r>
              <a:rPr lang="en-GB" dirty="0"/>
              <a:t> </a:t>
            </a:r>
            <a:r>
              <a:rPr lang="en-GB" dirty="0" err="1"/>
              <a:t>neustále</a:t>
            </a:r>
            <a:r>
              <a:rPr lang="en-GB" dirty="0"/>
              <a:t> </a:t>
            </a:r>
            <a:r>
              <a:rPr lang="en-GB" dirty="0" err="1"/>
              <a:t>hrozí</a:t>
            </a:r>
            <a:r>
              <a:rPr lang="en-GB" dirty="0"/>
              <a:t> </a:t>
            </a:r>
            <a:r>
              <a:rPr lang="en-GB" b="1" dirty="0" err="1"/>
              <a:t>Malthusiánská</a:t>
            </a:r>
            <a:r>
              <a:rPr lang="en-GB" b="1" dirty="0"/>
              <a:t> past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se </a:t>
            </a:r>
            <a:r>
              <a:rPr lang="en-GB" dirty="0" err="1"/>
              <a:t>růst</a:t>
            </a:r>
            <a:r>
              <a:rPr lang="en-GB" dirty="0"/>
              <a:t> </a:t>
            </a:r>
            <a:r>
              <a:rPr lang="en-GB" dirty="0" err="1"/>
              <a:t>zastaví</a:t>
            </a:r>
            <a:r>
              <a:rPr lang="en-GB" dirty="0"/>
              <a:t> </a:t>
            </a:r>
            <a:r>
              <a:rPr lang="en-GB" dirty="0" err="1"/>
              <a:t>kvůli</a:t>
            </a:r>
            <a:r>
              <a:rPr lang="en-GB" dirty="0"/>
              <a:t> </a:t>
            </a:r>
            <a:r>
              <a:rPr lang="en-GB" dirty="0" err="1"/>
              <a:t>nedostatku</a:t>
            </a:r>
            <a:r>
              <a:rPr lang="en-GB" dirty="0"/>
              <a:t> </a:t>
            </a:r>
            <a:r>
              <a:rPr lang="en-GB" dirty="0" err="1"/>
              <a:t>zdrojů</a:t>
            </a:r>
            <a:r>
              <a:rPr lang="en-GB" dirty="0"/>
              <a:t>.</a:t>
            </a:r>
          </a:p>
          <a:p>
            <a:r>
              <a:rPr lang="en-GB" b="1" dirty="0"/>
              <a:t>David Ricardo (1772–1823)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Klíčové</a:t>
            </a:r>
            <a:r>
              <a:rPr lang="en-GB" b="1" dirty="0"/>
              <a:t> </a:t>
            </a:r>
            <a:r>
              <a:rPr lang="en-GB" b="1" dirty="0" err="1"/>
              <a:t>dílo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i="1" dirty="0" err="1"/>
              <a:t>Principy</a:t>
            </a:r>
            <a:r>
              <a:rPr lang="en-GB" i="1" dirty="0"/>
              <a:t> </a:t>
            </a:r>
            <a:r>
              <a:rPr lang="en-GB" i="1" dirty="0" err="1"/>
              <a:t>politické</a:t>
            </a:r>
            <a:r>
              <a:rPr lang="en-GB" i="1" dirty="0"/>
              <a:t> </a:t>
            </a:r>
            <a:r>
              <a:rPr lang="en-GB" i="1" dirty="0" err="1"/>
              <a:t>ekonomie</a:t>
            </a:r>
            <a:r>
              <a:rPr lang="en-GB" i="1" dirty="0"/>
              <a:t> a </a:t>
            </a:r>
            <a:r>
              <a:rPr lang="en-GB" i="1" dirty="0" err="1"/>
              <a:t>zdanění</a:t>
            </a:r>
            <a:r>
              <a:rPr lang="en-GB" dirty="0"/>
              <a:t> (1817)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Přístup</a:t>
            </a:r>
            <a:r>
              <a:rPr lang="en-GB" b="1" dirty="0"/>
              <a:t> k </a:t>
            </a:r>
            <a:r>
              <a:rPr lang="en-GB" b="1" dirty="0" err="1"/>
              <a:t>růstu</a:t>
            </a:r>
            <a:r>
              <a:rPr lang="en-GB" b="1" dirty="0"/>
              <a:t>: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Ekonomický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 </a:t>
            </a:r>
            <a:r>
              <a:rPr lang="en-GB" dirty="0" err="1"/>
              <a:t>závisí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b="1" dirty="0" err="1"/>
              <a:t>akumulaci</a:t>
            </a:r>
            <a:r>
              <a:rPr lang="en-GB" b="1" dirty="0"/>
              <a:t> </a:t>
            </a:r>
            <a:r>
              <a:rPr lang="en-GB" b="1" dirty="0" err="1"/>
              <a:t>kapitálu</a:t>
            </a:r>
            <a:r>
              <a:rPr lang="en-GB" dirty="0"/>
              <a:t> a </a:t>
            </a:r>
            <a:r>
              <a:rPr lang="en-GB" b="1" dirty="0" err="1"/>
              <a:t>rozšiřování</a:t>
            </a:r>
            <a:r>
              <a:rPr lang="en-GB" b="1" dirty="0"/>
              <a:t> </a:t>
            </a:r>
            <a:r>
              <a:rPr lang="en-GB" b="1" dirty="0" err="1"/>
              <a:t>zemědělské</a:t>
            </a:r>
            <a:r>
              <a:rPr lang="en-GB" b="1" dirty="0"/>
              <a:t> </a:t>
            </a:r>
            <a:r>
              <a:rPr lang="en-GB" b="1" dirty="0" err="1"/>
              <a:t>produkce</a:t>
            </a:r>
            <a:r>
              <a:rPr lang="en-GB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Teorie</a:t>
            </a:r>
            <a:r>
              <a:rPr lang="en-GB" dirty="0"/>
              <a:t> </a:t>
            </a:r>
            <a:r>
              <a:rPr lang="en-GB" b="1" dirty="0" err="1"/>
              <a:t>klesajících</a:t>
            </a:r>
            <a:r>
              <a:rPr lang="en-GB" b="1" dirty="0"/>
              <a:t> </a:t>
            </a:r>
            <a:r>
              <a:rPr lang="en-GB" b="1" dirty="0" err="1"/>
              <a:t>výnosů</a:t>
            </a:r>
            <a:r>
              <a:rPr lang="en-GB" dirty="0"/>
              <a:t>: </a:t>
            </a:r>
            <a:r>
              <a:rPr lang="en-GB" dirty="0" err="1"/>
              <a:t>růst</a:t>
            </a:r>
            <a:r>
              <a:rPr lang="en-GB" dirty="0"/>
              <a:t> </a:t>
            </a:r>
            <a:r>
              <a:rPr lang="en-GB" dirty="0" err="1"/>
              <a:t>narazí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omezení</a:t>
            </a:r>
            <a:r>
              <a:rPr lang="en-GB" dirty="0"/>
              <a:t>, </a:t>
            </a:r>
            <a:r>
              <a:rPr lang="en-GB" dirty="0" err="1"/>
              <a:t>protože</a:t>
            </a:r>
            <a:r>
              <a:rPr lang="en-GB" dirty="0"/>
              <a:t> s </a:t>
            </a:r>
            <a:r>
              <a:rPr lang="en-GB" dirty="0" err="1"/>
              <a:t>rostoucím</a:t>
            </a:r>
            <a:r>
              <a:rPr lang="en-GB" dirty="0"/>
              <a:t> </a:t>
            </a:r>
            <a:r>
              <a:rPr lang="en-GB" dirty="0" err="1"/>
              <a:t>využíváním</a:t>
            </a:r>
            <a:r>
              <a:rPr lang="en-GB" dirty="0"/>
              <a:t> </a:t>
            </a:r>
            <a:r>
              <a:rPr lang="en-GB" dirty="0" err="1"/>
              <a:t>půdy</a:t>
            </a:r>
            <a:r>
              <a:rPr lang="en-GB" dirty="0"/>
              <a:t> </a:t>
            </a:r>
            <a:r>
              <a:rPr lang="en-GB" dirty="0" err="1"/>
              <a:t>budou</a:t>
            </a:r>
            <a:r>
              <a:rPr lang="en-GB" dirty="0"/>
              <a:t> </a:t>
            </a:r>
            <a:r>
              <a:rPr lang="en-GB" dirty="0" err="1"/>
              <a:t>nové</a:t>
            </a:r>
            <a:r>
              <a:rPr lang="en-GB" dirty="0"/>
              <a:t> </a:t>
            </a:r>
            <a:r>
              <a:rPr lang="en-GB" dirty="0" err="1"/>
              <a:t>přírůstky</a:t>
            </a:r>
            <a:r>
              <a:rPr lang="en-GB" dirty="0"/>
              <a:t> </a:t>
            </a:r>
            <a:r>
              <a:rPr lang="en-GB" dirty="0" err="1"/>
              <a:t>méně</a:t>
            </a:r>
            <a:r>
              <a:rPr lang="en-GB" dirty="0"/>
              <a:t> </a:t>
            </a:r>
            <a:r>
              <a:rPr lang="en-GB" dirty="0" err="1"/>
              <a:t>produktivní</a:t>
            </a:r>
            <a:r>
              <a:rPr lang="en-GB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Obchod</a:t>
            </a:r>
            <a:r>
              <a:rPr lang="en-GB" dirty="0"/>
              <a:t> </a:t>
            </a:r>
            <a:r>
              <a:rPr lang="en-GB" dirty="0" err="1"/>
              <a:t>mezi</a:t>
            </a:r>
            <a:r>
              <a:rPr lang="en-GB" dirty="0"/>
              <a:t> </a:t>
            </a:r>
            <a:r>
              <a:rPr lang="en-GB" dirty="0" err="1"/>
              <a:t>národy</a:t>
            </a:r>
            <a:r>
              <a:rPr lang="en-GB" dirty="0"/>
              <a:t> </a:t>
            </a:r>
            <a:r>
              <a:rPr lang="en-GB" dirty="0" err="1"/>
              <a:t>podporuje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 </a:t>
            </a:r>
            <a:r>
              <a:rPr lang="en-GB" dirty="0" err="1"/>
              <a:t>díky</a:t>
            </a:r>
            <a:r>
              <a:rPr lang="en-GB" dirty="0"/>
              <a:t> </a:t>
            </a:r>
            <a:r>
              <a:rPr lang="en-GB" b="1" dirty="0" err="1"/>
              <a:t>komparativní</a:t>
            </a:r>
            <a:r>
              <a:rPr lang="en-GB" b="1" dirty="0"/>
              <a:t> </a:t>
            </a:r>
            <a:r>
              <a:rPr lang="en-GB" b="1" dirty="0" err="1"/>
              <a:t>výhodě</a:t>
            </a:r>
            <a:r>
              <a:rPr lang="en-GB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Růst</a:t>
            </a:r>
            <a:r>
              <a:rPr lang="en-GB" dirty="0"/>
              <a:t> je </a:t>
            </a:r>
            <a:r>
              <a:rPr lang="en-GB" dirty="0" err="1"/>
              <a:t>omezován</a:t>
            </a:r>
            <a:r>
              <a:rPr lang="en-GB" dirty="0"/>
              <a:t> </a:t>
            </a:r>
            <a:r>
              <a:rPr lang="en-GB" dirty="0" err="1"/>
              <a:t>rostoucími</a:t>
            </a:r>
            <a:r>
              <a:rPr lang="en-GB" dirty="0"/>
              <a:t> </a:t>
            </a:r>
            <a:r>
              <a:rPr lang="en-GB" dirty="0" err="1"/>
              <a:t>náklady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b="1" dirty="0" err="1"/>
              <a:t>rentu</a:t>
            </a:r>
            <a:r>
              <a:rPr lang="en-GB" b="1" dirty="0"/>
              <a:t> </a:t>
            </a:r>
            <a:r>
              <a:rPr lang="en-GB" b="1" dirty="0" err="1"/>
              <a:t>půdy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přesměrovává</a:t>
            </a:r>
            <a:r>
              <a:rPr lang="en-GB" dirty="0"/>
              <a:t> </a:t>
            </a:r>
            <a:r>
              <a:rPr lang="en-GB" dirty="0" err="1"/>
              <a:t>bohatství</a:t>
            </a:r>
            <a:r>
              <a:rPr lang="en-GB" dirty="0"/>
              <a:t> od </a:t>
            </a:r>
            <a:r>
              <a:rPr lang="en-GB" dirty="0" err="1"/>
              <a:t>výrobních</a:t>
            </a:r>
            <a:r>
              <a:rPr lang="en-GB" dirty="0"/>
              <a:t> </a:t>
            </a:r>
            <a:r>
              <a:rPr lang="en-GB" dirty="0" err="1"/>
              <a:t>tříd</a:t>
            </a:r>
            <a:r>
              <a:rPr lang="en-GB" dirty="0"/>
              <a:t> k </a:t>
            </a:r>
            <a:r>
              <a:rPr lang="en-GB" dirty="0" err="1"/>
              <a:t>vlastníkům</a:t>
            </a:r>
            <a:r>
              <a:rPr lang="en-GB" dirty="0"/>
              <a:t> </a:t>
            </a:r>
            <a:r>
              <a:rPr lang="en-GB" dirty="0" err="1"/>
              <a:t>půdy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Limity</a:t>
            </a:r>
            <a:r>
              <a:rPr lang="en-GB" b="1" dirty="0"/>
              <a:t> </a:t>
            </a:r>
            <a:r>
              <a:rPr lang="en-GB" b="1" dirty="0" err="1"/>
              <a:t>růstu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Konečné</a:t>
            </a:r>
            <a:r>
              <a:rPr lang="en-GB" dirty="0"/>
              <a:t> </a:t>
            </a:r>
            <a:r>
              <a:rPr lang="en-GB" dirty="0" err="1"/>
              <a:t>limity</a:t>
            </a:r>
            <a:r>
              <a:rPr lang="en-GB" dirty="0"/>
              <a:t> </a:t>
            </a:r>
            <a:r>
              <a:rPr lang="en-GB" dirty="0" err="1"/>
              <a:t>růstu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určeny</a:t>
            </a:r>
            <a:r>
              <a:rPr lang="en-GB" dirty="0"/>
              <a:t> </a:t>
            </a:r>
            <a:r>
              <a:rPr lang="en-GB" dirty="0" err="1"/>
              <a:t>klesající</a:t>
            </a:r>
            <a:r>
              <a:rPr lang="en-GB" dirty="0"/>
              <a:t> </a:t>
            </a:r>
            <a:r>
              <a:rPr lang="en-GB" dirty="0" err="1"/>
              <a:t>produktivitou</a:t>
            </a:r>
            <a:r>
              <a:rPr lang="en-GB" dirty="0"/>
              <a:t> </a:t>
            </a:r>
            <a:r>
              <a:rPr lang="en-GB" dirty="0" err="1"/>
              <a:t>půdy</a:t>
            </a:r>
            <a:r>
              <a:rPr lang="en-GB" dirty="0"/>
              <a:t> a </a:t>
            </a:r>
            <a:r>
              <a:rPr lang="en-GB" dirty="0" err="1"/>
              <a:t>rostoucím</a:t>
            </a:r>
            <a:r>
              <a:rPr lang="en-GB" dirty="0"/>
              <a:t> </a:t>
            </a:r>
            <a:r>
              <a:rPr lang="en-GB" dirty="0" err="1"/>
              <a:t>tlakem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renty</a:t>
            </a:r>
            <a:r>
              <a:rPr lang="en-GB" dirty="0"/>
              <a:t>.</a:t>
            </a:r>
          </a:p>
          <a:p>
            <a:r>
              <a:rPr lang="en-GB" b="1" dirty="0"/>
              <a:t>John Stuart Mill (1806–1873)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Klíčové</a:t>
            </a:r>
            <a:r>
              <a:rPr lang="en-GB" b="1" dirty="0"/>
              <a:t> </a:t>
            </a:r>
            <a:r>
              <a:rPr lang="en-GB" b="1" dirty="0" err="1"/>
              <a:t>dílo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i="1" dirty="0" err="1"/>
              <a:t>Principy</a:t>
            </a:r>
            <a:r>
              <a:rPr lang="en-GB" i="1" dirty="0"/>
              <a:t> </a:t>
            </a:r>
            <a:r>
              <a:rPr lang="en-GB" i="1" dirty="0" err="1"/>
              <a:t>politické</a:t>
            </a:r>
            <a:r>
              <a:rPr lang="en-GB" i="1" dirty="0"/>
              <a:t> </a:t>
            </a:r>
            <a:r>
              <a:rPr lang="en-GB" i="1" dirty="0" err="1"/>
              <a:t>ekonomie</a:t>
            </a:r>
            <a:r>
              <a:rPr lang="en-GB" dirty="0"/>
              <a:t> (1848)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Přístup</a:t>
            </a:r>
            <a:r>
              <a:rPr lang="en-GB" b="1" dirty="0"/>
              <a:t> k </a:t>
            </a:r>
            <a:r>
              <a:rPr lang="en-GB" b="1" dirty="0" err="1"/>
              <a:t>růstu</a:t>
            </a:r>
            <a:r>
              <a:rPr lang="en-GB" b="1" dirty="0"/>
              <a:t>: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Ekonomický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 </a:t>
            </a:r>
            <a:r>
              <a:rPr lang="en-GB" dirty="0" err="1"/>
              <a:t>zahrnuje</a:t>
            </a:r>
            <a:r>
              <a:rPr lang="en-GB" dirty="0"/>
              <a:t> </a:t>
            </a:r>
            <a:r>
              <a:rPr lang="en-GB" b="1" dirty="0" err="1"/>
              <a:t>akumulaci</a:t>
            </a:r>
            <a:r>
              <a:rPr lang="en-GB" b="1" dirty="0"/>
              <a:t> </a:t>
            </a:r>
            <a:r>
              <a:rPr lang="en-GB" b="1" dirty="0" err="1"/>
              <a:t>kapitálu</a:t>
            </a:r>
            <a:r>
              <a:rPr lang="en-GB" dirty="0"/>
              <a:t>, </a:t>
            </a:r>
            <a:r>
              <a:rPr lang="en-GB" dirty="0" err="1"/>
              <a:t>technologický</a:t>
            </a:r>
            <a:r>
              <a:rPr lang="en-GB" dirty="0"/>
              <a:t> </a:t>
            </a:r>
            <a:r>
              <a:rPr lang="en-GB" dirty="0" err="1"/>
              <a:t>pokrok</a:t>
            </a:r>
            <a:r>
              <a:rPr lang="en-GB" dirty="0"/>
              <a:t> a </a:t>
            </a:r>
            <a:r>
              <a:rPr lang="en-GB" dirty="0" err="1"/>
              <a:t>rozvoj</a:t>
            </a:r>
            <a:r>
              <a:rPr lang="en-GB" dirty="0"/>
              <a:t> </a:t>
            </a:r>
            <a:r>
              <a:rPr lang="en-GB" dirty="0" err="1"/>
              <a:t>institucí</a:t>
            </a:r>
            <a:r>
              <a:rPr lang="en-GB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Zdůrazňuje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b="1" dirty="0" err="1"/>
              <a:t>rozložení</a:t>
            </a:r>
            <a:r>
              <a:rPr lang="en-GB" b="1" dirty="0"/>
              <a:t> </a:t>
            </a:r>
            <a:r>
              <a:rPr lang="en-GB" b="1" dirty="0" err="1"/>
              <a:t>bohatství</a:t>
            </a:r>
            <a:r>
              <a:rPr lang="en-GB" dirty="0"/>
              <a:t> je </a:t>
            </a:r>
            <a:r>
              <a:rPr lang="en-GB" dirty="0" err="1"/>
              <a:t>otázkou</a:t>
            </a:r>
            <a:r>
              <a:rPr lang="en-GB" dirty="0"/>
              <a:t> </a:t>
            </a:r>
            <a:r>
              <a:rPr lang="en-GB" dirty="0" err="1"/>
              <a:t>společenské</a:t>
            </a:r>
            <a:r>
              <a:rPr lang="en-GB" dirty="0"/>
              <a:t> </a:t>
            </a:r>
            <a:r>
              <a:rPr lang="en-GB" dirty="0" err="1"/>
              <a:t>volby</a:t>
            </a:r>
            <a:r>
              <a:rPr lang="en-GB" dirty="0"/>
              <a:t>,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výroba</a:t>
            </a:r>
            <a:r>
              <a:rPr lang="en-GB" dirty="0"/>
              <a:t> je </a:t>
            </a:r>
            <a:r>
              <a:rPr lang="en-GB" dirty="0" err="1"/>
              <a:t>řízena</a:t>
            </a:r>
            <a:r>
              <a:rPr lang="en-GB" dirty="0"/>
              <a:t> </a:t>
            </a:r>
            <a:r>
              <a:rPr lang="en-GB" dirty="0" err="1"/>
              <a:t>ekonomickými</a:t>
            </a:r>
            <a:r>
              <a:rPr lang="en-GB" dirty="0"/>
              <a:t> </a:t>
            </a:r>
            <a:r>
              <a:rPr lang="en-GB" dirty="0" err="1"/>
              <a:t>zákony</a:t>
            </a:r>
            <a:r>
              <a:rPr lang="en-GB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Mill </a:t>
            </a:r>
            <a:r>
              <a:rPr lang="en-GB" dirty="0" err="1"/>
              <a:t>zkoumal</a:t>
            </a:r>
            <a:r>
              <a:rPr lang="en-GB" dirty="0"/>
              <a:t> </a:t>
            </a:r>
            <a:r>
              <a:rPr lang="en-GB" dirty="0" err="1"/>
              <a:t>myšlenku</a:t>
            </a:r>
            <a:r>
              <a:rPr lang="en-GB" dirty="0"/>
              <a:t> </a:t>
            </a:r>
            <a:r>
              <a:rPr lang="en-GB" b="1" dirty="0" err="1"/>
              <a:t>stacionárního</a:t>
            </a:r>
            <a:r>
              <a:rPr lang="en-GB" b="1" dirty="0"/>
              <a:t> </a:t>
            </a:r>
            <a:r>
              <a:rPr lang="en-GB" b="1" dirty="0" err="1"/>
              <a:t>stavu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 </a:t>
            </a:r>
            <a:r>
              <a:rPr lang="en-GB" dirty="0" err="1"/>
              <a:t>kapitálu</a:t>
            </a:r>
            <a:r>
              <a:rPr lang="en-GB" dirty="0"/>
              <a:t> a populace </a:t>
            </a:r>
            <a:r>
              <a:rPr lang="en-GB" dirty="0" err="1"/>
              <a:t>ustane</a:t>
            </a:r>
            <a:r>
              <a:rPr lang="en-GB" dirty="0"/>
              <a:t>, ale </a:t>
            </a:r>
            <a:r>
              <a:rPr lang="en-GB" dirty="0" err="1"/>
              <a:t>nevidí</a:t>
            </a:r>
            <a:r>
              <a:rPr lang="en-GB" dirty="0"/>
              <a:t> </a:t>
            </a:r>
            <a:r>
              <a:rPr lang="en-GB" dirty="0" err="1"/>
              <a:t>jej</a:t>
            </a:r>
            <a:r>
              <a:rPr lang="en-GB" dirty="0"/>
              <a:t> </a:t>
            </a:r>
            <a:r>
              <a:rPr lang="en-GB" dirty="0" err="1"/>
              <a:t>nutně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negativní</a:t>
            </a:r>
            <a:r>
              <a:rPr lang="en-GB" dirty="0"/>
              <a:t>;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vést</a:t>
            </a:r>
            <a:r>
              <a:rPr lang="en-GB" dirty="0"/>
              <a:t> k </a:t>
            </a:r>
            <a:r>
              <a:rPr lang="en-GB" dirty="0" err="1"/>
              <a:t>vyšší</a:t>
            </a:r>
            <a:r>
              <a:rPr lang="en-GB" dirty="0"/>
              <a:t> </a:t>
            </a:r>
            <a:r>
              <a:rPr lang="en-GB" dirty="0" err="1"/>
              <a:t>kvalitě</a:t>
            </a:r>
            <a:r>
              <a:rPr lang="en-GB" dirty="0"/>
              <a:t> </a:t>
            </a:r>
            <a:r>
              <a:rPr lang="en-GB" dirty="0" err="1"/>
              <a:t>života</a:t>
            </a:r>
            <a:r>
              <a:rPr lang="en-GB" dirty="0"/>
              <a:t> </a:t>
            </a:r>
            <a:r>
              <a:rPr lang="en-GB" dirty="0" err="1"/>
              <a:t>díky</a:t>
            </a:r>
            <a:r>
              <a:rPr lang="en-GB" dirty="0"/>
              <a:t> </a:t>
            </a:r>
            <a:r>
              <a:rPr lang="en-GB" dirty="0" err="1"/>
              <a:t>redistribuci</a:t>
            </a:r>
            <a:r>
              <a:rPr lang="en-GB" dirty="0"/>
              <a:t> a </a:t>
            </a:r>
            <a:r>
              <a:rPr lang="en-GB" dirty="0" err="1"/>
              <a:t>stabilitě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Limity</a:t>
            </a:r>
            <a:r>
              <a:rPr lang="en-GB" b="1" dirty="0"/>
              <a:t> </a:t>
            </a:r>
            <a:r>
              <a:rPr lang="en-GB" b="1" dirty="0" err="1"/>
              <a:t>růstu</a:t>
            </a:r>
            <a:r>
              <a:rPr lang="en-GB" b="1" dirty="0"/>
              <a:t>:</a:t>
            </a:r>
            <a:r>
              <a:rPr lang="en-GB" dirty="0"/>
              <a:t> Mill </a:t>
            </a:r>
            <a:r>
              <a:rPr lang="en-GB" dirty="0" err="1"/>
              <a:t>přijímá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ekonomický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 </a:t>
            </a:r>
            <a:r>
              <a:rPr lang="en-GB" dirty="0" err="1"/>
              <a:t>nemůže</a:t>
            </a:r>
            <a:r>
              <a:rPr lang="en-GB" dirty="0"/>
              <a:t> </a:t>
            </a:r>
            <a:r>
              <a:rPr lang="en-GB" dirty="0" err="1"/>
              <a:t>být</a:t>
            </a:r>
            <a:r>
              <a:rPr lang="en-GB" dirty="0"/>
              <a:t> </a:t>
            </a:r>
            <a:r>
              <a:rPr lang="en-GB" dirty="0" err="1"/>
              <a:t>nekonečný</a:t>
            </a:r>
            <a:r>
              <a:rPr lang="en-GB" dirty="0"/>
              <a:t>, ale </a:t>
            </a:r>
            <a:r>
              <a:rPr lang="en-GB" dirty="0" err="1"/>
              <a:t>věří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společnost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prosperovat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bez </a:t>
            </a:r>
            <a:r>
              <a:rPr lang="en-GB" dirty="0" err="1"/>
              <a:t>neustálého</a:t>
            </a:r>
            <a:r>
              <a:rPr lang="en-GB" dirty="0"/>
              <a:t> </a:t>
            </a:r>
            <a:r>
              <a:rPr lang="en-GB" dirty="0" err="1"/>
              <a:t>růstu</a:t>
            </a:r>
            <a:r>
              <a:rPr lang="en-GB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E94ACE0C-A54D-9CCA-DD16-2C48F38960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72213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TEORIE EKONOMICKÉHO ROZVOJE </a:t>
            </a:r>
            <a:r>
              <a:rPr lang="cs-CZ" altLang="cs-CZ" sz="1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zaměřuje na účelnost růstu reálného produktu z hlediska výroby a užití, zkoumá vliv neekonomických faktorů na pracovní sílu, zaměřuje se na původ příčin zlepšení, zda a do jaké míry jsou důsledkem sociální struktury společnosti nebo jsou důsledkem uplatnění technického pokroku,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/>
              <a:t>Teorie ekonomického růstu</a:t>
            </a:r>
            <a:endParaRPr lang="cs-CZ" dirty="0"/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ekonomické teorii jsou charakterizovány značnou rozdílností přístupů, které členíme do dvou skupin: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sociálně-historické modely,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matematicko-ekonomické modely.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108EFED4-4B30-7CB3-EC2E-45D19C717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B44998D9-1D21-E496-B579-14AA8244E6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TEORIE EKONOMICKÉHO ROZVOJE </a:t>
            </a:r>
            <a:r>
              <a:rPr lang="cs-CZ" altLang="cs-CZ" sz="1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zaměřuje na účelnost růstu reálného produktu z hlediska výroby a užití, zkoumá vliv neekonomických faktorů na pracovní sílu, zaměřuje se na původ příčin zlepšení, zda a do jaké míry jsou důsledkem sociální struktury společnosti nebo jsou důsledkem uplatnění technického pokroku,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/>
              <a:t>Teorie ekonomického růstu</a:t>
            </a:r>
            <a:endParaRPr lang="cs-CZ" dirty="0"/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ekonomické teorii jsou charakterizovány značnou rozdílností přístupů, které členíme do dvou skupin: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sociálně-historické modely,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matematicko-ekonomické modely.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83D98D9A-FC77-13F1-64DA-E4C4D52ED5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06088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0" lvl="1" indent="-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el-GR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Δ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Y = </a:t>
            </a:r>
            <a:r>
              <a:rPr lang="el-GR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Δ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K.MPK + </a:t>
            </a:r>
            <a:r>
              <a:rPr lang="el-GR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Δ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L.MPL </a:t>
            </a:r>
          </a:p>
          <a:p>
            <a:pPr marL="800100"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 reálného produktu je tak dán změnami množství kapitálu (</a:t>
            </a:r>
            <a:r>
              <a:rPr lang="el-GR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Δ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K) a práce (</a:t>
            </a:r>
            <a:r>
              <a:rPr lang="el-GR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Δ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L) násobený jejich mezní produktivitou, tj. </a:t>
            </a:r>
          </a:p>
          <a:p>
            <a:pPr marL="1143000" lvl="1" indent="-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MPK a MPL, </a:t>
            </a:r>
          </a:p>
          <a:p>
            <a:pPr marL="1143000" lvl="1" indent="-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kdy MPK = </a:t>
            </a:r>
            <a:r>
              <a:rPr lang="el-GR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Δ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Y/</a:t>
            </a:r>
            <a:r>
              <a:rPr lang="el-GR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Δ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 a </a:t>
            </a:r>
          </a:p>
          <a:p>
            <a:pPr marL="1143000" lvl="1" indent="-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MPL = </a:t>
            </a:r>
            <a:r>
              <a:rPr lang="el-GR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Δ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Y/</a:t>
            </a:r>
            <a:r>
              <a:rPr lang="el-GR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Δ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AD3D-6C93-44BC-9123-10DDA05B807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787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45751F9C-0FCD-E90B-1C4B-E2A54E6D1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8FB88785-5828-C1E0-A0FD-8868446B4F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DF40859A-795B-92D0-77D7-AE861E02E5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84168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https://www.edooca.cz/play/434/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AD3D-6C93-44BC-9123-10DDA05B8073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8744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50D94DA1-B670-2A21-6C48-FFBB729E3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A4DEC94A-EA72-D05C-C4C1-D1BF3DEDEB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/>
              <a:t>Klesající, rostoucí výnosy z rozsahu: přírůstek kapitálu a práce vyvolává menší/větší přírůstek produkce.</a:t>
            </a:r>
            <a:endParaRPr b="1" dirty="0"/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79DCDC4A-3351-BE4D-C6D8-D3C0E38C4E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84915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BDE3DE9B-A938-563A-7B30-2E7FC22BE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88643FE0-57C9-B36D-84FA-6B547AF53C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r>
              <a:rPr lang="cs-CZ" altLang="cs-CZ" sz="1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Jestliže máme například měsíční čistou mzdu 10 tisíc korun a z ní S tisíc spotřebujete a 8 tisíc uspoříme, je vaše míra úspor 0,2. </a:t>
            </a:r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A7E1FCEC-9865-FC47-5947-56292802FE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38601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B8D12202-23B4-8BC0-6F4A-64C6A7D21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6BB9BF2C-7A88-4BC8-26F9-27334EC3D7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r>
              <a:rPr lang="cs-CZ" altLang="cs-CZ" sz="1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Jestliže máme například měsíční čistou mzdu 10 tisíc korun a z ní S tisíc spotřebujete a 8 tisíc uspoříme, je vaše míra úspor 0,2. </a:t>
            </a:r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91667808-CF92-568F-E9E3-89C627CA61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23405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F23D4F2C-F753-5BD1-6F1D-2A5607B82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28C41B0A-1562-E61F-8A4D-F8389FB8D7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r>
              <a:rPr lang="cs-CZ" altLang="cs-CZ" sz="1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Jestliže máme například měsíční čistou mzdu 10 tisíc korun a z ní S tisíc spotřebujete a 8 tisíc uspoříme, je vaše míra úspor 0,2. </a:t>
            </a:r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BF287A79-EEAF-3DF7-68C5-6AF79E0B27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18213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7F6F50D9-B33F-CCD1-7993-45D9BB13A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85BA77B9-A1BB-0A40-DF46-BAB08B3BD0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r>
              <a:rPr lang="cs-CZ" altLang="cs-CZ" sz="1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Jestliže máme například měsíční čistou mzdu 10 tisíc korun a z ní S tisíc spotřebujete a 8 tisíc uspoříme, je vaše míra úspor 0,2. </a:t>
            </a:r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8ABE57F3-6F58-1D87-DB4F-99A6051A82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47501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D72D2026-D2C3-47BD-934B-C3F5D1457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D450CB4A-C903-7636-8121-5335B097B3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r>
              <a:rPr lang="cs-CZ" altLang="cs-CZ" sz="1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Jestliže máme například měsíční čistou mzdu 10 tisíc korun a z ní S tisíc spotřebujete a 8 tisíc uspoříme, je vaše míra úspor 0,2. </a:t>
            </a:r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3EC197C6-C59F-97AD-45BA-1E187C79E6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0583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Rozšíření: https://www.econlib.org/library/Enc/PhillipsCurve.html</a:t>
            </a:r>
          </a:p>
          <a:p>
            <a:endParaRPr lang="cs-CZ" dirty="0"/>
          </a:p>
          <a:p>
            <a:r>
              <a:rPr lang="en-US" dirty="0"/>
              <a:t>A W Phillips The Relation Between unemployment and the Rate of Change of Money Wage Rates in the United Kingdom, 1861-1957 Vol 25 Issue 100, November 1958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2C29E1F2-C0E4-D1FA-093A-5C8520211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CFBC1B8C-D719-E647-3B69-5DA90121D5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r>
              <a:rPr lang="cs-CZ" altLang="cs-CZ" sz="1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Jestliže máme například měsíční čistou mzdu 10 tisíc korun a z ní S tisíc spotřebujete a 8 tisíc uspoříme, je vaše míra úspor 0,2. </a:t>
            </a:r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974B8FCC-D6E5-46B5-D790-F4929F552B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19825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F513F349-2F83-C3EF-348B-F6EB299A9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AD5036C6-9B8C-C720-1056-60D5C65BE3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r>
              <a:rPr lang="cs-CZ" altLang="cs-CZ" sz="1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Jestliže máme například měsíční čistou mzdu 10 tisíc korun a z ní S tisíc spotřebujete a 8 tisíc uspoříme, je vaše míra úspor 0,2. </a:t>
            </a:r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190135CD-EB48-386C-4FB8-66566B82F4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9849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2AE20BD1-10F5-BD44-3AF8-3B7620DC9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7F3ADD71-4072-FAE3-595E-6420A600F2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r>
              <a:rPr lang="cs-CZ" altLang="cs-CZ" sz="1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Jestliže máme například měsíční čistou mzdu 10 tisíc korun a z ní S tisíc spotřebujete a 8 tisíc uspoříme, je vaše míra úspor 0,2. </a:t>
            </a:r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4B0F847D-5E0F-5FA2-4989-6A5D96BF2A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02154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510ADAB7-1FA8-D056-005D-9B9805614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4BE59D53-980B-B95A-A8F5-078C42D676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r>
              <a:rPr lang="cs-CZ" altLang="cs-CZ" sz="1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Jestliže máme například měsíční čistou mzdu 10 tisíc korun a z ní S tisíc spotřebujete a 8 tisíc uspoříme, je vaše míra úspor 0,2. </a:t>
            </a:r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C644E50D-FBEA-1007-BC53-C4F1363E89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46637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6C094B60-2E00-499A-E392-E05FA3961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4FB3CF51-9BED-5DD0-F09C-3B43A49A1D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r>
              <a:rPr lang="cs-CZ" altLang="cs-CZ" sz="1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Jestliže máme například měsíční čistou mzdu 10 tisíc korun a z ní S tisíc spotřebujete a 8 tisíc uspoříme, je vaše míra úspor 0,2. </a:t>
            </a:r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D5F3517F-6DAA-DEA5-7228-1ADCFCED67F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1626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51545032-C795-3DBF-2FC4-9E5E4EDFF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9255D984-DBC6-C202-6C42-67EC97D88A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r>
              <a:rPr lang="cs-CZ" altLang="cs-CZ" sz="1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Jestliže máme například měsíční čistou mzdu 10 tisíc korun a z ní S tisíc spotřebujete a 8 tisíc uspoříme, je vaše míra úspor 0,2. </a:t>
            </a:r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6B734230-E9E9-C781-0C75-AC1CA88D70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44835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E534D0B3-7CBD-3828-64AA-3178E480D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BFC6CAA9-9E2E-F58F-059B-D509B31158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r>
              <a:rPr lang="cs-CZ" altLang="cs-CZ" sz="1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Jestliže máme například měsíční čistou mzdu 10 tisíc korun a z ní S tisíc spotřebujete a 8 tisíc uspoříme, je vaše míra úspor 0,2. </a:t>
            </a:r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8B694D0A-5D9C-8CB7-AB5F-925B438BEF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6189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BE9648D0-219D-2421-3081-47C3C5F70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E27B140B-F723-05F7-C5BB-8ACFD2AA7B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r>
              <a:rPr lang="cs-CZ" altLang="cs-CZ" sz="1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Jestliže máme například měsíční čistou mzdu 10 tisíc korun a z ní S tisíc spotřebujete a 8 tisíc uspoříme, je vaše míra úspor 0,2. </a:t>
            </a:r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0F6CFE19-1B42-0EFC-FE7D-3B90252A86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57373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FD4C0179-83D0-847F-8C9E-6AFE854C5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474D1F7C-087A-A8C6-866B-F2CA79A981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r>
              <a:rPr lang="cs-CZ" altLang="cs-CZ" sz="1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Jestliže máme například měsíční čistou mzdu 10 tisíc korun a z ní S tisíc spotřebujete a 8 tisíc uspoříme, je vaše míra úspor 0,2. </a:t>
            </a:r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3378A8D8-B2C0-7513-8CAC-A7269A7257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91557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B889BC0F-A9FF-AEF8-4FE5-C3555114E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F04AE8AD-EDB8-F619-596D-D9D861CC16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r>
              <a:rPr lang="cs-CZ" altLang="cs-CZ" sz="1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Jestliže máme například měsíční čistou mzdu 10 tisíc korun a z ní S tisíc spotřebujete a 8 tisíc uspoříme, je vaše míra úspor 0,2. </a:t>
            </a:r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9CFC52E3-DA21-1C10-3FC6-765AD92B98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31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720AA1B6-16A6-4476-5DBC-8D13A825F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0AB2052B-0825-C8BD-2835-3DA401B3D3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EE90209E-66E0-3F9D-E013-B75679B428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48534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FBD01FA5-2023-F9EB-B7B2-4BBAD7CB8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BDE6FB46-4826-3155-394C-20B9D514B2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721C9802-60F2-7361-561B-BB2F6F62ED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17215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751E021F-FF5E-EE8A-4B76-1DBA931C3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A979D19E-5E3E-742D-68F3-03654E33EB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A0934F83-84DE-809C-3516-5D580C63E0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40261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26414C23-EB99-876A-B82D-291EA77FA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725804D3-5B6B-5D20-6920-FD927186AF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7CCABC84-04BC-82C8-1E75-95C093625B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34160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E03E9DE7-A136-619D-13DA-CE39BE822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245E141E-612E-E5D7-D54E-EA26A60FE2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F0F73E53-7091-46EA-5C1D-65294A0D7C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71880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02E32A51-CD2A-98E3-9BB9-FB620B5AF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C932344B-E3F0-61C0-521C-115B7993C9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AB582D57-35F5-0B8F-2F0D-9225DCB8A0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91908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7EDF0CB9-DE2A-281F-4875-9D396CC8C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0F4BA177-6412-BB1E-3C80-2F87208C2B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3C3A2EE4-91AC-6E9B-29D5-9246E536AB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570050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Rozšíření: https://www.econlib.org/library/Enc/PhillipsCurve.html</a:t>
            </a:r>
          </a:p>
          <a:p>
            <a:endParaRPr lang="cs-CZ" dirty="0"/>
          </a:p>
          <a:p>
            <a:r>
              <a:rPr lang="en-US" dirty="0"/>
              <a:t>A W Phillips The Relation Between unemployment and the Rate of Change of Money Wage Rates in the United Kingdom, 1861-1957 Vol 25 Issue 100, November 1958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7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317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1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94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995" y="302586"/>
            <a:ext cx="127472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335360" y="260650"/>
            <a:ext cx="6048672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335360" y="932723"/>
            <a:ext cx="9889099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335360" y="6309320"/>
            <a:ext cx="11547355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14987" y="6309321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10416480" y="6309321"/>
            <a:ext cx="144016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567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868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37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708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995" y="302586"/>
            <a:ext cx="127472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335360" y="260650"/>
            <a:ext cx="6048672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335360" y="932723"/>
            <a:ext cx="9889099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335360" y="6309320"/>
            <a:ext cx="11547355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14987" y="6309321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10416480" y="6309321"/>
            <a:ext cx="144016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005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668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048C7-E40B-490C-831A-CBA34959DE19}" type="slidenum">
              <a:rPr lang="cs-CZ" altLang="cs-CZ"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8914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 panose="020F0502020204030204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72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009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886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5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356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27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663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833020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094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285039" y="1828801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800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109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1"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26460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1813825" y="1703718"/>
            <a:ext cx="8704800" cy="3901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  <a:buClr>
                <a:srgbClr val="D10202"/>
              </a:buClr>
              <a:buSzPts val="4400"/>
            </a:pPr>
            <a:r>
              <a:rPr lang="cs-CZ" b="1" dirty="0">
                <a:solidFill>
                  <a:srgbClr val="D10202"/>
                </a:solidFill>
              </a:rPr>
              <a:t>Makroekonomie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Ekonomický růst</a:t>
            </a:r>
            <a:br>
              <a:rPr lang="cs-CZ" b="1" i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XMAK2</a:t>
            </a:r>
            <a:endParaRPr b="1" dirty="0"/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5943600" y="1703718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6324942" y="5604869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algn="r">
              <a:buClr>
                <a:schemeClr val="dk1"/>
              </a:buClr>
              <a:buSzPts val="1800"/>
            </a:pPr>
            <a:r>
              <a:rPr lang="cs-CZ" b="1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06. 03. 2024</a:t>
            </a:r>
          </a:p>
          <a:p>
            <a:pPr algn="r">
              <a:buClr>
                <a:schemeClr val="dk1"/>
              </a:buClr>
              <a:buSzPts val="1800"/>
            </a:pPr>
            <a:r>
              <a:rPr lang="cs-CZ" b="1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Olomouc</a:t>
            </a:r>
            <a:endParaRPr dirty="0"/>
          </a:p>
          <a:p>
            <a:pPr>
              <a:buClr>
                <a:schemeClr val="dk1"/>
              </a:buClr>
              <a:buSzPts val="1600"/>
            </a:pPr>
            <a:endParaRPr sz="16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" name="Google Shape;90;p13"/>
          <p:cNvSpPr txBox="1"/>
          <p:nvPr/>
        </p:nvSpPr>
        <p:spPr>
          <a:xfrm>
            <a:off x="1988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cs-CZ" b="1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Autor: doc. Ing. Magdaléna Drastichová, Ph.D.</a:t>
            </a:r>
            <a:endParaRPr dirty="0"/>
          </a:p>
          <a:p>
            <a:pPr>
              <a:buClr>
                <a:schemeClr val="dk1"/>
              </a:buClr>
              <a:buSzPts val="1600"/>
            </a:pPr>
            <a:endParaRPr sz="16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26093"/>
            <a:ext cx="8229600" cy="825156"/>
          </a:xfrm>
        </p:spPr>
        <p:txBody>
          <a:bodyPr>
            <a:noAutofit/>
          </a:bodyPr>
          <a:lstStyle/>
          <a:p>
            <a:r>
              <a:rPr lang="cs-CZ" sz="3200" b="1" dirty="0"/>
              <a:t>Měření ekonomického růstu – Tempo růstu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1015" y="1403027"/>
            <a:ext cx="11570677" cy="48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Tempo růstu skutečného produktu 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neustále kolísá vlivem změn AD a AS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 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 aktuálních temp růstu pak lze 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vypočítat dlouhodobý trend tempa růstu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Tempo růstu potenciálního produktu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součet dlouhodobého tempa růstu souhrnné produktivity a objemu výrobních faktorů při jejich plném využití;</a:t>
            </a:r>
          </a:p>
          <a:p>
            <a:pPr indent="-4572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závisí na 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tempu růstu výrobních faktorů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na 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tempu růstu souhrnné produktivity.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23/38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90" y="2060293"/>
            <a:ext cx="11215869" cy="33450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3885" y="951320"/>
            <a:ext cx="4105275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4510"/>
          <a:stretch>
            <a:fillRect/>
          </a:stretch>
        </p:blipFill>
        <p:spPr>
          <a:xfrm>
            <a:off x="1361954" y="1607420"/>
            <a:ext cx="9144000" cy="4282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4613" y="865805"/>
            <a:ext cx="6962775" cy="581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26093"/>
            <a:ext cx="8229600" cy="825156"/>
          </a:xfrm>
        </p:spPr>
        <p:txBody>
          <a:bodyPr>
            <a:noAutofit/>
          </a:bodyPr>
          <a:lstStyle/>
          <a:p>
            <a:r>
              <a:rPr lang="cs-CZ" sz="3600" b="1" dirty="0"/>
              <a:t>Zdroje ekonomického růstu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95654" y="1351249"/>
            <a:ext cx="11447584" cy="48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KVANTITATIVNÍ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kdy do výroby je zapojováno větší množství práce, přírodních zdrojů a kapitálu, označován také jako </a:t>
            </a:r>
            <a:r>
              <a:rPr lang="cs-CZ" altLang="cs-CZ" sz="28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extenzivní růst;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KVALITATIVNÍ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dochází k lepšímu využívání VF, označován také jako </a:t>
            </a:r>
            <a:r>
              <a:rPr lang="cs-CZ" altLang="cs-CZ" sz="28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intenzivní růst: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uskutečňuje se </a:t>
            </a:r>
            <a:endParaRPr lang="cs-CZ" altLang="cs-CZ" sz="2800" b="1" kern="1200" dirty="0">
              <a:solidFill>
                <a:schemeClr val="tx1"/>
              </a:solidFill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6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zvyšováním kvalifikace pracovníků,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6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využíváním kvalitnějších přírodních zdrojů, 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6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rozvojem technické úrovně kapitálu, 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6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dělbou práce v národním i mezinárodním měřítku a s ní spojenou liberalizací mezinárodního pohybu statků i výrobních faktorů,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6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rozvojem informačních technologií, 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6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přístupem k informacím, 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6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technologickými změnami.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27/38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26093"/>
            <a:ext cx="8229600" cy="825156"/>
          </a:xfrm>
        </p:spPr>
        <p:txBody>
          <a:bodyPr>
            <a:noAutofit/>
          </a:bodyPr>
          <a:lstStyle/>
          <a:p>
            <a:r>
              <a:rPr lang="pl-PL" sz="3200" b="1" dirty="0"/>
              <a:t>Determinanty ekonomického rozvoje a růstu</a:t>
            </a:r>
            <a:endParaRPr lang="cs-CZ" sz="32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26/38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1678387" y="1351249"/>
          <a:ext cx="8434388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29298900" imgH="14249400" progId="Word.Picture.8">
                  <p:embed/>
                </p:oleObj>
              </mc:Choice>
              <mc:Fallback>
                <p:oleObj name="Picture" r:id="rId3" imgW="29298900" imgH="14249400" progId="Word.Picture.8">
                  <p:embed/>
                  <p:pic>
                    <p:nvPicPr>
                      <p:cNvPr id="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8387" y="1351249"/>
                        <a:ext cx="8434388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26093"/>
            <a:ext cx="8229600" cy="825156"/>
          </a:xfrm>
        </p:spPr>
        <p:txBody>
          <a:bodyPr>
            <a:noAutofit/>
          </a:bodyPr>
          <a:lstStyle/>
          <a:p>
            <a:r>
              <a:rPr lang="cs-CZ" altLang="cs-CZ" sz="3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EKONOMICKÝ RŮST</a:t>
            </a:r>
            <a:r>
              <a:rPr lang="cs-CZ" sz="3200" b="1" dirty="0"/>
              <a:t> vs. </a:t>
            </a:r>
            <a:r>
              <a:rPr lang="cs-CZ" altLang="cs-CZ" sz="3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EKONOMICKÝ ROZVOJ 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01162" y="1351249"/>
            <a:ext cx="11377246" cy="48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i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Ačkoli každý člověk vlastním úsilím přispívá převážně k vlastnímu blahobytu, efekty růstu se nakonec rozlévají na všechny členy společnosti. 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514350" indent="-51435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EKONOMICKÝ RŮST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pojímán jako elementární předpoklad ekonomického rozvoje.</a:t>
            </a:r>
          </a:p>
          <a:p>
            <a:pPr marL="514350" indent="-51435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/>
              <a:defRPr/>
            </a:pP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514350" indent="-51435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EKONOMICKÝ ROZVOJ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v širším smyslu – zahrnuje další aspekty vývoje ekonomiky: strukturální změny, technologické změny, zvyšování životní úrovně obyvatelstva, apod. </a:t>
            </a: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None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24/38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A36CFB84-D895-35E9-30A5-BDAF30DF6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6E13C0-D86A-EB38-CBB8-80136DDF2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26093"/>
            <a:ext cx="8229600" cy="825156"/>
          </a:xfrm>
        </p:spPr>
        <p:txBody>
          <a:bodyPr>
            <a:noAutofit/>
          </a:bodyPr>
          <a:lstStyle/>
          <a:p>
            <a:r>
              <a:rPr lang="cs-CZ" altLang="cs-CZ" sz="36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TEORIE EKONOMICKÉHO RŮSTU - historie</a:t>
            </a:r>
            <a:endParaRPr lang="cs-CZ" sz="3600" b="1" dirty="0"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56BB8684-09A7-B37D-B29E-BB6C11ED76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5315" y="1351249"/>
            <a:ext cx="11623431" cy="4989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Ekonomický růst – základní téma klasické ekonomie: základy pro moderní ekonomickou teorii růstu – </a:t>
            </a:r>
          </a:p>
          <a:p>
            <a:pPr indent="-4572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formovali: </a:t>
            </a:r>
            <a:r>
              <a:rPr lang="cs-CZ" altLang="cs-CZ" sz="2800" b="1" kern="1200" dirty="0">
                <a:solidFill>
                  <a:srgbClr val="7030A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Adam Smith, Thomas </a:t>
            </a:r>
            <a:r>
              <a:rPr lang="cs-CZ" altLang="cs-CZ" sz="2800" b="1" kern="1200" dirty="0" err="1">
                <a:solidFill>
                  <a:srgbClr val="7030A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Malthus</a:t>
            </a:r>
            <a:r>
              <a:rPr lang="cs-CZ" altLang="cs-CZ" sz="2800" b="1" kern="1200" dirty="0">
                <a:solidFill>
                  <a:srgbClr val="7030A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David Ricardo a John Stuart </a:t>
            </a:r>
            <a:r>
              <a:rPr lang="cs-CZ" altLang="cs-CZ" sz="2800" b="1" kern="1200" dirty="0" err="1">
                <a:solidFill>
                  <a:srgbClr val="7030A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Mill</a:t>
            </a:r>
            <a:r>
              <a:rPr lang="cs-CZ" altLang="cs-CZ" sz="2800" b="1" kern="1200" dirty="0">
                <a:solidFill>
                  <a:srgbClr val="7030A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</a:t>
            </a:r>
          </a:p>
          <a:p>
            <a:pPr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odlišné pohledy na zdroje a limity růstu – reflektuje dobový kontext, jejich teoretické přístupy. 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32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514350" indent="-51435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/>
              <a:defRPr/>
            </a:pPr>
            <a:r>
              <a:rPr lang="cs-CZ" altLang="cs-CZ" sz="2800" b="1" kern="1200" dirty="0">
                <a:solidFill>
                  <a:srgbClr val="7030A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Adam Smith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(1723–1790) – Klíčové dílo: </a:t>
            </a:r>
            <a:r>
              <a:rPr lang="cs-CZ" altLang="cs-CZ" sz="2800" b="1" i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Pojednání o podstatě a původu bohatství národů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(1776);</a:t>
            </a:r>
          </a:p>
          <a:p>
            <a:pPr marL="514350" indent="-51435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/>
              <a:defRPr/>
            </a:pPr>
            <a:r>
              <a:rPr lang="cs-CZ" altLang="cs-CZ" sz="2800" b="1" kern="1200" dirty="0">
                <a:solidFill>
                  <a:srgbClr val="7030A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Thomas Robert </a:t>
            </a:r>
            <a:r>
              <a:rPr lang="cs-CZ" altLang="cs-CZ" sz="2800" b="1" kern="1200" dirty="0" err="1">
                <a:solidFill>
                  <a:srgbClr val="7030A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Malthus</a:t>
            </a:r>
            <a:r>
              <a:rPr lang="cs-CZ" altLang="cs-CZ" sz="2800" b="1" kern="1200" dirty="0">
                <a:solidFill>
                  <a:srgbClr val="7030A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(1766–1834) – Klíčové dílo: </a:t>
            </a:r>
            <a:r>
              <a:rPr lang="cs-CZ" altLang="cs-CZ" sz="2800" b="1" i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Esej o principu populace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(1798);</a:t>
            </a:r>
          </a:p>
          <a:p>
            <a:pPr marL="514350" indent="-51435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/>
              <a:defRPr/>
            </a:pPr>
            <a:r>
              <a:rPr lang="cs-CZ" altLang="cs-CZ" sz="2800" b="1" kern="1200" dirty="0">
                <a:solidFill>
                  <a:srgbClr val="7030A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David Ricardo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(1772–1823) – Klíčové dílo: </a:t>
            </a:r>
            <a:r>
              <a:rPr lang="cs-CZ" altLang="cs-CZ" sz="2800" b="1" i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Principy politické ekonomie a zdanění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(1817)</a:t>
            </a:r>
          </a:p>
          <a:p>
            <a:pPr marL="514350" indent="-51435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/>
              <a:defRPr/>
            </a:pPr>
            <a:r>
              <a:rPr lang="cs-CZ" altLang="cs-CZ" sz="2800" b="1" kern="1200" dirty="0">
                <a:solidFill>
                  <a:srgbClr val="7030A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John Stuart </a:t>
            </a:r>
            <a:r>
              <a:rPr lang="cs-CZ" altLang="cs-CZ" sz="2800" b="1" kern="1200" dirty="0" err="1">
                <a:solidFill>
                  <a:srgbClr val="7030A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Mill</a:t>
            </a:r>
            <a:r>
              <a:rPr lang="cs-CZ" altLang="cs-CZ" sz="2800" b="1" kern="1200" dirty="0">
                <a:solidFill>
                  <a:srgbClr val="7030A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(1806–1873) – Klíčové dílo: </a:t>
            </a:r>
            <a:r>
              <a:rPr lang="cs-CZ" altLang="cs-CZ" sz="2800" b="1" i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Principy politické ekonomie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(1848).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81A8C301-E49B-61F5-CFFB-A96F830FEBA4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28/38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0335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A576BD30-2906-FA45-C044-205D45671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468B8E-4D83-AEE8-62D1-72A45DAEE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315" y="526093"/>
            <a:ext cx="11541369" cy="663110"/>
          </a:xfrm>
        </p:spPr>
        <p:txBody>
          <a:bodyPr>
            <a:noAutofit/>
          </a:bodyPr>
          <a:lstStyle/>
          <a:p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KLASICKÉ TEORIE EKONOMICKÉHO RŮSTU - Srovnání přístupů:</a:t>
            </a:r>
            <a:endParaRPr lang="cs-CZ" sz="2800" b="1" dirty="0"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D663B77E-AFB8-C466-0D62-1119C72AD5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5315" y="1351249"/>
            <a:ext cx="11623431" cy="5266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6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6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Shrnutí: </a:t>
            </a:r>
          </a:p>
          <a:p>
            <a:pPr marL="571500" indent="-5715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romanUcPeriod"/>
              <a:defRPr/>
            </a:pPr>
            <a:r>
              <a:rPr lang="cs-CZ" altLang="cs-CZ" sz="26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Smith – optimistický ohledně růstu díky inovacím a trhu, </a:t>
            </a:r>
          </a:p>
          <a:p>
            <a:pPr marL="571500" indent="-5715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romanUcPeriod"/>
              <a:defRPr/>
            </a:pPr>
            <a:r>
              <a:rPr lang="cs-CZ" altLang="cs-CZ" sz="26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Malthus</a:t>
            </a:r>
            <a:r>
              <a:rPr lang="cs-CZ" altLang="cs-CZ" sz="26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Ricardo zdůraznili přirozená omezení, </a:t>
            </a:r>
          </a:p>
          <a:p>
            <a:pPr marL="571500" indent="-5715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romanUcPeriod"/>
              <a:defRPr/>
            </a:pPr>
            <a:r>
              <a:rPr lang="cs-CZ" altLang="cs-CZ" sz="26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Mill</a:t>
            </a:r>
            <a:r>
              <a:rPr lang="cs-CZ" altLang="cs-CZ" sz="26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přemýšlel o udržitelnosti růstu v kontextu stacionárního stavu.</a:t>
            </a:r>
          </a:p>
          <a:p>
            <a:pPr marL="571500" indent="-5715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romanUcPeriod"/>
              <a:defRPr/>
            </a:pP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EE112D2D-223E-8664-961A-0350A413B21A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28/38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61452A-B5DF-9E0A-F7AC-C3547DF30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15" y="1174639"/>
            <a:ext cx="11623431" cy="375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6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26093"/>
            <a:ext cx="8229600" cy="825156"/>
          </a:xfrm>
        </p:spPr>
        <p:txBody>
          <a:bodyPr>
            <a:noAutofit/>
          </a:bodyPr>
          <a:lstStyle/>
          <a:p>
            <a:r>
              <a:rPr lang="cs-CZ" altLang="cs-CZ" sz="36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TEORIE EKONOMICKÉHO RŮSTU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25315" y="1351249"/>
            <a:ext cx="11623431" cy="4989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Moderní teorie růstu nemají dlouhou historii: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První moderní teorie růstu – ve 40. l. 20. století – </a:t>
            </a:r>
            <a:r>
              <a:rPr lang="cs-CZ" altLang="cs-CZ" sz="28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KEYNESIÁNSKÉ RŮSTOVÉ MODELY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 v 50. a 60. l. zastíněny </a:t>
            </a:r>
            <a:r>
              <a:rPr lang="cs-CZ" altLang="cs-CZ" sz="28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NEOKLASICKÝMI TEORIEMI RŮSTU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</a:p>
          <a:p>
            <a:pPr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 nichž nejznámější – model růstu R. M. </a:t>
            </a:r>
            <a:r>
              <a:rPr lang="cs-CZ" altLang="cs-CZ" sz="28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Sollowa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 </a:t>
            </a:r>
            <a:r>
              <a:rPr lang="cs-CZ" altLang="cs-CZ" sz="2800" b="1" kern="1200" dirty="0" err="1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Solow-Swanův</a:t>
            </a: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model </a:t>
            </a:r>
          </a:p>
          <a:p>
            <a:pPr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Neoklasické teorie: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hledaly kvantitativní vztahy mezi růstem produktu a růstem kapitálu a práce; </a:t>
            </a:r>
          </a:p>
          <a:p>
            <a:pPr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Nedostatek: nevysvětlovaly zdroje hospodářského růstu.</a:t>
            </a:r>
          </a:p>
          <a:p>
            <a:pPr indent="-4572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Nejdůležitější zdroj růstu: </a:t>
            </a: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TECHNOLOGICKÝ POKROK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v neoklasických modelech: </a:t>
            </a: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EXOGENNÍ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(tudíž nevysvětlená) veličina. =&gt;</a:t>
            </a:r>
          </a:p>
          <a:p>
            <a:pPr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Následky – zájem ekonomů o teorii hospodářského růstu opadl. </a:t>
            </a:r>
          </a:p>
          <a:p>
            <a:pPr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Obnoven: ve 2. polovině 80. let: </a:t>
            </a:r>
            <a:r>
              <a:rPr lang="cs-CZ" altLang="cs-CZ" sz="28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TEORIE ENDOGENNÍHO RŮSTU: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snaha vysvětlit </a:t>
            </a: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TECHNOLOGICKÝ POKROK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jako </a:t>
            </a: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ENDOGENNÍ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v rámci růstového modelu. 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28/38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208" y="796543"/>
            <a:ext cx="5067300" cy="733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05" y="1835542"/>
            <a:ext cx="10729732" cy="38592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01EAAF-A34D-9CDF-0CA0-10DAAE69D897}"/>
              </a:ext>
            </a:extLst>
          </p:cNvPr>
          <p:cNvSpPr txBox="1"/>
          <p:nvPr/>
        </p:nvSpPr>
        <p:spPr>
          <a:xfrm>
            <a:off x="590309" y="1006748"/>
            <a:ext cx="60940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Calibri" panose="020F0502020204030204"/>
              </a:rPr>
              <a:t>KEYNESIÁNSKÉ RŮSTOVÉ MODELY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Calibri" panose="020F0502020204030204"/>
              </a:rPr>
              <a:t>: 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26093"/>
            <a:ext cx="8229600" cy="825156"/>
          </a:xfrm>
        </p:spPr>
        <p:txBody>
          <a:bodyPr>
            <a:noAutofit/>
          </a:bodyPr>
          <a:lstStyle/>
          <a:p>
            <a:r>
              <a:rPr lang="cs-CZ" sz="3600" b="1" dirty="0"/>
              <a:t>Pojetí ekonomického růstu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694592" y="1351249"/>
            <a:ext cx="10761785" cy="48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KRÁTKODOBÉ ZVÝŠENÍ PRODUKTU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které je po určité době vystřídáno poklesem, úroveň rovnovážného Y je dána změnami AD, které způsobují pohyb skutečného Y kolem Y*, jedná se o růst skutečného produktu ve smyslu jeho cyklického kolísání = </a:t>
            </a:r>
            <a:r>
              <a:rPr lang="cs-CZ" altLang="cs-CZ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Ekonomický cyklus;</a:t>
            </a: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None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	NEBO</a:t>
            </a: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DLOUHODOBÝ TREND -  spojen se zvyšováním produkčních možností ekonomiky, dlouhodobý růst Y*, tzv. růst v pravém slova smyslu = </a:t>
            </a:r>
            <a:r>
              <a:rPr lang="cs-CZ" altLang="cs-CZ" b="1" kern="12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Ekonomický růst</a:t>
            </a:r>
            <a:r>
              <a:rPr lang="cs-CZ" altLang="cs-CZ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18/38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965" y="647562"/>
            <a:ext cx="5067300" cy="733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88" y="1691048"/>
            <a:ext cx="11065397" cy="4519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965" y="647562"/>
            <a:ext cx="5067300" cy="733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276" y="1676500"/>
            <a:ext cx="9774202" cy="45339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967" y="840466"/>
            <a:ext cx="6943725" cy="542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871" y="1773956"/>
            <a:ext cx="9954228" cy="4453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2E945F08-9574-06C6-36AF-18E242516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735B51-F41A-EC47-E976-DF3C42D38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26093"/>
            <a:ext cx="8229600" cy="825156"/>
          </a:xfrm>
        </p:spPr>
        <p:txBody>
          <a:bodyPr>
            <a:noAutofit/>
          </a:bodyPr>
          <a:lstStyle/>
          <a:p>
            <a:r>
              <a:rPr lang="cs-CZ" altLang="cs-CZ" sz="36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Růstové účetnictví a jeho rozklad</a:t>
            </a:r>
            <a:endParaRPr lang="cs-CZ" sz="3600" b="1" dirty="0"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D1223D85-9C8A-CA15-79C7-B7558566E1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5315" y="1351249"/>
            <a:ext cx="11623431" cy="4989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6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Růstové účetnictví rozkládá míru růstu reálného HDP:</a:t>
            </a:r>
          </a:p>
          <a:p>
            <a:pPr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36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potenciálního produktu: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6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příspěvky tří hlavních faktorů:</a:t>
            </a: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/>
              <a:defRPr/>
            </a:pPr>
            <a:r>
              <a:rPr lang="cs-CZ" altLang="cs-CZ" sz="36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Práce (L):</a:t>
            </a:r>
            <a:r>
              <a:rPr lang="cs-CZ" altLang="cs-CZ" sz="36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Růst pracovní síly nebo produktivity práce.</a:t>
            </a: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/>
              <a:defRPr/>
            </a:pPr>
            <a:r>
              <a:rPr lang="cs-CZ" altLang="cs-CZ" sz="36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Kapitál (K): </a:t>
            </a:r>
            <a:r>
              <a:rPr lang="cs-CZ" altLang="cs-CZ" sz="36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Hromadění fyzického a lidského kapitálu.</a:t>
            </a: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/>
              <a:defRPr/>
            </a:pPr>
            <a:r>
              <a:rPr lang="cs-CZ" altLang="cs-CZ" sz="36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Celková faktorová produktivita (A): </a:t>
            </a:r>
            <a:r>
              <a:rPr lang="cs-CZ" altLang="cs-CZ" sz="36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Technologický pokrok nebo růst celkové faktorové produktivity. 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36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36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645CEFC7-83EE-DCFB-BF70-192AEB03E0F9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28/38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419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243" y="731837"/>
            <a:ext cx="8172450" cy="628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04" y="1597307"/>
            <a:ext cx="10521386" cy="43125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243" y="731837"/>
            <a:ext cx="8172450" cy="628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16" y="1652833"/>
            <a:ext cx="11262167" cy="47016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243" y="731837"/>
            <a:ext cx="8172450" cy="628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06" y="1539433"/>
            <a:ext cx="10868628" cy="46877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7C7CD723-C87C-33A4-8113-21A62BE1E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2670C9-467F-B54D-7116-A8030FB08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26093"/>
            <a:ext cx="8229600" cy="825156"/>
          </a:xfrm>
        </p:spPr>
        <p:txBody>
          <a:bodyPr>
            <a:noAutofit/>
          </a:bodyPr>
          <a:lstStyle/>
          <a:p>
            <a:r>
              <a:rPr lang="cs-CZ" altLang="cs-CZ" sz="36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Růstové účetnictví a jeho rozklad</a:t>
            </a:r>
            <a:endParaRPr lang="cs-CZ" sz="3600" b="1" dirty="0"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BDEE6991-3DB9-69CA-14F0-48161B61A3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5315" y="1351249"/>
            <a:ext cx="11623431" cy="4989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6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Matematicky lze růst potenciálního produktu (Y) vyjádřit </a:t>
            </a:r>
            <a:r>
              <a:rPr lang="cs-CZ" altLang="cs-CZ" sz="3600" b="1" kern="1200" dirty="0" err="1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Cobb</a:t>
            </a:r>
            <a:r>
              <a:rPr lang="cs-CZ" altLang="cs-CZ" sz="36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-Douglasovou produkční funkcí: 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36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36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4A66010A-B5E4-B93A-6AFD-7C0B0541EDE9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28/38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52272B-AE31-FAAB-D0C8-1869236455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612" t="1227" r="10383" b="88116"/>
          <a:stretch/>
        </p:blipFill>
        <p:spPr>
          <a:xfrm>
            <a:off x="567159" y="3116293"/>
            <a:ext cx="4004841" cy="8735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C59E9C-6016-4713-60BA-730C79E31A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9072"/>
          <a:stretch/>
        </p:blipFill>
        <p:spPr>
          <a:xfrm>
            <a:off x="567159" y="4773368"/>
            <a:ext cx="9097702" cy="1631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BAC289-CEE8-A315-5814-249EA35CDA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666" r="21453" b="33341"/>
          <a:stretch/>
        </p:blipFill>
        <p:spPr>
          <a:xfrm>
            <a:off x="4873738" y="2827106"/>
            <a:ext cx="6515751" cy="203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4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26093"/>
            <a:ext cx="8229600" cy="825156"/>
          </a:xfrm>
        </p:spPr>
        <p:txBody>
          <a:bodyPr>
            <a:noAutofit/>
          </a:bodyPr>
          <a:lstStyle/>
          <a:p>
            <a:r>
              <a:rPr lang="cs-CZ" altLang="cs-CZ" sz="3600" b="1" dirty="0" err="1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Cobb-Douglasova</a:t>
            </a:r>
            <a:r>
              <a:rPr lang="cs-CZ" altLang="cs-CZ" sz="3600" b="1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produkční funkce 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56410" y="1351249"/>
            <a:ext cx="11892836" cy="5153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Nejznámější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neoklasická funkce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 </a:t>
            </a:r>
            <a:r>
              <a:rPr lang="es-ES" sz="2600" b="1" dirty="0"/>
              <a:t>Y</a:t>
            </a:r>
            <a:r>
              <a:rPr lang="cs-CZ" sz="2600" b="1" dirty="0"/>
              <a:t>*</a:t>
            </a:r>
            <a:r>
              <a:rPr lang="es-ES" sz="2600" b="1" dirty="0"/>
              <a:t> = A . </a:t>
            </a:r>
            <a:r>
              <a:rPr lang="cs-CZ" sz="2600" b="1" dirty="0"/>
              <a:t>K</a:t>
            </a:r>
            <a:r>
              <a:rPr lang="es-ES" sz="2600" b="1" dirty="0"/>
              <a:t> </a:t>
            </a:r>
            <a:r>
              <a:rPr lang="es-ES" sz="2600" b="1" baseline="30000" dirty="0"/>
              <a:t>α</a:t>
            </a:r>
            <a:r>
              <a:rPr lang="es-ES" sz="2600" b="1" dirty="0"/>
              <a:t>. </a:t>
            </a:r>
            <a:r>
              <a:rPr lang="cs-CZ" sz="2600" b="1" dirty="0"/>
              <a:t>L</a:t>
            </a:r>
            <a:r>
              <a:rPr lang="es-ES" sz="2600" b="1" dirty="0"/>
              <a:t> </a:t>
            </a:r>
            <a:r>
              <a:rPr lang="es-ES" sz="2600" b="1" baseline="30000" dirty="0"/>
              <a:t>β</a:t>
            </a:r>
            <a:endParaRPr lang="cs-CZ" altLang="cs-CZ" sz="4300" b="1" kern="1200" baseline="300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kde:</a:t>
            </a:r>
          </a:p>
          <a:p>
            <a:pPr marL="531813" lvl="1" indent="-265113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Y*… potenciální produkt; A… úroveň technologie; K … objem kapitálu zapojeného do výroby; L... objem práce zapojené do výroby</a:t>
            </a:r>
          </a:p>
          <a:p>
            <a:pPr marL="531813" lvl="1" indent="-265113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el-GR" altLang="cs-CZ" sz="24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α</a:t>
            </a:r>
            <a:r>
              <a:rPr lang="cs-CZ" altLang="cs-CZ" sz="24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l-GR" altLang="cs-CZ" sz="24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β</a:t>
            </a:r>
            <a:r>
              <a:rPr lang="el-GR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… 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koeficienty vyjadřující pružnost Y na procentuální změnu příslušného faktoru</a:t>
            </a:r>
          </a:p>
          <a:p>
            <a:pPr marL="531813" lvl="1" indent="-265113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el-GR" altLang="cs-CZ" sz="24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α+β=1 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…vyjadřuje konstantní výnosy z rozsahu, kde </a:t>
            </a:r>
            <a:r>
              <a:rPr lang="el-GR" altLang="cs-CZ" sz="24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α</a:t>
            </a:r>
            <a:r>
              <a:rPr lang="cs-CZ" altLang="cs-CZ" sz="24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MPK*(K/Y), </a:t>
            </a:r>
            <a:r>
              <a:rPr lang="el-GR" altLang="cs-CZ" sz="24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β</a:t>
            </a:r>
            <a:r>
              <a:rPr lang="cs-CZ" altLang="cs-CZ" sz="24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(1-</a:t>
            </a:r>
            <a:r>
              <a:rPr lang="el-GR" altLang="cs-CZ" sz="24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α</a:t>
            </a:r>
            <a:r>
              <a:rPr lang="cs-CZ" altLang="cs-CZ" sz="24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)</a:t>
            </a:r>
            <a:r>
              <a:rPr lang="el-GR" altLang="cs-CZ" sz="24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MPL*(L/Y): </a:t>
            </a:r>
          </a:p>
          <a:p>
            <a:pPr marL="914400" indent="-4572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/>
              <a:defRPr/>
            </a:pPr>
            <a:r>
              <a:rPr lang="el-GR" altLang="cs-CZ" sz="24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α+β=1</a:t>
            </a:r>
            <a:r>
              <a:rPr lang="cs-CZ" altLang="cs-CZ" sz="24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… růst množství práce a kapitálu o 1% zvýší reálný produkt o 1%, jedná se o konstantní výnosy z rozsahu výroby, </a:t>
            </a:r>
          </a:p>
          <a:p>
            <a:pPr lvl="1" indent="-4572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 startAt="2"/>
              <a:defRPr/>
            </a:pPr>
            <a:r>
              <a:rPr lang="el-GR" altLang="cs-CZ" sz="24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α+β</a:t>
            </a:r>
            <a:r>
              <a:rPr lang="cs-CZ" altLang="cs-CZ" sz="24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&gt; 1… jsou výnosy z rozsahu výroby rostoucí,</a:t>
            </a:r>
          </a:p>
          <a:p>
            <a:pPr lvl="1" indent="-4572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 startAt="2"/>
              <a:defRPr/>
            </a:pPr>
            <a:r>
              <a:rPr lang="el-GR" altLang="cs-CZ" sz="24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α+β</a:t>
            </a:r>
            <a:r>
              <a:rPr lang="cs-CZ" altLang="cs-CZ" sz="24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&lt; 1… výnosy z rozsahu výroby jsou klesající.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31/38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020" y="912350"/>
            <a:ext cx="3143250" cy="533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08" y="1551008"/>
            <a:ext cx="11053824" cy="44972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556CE8-968F-BB9F-1132-E4AC0F1F2D45}"/>
              </a:ext>
            </a:extLst>
          </p:cNvPr>
          <p:cNvSpPr txBox="1"/>
          <p:nvPr/>
        </p:nvSpPr>
        <p:spPr>
          <a:xfrm>
            <a:off x="750575" y="912350"/>
            <a:ext cx="60940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highlight>
                  <a:srgbClr val="FFFF00"/>
                </a:highlight>
              </a:rPr>
              <a:t>Neoklasický model růstu: </a:t>
            </a:r>
            <a:endParaRPr lang="en-GB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7775"/>
          <a:stretch>
            <a:fillRect/>
          </a:stretch>
        </p:blipFill>
        <p:spPr>
          <a:xfrm>
            <a:off x="1101524" y="1733169"/>
            <a:ext cx="9988952" cy="37659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456" y="669201"/>
            <a:ext cx="368617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721" y="799545"/>
            <a:ext cx="6134100" cy="571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11" y="1585732"/>
            <a:ext cx="11169570" cy="44727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721" y="799545"/>
            <a:ext cx="6134100" cy="571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65" y="1597306"/>
            <a:ext cx="10949649" cy="47340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73216" y="722862"/>
            <a:ext cx="10764456" cy="825156"/>
          </a:xfrm>
        </p:spPr>
        <p:txBody>
          <a:bodyPr>
            <a:noAutofit/>
          </a:bodyPr>
          <a:lstStyle/>
          <a:p>
            <a:r>
              <a:rPr lang="cs-CZ" sz="2800" b="1" dirty="0">
                <a:highlight>
                  <a:srgbClr val="FFFF00"/>
                </a:highlight>
              </a:rPr>
              <a:t>Neoklasický model růstu </a:t>
            </a:r>
            <a:r>
              <a:rPr lang="cs-CZ" sz="2800" b="1" dirty="0"/>
              <a:t>– produkční funkce a investiční funkce </a:t>
            </a:r>
            <a:br>
              <a:rPr lang="cs-CZ" sz="2800" b="1" dirty="0"/>
            </a:br>
            <a:endParaRPr lang="cs-CZ" sz="28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39839" y="1249527"/>
            <a:ext cx="11435898" cy="48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Tradiční model – stále považován za základ teorie růstu: 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q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Neoklasický model růstu R. M. </a:t>
            </a:r>
            <a:r>
              <a:rPr lang="cs-CZ" altLang="cs-CZ" sz="24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Sollowa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 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skládá se z 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PRODUKČNÍ FUNKCE DLOUHÉHO OBDOBÍ 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z 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INVESTIČNÍ FUNKCE DLOUHÉHO OBDOBÍ. 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Produkční funkce dlouhého období: vyjadřuje závislost reálného domácího produktu na práci a na kapitálu: </a:t>
            </a:r>
          </a:p>
          <a:p>
            <a:pPr marL="0" indent="0" algn="ctr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None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Y = F(K,L) 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Y — domácí produkt, 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 — kapitál, 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 — práce.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rozdíl od 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produkční funkce ve statickém modelu: kapitál = konstantní, mění se jen práce, 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této produkční funkci se mění také kapitál. 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29/38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C2409AA0-247C-45F7-9797-4736B12E8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E55D81-8EB6-68D9-D0E1-8DC0C0DCB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216" y="722862"/>
            <a:ext cx="10764456" cy="825156"/>
          </a:xfrm>
        </p:spPr>
        <p:txBody>
          <a:bodyPr>
            <a:noAutofit/>
          </a:bodyPr>
          <a:lstStyle/>
          <a:p>
            <a:r>
              <a:rPr lang="cs-CZ" sz="2800" b="1" dirty="0">
                <a:highlight>
                  <a:srgbClr val="FFFF00"/>
                </a:highlight>
              </a:rPr>
              <a:t>Neoklasický model růstu </a:t>
            </a:r>
            <a:r>
              <a:rPr lang="cs-CZ" sz="2800" b="1" dirty="0"/>
              <a:t>– produkční funkce a investiční funkce </a:t>
            </a:r>
            <a:br>
              <a:rPr lang="cs-CZ" sz="2800" b="1" dirty="0"/>
            </a:br>
            <a:endParaRPr lang="cs-CZ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A2F71E2E-F323-ECBD-551A-3231925E4A21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58815" y="1249527"/>
                <a:ext cx="11574684" cy="48856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85000" lnSpcReduction="20000"/>
              </a:bodyPr>
              <a:lstStyle/>
              <a:p>
                <a:pPr marL="514350" indent="-51435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+mj-lt"/>
                  <a:buAutoNum type="alphaUcPeriod"/>
                  <a:defRPr/>
                </a:pPr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Základní </a:t>
                </a:r>
                <a:r>
                  <a:rPr lang="cs-CZ" altLang="cs-CZ" sz="24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vlastnost PRODUKČNÍ FUNKCE </a:t>
                </a:r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v modelu: </a:t>
                </a: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4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vykazuje konstantní výnosy z rozsahu* (Př. </a:t>
                </a:r>
                <a:r>
                  <a:rPr lang="cs-CZ" altLang="cs-CZ" sz="2400" b="1" kern="1200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Cobb</a:t>
                </a:r>
                <a:r>
                  <a:rPr lang="cs-CZ" altLang="cs-CZ" sz="24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-Douglasová produkční funkce):  </a:t>
                </a:r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daný přírůstek kapitálu i práce vyvolává stejně velký přírůstek domácího produktu, platí: </a:t>
                </a:r>
              </a:p>
              <a:p>
                <a:pPr marL="0" indent="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𝒌</m:t>
                      </m:r>
                      <m:r>
                        <a:rPr lang="cs-CZ" altLang="cs-CZ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∗</m:t>
                      </m:r>
                      <m:r>
                        <a:rPr lang="cs-CZ" altLang="cs-CZ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𝒀</m:t>
                      </m:r>
                      <m:r>
                        <a:rPr lang="cs-CZ" altLang="cs-CZ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cs-CZ" altLang="cs-CZ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𝑭</m:t>
                      </m:r>
                      <m:r>
                        <a:rPr lang="cs-CZ" altLang="cs-CZ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 (</m:t>
                      </m:r>
                      <m:r>
                        <a:rPr lang="cs-CZ" altLang="cs-CZ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𝒌</m:t>
                      </m:r>
                      <m:r>
                        <a:rPr lang="cs-CZ" altLang="cs-CZ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∗</m:t>
                      </m:r>
                      <m:r>
                        <a:rPr lang="cs-CZ" altLang="cs-CZ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𝑲</m:t>
                      </m:r>
                      <m:r>
                        <a:rPr lang="cs-CZ" altLang="cs-CZ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, </m:t>
                      </m:r>
                      <m:r>
                        <a:rPr lang="cs-CZ" altLang="cs-CZ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𝒌</m:t>
                      </m:r>
                      <m:r>
                        <a:rPr lang="cs-CZ" altLang="cs-CZ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∗</m:t>
                      </m:r>
                      <m:r>
                        <a:rPr lang="cs-CZ" altLang="cs-CZ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𝑳</m:t>
                      </m:r>
                      <m:r>
                        <a:rPr lang="cs-CZ" altLang="cs-CZ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cs-CZ" altLang="cs-CZ" sz="2400" b="1" kern="1200" dirty="0">
                  <a:solidFill>
                    <a:schemeClr val="tx1"/>
                  </a:solidFill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endParaRP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k – kladné číslo. </a:t>
                </a: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Arial" panose="020B0604020202020204" pitchFamily="34" charset="0"/>
                  <a:buChar char="•"/>
                  <a:defRPr/>
                </a:pPr>
                <a:r>
                  <a:rPr lang="cs-CZ" altLang="cs-CZ" sz="24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Produkční funkci </a:t>
                </a:r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možno upravit tvaru, kde k = 1/L</a:t>
                </a:r>
              </a:p>
              <a:p>
                <a:pPr marL="0" indent="0" algn="ctr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𝒀</m:t>
                        </m:r>
                      </m:num>
                      <m:den>
                        <m: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𝑳</m:t>
                        </m:r>
                      </m:den>
                    </m:f>
                    <m:r>
                      <a:rPr lang="cs-CZ" altLang="cs-CZ" sz="24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onsolas" panose="020B0609020204030204" pitchFamily="49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cs-CZ" altLang="cs-CZ" sz="24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onsolas" panose="020B0609020204030204" pitchFamily="49" charset="0"/>
                        <a:cs typeface="Calibri" panose="020F0502020204030204" pitchFamily="34" charset="0"/>
                      </a:rPr>
                      <m:t>𝑭</m:t>
                    </m:r>
                    <m:r>
                      <a:rPr lang="cs-CZ" altLang="cs-CZ" sz="24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onsolas" panose="020B0609020204030204" pitchFamily="49" charset="0"/>
                        <a:cs typeface="Calibri" panose="020F0502020204030204" pitchFamily="34" charset="0"/>
                      </a:rPr>
                      <m:t> (</m:t>
                    </m:r>
                    <m:f>
                      <m:fPr>
                        <m:ctrlPr>
                          <a:rPr lang="cs-CZ" altLang="cs-CZ" sz="24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𝑲</m:t>
                        </m:r>
                      </m:num>
                      <m:den>
                        <m:r>
                          <a:rPr lang="cs-CZ" altLang="cs-CZ" sz="24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𝑳</m:t>
                        </m:r>
                      </m:den>
                    </m:f>
                    <m:r>
                      <a:rPr lang="cs-CZ" altLang="cs-CZ" sz="24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onsolas" panose="020B0609020204030204" pitchFamily="49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cs-CZ" altLang="cs-CZ" sz="24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onsolas" panose="020B0609020204030204" pitchFamily="49" charset="0"/>
                        <a:cs typeface="Calibri" panose="020F0502020204030204" pitchFamily="34" charset="0"/>
                      </a:rPr>
                      <m:t>𝟏</m:t>
                    </m:r>
                    <m:r>
                      <a:rPr lang="cs-CZ" altLang="cs-CZ" sz="24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onsolas" panose="020B0609020204030204" pitchFamily="49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 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4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cs-CZ" altLang="cs-CZ" sz="24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𝒀</m:t>
                        </m:r>
                      </m:num>
                      <m:den>
                        <m:r>
                          <a:rPr lang="cs-CZ" altLang="cs-CZ" sz="24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𝑳</m:t>
                        </m:r>
                      </m:den>
                    </m:f>
                    <m:r>
                      <a:rPr lang="cs-CZ" altLang="cs-CZ" sz="2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onsolas" panose="020B0609020204030204" pitchFamily="49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cs-CZ" altLang="cs-CZ" sz="2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onsolas" panose="020B0609020204030204" pitchFamily="49" charset="0"/>
                        <a:cs typeface="Calibri" panose="020F0502020204030204" pitchFamily="34" charset="0"/>
                      </a:rPr>
                      <m:t>𝑭</m:t>
                    </m:r>
                    <m:r>
                      <a:rPr lang="cs-CZ" altLang="cs-CZ" sz="2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onsolas" panose="020B0609020204030204" pitchFamily="49" charset="0"/>
                        <a:cs typeface="Calibri" panose="020F0502020204030204" pitchFamily="34" charset="0"/>
                      </a:rPr>
                      <m:t> (</m:t>
                    </m:r>
                    <m:f>
                      <m:fPr>
                        <m:ctrlPr>
                          <a:rPr lang="cs-CZ" altLang="cs-CZ" sz="24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cs-CZ" altLang="cs-CZ" sz="24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𝑲</m:t>
                        </m:r>
                      </m:num>
                      <m:den>
                        <m:r>
                          <a:rPr lang="cs-CZ" altLang="cs-CZ" sz="24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𝑳</m:t>
                        </m:r>
                      </m:den>
                    </m:f>
                    <m:r>
                      <a:rPr lang="cs-CZ" altLang="cs-CZ" sz="2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onsolas" panose="020B0609020204030204" pitchFamily="49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cs-CZ" altLang="cs-CZ" sz="2400" kern="1200" dirty="0">
                  <a:solidFill>
                    <a:schemeClr val="tx1"/>
                  </a:solidFill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endParaRPr>
              </a:p>
              <a:p>
                <a:pPr marL="0" indent="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None/>
                  <a:defRPr/>
                </a:pPr>
                <a:endParaRPr lang="cs-CZ" altLang="cs-CZ" sz="2400" kern="1200" dirty="0">
                  <a:solidFill>
                    <a:schemeClr val="tx1"/>
                  </a:solidFill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endParaRPr>
              </a:p>
              <a:p>
                <a:pPr marL="514350" indent="-51435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+mj-lt"/>
                  <a:buAutoNum type="alphaUcPeriod" startAt="2"/>
                  <a:defRPr/>
                </a:pPr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Druhý stavební kamen </a:t>
                </a:r>
                <a:r>
                  <a:rPr lang="cs-CZ" altLang="cs-CZ" sz="2400" kern="1200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Solowova</a:t>
                </a:r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 modelu – </a:t>
                </a:r>
                <a:r>
                  <a:rPr lang="cs-CZ" altLang="cs-CZ" sz="24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DLOUHODOBÁ INVESTIČNÍ FUNKCE. </a:t>
                </a: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Nejjednodušší verze modelu: veřejné rozpočty v dlouhém období vyrovnané a čistý vývoz je nulový: Agregátní výdaje – tvořeny jen spotřebou C a investicemi I, tj. platí: </a:t>
                </a:r>
              </a:p>
              <a:p>
                <a:pPr marL="0" indent="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s-CZ" altLang="cs-CZ" sz="24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𝑪</m:t>
                      </m:r>
                      <m:r>
                        <a:rPr lang="cs-CZ" altLang="cs-CZ" sz="24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cs-CZ" altLang="cs-CZ" sz="24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𝑰</m:t>
                      </m:r>
                      <m:r>
                        <a:rPr lang="cs-CZ" altLang="cs-CZ" sz="24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cs-CZ" altLang="cs-CZ" sz="24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𝒀</m:t>
                      </m:r>
                      <m:r>
                        <a:rPr lang="cs-CZ" altLang="cs-CZ" sz="24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cs-CZ" altLang="cs-CZ" sz="2400" b="1" kern="1200" dirty="0">
                  <a:solidFill>
                    <a:schemeClr val="tx1"/>
                  </a:solidFill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endParaRPr>
              </a:p>
              <a:p>
                <a:pPr marL="0" indent="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None/>
                  <a:defRPr/>
                </a:pPr>
                <a:endParaRPr lang="cs-CZ" altLang="cs-CZ" sz="2400" kern="1200" dirty="0">
                  <a:solidFill>
                    <a:schemeClr val="tx1"/>
                  </a:solidFill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endParaRP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Při uvedených předpokladech také platí: domácí produkt se dělí jen na spotřebu C a úspory S: </a:t>
                </a:r>
              </a:p>
              <a:p>
                <a:pPr marL="0" indent="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𝑪</m:t>
                      </m:r>
                      <m:r>
                        <a:rPr lang="cs-CZ" altLang="cs-CZ" sz="24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cs-CZ" altLang="cs-CZ" sz="24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𝑺</m:t>
                      </m:r>
                      <m:r>
                        <a:rPr lang="cs-CZ" altLang="cs-CZ" sz="24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cs-CZ" altLang="cs-CZ" sz="24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𝒀</m:t>
                      </m:r>
                    </m:oMath>
                  </m:oMathPara>
                </a14:m>
                <a:endParaRPr lang="cs-CZ" altLang="cs-CZ" sz="2400" b="1" kern="1200" dirty="0">
                  <a:solidFill>
                    <a:schemeClr val="tx1"/>
                  </a:solidFill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endParaRPr>
              </a:p>
              <a:p>
                <a:pPr marL="0" indent="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None/>
                  <a:defRPr/>
                </a:pPr>
                <a:endParaRPr lang="cs-CZ" altLang="cs-CZ" sz="2400" kern="1200" dirty="0">
                  <a:solidFill>
                    <a:schemeClr val="tx1"/>
                  </a:solidFill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A2F71E2E-F323-ECBD-551A-3231925E4A21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58815" y="1249527"/>
                <a:ext cx="11574684" cy="4885611"/>
              </a:xfrm>
              <a:prstGeom prst="rect">
                <a:avLst/>
              </a:prstGeom>
              <a:blipFill>
                <a:blip r:embed="rId3"/>
                <a:stretch>
                  <a:fillRect l="-316" t="-624" r="-3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F161B34A-043A-A8D4-A1E9-1A9AAECD5550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29/38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089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C3EE5F79-F1E7-A492-411E-71D948DC5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8327A1-3715-EA84-7ADF-D32905828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216" y="722862"/>
            <a:ext cx="10764456" cy="825156"/>
          </a:xfrm>
        </p:spPr>
        <p:txBody>
          <a:bodyPr>
            <a:noAutofit/>
          </a:bodyPr>
          <a:lstStyle/>
          <a:p>
            <a:r>
              <a:rPr lang="cs-CZ" sz="2800" b="1" dirty="0">
                <a:highlight>
                  <a:srgbClr val="FFFF00"/>
                </a:highlight>
              </a:rPr>
              <a:t>Neoklasický model růstu </a:t>
            </a:r>
            <a:r>
              <a:rPr lang="cs-CZ" sz="2800" b="1" dirty="0"/>
              <a:t>– produkční funkce a investiční funkce </a:t>
            </a:r>
            <a:br>
              <a:rPr lang="cs-CZ" sz="2800" b="1" dirty="0"/>
            </a:br>
            <a:endParaRPr lang="cs-CZ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784FE9C3-62AD-F560-0DAA-449C56D5FC0F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62988" y="1249527"/>
                <a:ext cx="11574684" cy="48856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2500" lnSpcReduction="10000"/>
              </a:bodyPr>
              <a:lstStyle/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Z obou rovnic plyne, investice se rovnají úsporám: </a:t>
                </a:r>
              </a:p>
              <a:p>
                <a:pPr marL="0" indent="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𝑪</m:t>
                      </m:r>
                      <m:r>
                        <a:rPr lang="cs-CZ" altLang="cs-CZ" sz="24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cs-CZ" altLang="cs-CZ" sz="24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𝑺</m:t>
                      </m:r>
                    </m:oMath>
                  </m:oMathPara>
                </a14:m>
                <a:endParaRPr lang="cs-CZ" altLang="cs-CZ" sz="2400" b="1" kern="1200" dirty="0">
                  <a:solidFill>
                    <a:schemeClr val="tx1"/>
                  </a:solidFill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endParaRP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Vyjádření úspor </a:t>
                </a:r>
                <a:r>
                  <a:rPr lang="cs-CZ" altLang="cs-CZ" sz="24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S</a:t>
                </a:r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 pomocí </a:t>
                </a:r>
                <a:r>
                  <a:rPr lang="cs-CZ" altLang="cs-CZ" sz="24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míry úspor s </a:t>
                </a:r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a </a:t>
                </a:r>
                <a:r>
                  <a:rPr lang="cs-CZ" altLang="cs-CZ" sz="24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domácího produktu Y</a:t>
                </a:r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. </a:t>
                </a: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Míra úspor = podíl úspor na důchodu, tj. </a:t>
                </a:r>
                <a:r>
                  <a:rPr lang="cs-CZ" altLang="cs-CZ" sz="24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s = S/y. </a:t>
                </a: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§"/>
                  <a:defRPr/>
                </a:pPr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Úspory pak vyjádříme: </a:t>
                </a:r>
                <a:endParaRPr lang="cs-CZ" altLang="cs-CZ" sz="2400" i="1" kern="1200" dirty="0">
                  <a:solidFill>
                    <a:schemeClr val="tx1"/>
                  </a:solidFill>
                  <a:latin typeface="Cambria Math" panose="02040503050406030204" pitchFamily="18" charset="0"/>
                  <a:ea typeface="Consolas" panose="020B0609020204030204" pitchFamily="49" charset="0"/>
                  <a:cs typeface="Calibri" panose="020F0502020204030204" pitchFamily="34" charset="0"/>
                </a:endParaRPr>
              </a:p>
              <a:p>
                <a:pPr marL="0" indent="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𝑺</m:t>
                      </m:r>
                      <m:r>
                        <a:rPr lang="cs-CZ" altLang="cs-CZ" sz="24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 = </m:t>
                      </m:r>
                      <m:r>
                        <a:rPr lang="cs-CZ" altLang="cs-CZ" sz="24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𝒔</m:t>
                      </m:r>
                      <m:r>
                        <a:rPr lang="cs-CZ" altLang="cs-CZ" sz="24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 ∗</m:t>
                      </m:r>
                      <m:r>
                        <a:rPr lang="cs-CZ" altLang="cs-CZ" sz="24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𝒀</m:t>
                      </m:r>
                      <m:r>
                        <a:rPr lang="cs-CZ" altLang="cs-CZ" sz="24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cs-CZ" altLang="cs-CZ" sz="2400" b="1" kern="1200" dirty="0">
                  <a:solidFill>
                    <a:schemeClr val="tx1"/>
                  </a:solidFill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endParaRP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Podle rovnice: investice se rovnají té části domácího produktu, </a:t>
                </a:r>
              </a:p>
              <a:p>
                <a:pPr marL="514350" indent="-51435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+mj-lt"/>
                  <a:buAutoNum type="romanLcPeriod"/>
                  <a:defRPr/>
                </a:pPr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která není spotřebována, nýbrž je uspořena </a:t>
                </a:r>
              </a:p>
              <a:p>
                <a:pPr marL="514350" indent="-51435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+mj-lt"/>
                  <a:buAutoNum type="romanLcPeriod"/>
                  <a:defRPr/>
                </a:pPr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(a tudíž použitelná pro investování).</a:t>
                </a:r>
              </a:p>
              <a:p>
                <a:pPr marL="0" indent="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None/>
                  <a:defRPr/>
                </a:pPr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=&gt; </a:t>
                </a:r>
                <a:r>
                  <a:rPr lang="cs-CZ" altLang="cs-CZ" sz="24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Dlouhodobá investiční funkce = rostoucí funkce domácího produktu: </a:t>
                </a: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investice rostou s růstem domácího produktu: </a:t>
                </a: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4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tím VYŠŠÍ, čím VYŠŠÍ je míra úspor, </a:t>
                </a: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Rovnici dělíme prací =&gt; investiční funkce využitelná v modelu.</a:t>
                </a:r>
              </a:p>
            </p:txBody>
          </p:sp>
        </mc:Choice>
        <mc:Fallback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784FE9C3-62AD-F560-0DAA-449C56D5FC0F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2988" y="1249527"/>
                <a:ext cx="11574684" cy="4885611"/>
              </a:xfrm>
              <a:prstGeom prst="rect">
                <a:avLst/>
              </a:prstGeom>
              <a:blipFill>
                <a:blip r:embed="rId3"/>
                <a:stretch>
                  <a:fillRect l="-685" t="-250" b="-11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06F04E67-4705-749D-554C-9BDB3A44A161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29/38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7265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15F66E6E-5CCE-7E1B-1D81-CB489788D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4C5C97-A0BD-44EA-4F03-256205237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216" y="722862"/>
            <a:ext cx="10764456" cy="825156"/>
          </a:xfrm>
        </p:spPr>
        <p:txBody>
          <a:bodyPr>
            <a:noAutofit/>
          </a:bodyPr>
          <a:lstStyle/>
          <a:p>
            <a:r>
              <a:rPr lang="cs-CZ" sz="2800" b="1" dirty="0">
                <a:highlight>
                  <a:srgbClr val="FFFF00"/>
                </a:highlight>
              </a:rPr>
              <a:t>Neoklasický model růstu </a:t>
            </a:r>
            <a:r>
              <a:rPr lang="cs-CZ" sz="2800" b="1" dirty="0"/>
              <a:t>– produkční funkce a investiční funkce </a:t>
            </a:r>
            <a:br>
              <a:rPr lang="cs-CZ" sz="2800" b="1" dirty="0"/>
            </a:br>
            <a:endParaRPr lang="cs-CZ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92BE94F4-6F71-746A-3E0B-8BFFE2631380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62988" y="1249527"/>
                <a:ext cx="11574684" cy="48856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lnSpcReduction="10000"/>
              </a:bodyPr>
              <a:lstStyle/>
              <a:p>
                <a:pPr marL="0" indent="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400" b="1" i="1" kern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cs-CZ" altLang="cs-CZ" sz="2400" b="1" i="1" kern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𝑰</m:t>
                          </m:r>
                        </m:num>
                        <m:den>
                          <m:r>
                            <a:rPr lang="cs-CZ" altLang="cs-CZ" sz="2400" b="1" i="1" kern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𝑳</m:t>
                          </m:r>
                        </m:den>
                      </m:f>
                      <m:r>
                        <a:rPr lang="cs-CZ" altLang="cs-CZ" sz="24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 = </m:t>
                      </m:r>
                      <m:r>
                        <a:rPr lang="cs-CZ" altLang="cs-CZ" sz="24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𝒔</m:t>
                      </m:r>
                      <m:r>
                        <a:rPr lang="cs-CZ" altLang="cs-CZ" sz="24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 ∗</m:t>
                      </m:r>
                      <m:f>
                        <m:fPr>
                          <m:ctrlPr>
                            <a:rPr lang="cs-CZ" altLang="cs-CZ" sz="2400" b="1" i="1" kern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cs-CZ" altLang="cs-CZ" sz="2400" b="1" i="1" kern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𝒀</m:t>
                          </m:r>
                        </m:num>
                        <m:den>
                          <m:r>
                            <a:rPr lang="cs-CZ" altLang="cs-CZ" sz="2400" b="1" i="1" kern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cs-CZ" altLang="cs-CZ" sz="2400" b="1" kern="1200" dirty="0">
                  <a:solidFill>
                    <a:schemeClr val="tx1"/>
                  </a:solidFill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endParaRP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400" b="1" i="1" kern="12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cs-CZ" altLang="cs-CZ" sz="2400" b="1" i="1" kern="12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𝑰</m:t>
                        </m:r>
                      </m:num>
                      <m:den>
                        <m:r>
                          <a:rPr lang="cs-CZ" altLang="cs-CZ" sz="2400" b="1" i="1" kern="12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 –</a:t>
                </a:r>
                <a:r>
                  <a:rPr lang="pt-BR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 INVESTICE na PRACOVNÍKA</a:t>
                </a: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400" b="1" i="1" kern="12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cs-CZ" altLang="cs-CZ" sz="2400" b="1" i="1" kern="12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𝒀</m:t>
                        </m:r>
                      </m:num>
                      <m:den>
                        <m:r>
                          <a:rPr lang="cs-CZ" altLang="cs-CZ" sz="2400" b="1" i="1" kern="12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 –</a:t>
                </a:r>
                <a:r>
                  <a:rPr lang="pt-BR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 </a:t>
                </a:r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PRODUKT </a:t>
                </a:r>
                <a:r>
                  <a:rPr lang="pt-BR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na PRACOVNÍKA. </a:t>
                </a: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r>
                  <a:rPr lang="cs-CZ" altLang="cs-CZ" sz="24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Produkční funkce </a:t>
                </a:r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ukazuje:</a:t>
                </a: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jak </a:t>
                </a:r>
                <a:r>
                  <a:rPr lang="cs-CZ" altLang="cs-CZ" sz="24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velký produkt na pracovníka </a:t>
                </a: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je vyráběn při daném </a:t>
                </a:r>
                <a:r>
                  <a:rPr lang="cs-CZ" altLang="cs-CZ" sz="24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kapitálu na  pracovníka</a:t>
                </a: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endParaRPr lang="cs-CZ" altLang="cs-CZ" sz="2400" b="1" kern="1200" dirty="0">
                  <a:solidFill>
                    <a:schemeClr val="tx1"/>
                  </a:solidFill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endParaRP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r>
                  <a:rPr lang="cs-CZ" altLang="cs-CZ" sz="24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Produkční funkce </a:t>
                </a:r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ukazuje:</a:t>
                </a: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jak je tento produkt rozdělen mezi </a:t>
                </a: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4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spotřebu </a:t>
                </a:r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a </a:t>
                </a:r>
                <a:r>
                  <a:rPr lang="cs-CZ" altLang="cs-CZ" sz="24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investice. </a:t>
                </a:r>
              </a:p>
            </p:txBody>
          </p:sp>
        </mc:Choice>
        <mc:Fallback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92BE94F4-6F71-746A-3E0B-8BFFE2631380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2988" y="1249527"/>
                <a:ext cx="11574684" cy="4885611"/>
              </a:xfrm>
              <a:prstGeom prst="rect">
                <a:avLst/>
              </a:prstGeom>
              <a:blipFill>
                <a:blip r:embed="rId3"/>
                <a:stretch>
                  <a:fillRect l="-4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C03E35A1-CBDA-28BE-7B98-D075BBD20600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29/38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27F8BC-B4A9-AC24-1196-B74BA044D17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889" t="27089" r="17384" b="33177"/>
          <a:stretch/>
        </p:blipFill>
        <p:spPr>
          <a:xfrm>
            <a:off x="6655444" y="2196999"/>
            <a:ext cx="5440102" cy="404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9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761" y="933357"/>
            <a:ext cx="8162925" cy="552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10" y="1943561"/>
            <a:ext cx="10695008" cy="39810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731837"/>
            <a:ext cx="5857875" cy="514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l="851" t="4335" b="1666"/>
          <a:stretch/>
        </p:blipFill>
        <p:spPr>
          <a:xfrm>
            <a:off x="625033" y="1678329"/>
            <a:ext cx="10799179" cy="457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727D9-F8C7-C780-394B-C4BC99A7A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DA8878-D9C1-77B0-BAC3-7B89E83B2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731837"/>
            <a:ext cx="5857875" cy="5143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0AB296-9C5F-DB53-9519-2BB642D04C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148" r="10604" b="56581"/>
          <a:stretch/>
        </p:blipFill>
        <p:spPr>
          <a:xfrm>
            <a:off x="83495" y="1412112"/>
            <a:ext cx="8863736" cy="4887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65AB69-3A99-7EEE-A6E1-5548A676A709}"/>
              </a:ext>
            </a:extLst>
          </p:cNvPr>
          <p:cNvSpPr txBox="1"/>
          <p:nvPr/>
        </p:nvSpPr>
        <p:spPr>
          <a:xfrm>
            <a:off x="9097701" y="1643605"/>
            <a:ext cx="292839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1" dirty="0"/>
              <a:t>Produkční funkce: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b="1" dirty="0"/>
              <a:t>vyjadřuje závislost produkce jednoho </a:t>
            </a:r>
          </a:p>
          <a:p>
            <a:pPr algn="just"/>
            <a:r>
              <a:rPr lang="cs-CZ" b="1" dirty="0"/>
              <a:t>na kapitálu na jednoho pracovníka. </a:t>
            </a:r>
          </a:p>
          <a:p>
            <a:r>
              <a:rPr lang="cs-CZ" b="1" dirty="0"/>
              <a:t>Funkce: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b="1" dirty="0">
                <a:highlight>
                  <a:srgbClr val="FFFF00"/>
                </a:highlight>
              </a:rPr>
              <a:t>klesající výnosy z kapitálu:</a:t>
            </a:r>
          </a:p>
          <a:p>
            <a:r>
              <a:rPr lang="cs-CZ" b="1" dirty="0"/>
              <a:t>— přírůstek kapitálu na pracovníka vyvolává stále menší přírůstky produktu na pracovníka </a:t>
            </a:r>
          </a:p>
        </p:txBody>
      </p:sp>
    </p:spTree>
    <p:extLst>
      <p:ext uri="{BB962C8B-B14F-4D97-AF65-F5344CB8AC3E}">
        <p14:creationId xmlns:p14="http://schemas.microsoft.com/office/powerpoint/2010/main" val="60463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38EEAD84-84C1-7F57-7E19-42918D886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A67E71-520C-F311-18CA-ABE80474C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216" y="722862"/>
            <a:ext cx="10764456" cy="825156"/>
          </a:xfrm>
        </p:spPr>
        <p:txBody>
          <a:bodyPr>
            <a:noAutofit/>
          </a:bodyPr>
          <a:lstStyle/>
          <a:p>
            <a:r>
              <a:rPr lang="cs-CZ" sz="2800" b="1" dirty="0">
                <a:highlight>
                  <a:srgbClr val="FFFF00"/>
                </a:highlight>
              </a:rPr>
              <a:t>Neoklasický model růstu </a:t>
            </a:r>
            <a:r>
              <a:rPr lang="cs-CZ" sz="2800" b="1" dirty="0"/>
              <a:t>–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opotřebení kapitálu</a:t>
            </a:r>
            <a:br>
              <a:rPr lang="cs-CZ" sz="2800" dirty="0"/>
            </a:br>
            <a:endParaRPr lang="cs-CZ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D0AADD5A-D129-5929-5FCB-E0D2153B7384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62988" y="1156930"/>
                <a:ext cx="11574684" cy="5183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4398963" indent="-277813"/>
                <a:r>
                  <a:rPr lang="cs-CZ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Kapitál se opotřebovává a bez investic – každoročně ubývá. </a:t>
                </a:r>
              </a:p>
              <a:p>
                <a:pPr marL="4398963" indent="-277813"/>
                <a:r>
                  <a:rPr lang="cs-CZ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Př.: průměrná životnost kapitálu – 5 let, každý rok v důsledku opotřebení „mizí" pětina kapitálu</a:t>
                </a:r>
                <a:r>
                  <a:rPr lang="cs-CZ" altLang="cs-CZ" sz="18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 =&gt;</a:t>
                </a:r>
                <a:r>
                  <a:rPr lang="cs-CZ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roční míra opotřebení kapitálu = 0,2, </a:t>
                </a:r>
                <a:endParaRPr lang="en-GB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398963" indent="-277813"/>
                <a:r>
                  <a:rPr lang="cs-CZ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Přímka </a:t>
                </a:r>
                <a:r>
                  <a:rPr lang="cs-CZ" sz="1800" b="1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dK</a:t>
                </a:r>
                <a:r>
                  <a:rPr lang="cs-CZ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/L</a:t>
                </a:r>
                <a:r>
                  <a:rPr lang="cs-CZ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na Obr.: znázorňuje závislost opotřebeného kapitálu na pracovníka </a:t>
                </a:r>
                <a:r>
                  <a:rPr lang="cs-CZ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d x K/L </a:t>
                </a:r>
                <a:r>
                  <a:rPr lang="cs-CZ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na velikosti kapitálu pracovníka </a:t>
                </a:r>
                <a:r>
                  <a:rPr lang="cs-CZ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K/L.</a:t>
                </a:r>
              </a:p>
              <a:p>
                <a:pPr marL="4398963" indent="-277813"/>
                <a:r>
                  <a:rPr lang="cs-CZ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d = 0,2, K/L = 100 (150) </a:t>
                </a:r>
                <a:r>
                  <a:rPr lang="cs-CZ" altLang="cs-CZ" sz="18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=&gt; roční opotřebený kapitál </a:t>
                </a:r>
                <a:r>
                  <a:rPr lang="cs-CZ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d x K/L </a:t>
                </a:r>
                <a:r>
                  <a:rPr lang="cs-CZ" altLang="cs-CZ" sz="18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= 20 (30);</a:t>
                </a:r>
              </a:p>
              <a:p>
                <a:pPr marL="4398963" indent="-277813"/>
                <a:r>
                  <a:rPr lang="cs-CZ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Sklon přímky – daný mírou opotřebení d.</a:t>
                </a:r>
              </a:p>
              <a:p>
                <a:pPr marL="4398963" indent="-277813"/>
                <a:endParaRPr lang="cs-CZ" sz="1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406900" indent="-285750">
                  <a:buFont typeface="Wingdings" panose="05000000000000000000" pitchFamily="2" charset="2"/>
                  <a:buChar char="ü"/>
                </a:pPr>
                <a:r>
                  <a:rPr lang="cs-CZ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Investice musejí nahradit kapitál:</a:t>
                </a:r>
              </a:p>
              <a:p>
                <a:pPr marL="4406900" indent="-285750">
                  <a:buFont typeface="Wingdings" panose="05000000000000000000" pitchFamily="2" charset="2"/>
                  <a:buChar char="Ø"/>
                </a:pPr>
                <a:r>
                  <a:rPr lang="cs-CZ" sz="1800" b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Ke zvětšení kapitálu dochází, když jsou investice větší než opotřebení kapitálu (a opačně). </a:t>
                </a:r>
              </a:p>
              <a:p>
                <a:pPr marL="4406900" indent="-285750">
                  <a:buFont typeface="Wingdings" panose="05000000000000000000" pitchFamily="2" charset="2"/>
                  <a:buChar char="Ø"/>
                </a:pPr>
                <a:endParaRPr lang="cs-CZ" sz="1800" b="1" dirty="0"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406900" indent="-285750">
                  <a:buFont typeface="Wingdings" panose="05000000000000000000" pitchFamily="2" charset="2"/>
                  <a:buChar char="ü"/>
                </a:pPr>
                <a:r>
                  <a:rPr lang="cs-CZ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Pro přírůstek kapitálu platí: </a:t>
                </a:r>
              </a:p>
              <a:p>
                <a:pPr marL="412115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cs-CZ" sz="1800" b="1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cs-CZ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cs-CZ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𝑲</m:t>
                    </m:r>
                    <m:r>
                      <a:rPr lang="cs-CZ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24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cs-CZ" sz="24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cs-CZ" sz="24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cs-CZ" sz="24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∗</m:t>
                    </m:r>
                    <m:r>
                      <a:rPr lang="cs-CZ" sz="24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𝑲</m:t>
                    </m:r>
                    <m:r>
                      <a:rPr lang="cs-CZ" sz="24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endParaRPr lang="cs-CZ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8775" indent="-35877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cs-CZ" sz="1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cs-CZ" sz="1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𝑲</m:t>
                    </m:r>
                  </m:oMath>
                </a14:m>
                <a:r>
                  <a:rPr lang="cs-CZ" sz="1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přírůstek kapitálu; I — investice; d — míra opotřebení kapitálu. </a:t>
                </a: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endParaRPr lang="cs-CZ" altLang="cs-CZ" sz="1100" b="1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Consolas" panose="020B0609020204030204" pitchFamily="49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D0AADD5A-D129-5929-5FCB-E0D2153B7384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2988" y="1156930"/>
                <a:ext cx="11574684" cy="5183485"/>
              </a:xfrm>
              <a:prstGeom prst="rect">
                <a:avLst/>
              </a:prstGeom>
              <a:blipFill>
                <a:blip r:embed="rId3"/>
                <a:stretch>
                  <a:fillRect l="-3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F5CB4BB1-6981-5AF6-A497-D8A871B7CCD5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29/38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4758D4-B3EC-348E-BFF3-8D6636169A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718" t="7979" r="9664" b="53581"/>
          <a:stretch/>
        </p:blipFill>
        <p:spPr>
          <a:xfrm>
            <a:off x="225705" y="1892193"/>
            <a:ext cx="4068503" cy="282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9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26093"/>
            <a:ext cx="8229600" cy="825156"/>
          </a:xfrm>
        </p:spPr>
        <p:txBody>
          <a:bodyPr>
            <a:noAutofit/>
          </a:bodyPr>
          <a:lstStyle/>
          <a:p>
            <a:r>
              <a:rPr lang="cs-CZ" sz="3600" b="1" dirty="0"/>
              <a:t>Pojetí ekonomického růstu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92369" y="1351249"/>
            <a:ext cx="11148646" cy="48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Ekonomický růst -  růst Y* lze vyjádřit: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POMOCÍ MODELU AS AD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 výše Y* je vyjádřena umístěním krátkodobé AS a dlouhodobé křivky agregátní nabídky LRAS; růst Y* znamená posun AS i LRAS doprava  (roste-li AS stejně rychle jako AD, pak je označován jako růst při stabilních cenách); </a:t>
            </a: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None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	nebo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POMOCÍ HRANICE PRODUKČNÍCH MOŽNOSTÍ (PPF)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vyjadřuje všechny kombinace výroby dvou statků při plném využití všech výrobních faktorů, při tzv.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plné zaměstnanosti.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19/38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D246CFB3-34BD-20A9-069F-5874BAB53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F94EBB-E2BE-4136-71E2-BE32F62F7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216" y="722862"/>
            <a:ext cx="10764456" cy="825156"/>
          </a:xfrm>
        </p:spPr>
        <p:txBody>
          <a:bodyPr>
            <a:noAutofit/>
          </a:bodyPr>
          <a:lstStyle/>
          <a:p>
            <a:r>
              <a:rPr lang="cs-CZ" sz="2800" b="1" dirty="0">
                <a:highlight>
                  <a:srgbClr val="FFFF00"/>
                </a:highlight>
              </a:rPr>
              <a:t>Neoklasický model růstu </a:t>
            </a:r>
            <a:r>
              <a:rPr lang="cs-CZ" sz="2800" b="1" dirty="0"/>
              <a:t>– stálý stav </a:t>
            </a:r>
            <a:br>
              <a:rPr lang="cs-CZ" sz="2800" b="1" dirty="0"/>
            </a:br>
            <a:endParaRPr lang="cs-CZ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78EAE55B-2720-2207-BEC8-6AABD9AF5F47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62988" y="1249527"/>
                <a:ext cx="11574684" cy="48856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18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V </a:t>
                </a:r>
                <a:r>
                  <a:rPr lang="cs-CZ" altLang="cs-CZ" sz="1800" b="1" kern="1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Solowové</a:t>
                </a:r>
                <a:r>
                  <a:rPr lang="cs-CZ" altLang="cs-CZ" sz="18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modelu – investice i kapitál vždy na jednoho pracovníka – rovnice v tvaru: </a:t>
                </a:r>
                <a:endParaRPr lang="cs-CZ" altLang="cs-CZ" sz="1600" b="1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Consolas" panose="020B0609020204030204" pitchFamily="49" charset="0"/>
                  <a:cs typeface="Times New Roman" panose="02020603050405020304" pitchFamily="18" charset="0"/>
                </a:endParaRPr>
              </a:p>
              <a:p>
                <a:pPr marL="0" indent="0" algn="ctr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cs-CZ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</m:num>
                      <m:den>
                        <m: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  <m:r>
                      <a:rPr lang="cs-CZ" altLang="cs-CZ" sz="24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</m:num>
                      <m:den>
                        <m: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  <m:r>
                      <a:rPr lang="cs-CZ" altLang="cs-CZ" sz="24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cs-CZ" altLang="cs-CZ" sz="24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cs-CZ" altLang="cs-CZ" sz="24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f>
                      <m:fPr>
                        <m:ctrlP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</m:num>
                      <m:den>
                        <m: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cs-CZ" altLang="cs-CZ" sz="24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První předpoklad: počet pracovníku se nemění: L – konstantní.</a:t>
                </a: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Obr. (následující snímek): investiční funkce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</m:num>
                      <m:den>
                        <m: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společně s přímkou opotřebení kapitálu </a:t>
                </a:r>
                <a14:m>
                  <m:oMath xmlns:m="http://schemas.openxmlformats.org/officeDocument/2006/math">
                    <m:r>
                      <a:rPr lang="cs-CZ" altLang="cs-CZ" sz="20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cs-CZ" altLang="cs-CZ" sz="20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f>
                      <m:fPr>
                        <m:ctrlP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</m:num>
                      <m:den>
                        <m: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: </a:t>
                </a:r>
              </a:p>
              <a:p>
                <a:pPr indent="-4572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+mj-lt"/>
                  <a:buAutoNum type="arabicPeriod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300" b="1" i="1" kern="120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300" b="1" i="1" kern="120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  <m:r>
                          <a:rPr lang="cs-CZ" altLang="cs-CZ" sz="2300" b="1" i="1" kern="1200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cs-CZ" altLang="cs-CZ" sz="2300" b="1" i="1" kern="120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cs-CZ" altLang="cs-CZ" sz="23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</a:t>
                </a:r>
                <a:r>
                  <a:rPr lang="cs-CZ" altLang="cs-CZ" sz="23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=&gt;</a:t>
                </a:r>
                <a:r>
                  <a:rPr lang="cs-CZ" altLang="cs-CZ" sz="23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Investice přesahují opotřebení kapitálu </a:t>
                </a:r>
                <a:r>
                  <a:rPr lang="cs-CZ" altLang="cs-CZ" sz="23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=&gt;</a:t>
                </a:r>
                <a:r>
                  <a:rPr lang="cs-CZ" altLang="cs-CZ" sz="23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kapitál se zvětšuje 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3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3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  <m:r>
                          <a:rPr lang="cs-CZ" altLang="cs-CZ" sz="23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cs-CZ" altLang="cs-CZ" sz="23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  <m:r>
                      <a:rPr lang="cs-CZ" altLang="cs-CZ" sz="23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cs-CZ" altLang="cs-CZ" sz="23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cs-CZ" altLang="cs-CZ" sz="23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f>
                      <m:fPr>
                        <m:ctrlPr>
                          <a:rPr lang="cs-CZ" altLang="cs-CZ" sz="23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3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  <m:r>
                          <a:rPr lang="cs-CZ" altLang="cs-CZ" sz="23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cs-CZ" altLang="cs-CZ" sz="23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cs-CZ" altLang="cs-CZ" sz="23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</a:t>
                </a:r>
              </a:p>
              <a:p>
                <a:pPr indent="-4572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+mj-lt"/>
                  <a:buAutoNum type="arabicPeriod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300" b="1" i="1" kern="120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300" b="1" i="1" kern="120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  <m:r>
                          <a:rPr lang="cs-CZ" altLang="cs-CZ" sz="2300" b="1" i="1" kern="1200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cs-CZ" altLang="cs-CZ" sz="2300" b="1" i="1" kern="120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cs-CZ" altLang="cs-CZ" sz="23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</a:t>
                </a:r>
                <a:r>
                  <a:rPr lang="cs-CZ" altLang="cs-CZ" sz="23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=&gt;</a:t>
                </a:r>
                <a:r>
                  <a:rPr lang="cs-CZ" altLang="cs-CZ" sz="23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Investice –  menší než opotřebení kapitálu </a:t>
                </a:r>
                <a:r>
                  <a:rPr lang="cs-CZ" altLang="cs-CZ" sz="23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=&gt; </a:t>
                </a:r>
                <a:r>
                  <a:rPr lang="cs-CZ" altLang="cs-CZ" sz="23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kapitál se zmenšuje 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3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3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  <m:r>
                          <a:rPr lang="cs-CZ" altLang="cs-CZ" sz="23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cs-CZ" altLang="cs-CZ" sz="23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  <m:r>
                      <a:rPr lang="cs-CZ" altLang="cs-CZ" sz="23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cs-CZ" altLang="cs-CZ" sz="23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cs-CZ" altLang="cs-CZ" sz="23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f>
                      <m:fPr>
                        <m:ctrlPr>
                          <a:rPr lang="cs-CZ" altLang="cs-CZ" sz="23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3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  <m:r>
                          <a:rPr lang="cs-CZ" altLang="cs-CZ" sz="23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cs-CZ" altLang="cs-CZ" sz="23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cs-CZ" altLang="cs-CZ" sz="23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</a:t>
                </a:r>
              </a:p>
              <a:p>
                <a:pPr indent="-4572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+mj-lt"/>
                  <a:buAutoNum type="arabicPeriod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300" b="1" i="1" kern="1200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300" b="1" i="1" kern="120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  <m:r>
                          <a:rPr lang="cs-CZ" altLang="cs-CZ" sz="2300" b="1" i="1" kern="1200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num>
                      <m:den>
                        <m:r>
                          <a:rPr lang="cs-CZ" altLang="cs-CZ" sz="2300" b="1" i="1" kern="120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cs-CZ" altLang="cs-CZ" sz="23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</a:t>
                </a:r>
                <a:r>
                  <a:rPr lang="cs-CZ" altLang="cs-CZ" sz="23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=&gt; </a:t>
                </a:r>
                <a:r>
                  <a:rPr lang="cs-CZ" altLang="cs-CZ" sz="23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investice = opotřebení kapitálu</a:t>
                </a:r>
                <a:r>
                  <a:rPr lang="cs-CZ" altLang="cs-CZ" sz="23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 =&gt;</a:t>
                </a:r>
                <a:r>
                  <a:rPr lang="cs-CZ" altLang="cs-CZ" sz="23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kapitál se nemění: </a:t>
                </a:r>
                <a:r>
                  <a:rPr lang="cs-CZ" altLang="cs-CZ" sz="2300" b="1" kern="12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STÁLY STAV </a:t>
                </a:r>
                <a:r>
                  <a:rPr lang="cs-CZ" altLang="cs-CZ" sz="23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(</a:t>
                </a:r>
                <a:r>
                  <a:rPr lang="cs-CZ" altLang="cs-CZ" sz="2300" b="1" kern="1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steady</a:t>
                </a:r>
                <a:r>
                  <a:rPr lang="cs-CZ" altLang="cs-CZ" sz="23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</a:t>
                </a:r>
                <a:r>
                  <a:rPr lang="cs-CZ" altLang="cs-CZ" sz="2300" b="1" kern="1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state</a:t>
                </a:r>
                <a:r>
                  <a:rPr lang="cs-CZ" altLang="cs-CZ" sz="23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). </a:t>
                </a: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000" b="1" i="1" kern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Ekonomika směřuje do stálého stavu, a jakmile jej dosáhne, setrvává v něm, protože investice právě a pouze nahrazují opotřebení kapitálu. </a:t>
                </a: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r>
                  <a:rPr lang="cs-CZ" altLang="cs-CZ" sz="20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=&gt; </a:t>
                </a:r>
                <a:r>
                  <a:rPr lang="cs-CZ" altLang="cs-CZ" sz="2000" b="1" kern="12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STÁLÝ STAV 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= </a:t>
                </a:r>
                <a:r>
                  <a:rPr lang="cs-CZ" altLang="cs-CZ" sz="2000" b="1" kern="12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DLOUHODOBÁ ROVNOVÁHA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78EAE55B-2720-2207-BEC8-6AABD9AF5F47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2988" y="1249527"/>
                <a:ext cx="11574684" cy="4885611"/>
              </a:xfrm>
              <a:prstGeom prst="rect">
                <a:avLst/>
              </a:prstGeom>
              <a:blipFill>
                <a:blip r:embed="rId3"/>
                <a:stretch>
                  <a:fillRect l="-211" r="-474" b="-67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731425E1-0D62-10F3-7D1C-41310138730A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29/38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6445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936" y="815358"/>
            <a:ext cx="8382000" cy="628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36" y="1674828"/>
            <a:ext cx="10914927" cy="4367814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C09541A4-7E98-424A-F7AB-A98632859BF8}"/>
              </a:ext>
            </a:extLst>
          </p:cNvPr>
          <p:cNvSpPr/>
          <p:nvPr/>
        </p:nvSpPr>
        <p:spPr>
          <a:xfrm>
            <a:off x="10266744" y="6157732"/>
            <a:ext cx="833378" cy="26621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12EA2562-46A8-8D2D-99B8-0C6F0A910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A5EB5A-FD51-B307-7AA1-6C749C590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216" y="722862"/>
            <a:ext cx="10764456" cy="825156"/>
          </a:xfrm>
        </p:spPr>
        <p:txBody>
          <a:bodyPr>
            <a:noAutofit/>
          </a:bodyPr>
          <a:lstStyle/>
          <a:p>
            <a:r>
              <a:rPr lang="cs-CZ" sz="2800" b="1" dirty="0">
                <a:highlight>
                  <a:srgbClr val="FFFF00"/>
                </a:highlight>
              </a:rPr>
              <a:t>Neoklasický model růstu </a:t>
            </a:r>
            <a:r>
              <a:rPr lang="cs-CZ" sz="2800" b="1" dirty="0"/>
              <a:t>– stálý stav </a:t>
            </a:r>
            <a:br>
              <a:rPr lang="cs-CZ" sz="2800" b="1" dirty="0"/>
            </a:br>
            <a:endParaRPr lang="cs-CZ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1214C335-8D69-5A2D-40C9-31D72B611FE6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62988" y="1249527"/>
                <a:ext cx="11574684" cy="48856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7800975" indent="-265113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Obecná podmínka pro stálý stav kapitálu: </a:t>
                </a:r>
              </a:p>
              <a:p>
                <a:pPr marL="7878762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ü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Stálý stav kapitálu na pracovníka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altLang="cs-CZ" sz="24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altLang="cs-CZ" sz="24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cs-CZ" altLang="cs-CZ" sz="24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cs-CZ" altLang="cs-CZ" sz="24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endParaRPr lang="cs-CZ" altLang="cs-CZ" sz="2400" b="1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Consolas" panose="020B0609020204030204" pitchFamily="49" charset="0"/>
                  <a:cs typeface="Times New Roman" panose="02020603050405020304" pitchFamily="18" charset="0"/>
                </a:endParaRPr>
              </a:p>
              <a:p>
                <a:pPr marL="7878762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ü"/>
                  <a:defRPr/>
                </a:pPr>
                <a:endParaRPr lang="cs-CZ" altLang="cs-CZ" sz="2000" b="1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Consolas" panose="020B0609020204030204" pitchFamily="49" charset="0"/>
                  <a:cs typeface="Times New Roman" panose="02020603050405020304" pitchFamily="18" charset="0"/>
                </a:endParaRPr>
              </a:p>
              <a:p>
                <a:pPr marL="8345488" indent="-358775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altLang="cs-CZ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num>
                        <m:den>
                          <m:r>
                            <a:rPr lang="cs-CZ" altLang="cs-CZ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𝑳</m:t>
                          </m:r>
                        </m:den>
                      </m:f>
                      <m:r>
                        <a:rPr lang="cs-CZ" altLang="cs-CZ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altLang="cs-CZ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𝒅</m:t>
                      </m:r>
                      <m:r>
                        <a:rPr lang="cs-CZ" altLang="cs-CZ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f>
                        <m:fPr>
                          <m:ctrlPr>
                            <a:rPr lang="cs-CZ" altLang="cs-CZ" sz="24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altLang="cs-CZ" sz="2400" b="1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altLang="cs-CZ" sz="2400" b="1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𝑲</m:t>
                              </m:r>
                            </m:e>
                            <m:sup>
                              <m:r>
                                <a:rPr lang="cs-CZ" altLang="cs-CZ" sz="2400" b="1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cs-CZ" altLang="cs-CZ" sz="24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cs-CZ" altLang="cs-CZ" sz="2000" b="1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Consolas" panose="020B0609020204030204" pitchFamily="49" charset="0"/>
                  <a:cs typeface="Times New Roman" panose="02020603050405020304" pitchFamily="18" charset="0"/>
                </a:endParaRPr>
              </a:p>
              <a:p>
                <a:pPr marL="7878762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</m:num>
                      <m:den>
                        <m: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cs-CZ" altLang="cs-CZ" sz="24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—  investice na pracovníka, </a:t>
                </a:r>
              </a:p>
              <a:p>
                <a:pPr marL="7878762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d — míra opotřebení kapitálu, </a:t>
                </a:r>
              </a:p>
              <a:p>
                <a:pPr marL="7878762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altLang="cs-CZ" sz="24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altLang="cs-CZ" sz="24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cs-CZ" altLang="cs-CZ" sz="24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cs-CZ" altLang="cs-CZ" sz="24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— kapitál na pracovníka ve stálém stavu. </a:t>
                </a:r>
              </a:p>
              <a:p>
                <a:pPr marL="7800975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endParaRPr lang="cs-CZ" altLang="cs-CZ" sz="2000" b="1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Consolas" panose="020B0609020204030204" pitchFamily="49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1214C335-8D69-5A2D-40C9-31D72B611FE6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2988" y="1249527"/>
                <a:ext cx="11574684" cy="4885611"/>
              </a:xfrm>
              <a:prstGeom prst="rect">
                <a:avLst/>
              </a:prstGeom>
              <a:blipFill>
                <a:blip r:embed="rId3"/>
                <a:stretch>
                  <a:fillRect r="-4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86FDC331-4F70-3841-00F1-1190D408A87C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29/38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2D85B6-62FB-19A1-E4F2-0E9D29418D2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676" t="30000" r="12382" b="30549"/>
          <a:stretch/>
        </p:blipFill>
        <p:spPr>
          <a:xfrm>
            <a:off x="154329" y="1249528"/>
            <a:ext cx="7866928" cy="488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1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2CC19417-EE39-7C75-5576-771061BCD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D714FA-A3E1-6564-4BFB-02F94E8BE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216" y="722862"/>
            <a:ext cx="10764456" cy="825156"/>
          </a:xfrm>
        </p:spPr>
        <p:txBody>
          <a:bodyPr>
            <a:noAutofit/>
          </a:bodyPr>
          <a:lstStyle/>
          <a:p>
            <a:r>
              <a:rPr lang="cs-CZ" sz="2800" b="1" dirty="0">
                <a:highlight>
                  <a:srgbClr val="FFFF00"/>
                </a:highlight>
              </a:rPr>
              <a:t>Neoklasický model růstu </a:t>
            </a:r>
            <a:r>
              <a:rPr lang="cs-CZ" sz="2800" b="1" dirty="0"/>
              <a:t>– stálý stav </a:t>
            </a:r>
            <a:br>
              <a:rPr lang="cs-CZ" sz="2800" b="1" dirty="0"/>
            </a:br>
            <a:endParaRPr lang="cs-CZ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AFAB6246-A74B-2510-4E29-5770ED2428DF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1413" y="1249527"/>
                <a:ext cx="11586259" cy="50908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Z předchozí rovnice – dosadíme: </a:t>
                </a:r>
              </a:p>
              <a:p>
                <a:pPr marL="0" indent="0" algn="ctr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</m:num>
                      <m:den>
                        <m: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  <m:r>
                      <a:rPr lang="cs-CZ" altLang="cs-CZ" sz="24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altLang="cs-CZ" sz="24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𝒔</m:t>
                    </m:r>
                    <m:r>
                      <a:rPr lang="cs-CZ" altLang="cs-CZ" sz="24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f>
                      <m:fPr>
                        <m:ctrlP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𝒀</m:t>
                        </m:r>
                      </m:num>
                      <m:den>
                        <m: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cs-CZ" altLang="cs-CZ" sz="24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Dostaneme:</a:t>
                </a:r>
              </a:p>
              <a:p>
                <a:pPr marL="0" indent="0" algn="ctr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None/>
                  <a:defRPr/>
                </a:pPr>
                <a14:m>
                  <m:oMath xmlns:m="http://schemas.openxmlformats.org/officeDocument/2006/math">
                    <m:r>
                      <a:rPr lang="cs-CZ" altLang="cs-CZ" sz="2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𝒔</m:t>
                    </m:r>
                    <m:r>
                      <a:rPr lang="cs-CZ" altLang="cs-CZ" sz="2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f>
                      <m:fPr>
                        <m:ctrlPr>
                          <a:rPr lang="cs-CZ" altLang="cs-CZ" sz="24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4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𝒀</m:t>
                        </m:r>
                      </m:num>
                      <m:den>
                        <m:r>
                          <a:rPr lang="cs-CZ" altLang="cs-CZ" sz="24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  <m:r>
                      <a:rPr lang="cs-CZ" altLang="cs-CZ" sz="2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altLang="cs-CZ" sz="24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cs-CZ" altLang="cs-CZ" sz="2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f>
                      <m:fPr>
                        <m:ctrlPr>
                          <a:rPr lang="cs-CZ" altLang="cs-CZ" sz="24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4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𝒀</m:t>
                        </m:r>
                      </m:num>
                      <m:den>
                        <m:r>
                          <a:rPr lang="cs-CZ" altLang="cs-CZ" sz="24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cs-CZ" altLang="cs-CZ" sz="24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 algn="ctr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altLang="cs-CZ" sz="28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altLang="cs-CZ" sz="28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cs-CZ" altLang="cs-CZ" sz="28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cs-CZ" altLang="cs-CZ" sz="28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  <m:r>
                      <a:rPr lang="cs-CZ" altLang="cs-CZ" sz="28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8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num>
                      <m:den>
                        <m:r>
                          <a:rPr lang="cs-CZ" altLang="cs-CZ" sz="28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den>
                    </m:f>
                    <m:r>
                      <a:rPr lang="cs-CZ" altLang="cs-CZ" sz="28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f>
                      <m:fPr>
                        <m:ctrlPr>
                          <a:rPr lang="cs-CZ" altLang="cs-CZ" sz="28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altLang="cs-CZ" sz="28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altLang="cs-CZ" sz="2800" b="1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𝒀</m:t>
                            </m:r>
                          </m:e>
                          <m:sup>
                            <m:r>
                              <a:rPr lang="cs-CZ" altLang="cs-CZ" sz="28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cs-CZ" altLang="cs-CZ" sz="28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cs-CZ" altLang="cs-CZ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s – míra úspor</a:t>
                </a:r>
                <a:r>
                  <a:rPr lang="cs-CZ" altLang="cs-CZ" sz="23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; </a:t>
                </a: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altLang="cs-CZ" sz="20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altLang="cs-CZ" sz="2000" b="1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𝒀</m:t>
                            </m:r>
                          </m:e>
                          <m:sup>
                            <m:r>
                              <a:rPr lang="cs-CZ" altLang="cs-CZ" sz="20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cs-CZ" altLang="cs-CZ" sz="23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</a:t>
                </a:r>
                <a:r>
                  <a:rPr lang="cs-CZ" altLang="cs-CZ" sz="24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– 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produkt na</a:t>
                </a:r>
                <a:r>
                  <a:rPr lang="pt-BR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pracovníka ve stálém 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s</a:t>
                </a:r>
                <a:r>
                  <a:rPr lang="pt-BR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tavu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000" b="1" i="1" kern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Z rovnice: Stálý stav kapitálu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000" b="1" i="1" kern="12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altLang="cs-CZ" sz="2000" b="1" i="1" kern="1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altLang="cs-CZ" sz="2000" b="1" i="1" kern="1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cs-CZ" altLang="cs-CZ" sz="2000" b="1" i="1" kern="1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cs-CZ" altLang="cs-CZ" sz="2000" b="1" i="1" kern="1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cs-CZ" altLang="cs-CZ" sz="2000" b="1" i="1" kern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– tím větší:</a:t>
                </a: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000" b="1" i="1" kern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čím je míra úspor </a:t>
                </a:r>
                <a:r>
                  <a:rPr lang="cs-CZ" altLang="cs-CZ" sz="2000" b="1" i="1" kern="12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s</a:t>
                </a:r>
                <a:r>
                  <a:rPr lang="cs-CZ" altLang="cs-CZ" sz="2000" b="1" i="1" kern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vyšší, </a:t>
                </a: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000" b="1" i="1" kern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čím nižší je míra opotřebení kapitálu </a:t>
                </a:r>
                <a:r>
                  <a:rPr lang="cs-CZ" altLang="cs-CZ" sz="2000" b="1" i="1" kern="12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d. 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AFAB6246-A74B-2510-4E29-5770ED2428DF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1413" y="1249527"/>
                <a:ext cx="11586259" cy="5090889"/>
              </a:xfrm>
              <a:prstGeom prst="rect">
                <a:avLst/>
              </a:prstGeom>
              <a:blipFill>
                <a:blip r:embed="rId3"/>
                <a:stretch>
                  <a:fillRect l="-210" b="-21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90B665A7-3C84-16B1-EAE8-9EFDDC72B68B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29/38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1746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988124F3-9621-6358-54AB-D61390A1B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32E891-AFEB-BAAD-560D-9879731FB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216" y="722862"/>
            <a:ext cx="10764456" cy="825156"/>
          </a:xfrm>
        </p:spPr>
        <p:txBody>
          <a:bodyPr>
            <a:noAutofit/>
          </a:bodyPr>
          <a:lstStyle/>
          <a:p>
            <a:r>
              <a:rPr lang="cs-CZ" sz="2800" b="1" dirty="0">
                <a:highlight>
                  <a:srgbClr val="FFFF00"/>
                </a:highlight>
              </a:rPr>
              <a:t>Neoklasický model růstu </a:t>
            </a:r>
            <a:r>
              <a:rPr lang="cs-CZ" sz="2800" b="1" dirty="0"/>
              <a:t>– stálý stav </a:t>
            </a:r>
            <a:br>
              <a:rPr lang="cs-CZ" sz="2800" b="1" dirty="0"/>
            </a:br>
            <a:endParaRPr lang="cs-CZ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2895E0E5-E731-43C4-FE6E-B880A8F17A80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62988" y="1249527"/>
                <a:ext cx="11574684" cy="48856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§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Závěry: při dané míře úspor a dané míře opotřebení kapitálu země hospodářsky roste do stálého stavu, v němž je kapitál na pracovníka a produkt na pracovníka neměnný. </a:t>
                </a: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§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Viz obr.: při stálém stavu kapitálu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altLang="cs-CZ" sz="20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altLang="cs-CZ" sz="20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cs-CZ" altLang="cs-CZ" sz="20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  <m:r>
                      <a:rPr lang="cs-CZ" altLang="cs-CZ" sz="20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je stálý stav produkce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altLang="cs-CZ" sz="20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altLang="cs-CZ" sz="20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𝒀</m:t>
                            </m:r>
                          </m:e>
                          <m:sup>
                            <m:r>
                              <a:rPr lang="cs-CZ" altLang="cs-CZ" sz="20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: </a:t>
                </a:r>
                <a:r>
                  <a:rPr lang="cs-CZ" altLang="cs-CZ" sz="2000" b="1" i="1" kern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Př.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Dvě země, které se neliší v míře úspor ani v míre opotřebení kapitálu: jedna je vyspělá a druhá zaostalá. </a:t>
                </a:r>
              </a:p>
              <a:p>
                <a:pPr marL="5556250" indent="-358775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+mj-lt"/>
                  <a:buAutoNum type="arabicPeriod"/>
                  <a:defRPr/>
                </a:pPr>
                <a:r>
                  <a:rPr lang="cs-CZ" altLang="cs-CZ" sz="2000" b="1" kern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Vyspělá země – mnoho kapitálu na pracovníka;</a:t>
                </a:r>
              </a:p>
              <a:p>
                <a:pPr marL="5556250" indent="-358775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+mj-lt"/>
                  <a:buAutoNum type="arabicPeriod"/>
                  <a:defRPr/>
                </a:pPr>
                <a:r>
                  <a:rPr lang="cs-CZ" altLang="cs-CZ" sz="2000" b="1" kern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Zaostalá – málo kapitálu na pracovníka. </a:t>
                </a:r>
              </a:p>
              <a:p>
                <a:pPr marL="5556250" indent="-358775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Rozdíl v jejich ekonomické úrovni nemůže dlouhodobé přetrvávat: obě země porostou do STÁLÉHO STAVU: nakonec stejný jejich kapitál i produkt na pracovníka: </a:t>
                </a:r>
              </a:p>
              <a:p>
                <a:pPr marL="5556250" indent="-358775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ü"/>
                  <a:defRPr/>
                </a:pPr>
                <a:r>
                  <a:rPr lang="cs-CZ" altLang="cs-CZ" sz="2000" b="1" kern="12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Efekt dohánění: 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zaostalejší země </a:t>
                </a:r>
                <a:r>
                  <a:rPr lang="pl-PL" altLang="cs-CZ" sz="2000" b="1" kern="12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poroste do stálého stavu rychleji než země vyspelejší</a:t>
                </a:r>
              </a:p>
              <a:p>
                <a:pPr marL="5818188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Produkční funkce – klesající výnosy z kapitálu. </a:t>
                </a:r>
              </a:p>
              <a:p>
                <a:pPr marL="0" indent="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None/>
                  <a:defRPr/>
                </a:pPr>
                <a:endParaRPr lang="cs-CZ" altLang="cs-CZ" sz="2000" b="1" kern="1200" dirty="0">
                  <a:solidFill>
                    <a:schemeClr val="tx1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ea typeface="Consolas" panose="020B0609020204030204" pitchFamily="49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2895E0E5-E731-43C4-FE6E-B880A8F17A80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2988" y="1249527"/>
                <a:ext cx="11574684" cy="4885611"/>
              </a:xfrm>
              <a:prstGeom prst="rect">
                <a:avLst/>
              </a:prstGeom>
              <a:blipFill>
                <a:blip r:embed="rId3"/>
                <a:stretch>
                  <a:fillRect l="-211" r="-10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BF3D969C-08D1-8412-FB47-10E324708A19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29/38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27D9FA-A180-45D3-80B0-CA977C06CB8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126" t="6355" r="10070" b="54078"/>
          <a:stretch/>
        </p:blipFill>
        <p:spPr>
          <a:xfrm>
            <a:off x="154328" y="3040282"/>
            <a:ext cx="5575140" cy="357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1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101E1A88-B029-2F79-67F3-5708EC04F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AE9B76-6927-DB77-271E-291E7B2F0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2633" y="379732"/>
            <a:ext cx="7581418" cy="825156"/>
          </a:xfrm>
        </p:spPr>
        <p:txBody>
          <a:bodyPr>
            <a:noAutofit/>
          </a:bodyPr>
          <a:lstStyle/>
          <a:p>
            <a:r>
              <a:rPr lang="cs-CZ" sz="2400" b="1" dirty="0">
                <a:highlight>
                  <a:srgbClr val="FFFF00"/>
                </a:highlight>
              </a:rPr>
              <a:t>Neoklasický model růstu </a:t>
            </a:r>
            <a:r>
              <a:rPr lang="cs-CZ" sz="2400" b="1" dirty="0"/>
              <a:t>– Efekt dohánění: </a:t>
            </a:r>
            <a:br>
              <a:rPr lang="cs-CZ" sz="2400" b="1" dirty="0"/>
            </a:br>
            <a:endParaRPr lang="cs-CZ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C5BEDFEE-1EC1-2838-3180-B7C7ECD76B19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16060" y="986194"/>
                <a:ext cx="11759879" cy="51946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Působí jen tehdy, když mají země </a:t>
                </a:r>
              </a:p>
              <a:p>
                <a:pPr indent="-4572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+mj-lt"/>
                  <a:buAutoNum type="alphaUcPeriod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obdobné produkční funkce =&gt; používají podobné technologie </a:t>
                </a:r>
              </a:p>
              <a:p>
                <a:pPr indent="-4572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+mj-lt"/>
                  <a:buAutoNum type="alphaUcPeriod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přibližně stejné míry úspor. </a:t>
                </a: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endParaRPr lang="cs-CZ" altLang="cs-CZ" sz="2000" b="1" kern="1200" dirty="0">
                  <a:solidFill>
                    <a:schemeClr val="tx1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ea typeface="Consolas" panose="020B0609020204030204" pitchFamily="49" charset="0"/>
                  <a:cs typeface="Times New Roman" panose="02020603050405020304" pitchFamily="18" charset="0"/>
                </a:endParaRPr>
              </a:p>
              <a:p>
                <a:pPr marL="0" indent="0" algn="ctr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None/>
                  <a:defRPr/>
                </a:pPr>
                <a:r>
                  <a:rPr lang="cs-CZ" altLang="cs-CZ" sz="2400" b="1" kern="12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Stálý stav a míra úspor </a:t>
                </a: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stálý Stav závisí na míře úspor: zvýšení se míry úspor – obr. Následující snímek.</a:t>
                </a:r>
              </a:p>
              <a:p>
                <a:pPr indent="-4572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+mj-lt"/>
                  <a:buAutoNum type="arabicPeriod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P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ůvodní míra úspor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e>
                      <m:sub>
                        <m: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: křivka investic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</m:num>
                      <m:den>
                        <m: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  <m:r>
                      <a:rPr lang="cs-CZ" altLang="cs-CZ" sz="20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e>
                      <m:sub>
                        <m: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cs-CZ" altLang="cs-CZ" sz="20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f>
                      <m:fPr>
                        <m:ctrlP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𝒀</m:t>
                        </m:r>
                      </m:num>
                      <m:den>
                        <m: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protne s přímkou opotřebení kapitálu </a:t>
                </a:r>
                <a14:m>
                  <m:oMath xmlns:m="http://schemas.openxmlformats.org/officeDocument/2006/math">
                    <m:r>
                      <a:rPr lang="cs-CZ" altLang="cs-CZ" sz="20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cs-CZ" altLang="cs-CZ" sz="20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f>
                      <m:fPr>
                        <m:ctrlP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</m:num>
                      <m:den>
                        <m: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v bodě E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=&gt; 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stálý stav kapitálu: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altLang="cs-CZ" sz="2000" b="1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cs-CZ" altLang="cs-CZ" sz="2000" b="1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cs-CZ" altLang="cs-CZ" sz="2000" b="1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cs-CZ" altLang="cs-CZ" sz="2000" b="1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bSup>
                      </m:num>
                      <m:den>
                        <m: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  <m:r>
                      <a:rPr lang="cs-CZ" altLang="cs-CZ" sz="20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cs-CZ" altLang="cs-CZ" sz="2000" b="1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Consolas" panose="020B0609020204030204" pitchFamily="49" charset="0"/>
                  <a:cs typeface="Times New Roman" panose="02020603050405020304" pitchFamily="18" charset="0"/>
                </a:endParaRPr>
              </a:p>
              <a:p>
                <a:pPr indent="-4572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+mj-lt"/>
                  <a:buAutoNum type="arabicPeriod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Míra úspor se zvýší 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e>
                      <m:sub>
                        <m: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:nová křivka investic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</m:num>
                      <m:den>
                        <m: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  <m:r>
                      <a:rPr lang="cs-CZ" altLang="cs-CZ" sz="20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e>
                      <m:sub>
                        <m: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cs-CZ" altLang="cs-CZ" sz="20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f>
                      <m:fPr>
                        <m:ctrlP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𝒀</m:t>
                        </m:r>
                      </m:num>
                      <m:den>
                        <m: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  <m:r>
                      <a:rPr lang="cs-CZ" altLang="cs-CZ" sz="20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Při původním stavu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altLang="cs-CZ" sz="2000" b="1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cs-CZ" altLang="cs-CZ" sz="2000" b="1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cs-CZ" altLang="cs-CZ" sz="2000" b="1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cs-CZ" altLang="cs-CZ" sz="2000" b="1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bSup>
                      </m:num>
                      <m:den>
                        <m: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  <m:r>
                      <a:rPr lang="cs-CZ" altLang="cs-CZ" sz="20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: investice vyšší než opotřebení kapitálu 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=&gt; 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ekonomika roste, dokud nedosáhne nového stálého stavu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altLang="cs-CZ" sz="20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cs-CZ" altLang="cs-CZ" sz="20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cs-CZ" altLang="cs-CZ" sz="2000" b="1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cs-CZ" altLang="cs-CZ" sz="20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bSup>
                      </m:num>
                      <m:den>
                        <m: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  <m:r>
                      <a:rPr lang="cs-CZ" altLang="cs-CZ" sz="20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cs-CZ" altLang="cs-CZ" sz="2000" b="1" kern="12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=&gt;</a:t>
                </a:r>
                <a:endParaRPr lang="cs-CZ" altLang="cs-CZ" sz="2000" b="1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Consolas" panose="020B0609020204030204" pitchFamily="49" charset="0"/>
                  <a:cs typeface="Times New Roman" panose="02020603050405020304" pitchFamily="18" charset="0"/>
                </a:endParaRP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zvýšení míry úspor vede k vyššímu ekonomickému růstu a nakonec k vyššímu stálému stavu kapitálu i produktu na pracovníka. </a:t>
                </a: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endParaRPr lang="cs-CZ" altLang="cs-CZ" sz="2000" b="1" kern="1200" dirty="0">
                  <a:solidFill>
                    <a:schemeClr val="tx1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ea typeface="Consolas" panose="020B0609020204030204" pitchFamily="49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C5BEDFEE-1EC1-2838-3180-B7C7ECD76B19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6060" y="986194"/>
                <a:ext cx="11759879" cy="5194687"/>
              </a:xfrm>
              <a:prstGeom prst="rect">
                <a:avLst/>
              </a:prstGeom>
              <a:blipFill>
                <a:blip r:embed="rId3"/>
                <a:stretch>
                  <a:fillRect l="-207" r="-7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E89FCA75-ECD4-381D-C5A1-50E7D1FCB26B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29/38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2303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A7A3A872-B749-79CD-9149-7C1BCE2CE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B6727C-702A-68A7-7F67-77F7CF390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216" y="722862"/>
            <a:ext cx="10764456" cy="825156"/>
          </a:xfrm>
        </p:spPr>
        <p:txBody>
          <a:bodyPr>
            <a:noAutofit/>
          </a:bodyPr>
          <a:lstStyle/>
          <a:p>
            <a:r>
              <a:rPr lang="cs-CZ" sz="2800" b="1" dirty="0">
                <a:highlight>
                  <a:srgbClr val="FFFF00"/>
                </a:highlight>
              </a:rPr>
              <a:t>Neoklasický model růstu </a:t>
            </a:r>
            <a:r>
              <a:rPr lang="cs-CZ" sz="2800" b="1" dirty="0"/>
              <a:t>– stálý stav </a:t>
            </a:r>
            <a:br>
              <a:rPr lang="cs-CZ" sz="2800" b="1" dirty="0"/>
            </a:br>
            <a:endParaRPr lang="cs-CZ" sz="2800" b="1" dirty="0"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C2290B22-281B-ADDB-3D27-DE4C1A8CD3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2988" y="1249527"/>
            <a:ext cx="11574684" cy="48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556250" indent="-358775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endParaRPr lang="cs-CZ" altLang="cs-CZ" sz="2000" b="1" kern="1200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 marL="5556250" indent="-358775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r>
              <a:rPr lang="cs-CZ" altLang="cs-CZ" sz="2000" b="1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=&gt; </a:t>
            </a:r>
            <a:r>
              <a:rPr lang="cs-CZ" altLang="cs-CZ" sz="2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Ekonomové často požadují zvýšení MÍRY ÚSPOR. </a:t>
            </a:r>
            <a:r>
              <a:rPr lang="cs-CZ" altLang="cs-CZ" sz="20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Možno dosáhnout např.</a:t>
            </a:r>
          </a:p>
          <a:p>
            <a:pPr marL="5711825" indent="-51435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romanUcPeriod"/>
              <a:defRPr/>
            </a:pPr>
            <a:r>
              <a:rPr lang="cs-CZ" altLang="cs-CZ" sz="20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snížením schodků veřejných rozpočtů = zvýšení veřejných úspor. </a:t>
            </a:r>
          </a:p>
          <a:p>
            <a:pPr marL="5711825" indent="-51435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romanUcPeriod"/>
              <a:defRPr/>
            </a:pPr>
            <a:r>
              <a:rPr lang="cs-CZ" altLang="cs-CZ" sz="20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subvencování stavebního spoření: subvence ovšem financovány z veřejných což zase snižuje veřejné úspory). </a:t>
            </a:r>
          </a:p>
          <a:p>
            <a:pPr marL="5711825" indent="-51435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romanUcPeriod"/>
              <a:defRPr/>
            </a:pPr>
            <a:endParaRPr lang="cs-CZ" altLang="cs-CZ" sz="2000" b="1" kern="1200" dirty="0">
              <a:solidFill>
                <a:schemeClr val="tx1"/>
              </a:solidFill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 marL="5556250" indent="-358775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endParaRPr lang="cs-CZ" altLang="cs-CZ" sz="2000" b="1" kern="1200" dirty="0">
              <a:solidFill>
                <a:schemeClr val="tx1"/>
              </a:solidFill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 marL="625475" indent="-625475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romanLcPeriod"/>
              <a:defRPr/>
            </a:pPr>
            <a:r>
              <a:rPr lang="cs-CZ" altLang="cs-CZ" sz="20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Politiky zaměřené na zvýšení míry úspor – aktuální spíše pro </a:t>
            </a:r>
            <a:r>
              <a:rPr lang="cs-CZ" altLang="cs-CZ" sz="2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velké ekonomiky. </a:t>
            </a:r>
          </a:p>
          <a:p>
            <a:pPr marL="625475" indent="-625475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romanLcPeriod"/>
              <a:defRPr/>
            </a:pPr>
            <a:r>
              <a:rPr lang="cs-CZ" altLang="cs-CZ" sz="2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Malé otevřené ekonomiky </a:t>
            </a:r>
            <a:r>
              <a:rPr lang="cs-CZ" altLang="cs-CZ" sz="20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–  získávaní potřebných úspor ze zahraničí: při dané úrokové míře –  rozdíl mezi domácími investicemi a úsporami vyplňován přílivem zahraničního kapitálu. </a:t>
            </a:r>
          </a:p>
          <a:p>
            <a:pPr marL="625475" indent="-625475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altLang="cs-CZ" sz="2000" b="1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Vysoká vs. Nízká míra úspor a stály stav! </a:t>
            </a:r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B5CC8477-A8B4-49F8-C5A1-8CC635D0A9E9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29/38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F2B6EE-F741-F6CC-3AEF-4E25A7386B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405" t="14486" r="7313" b="45028"/>
          <a:stretch/>
        </p:blipFill>
        <p:spPr>
          <a:xfrm>
            <a:off x="154328" y="1377388"/>
            <a:ext cx="5567423" cy="315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0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616EC816-0C0F-2B3B-2B86-E5065F1A0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3B1006-9D59-7CF8-351A-C8F1596E6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795" y="230382"/>
            <a:ext cx="10764456" cy="307285"/>
          </a:xfrm>
        </p:spPr>
        <p:txBody>
          <a:bodyPr>
            <a:noAutofit/>
          </a:bodyPr>
          <a:lstStyle/>
          <a:p>
            <a:pPr marL="5556250" indent="-358775" algn="l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br>
              <a:rPr lang="cs-CZ" altLang="cs-CZ" sz="2800" b="1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</a:br>
            <a:r>
              <a:rPr lang="cs-CZ" altLang="cs-CZ" sz="2800" b="1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Růst populace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5C13D7F0-9D1D-386D-C1C7-B442C1E695D9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8658" y="873524"/>
                <a:ext cx="11574684" cy="5631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358775" indent="-358775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Zvětšuje se počet pracovníků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=&gt; 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investice musejí nejen nahradit opotřebovaný kapitál, ale také vybavit kapitálem nové pracovníky. </a:t>
                </a:r>
              </a:p>
              <a:p>
                <a:pPr marL="358775" indent="-358775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Růst pracovníků </a:t>
                </a:r>
                <a:r>
                  <a:rPr lang="cs-CZ" altLang="cs-CZ" sz="2000" b="1" kern="1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ceteris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</a:t>
                </a:r>
                <a:r>
                  <a:rPr lang="cs-CZ" altLang="cs-CZ" sz="2000" b="1" kern="1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paribus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snižuje kapitál na pracovníka: kapitál se rozdělí mezi větší počet lidí.</a:t>
                </a:r>
              </a:p>
              <a:p>
                <a:pPr marL="358775" indent="-358775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§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Obecné podmínky pro stály stav při růstu populace: </a:t>
                </a:r>
              </a:p>
              <a:p>
                <a:pPr marL="0" indent="0" algn="ctr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4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</m:num>
                      <m:den>
                        <m:r>
                          <a:rPr lang="cs-CZ" altLang="cs-CZ" sz="24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  <m:r>
                      <a:rPr lang="cs-CZ" altLang="cs-CZ" sz="24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cs-CZ" altLang="cs-CZ" sz="24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cs-CZ" altLang="cs-CZ" sz="2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f>
                      <m:fPr>
                        <m:ctrlPr>
                          <a:rPr lang="cs-CZ" altLang="cs-CZ" sz="24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altLang="cs-CZ" sz="24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altLang="cs-CZ" sz="24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cs-CZ" altLang="cs-CZ" sz="24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cs-CZ" altLang="cs-CZ" sz="24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cs-CZ" altLang="cs-CZ" sz="2400" b="1" kern="12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altLang="cs-CZ" sz="2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cs-CZ" altLang="cs-CZ" sz="24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cs-CZ" altLang="cs-CZ" sz="24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f>
                      <m:fPr>
                        <m:ctrlPr>
                          <a:rPr lang="cs-CZ" altLang="cs-CZ" sz="24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altLang="cs-CZ" sz="24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altLang="cs-CZ" sz="24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cs-CZ" altLang="cs-CZ" sz="24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cs-CZ" altLang="cs-CZ" sz="24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cs-CZ" altLang="cs-CZ" sz="24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=0</a:t>
                </a:r>
              </a:p>
              <a:p>
                <a:pPr marL="0" indent="0" algn="ctr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altLang="cs-CZ" sz="24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num>
                        <m:den>
                          <m:r>
                            <a:rPr lang="cs-CZ" altLang="cs-CZ" sz="24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𝑳</m:t>
                          </m:r>
                        </m:den>
                      </m:f>
                      <m:r>
                        <a:rPr lang="cs-CZ" altLang="cs-CZ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cs-CZ" altLang="cs-CZ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cs-CZ" altLang="cs-CZ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</m:t>
                          </m:r>
                          <m:r>
                            <a:rPr lang="cs-CZ" altLang="cs-CZ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cs-CZ" altLang="cs-CZ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e>
                      </m:d>
                      <m:r>
                        <a:rPr lang="cs-CZ" altLang="cs-CZ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f>
                        <m:fPr>
                          <m:ctrlPr>
                            <a:rPr lang="cs-CZ" altLang="cs-CZ" sz="24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altLang="cs-CZ" sz="2400" b="1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altLang="cs-CZ" sz="2400" b="1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𝑲</m:t>
                              </m:r>
                            </m:e>
                            <m:sup>
                              <m:r>
                                <a:rPr lang="cs-CZ" altLang="cs-CZ" sz="2400" b="1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cs-CZ" altLang="cs-CZ" sz="24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cs-CZ" altLang="cs-CZ" sz="2400" b="1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Consolas" panose="020B0609020204030204" pitchFamily="49" charset="0"/>
                  <a:cs typeface="Times New Roman" panose="02020603050405020304" pitchFamily="18" charset="0"/>
                </a:endParaRPr>
              </a:p>
              <a:p>
                <a:pPr marL="358775" indent="-358775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</m:num>
                      <m:den>
                        <m: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—  investice na pracovníka, </a:t>
                </a:r>
              </a:p>
              <a:p>
                <a:pPr marL="358775" indent="-358775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d — míra kapitálu, </a:t>
                </a:r>
              </a:p>
              <a:p>
                <a:pPr marL="358775" indent="-358775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n — míra rostu populace. </a:t>
                </a:r>
              </a:p>
              <a:p>
                <a:pPr marL="358775" indent="-358775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altLang="cs-CZ" sz="20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altLang="cs-CZ" sz="20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cs-CZ" altLang="cs-CZ" sz="20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  <m:r>
                      <m:rPr>
                        <m:nor/>
                      </m:rPr>
                      <a:rPr lang="cs-CZ" altLang="cs-CZ" sz="2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onsolas" panose="020B0609020204030204" pitchFamily="49" charset="0"/>
                        <a:cs typeface="Times New Roman" panose="02020603050405020304" pitchFamily="18" charset="0"/>
                      </a:rPr>
                      <m:t>—</m:t>
                    </m:r>
                  </m:oMath>
                </a14:m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kapitál na ve stálém stavu. </a:t>
                </a: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Srovnání s rovnicemi: </a:t>
                </a:r>
                <a:r>
                  <a:rPr lang="cs-CZ" altLang="cs-CZ" sz="2000" b="1" kern="1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sn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. 43 – při nulovém růstu populace. Nyní – investice pohlcovány nejen opotřebením kapitálu, ale také přírůstkem nových pracovníků: vybavování kapitálem. </a:t>
                </a: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endParaRPr lang="cs-CZ" altLang="cs-CZ" sz="2000" b="1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Consolas" panose="020B0609020204030204" pitchFamily="49" charset="0"/>
                  <a:cs typeface="Times New Roman" panose="02020603050405020304" pitchFamily="18" charset="0"/>
                </a:endParaRPr>
              </a:p>
              <a:p>
                <a:pPr marL="358775" indent="-358775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§"/>
                  <a:defRPr/>
                </a:pPr>
                <a:endParaRPr lang="cs-CZ" altLang="cs-CZ" sz="2000" b="1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Consolas" panose="020B0609020204030204" pitchFamily="49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5C13D7F0-9D1D-386D-C1C7-B442C1E695D9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8658" y="873524"/>
                <a:ext cx="11574684" cy="5631448"/>
              </a:xfrm>
              <a:prstGeom prst="rect">
                <a:avLst/>
              </a:prstGeom>
              <a:blipFill>
                <a:blip r:embed="rId3"/>
                <a:stretch>
                  <a:fillRect l="-211" r="-5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55CDF2D5-140C-AB5E-517F-7D6AE80514E3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29/38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2983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110DF69F-7BF7-E03C-93FB-7B708E8A9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93567D-D34D-661F-C5E7-60EA3D043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795" y="230382"/>
            <a:ext cx="10764456" cy="307285"/>
          </a:xfrm>
        </p:spPr>
        <p:txBody>
          <a:bodyPr>
            <a:noAutofit/>
          </a:bodyPr>
          <a:lstStyle/>
          <a:p>
            <a:pPr marL="5556250" indent="-358775" algn="l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br>
              <a:rPr lang="cs-CZ" altLang="cs-CZ" sz="2800" b="1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</a:br>
            <a:r>
              <a:rPr lang="cs-CZ" altLang="cs-CZ" sz="2800" b="1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Růst populace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8A90E4E8-ABA7-AF0B-ECA9-9A98D2FF4DD2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8658" y="873524"/>
                <a:ext cx="11574684" cy="5631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indent="0" algn="ctr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None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Dosadíme: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</m:num>
                      <m:den>
                        <m: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  <m:r>
                      <a:rPr lang="cs-CZ" altLang="cs-CZ" sz="24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altLang="cs-CZ" sz="24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𝒔</m:t>
                    </m:r>
                    <m:r>
                      <a:rPr lang="cs-CZ" altLang="cs-CZ" sz="24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f>
                      <m:fPr>
                        <m:ctrlP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𝒀</m:t>
                        </m:r>
                      </m:num>
                      <m:den>
                        <m: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cs-CZ" altLang="cs-CZ" sz="24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. </a:t>
                </a:r>
                <a:endParaRPr lang="cs-CZ" altLang="cs-CZ" sz="2000" b="1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Consolas" panose="020B0609020204030204" pitchFamily="49" charset="0"/>
                  <a:cs typeface="Times New Roman" panose="02020603050405020304" pitchFamily="18" charset="0"/>
                </a:endParaRP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r>
                  <a:rPr lang="cs-CZ" altLang="cs-CZ" sz="18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Dostaneme:</a:t>
                </a:r>
              </a:p>
              <a:p>
                <a:pPr marL="0" indent="0" algn="ctr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𝒔</m:t>
                      </m:r>
                      <m:r>
                        <a:rPr lang="cs-CZ" altLang="cs-CZ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f>
                        <m:fPr>
                          <m:ctrlPr>
                            <a:rPr lang="cs-CZ" altLang="cs-CZ" sz="24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altLang="cs-CZ" sz="2400" b="1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altLang="cs-CZ" sz="24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𝒀</m:t>
                              </m:r>
                            </m:e>
                            <m:sup>
                              <m:r>
                                <a:rPr lang="cs-CZ" altLang="cs-CZ" sz="2400" b="1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cs-CZ" altLang="cs-CZ" sz="24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𝑳</m:t>
                          </m:r>
                        </m:den>
                      </m:f>
                      <m:r>
                        <a:rPr lang="cs-CZ" altLang="cs-CZ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cs-CZ" altLang="cs-CZ" sz="24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cs-CZ" altLang="cs-CZ" sz="24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</m:t>
                          </m:r>
                          <m:r>
                            <a:rPr lang="cs-CZ" altLang="cs-CZ" sz="24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cs-CZ" altLang="cs-CZ" sz="24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e>
                      </m:d>
                      <m:r>
                        <a:rPr lang="cs-CZ" altLang="cs-CZ" sz="2400" b="1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f>
                        <m:fPr>
                          <m:ctrlPr>
                            <a:rPr lang="cs-CZ" altLang="cs-CZ" sz="24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altLang="cs-CZ" sz="2400" b="1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altLang="cs-CZ" sz="2400" b="1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𝑲</m:t>
                              </m:r>
                            </m:e>
                            <m:sup>
                              <m:r>
                                <a:rPr lang="cs-CZ" altLang="cs-CZ" sz="2400" b="1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cs-CZ" altLang="cs-CZ" sz="24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cs-CZ" altLang="cs-CZ" sz="2400" b="1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Consolas" panose="020B0609020204030204" pitchFamily="49" charset="0"/>
                  <a:cs typeface="Times New Roman" panose="02020603050405020304" pitchFamily="18" charset="0"/>
                </a:endParaRPr>
              </a:p>
              <a:p>
                <a:pPr marL="0" indent="0" algn="ctr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altLang="cs-CZ" sz="28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altLang="cs-CZ" sz="28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cs-CZ" altLang="cs-CZ" sz="28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cs-CZ" altLang="cs-CZ" sz="28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  <m:r>
                      <a:rPr lang="cs-CZ" altLang="cs-CZ" sz="28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cs-CZ" altLang="cs-CZ" sz="28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=</a:t>
                </a:r>
                <a:r>
                  <a:rPr lang="cs-CZ" altLang="cs-CZ" sz="2800" b="1" kern="12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8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num>
                      <m:den>
                        <m:r>
                          <a:rPr lang="cs-CZ" altLang="cs-CZ" sz="28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  <m:r>
                          <a:rPr lang="cs-CZ" altLang="cs-CZ" sz="28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cs-CZ" altLang="cs-CZ" sz="28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  <m:r>
                      <a:rPr lang="cs-CZ" altLang="cs-CZ" sz="28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f>
                      <m:fPr>
                        <m:ctrlPr>
                          <a:rPr lang="cs-CZ" altLang="cs-CZ" sz="28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altLang="cs-CZ" sz="28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altLang="cs-CZ" sz="28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𝒀</m:t>
                            </m:r>
                          </m:e>
                          <m:sup>
                            <m:r>
                              <a:rPr lang="cs-CZ" altLang="cs-CZ" sz="28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cs-CZ" altLang="cs-CZ" sz="28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endParaRPr lang="cs-CZ" altLang="cs-CZ" sz="2800" b="1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Consolas" panose="020B0609020204030204" pitchFamily="49" charset="0"/>
                  <a:cs typeface="Times New Roman" panose="02020603050405020304" pitchFamily="18" charset="0"/>
                </a:endParaRPr>
              </a:p>
              <a:p>
                <a:pPr marL="0" indent="0" algn="ctr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None/>
                  <a:defRPr/>
                </a:pPr>
                <a:endParaRPr lang="cs-CZ" altLang="cs-CZ" sz="2400" b="1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Consolas" panose="020B0609020204030204" pitchFamily="49" charset="0"/>
                  <a:cs typeface="Times New Roman" panose="02020603050405020304" pitchFamily="18" charset="0"/>
                </a:endParaRPr>
              </a:p>
              <a:p>
                <a:pPr marL="358775" indent="-358775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s – míra úspor</a:t>
                </a:r>
                <a:r>
                  <a:rPr lang="cs-CZ" altLang="cs-CZ" sz="23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; </a:t>
                </a:r>
              </a:p>
              <a:p>
                <a:pPr marL="358775" indent="-358775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altLang="cs-CZ" sz="20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altLang="cs-CZ" sz="2000" b="1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𝒀</m:t>
                            </m:r>
                          </m:e>
                          <m:sup>
                            <m:r>
                              <a:rPr lang="cs-CZ" altLang="cs-CZ" sz="20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cs-CZ" altLang="cs-CZ" sz="23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</a:t>
                </a:r>
                <a:r>
                  <a:rPr lang="cs-CZ" altLang="cs-CZ" sz="24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– 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produkt na</a:t>
                </a:r>
                <a:r>
                  <a:rPr lang="pt-BR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pracovníka ve stálém 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s</a:t>
                </a:r>
                <a:r>
                  <a:rPr lang="pt-BR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tavu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Z rovnice: stálý stav kapitálu – tím větší, </a:t>
                </a:r>
              </a:p>
              <a:p>
                <a:pPr marL="514350" indent="-51435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+mj-lt"/>
                  <a:buAutoNum type="romanUcPeriod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čím vyšší je míra úspor, </a:t>
                </a:r>
              </a:p>
              <a:p>
                <a:pPr marL="514350" indent="-51435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+mj-lt"/>
                  <a:buAutoNum type="romanUcPeriod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čím nižší je míra opotřebení kapitálu</a:t>
                </a:r>
              </a:p>
              <a:p>
                <a:pPr marL="514350" indent="-51435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+mj-lt"/>
                  <a:buAutoNum type="romanUcPeriod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a čím nižší je populační růst. </a:t>
                </a:r>
              </a:p>
              <a:p>
                <a:pPr marL="514350" indent="-51435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+mj-lt"/>
                  <a:buAutoNum type="romanUcPeriod"/>
                  <a:defRPr/>
                </a:pPr>
                <a:endParaRPr lang="cs-CZ" altLang="cs-CZ" sz="2000" b="1" kern="1200" dirty="0">
                  <a:solidFill>
                    <a:schemeClr val="tx1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ea typeface="Consolas" panose="020B0609020204030204" pitchFamily="49" charset="0"/>
                  <a:cs typeface="Times New Roman" panose="02020603050405020304" pitchFamily="18" charset="0"/>
                </a:endParaRPr>
              </a:p>
              <a:p>
                <a:pPr marL="358775" indent="-358775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§"/>
                  <a:defRPr/>
                </a:pPr>
                <a:endParaRPr lang="cs-CZ" altLang="cs-CZ" sz="2000" b="1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Consolas" panose="020B0609020204030204" pitchFamily="49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8A90E4E8-ABA7-AF0B-ECA9-9A98D2FF4DD2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8658" y="873524"/>
                <a:ext cx="11574684" cy="5631448"/>
              </a:xfrm>
              <a:prstGeom prst="rect">
                <a:avLst/>
              </a:prstGeom>
              <a:blipFill>
                <a:blip r:embed="rId3"/>
                <a:stretch>
                  <a:fillRect l="-2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2A40EFC7-0676-4764-7DFB-570AB7875CDB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29/38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788258-A12B-21C7-0F85-5184576DC02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235" t="50000" r="4602" b="9981"/>
          <a:stretch/>
        </p:blipFill>
        <p:spPr>
          <a:xfrm>
            <a:off x="6585995" y="3602620"/>
            <a:ext cx="5297347" cy="273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6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AB36432B-D849-5F84-79B3-400249948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018E30-B7B4-2526-7A90-2AFA6D106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795" y="230382"/>
            <a:ext cx="10764456" cy="307285"/>
          </a:xfrm>
        </p:spPr>
        <p:txBody>
          <a:bodyPr>
            <a:noAutofit/>
          </a:bodyPr>
          <a:lstStyle/>
          <a:p>
            <a:pPr marL="5556250" indent="-358775" algn="l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br>
              <a:rPr lang="cs-CZ" altLang="cs-CZ" sz="2800" b="1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</a:br>
            <a:r>
              <a:rPr lang="cs-CZ" altLang="cs-CZ" sz="2800" b="1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Růst populace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6B277D18-5793-417D-82DA-20C73CE8E917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8658" y="873524"/>
                <a:ext cx="11574684" cy="5631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514350" indent="-51435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§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Obr. – předchozí i tento snímek: populace roste tempem 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n </a:t>
                </a:r>
              </a:p>
              <a:p>
                <a:pPr marL="514350" indent="-51435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+mj-lt"/>
                  <a:buAutoNum type="romanUcPeriod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Stálý stav v průsečíku investiční funkce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000" b="1" i="1" kern="12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000" b="1" i="1" kern="12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</m:num>
                      <m:den>
                        <m:r>
                          <a:rPr lang="cs-CZ" altLang="cs-CZ" sz="2000" b="1" i="1" kern="12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cs-CZ" altLang="cs-CZ" sz="2000" b="1" kern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a přímky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altLang="cs-CZ" sz="2000" b="1" i="1" kern="12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cs-CZ" altLang="cs-CZ" sz="2000" b="1" i="1" kern="1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  <m:r>
                          <a:rPr lang="cs-CZ" altLang="cs-CZ" sz="2000" b="1" i="1" kern="1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cs-CZ" altLang="cs-CZ" sz="2000" b="1" i="1" kern="1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d>
                    <m:r>
                      <a:rPr lang="cs-CZ" altLang="cs-CZ" sz="2000" b="1" i="1" kern="12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f>
                      <m:fPr>
                        <m:ctrlPr>
                          <a:rPr lang="cs-CZ" altLang="cs-CZ" sz="2000" b="1" i="1" kern="1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000" b="1" i="1" kern="12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</m:num>
                      <m:den>
                        <m:r>
                          <a:rPr lang="cs-CZ" altLang="cs-CZ" sz="2000" b="1" i="1" kern="1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endParaRPr lang="cs-CZ" altLang="cs-CZ" sz="2000" b="1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Consolas" panose="020B0609020204030204" pitchFamily="49" charset="0"/>
                  <a:cs typeface="Times New Roman" panose="02020603050405020304" pitchFamily="18" charset="0"/>
                </a:endParaRPr>
              </a:p>
              <a:p>
                <a:pPr marL="514350" indent="-51435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+mj-lt"/>
                  <a:buAutoNum type="romanUcPeriod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Když populace neroste –stálý stav v průsečíku investiční funkce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000" b="1" i="1" kern="12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000" b="1" i="1" kern="12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</m:num>
                      <m:den>
                        <m:r>
                          <a:rPr lang="cs-CZ" altLang="cs-CZ" sz="2000" b="1" i="1" kern="12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cs-CZ" altLang="cs-CZ" sz="2000" b="1" kern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a přímky </a:t>
                </a:r>
                <a14:m>
                  <m:oMath xmlns:m="http://schemas.openxmlformats.org/officeDocument/2006/math">
                    <m:r>
                      <a:rPr lang="cs-CZ" altLang="cs-CZ" sz="2000" b="1" i="1" kern="12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cs-CZ" altLang="cs-CZ" sz="2000" b="1" i="1" kern="12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f>
                      <m:fPr>
                        <m:ctrlPr>
                          <a:rPr lang="cs-CZ" altLang="cs-CZ" sz="2000" b="1" i="1" kern="1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000" b="1" i="1" kern="1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</m:num>
                      <m:den>
                        <m:r>
                          <a:rPr lang="cs-CZ" altLang="cs-CZ" sz="2000" b="1" i="1" kern="1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514350" indent="-51435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=&gt; kapitál na pracovníka i produkt na pracovníka = vyšší. 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Nový stálý stav s nižším kapitálem na pracovníka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altLang="cs-CZ" sz="2000" b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cs-CZ" altLang="cs-CZ" sz="20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cs-CZ" altLang="cs-CZ" sz="2000" b="1" i="1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altLang="cs-CZ" sz="2000" b="1" i="1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𝑲</m:t>
                                </m:r>
                              </m:e>
                              <m:sup>
                                <m:r>
                                  <a:rPr lang="cs-CZ" altLang="cs-CZ" sz="2000" b="1" i="1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</m:sup>
                            </m:sSup>
                          </m:num>
                          <m:den>
                            <m:r>
                              <a:rPr lang="cs-CZ" altLang="cs-CZ" sz="20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𝑳</m:t>
                            </m:r>
                          </m:den>
                        </m:f>
                        <m: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b>
                        <m: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a s nižším produktem na pracovníka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altLang="cs-CZ" sz="2000" b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cs-CZ" altLang="cs-CZ" sz="20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cs-CZ" altLang="cs-CZ" sz="2000" b="1" i="1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altLang="cs-CZ" sz="2000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𝒀</m:t>
                                </m:r>
                              </m:e>
                              <m:sup>
                                <m:r>
                                  <a:rPr lang="cs-CZ" altLang="cs-CZ" sz="2000" b="1" i="1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</m:sup>
                            </m:sSup>
                          </m:num>
                          <m:den>
                            <m:r>
                              <a:rPr lang="cs-CZ" altLang="cs-CZ" sz="20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𝑳</m:t>
                            </m:r>
                          </m:den>
                        </m:f>
                        <m: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b>
                        <m: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5915025" indent="-358775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000" b="1" i="1" kern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Zvýšení růstu populace (</a:t>
                </a:r>
                <a:r>
                  <a:rPr lang="cs-CZ" altLang="cs-CZ" sz="2000" b="1" i="1" kern="1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ceteris</a:t>
                </a:r>
                <a:r>
                  <a:rPr lang="cs-CZ" altLang="cs-CZ" sz="2000" b="1" i="1" kern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</a:t>
                </a:r>
                <a:r>
                  <a:rPr lang="cs-CZ" altLang="cs-CZ" sz="2000" b="1" i="1" kern="1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paribus</a:t>
                </a:r>
                <a:r>
                  <a:rPr lang="cs-CZ" altLang="cs-CZ" sz="2000" b="1" i="1" kern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) sníží kapitál na pracovníka i produkt na pracovníka ve stálém stavu. </a:t>
                </a:r>
              </a:p>
              <a:p>
                <a:pPr marL="589915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ü"/>
                  <a:defRPr/>
                </a:pPr>
                <a:r>
                  <a:rPr lang="cs-CZ" altLang="cs-CZ" sz="2000" b="1" i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Dvě země: stejné produkční funkce, stejná míra úspor, stejná míra opotřebení kapitálu, ale jedna z nich má </a:t>
                </a:r>
                <a:r>
                  <a:rPr lang="cs-CZ" altLang="cs-CZ" sz="2000" b="1" i="1" kern="12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VYŠŠÍ POPULAČNÍ RŮST. </a:t>
                </a:r>
              </a:p>
              <a:p>
                <a:pPr marL="589915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000" b="1" i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země </a:t>
                </a:r>
                <a:r>
                  <a:rPr lang="cs-CZ" altLang="cs-CZ" sz="2000" b="1" i="1" kern="12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s vyšším populačním růstem: </a:t>
                </a:r>
                <a:r>
                  <a:rPr lang="cs-CZ" altLang="cs-CZ" sz="2000" b="1" i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nižší kapitál i produkt na pracovníka ve stálém stavu než země, kde je populační růst nízký.</a:t>
                </a:r>
              </a:p>
              <a:p>
                <a:pPr marL="514350" indent="-51435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§"/>
                  <a:defRPr/>
                </a:pPr>
                <a:endParaRPr lang="cs-CZ" altLang="cs-CZ" sz="2000" b="1" i="1" kern="12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ea typeface="Consolas" panose="020B0609020204030204" pitchFamily="49" charset="0"/>
                  <a:cs typeface="Times New Roman" panose="02020603050405020304" pitchFamily="18" charset="0"/>
                </a:endParaRPr>
              </a:p>
              <a:p>
                <a:pPr marL="358775" indent="-358775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§"/>
                  <a:defRPr/>
                </a:pPr>
                <a:endParaRPr lang="cs-CZ" altLang="cs-CZ" sz="2000" b="1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Consolas" panose="020B0609020204030204" pitchFamily="49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6B277D18-5793-417D-82DA-20C73CE8E917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8658" y="873524"/>
                <a:ext cx="11574684" cy="5631448"/>
              </a:xfrm>
              <a:prstGeom prst="rect">
                <a:avLst/>
              </a:prstGeom>
              <a:blipFill>
                <a:blip r:embed="rId3"/>
                <a:stretch>
                  <a:fillRect l="-211" r="-5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710E8CA2-4395-73E7-17AB-D5F5717D8254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29/38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946661-0926-8484-7093-5236BABFB6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466" t="18383" r="9356" b="42215"/>
          <a:stretch/>
        </p:blipFill>
        <p:spPr>
          <a:xfrm>
            <a:off x="50774" y="3247017"/>
            <a:ext cx="5736567" cy="338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0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26093"/>
            <a:ext cx="8229600" cy="825156"/>
          </a:xfrm>
        </p:spPr>
        <p:txBody>
          <a:bodyPr>
            <a:noAutofit/>
          </a:bodyPr>
          <a:lstStyle/>
          <a:p>
            <a:r>
              <a:rPr lang="cs-CZ" sz="3200" b="1" dirty="0"/>
              <a:t>Pojetí ekonomického růstu – model AS-AD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248509" y="1351249"/>
            <a:ext cx="9169626" cy="48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20/38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5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79" y="1351247"/>
            <a:ext cx="5791039" cy="462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413" y="690424"/>
            <a:ext cx="8639175" cy="647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104" y="1781931"/>
            <a:ext cx="9144000" cy="4083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53F01C53-0A6C-02C3-476F-35A31E207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363CDB-CCC2-9E23-99F6-1AA9AD50D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2633" y="379732"/>
            <a:ext cx="7581418" cy="606462"/>
          </a:xfrm>
        </p:spPr>
        <p:txBody>
          <a:bodyPr>
            <a:noAutofit/>
          </a:bodyPr>
          <a:lstStyle/>
          <a:p>
            <a:r>
              <a:rPr lang="cs-CZ" altLang="cs-CZ" sz="2400" b="1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Růst populace</a:t>
            </a:r>
            <a:endParaRPr lang="cs-CZ" sz="2400" b="1" dirty="0"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6671CD6C-3C1B-06B2-F1D9-7957221A37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16060" y="986194"/>
            <a:ext cx="11759879" cy="519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r>
              <a:rPr lang="cs-CZ" altLang="cs-CZ" sz="26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= Vysvětlení proč jsou země s vysokým populačním růstem relativní chudé. </a:t>
            </a: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altLang="cs-CZ" sz="26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Avšak </a:t>
            </a:r>
            <a:r>
              <a:rPr lang="cs-CZ" altLang="cs-CZ" sz="26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Solowův</a:t>
            </a:r>
            <a:r>
              <a:rPr lang="cs-CZ" altLang="cs-CZ" sz="26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model umožňuje porovnávat pouze ekonomiky ve stálém stavu. </a:t>
            </a: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26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Také odlišnosti v </a:t>
            </a:r>
            <a:r>
              <a:rPr lang="cs-CZ" altLang="cs-CZ" sz="2600" b="1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produkčních funkcích</a:t>
            </a:r>
            <a:r>
              <a:rPr lang="cs-CZ" altLang="cs-CZ" sz="26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a </a:t>
            </a:r>
            <a:r>
              <a:rPr lang="cs-CZ" altLang="cs-CZ" sz="2600" b="1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mírách úspor mezi zeměmi;</a:t>
            </a: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endParaRPr lang="cs-CZ" altLang="cs-CZ" sz="2600" b="1" kern="1200" dirty="0">
              <a:solidFill>
                <a:schemeClr val="tx1"/>
              </a:solidFill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altLang="cs-CZ" sz="26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Mezi stálým stavem bez růstu populace a stálým stavem s růstem populace – důležitý rozdíl: </a:t>
            </a:r>
          </a:p>
          <a:p>
            <a:pPr marL="514350" indent="-51435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romanLcPeriod"/>
              <a:defRPr/>
            </a:pPr>
            <a:r>
              <a:rPr lang="cs-CZ" altLang="cs-CZ" sz="26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STÁLÝ STAV bez RŮSTU POPULACE: kapitál ani domácí produkt se nemění, </a:t>
            </a:r>
          </a:p>
          <a:p>
            <a:pPr marL="514350" indent="-51435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romanLcPeriod"/>
              <a:defRPr/>
            </a:pPr>
            <a:r>
              <a:rPr lang="cs-CZ" altLang="cs-CZ" sz="26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STÁLÝ STAV s RŮSTEM POPULACE: kapitál i domácí produkt rostou TEMPEM RŮSTU POPULACE =&gt; </a:t>
            </a:r>
          </a:p>
          <a:p>
            <a:pPr marL="514350" indent="-51435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altLang="cs-CZ" sz="25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RŮST POPULACE vysvětluje proč i ve stálém stavu dochází k růstu produktu. </a:t>
            </a: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endParaRPr lang="cs-CZ" altLang="cs-CZ" sz="2600" b="1" kern="1200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2BF6B3BD-6A0E-7C0B-1183-8A5B15364F87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29/38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4744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72CB3497-3419-CF5C-4B9B-07DF3DA3A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29C6FA-4096-B1A8-C288-D45FEF835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4521" y="225194"/>
            <a:ext cx="7581418" cy="606462"/>
          </a:xfrm>
        </p:spPr>
        <p:txBody>
          <a:bodyPr>
            <a:noAutofit/>
          </a:bodyPr>
          <a:lstStyle/>
          <a:p>
            <a:r>
              <a:rPr lang="cs-CZ" altLang="cs-CZ" sz="2400" b="1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Exogenní technologický pokrok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031A480B-0636-5E43-F067-B286C4BDB2CC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16061" y="831656"/>
                <a:ext cx="11759879" cy="50905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Růst populace vysvětluje, proč dochází k </a:t>
                </a:r>
                <a:r>
                  <a:rPr lang="cs-CZ" altLang="cs-CZ" sz="2000" b="1" kern="1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PERMANENTNÍMU RŮSTU PRODUKTU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, </a:t>
                </a: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ale nevysvětluje proč dochází také k </a:t>
                </a:r>
                <a:r>
                  <a:rPr lang="cs-CZ" altLang="cs-CZ" sz="2000" b="1" kern="1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PERMANENTNÍMU RŮSTU PRODUKTU NA PRACOVNÍKA. </a:t>
                </a: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ü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Lze objasnil pouze 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TECHNOLOGICKÝM POKROKEM: zvětšuje produkt na pracovníka = roste produktivita práce. </a:t>
                </a: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§"/>
                  <a:defRPr/>
                </a:pPr>
                <a:r>
                  <a:rPr lang="cs-CZ" altLang="cs-CZ" sz="2000" b="1" kern="1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Solowův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model ovšem nevysvětluje proč a jak technologický pokrok probíhá:</a:t>
                </a: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nové poznatky a technologie se jaksi vynořují samy, jakoby „padaly s nebe". 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=&gt; </a:t>
                </a: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=&gt; EXOGENNÍ TECHNOLOGICKÝ POKROK 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– není vysvětlen v rámci teorie, pouze předpokládán. </a:t>
                </a: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Účinek technologického pokroku na domácí produkt – obdobný jako účinek růstu pracovníků: možno tento technologický pokrok začlenit do produkční funkce: </a:t>
                </a:r>
              </a:p>
              <a:p>
                <a:pPr marL="0" indent="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s-CZ" altLang="cs-CZ" sz="20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Times New Roman" panose="02020603050405020304" pitchFamily="18" charset="0"/>
                        </a:rPr>
                        <m:t>𝒀</m:t>
                      </m:r>
                      <m:r>
                        <a:rPr lang="cs-CZ" altLang="cs-CZ" sz="20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altLang="cs-CZ" sz="20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Times New Roman" panose="02020603050405020304" pitchFamily="18" charset="0"/>
                        </a:rPr>
                        <m:t>𝑭</m:t>
                      </m:r>
                      <m:r>
                        <a:rPr lang="cs-CZ" altLang="cs-CZ" sz="20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cs-CZ" altLang="cs-CZ" sz="20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Times New Roman" panose="02020603050405020304" pitchFamily="18" charset="0"/>
                        </a:rPr>
                        <m:t>𝑲</m:t>
                      </m:r>
                      <m:r>
                        <a:rPr lang="cs-CZ" altLang="cs-CZ" sz="20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cs-CZ" altLang="cs-CZ" sz="20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Times New Roman" panose="02020603050405020304" pitchFamily="18" charset="0"/>
                        </a:rPr>
                        <m:t>𝑳</m:t>
                      </m:r>
                      <m:r>
                        <a:rPr lang="cs-CZ" altLang="cs-CZ" sz="20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cs-CZ" altLang="cs-CZ" sz="20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Times New Roman" panose="02020603050405020304" pitchFamily="18" charset="0"/>
                        </a:rPr>
                        <m:t>𝑬</m:t>
                      </m:r>
                      <m:r>
                        <a:rPr lang="cs-CZ" altLang="cs-CZ" sz="20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Times New Roman" panose="02020603050405020304" pitchFamily="18" charset="0"/>
                        </a:rPr>
                        <m:t>), </m:t>
                      </m:r>
                    </m:oMath>
                  </m:oMathPara>
                </a14:m>
                <a:endParaRPr lang="cs-CZ" altLang="cs-CZ" sz="2000" b="1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Consolas" panose="020B0609020204030204" pitchFamily="49" charset="0"/>
                  <a:cs typeface="Times New Roman" panose="02020603050405020304" pitchFamily="18" charset="0"/>
                </a:endParaRP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Y — domácí produkt, </a:t>
                </a: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K — kapitál, </a:t>
                </a: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L — počet pracovníků,</a:t>
                </a: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E — index růstu produktivity práce v důsledku technologického pokroku.</a:t>
                </a:r>
                <a:endParaRPr lang="cs-CZ" altLang="cs-CZ" sz="2000" b="1" kern="1200" dirty="0">
                  <a:solidFill>
                    <a:schemeClr val="tx1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ea typeface="Consolas" panose="020B0609020204030204" pitchFamily="49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031A480B-0636-5E43-F067-B286C4BDB2CC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6061" y="831656"/>
                <a:ext cx="11759879" cy="5090515"/>
              </a:xfrm>
              <a:prstGeom prst="rect">
                <a:avLst/>
              </a:prstGeom>
              <a:blipFill>
                <a:blip r:embed="rId3"/>
                <a:stretch>
                  <a:fillRect l="-207" r="-1036" b="-9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DB800F18-A935-18AD-ACCE-37E7ABE331F4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29/38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8341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CD58452C-DB57-D412-A054-1FAE8CA91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8B1CDF-0471-9BA2-902C-7FE4B7C54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2633" y="379732"/>
            <a:ext cx="7581418" cy="606462"/>
          </a:xfrm>
        </p:spPr>
        <p:txBody>
          <a:bodyPr>
            <a:noAutofit/>
          </a:bodyPr>
          <a:lstStyle/>
          <a:p>
            <a:r>
              <a:rPr lang="cs-CZ" altLang="cs-CZ" sz="2400" b="1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Exogenní technologický pokrok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6B3DDC70-0BCD-1C07-10E6-F21E613F502F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16060" y="986194"/>
                <a:ext cx="11759879" cy="51946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Výraz L*E měří práci v </a:t>
                </a:r>
                <a:r>
                  <a:rPr lang="cs-CZ" altLang="cs-CZ" sz="2000" b="1" kern="1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efektivnostních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jednotkách = </a:t>
                </a:r>
                <a:r>
                  <a:rPr lang="cs-CZ" altLang="cs-CZ" sz="2000" b="1" kern="1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ektivnostní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pracovníky. </a:t>
                </a: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I když se nezvyšuje počet reálných pracovníků, technologický pokrok zvyšuje počet </a:t>
                </a:r>
                <a:r>
                  <a:rPr lang="cs-CZ" altLang="cs-CZ" sz="2000" b="1" kern="1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efektivnostních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pracovníků.</a:t>
                </a: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ü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Produkční funkce v </a:t>
                </a:r>
                <a:r>
                  <a:rPr lang="cs-CZ" altLang="cs-CZ" sz="2000" b="1" kern="1200" dirty="0" err="1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Solowově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modelu: konstantní výnosy z rozsahu – lze ji upravit do tvaru: </a:t>
                </a:r>
              </a:p>
              <a:p>
                <a:pPr marL="0" indent="0" algn="ctr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000" b="1" i="1" kern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altLang="cs-CZ" sz="2000" b="1" i="1" kern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𝒀</m:t>
                          </m:r>
                        </m:num>
                        <m:den>
                          <m:r>
                            <a:rPr lang="cs-CZ" altLang="cs-CZ" sz="2000" b="1" i="1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onsolas" panose="020B0609020204030204" pitchFamily="49" charset="0"/>
                              <a:cs typeface="Times New Roman" panose="02020603050405020304" pitchFamily="18" charset="0"/>
                            </a:rPr>
                            <m:t>𝑳</m:t>
                          </m:r>
                          <m:r>
                            <a:rPr lang="cs-CZ" altLang="cs-CZ" sz="2000" b="1" i="1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onsolas" panose="020B0609020204030204" pitchFamily="49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cs-CZ" altLang="cs-CZ" sz="2000" b="1" i="1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onsolas" panose="020B0609020204030204" pitchFamily="49" charset="0"/>
                              <a:cs typeface="Times New Roman" panose="02020603050405020304" pitchFamily="18" charset="0"/>
                            </a:rPr>
                            <m:t>𝑬</m:t>
                          </m:r>
                        </m:den>
                      </m:f>
                      <m:r>
                        <a:rPr lang="cs-CZ" altLang="cs-CZ" sz="20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altLang="cs-CZ" sz="20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Times New Roman" panose="02020603050405020304" pitchFamily="18" charset="0"/>
                        </a:rPr>
                        <m:t>𝑭</m:t>
                      </m:r>
                      <m:r>
                        <a:rPr lang="cs-CZ" altLang="cs-CZ" sz="20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Times New Roman" panose="02020603050405020304" pitchFamily="18" charset="0"/>
                        </a:rPr>
                        <m:t>(</m:t>
                      </m:r>
                      <m:f>
                        <m:fPr>
                          <m:ctrlPr>
                            <a:rPr lang="cs-CZ" altLang="cs-CZ" sz="2000" b="1" i="1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altLang="cs-CZ" sz="2000" b="1" i="1" kern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𝑲</m:t>
                          </m:r>
                        </m:num>
                        <m:den>
                          <m:r>
                            <a:rPr lang="cs-CZ" altLang="cs-CZ" sz="2000" b="1" i="1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onsolas" panose="020B0609020204030204" pitchFamily="49" charset="0"/>
                              <a:cs typeface="Times New Roman" panose="02020603050405020304" pitchFamily="18" charset="0"/>
                            </a:rPr>
                            <m:t>𝑳</m:t>
                          </m:r>
                          <m:r>
                            <a:rPr lang="cs-CZ" altLang="cs-CZ" sz="2000" b="1" i="1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onsolas" panose="020B0609020204030204" pitchFamily="49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cs-CZ" altLang="cs-CZ" sz="2000" b="1" i="1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onsolas" panose="020B0609020204030204" pitchFamily="49" charset="0"/>
                              <a:cs typeface="Times New Roman" panose="02020603050405020304" pitchFamily="18" charset="0"/>
                            </a:rPr>
                            <m:t>𝑬</m:t>
                          </m:r>
                        </m:den>
                      </m:f>
                      <m:r>
                        <a:rPr lang="cs-CZ" altLang="cs-CZ" sz="20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Times New Roman" panose="02020603050405020304" pitchFamily="18" charset="0"/>
                        </a:rPr>
                        <m:t>), </m:t>
                      </m:r>
                    </m:oMath>
                  </m:oMathPara>
                </a14:m>
                <a:endParaRPr lang="cs-CZ" altLang="cs-CZ" sz="2000" b="1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Consolas" panose="020B0609020204030204" pitchFamily="49" charset="0"/>
                  <a:cs typeface="Times New Roman" panose="02020603050405020304" pitchFamily="18" charset="0"/>
                </a:endParaRP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000" b="1" i="1" kern="12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000" b="1" i="1" kern="12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𝒀</m:t>
                        </m:r>
                      </m:num>
                      <m:den>
                        <m:r>
                          <a:rPr lang="cs-CZ" altLang="cs-CZ" sz="2000" b="1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onsolas" panose="020B0609020204030204" pitchFamily="49" charset="0"/>
                            <a:cs typeface="Times New Roman" panose="02020603050405020304" pitchFamily="18" charset="0"/>
                          </a:rPr>
                          <m:t>𝑳</m:t>
                        </m:r>
                        <m:r>
                          <a:rPr lang="cs-CZ" altLang="cs-CZ" sz="2000" b="1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onsolas" panose="020B0609020204030204" pitchFamily="49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cs-CZ" altLang="cs-CZ" sz="2000" b="1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onsolas" panose="020B0609020204030204" pitchFamily="49" charset="0"/>
                            <a:cs typeface="Times New Roman" panose="02020603050405020304" pitchFamily="18" charset="0"/>
                          </a:rPr>
                          <m:t>𝑬</m:t>
                        </m:r>
                      </m:den>
                    </m:f>
                  </m:oMath>
                </a14:m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— produkt na </a:t>
                </a:r>
                <a:r>
                  <a:rPr lang="cs-CZ" altLang="cs-CZ" sz="2000" b="1" kern="1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efektivnostního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pracovníka;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000" b="1" i="1" kern="12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000" b="1" i="1" kern="12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</m:num>
                      <m:den>
                        <m:r>
                          <a:rPr lang="cs-CZ" altLang="cs-CZ" sz="2000" b="1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onsolas" panose="020B0609020204030204" pitchFamily="49" charset="0"/>
                            <a:cs typeface="Times New Roman" panose="02020603050405020304" pitchFamily="18" charset="0"/>
                          </a:rPr>
                          <m:t>𝑳</m:t>
                        </m:r>
                        <m:r>
                          <a:rPr lang="cs-CZ" altLang="cs-CZ" sz="2000" b="1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onsolas" panose="020B0609020204030204" pitchFamily="49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cs-CZ" altLang="cs-CZ" sz="2000" b="1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onsolas" panose="020B0609020204030204" pitchFamily="49" charset="0"/>
                            <a:cs typeface="Times New Roman" panose="02020603050405020304" pitchFamily="18" charset="0"/>
                          </a:rPr>
                          <m:t>𝑬</m:t>
                        </m:r>
                      </m:den>
                    </m:f>
                  </m:oMath>
                </a14:m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— kapitál na </a:t>
                </a:r>
                <a:r>
                  <a:rPr lang="cs-CZ" altLang="cs-CZ" sz="2000" b="1" kern="1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efektivnostního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pracovníka. </a:t>
                </a:r>
              </a:p>
              <a:p>
                <a:pPr marL="0" indent="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None/>
                  <a:defRPr/>
                </a:pPr>
                <a:endParaRPr lang="cs-CZ" altLang="cs-CZ" sz="2000" b="1" kern="12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Podmínka pro stálý stav – s technologickým pokrokem:</a:t>
                </a:r>
              </a:p>
              <a:p>
                <a:pPr marL="0" indent="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000" b="1" i="1" kern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altLang="cs-CZ" sz="2000" b="1" i="1" kern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num>
                        <m:den>
                          <m:r>
                            <a:rPr lang="cs-CZ" altLang="cs-CZ" sz="2000" b="1" i="1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onsolas" panose="020B0609020204030204" pitchFamily="49" charset="0"/>
                              <a:cs typeface="Times New Roman" panose="02020603050405020304" pitchFamily="18" charset="0"/>
                            </a:rPr>
                            <m:t>𝑳</m:t>
                          </m:r>
                          <m:r>
                            <a:rPr lang="cs-CZ" altLang="cs-CZ" sz="2000" b="1" i="1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onsolas" panose="020B0609020204030204" pitchFamily="49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cs-CZ" altLang="cs-CZ" sz="2000" b="1" i="1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onsolas" panose="020B0609020204030204" pitchFamily="49" charset="0"/>
                              <a:cs typeface="Times New Roman" panose="02020603050405020304" pitchFamily="18" charset="0"/>
                            </a:rPr>
                            <m:t>𝑬</m:t>
                          </m:r>
                        </m:den>
                      </m:f>
                      <m:r>
                        <a:rPr lang="cs-CZ" altLang="cs-CZ" sz="20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cs-CZ" altLang="cs-CZ" sz="20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cs-CZ" altLang="cs-CZ" sz="20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</m:t>
                          </m:r>
                          <m:r>
                            <a:rPr lang="cs-CZ" altLang="cs-CZ" sz="20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cs-CZ" altLang="cs-CZ" sz="20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cs-CZ" altLang="cs-CZ" sz="20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cs-CZ" altLang="cs-CZ" sz="20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𝒈</m:t>
                          </m:r>
                        </m:e>
                      </m:d>
                      <m:r>
                        <a:rPr lang="cs-CZ" altLang="cs-CZ" sz="2000" b="1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cs-CZ" altLang="cs-CZ" sz="20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Times New Roman" panose="02020603050405020304" pitchFamily="18" charset="0"/>
                        </a:rPr>
                        <m:t>(</m:t>
                      </m:r>
                      <m:f>
                        <m:fPr>
                          <m:ctrlPr>
                            <a:rPr lang="cs-CZ" altLang="cs-CZ" sz="2000" b="1" i="1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altLang="cs-CZ" sz="2000" b="1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altLang="cs-CZ" sz="2000" b="1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𝑲</m:t>
                              </m:r>
                            </m:e>
                            <m:sup>
                              <m:r>
                                <a:rPr lang="cs-CZ" altLang="cs-CZ" sz="2000" b="1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cs-CZ" altLang="cs-CZ" sz="2000" b="1" i="1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onsolas" panose="020B0609020204030204" pitchFamily="49" charset="0"/>
                              <a:cs typeface="Times New Roman" panose="02020603050405020304" pitchFamily="18" charset="0"/>
                            </a:rPr>
                            <m:t>𝑳</m:t>
                          </m:r>
                          <m:r>
                            <a:rPr lang="cs-CZ" altLang="cs-CZ" sz="2000" b="1" i="1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onsolas" panose="020B0609020204030204" pitchFamily="49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cs-CZ" altLang="cs-CZ" sz="2000" b="1" i="1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onsolas" panose="020B0609020204030204" pitchFamily="49" charset="0"/>
                              <a:cs typeface="Times New Roman" panose="02020603050405020304" pitchFamily="18" charset="0"/>
                            </a:rPr>
                            <m:t>𝑬</m:t>
                          </m:r>
                        </m:den>
                      </m:f>
                      <m:r>
                        <a:rPr lang="cs-CZ" altLang="cs-CZ" sz="20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Times New Roman" panose="02020603050405020304" pitchFamily="18" charset="0"/>
                        </a:rPr>
                        <m:t>), </m:t>
                      </m:r>
                    </m:oMath>
                  </m:oMathPara>
                </a14:m>
                <a:endParaRPr lang="cs-CZ" altLang="cs-CZ" sz="2000" b="1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Consolas" panose="020B0609020204030204" pitchFamily="49" charset="0"/>
                  <a:cs typeface="Times New Roman" panose="02020603050405020304" pitchFamily="18" charset="0"/>
                </a:endParaRP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000" b="1" i="1" kern="12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000" b="1" i="1" kern="12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</m:num>
                      <m:den>
                        <m:r>
                          <a:rPr lang="cs-CZ" altLang="cs-CZ" sz="2000" b="1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onsolas" panose="020B0609020204030204" pitchFamily="49" charset="0"/>
                            <a:cs typeface="Times New Roman" panose="02020603050405020304" pitchFamily="18" charset="0"/>
                          </a:rPr>
                          <m:t>𝑳</m:t>
                        </m:r>
                        <m:r>
                          <a:rPr lang="cs-CZ" altLang="cs-CZ" sz="2000" b="1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onsolas" panose="020B0609020204030204" pitchFamily="49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cs-CZ" altLang="cs-CZ" sz="2000" b="1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onsolas" panose="020B0609020204030204" pitchFamily="49" charset="0"/>
                            <a:cs typeface="Times New Roman" panose="02020603050405020304" pitchFamily="18" charset="0"/>
                          </a:rPr>
                          <m:t>𝑬</m:t>
                        </m:r>
                      </m:den>
                    </m:f>
                  </m:oMath>
                </a14:m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— investice na </a:t>
                </a:r>
                <a:r>
                  <a:rPr lang="cs-CZ" altLang="cs-CZ" sz="2000" b="1" kern="1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efektivnostního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pracovníka;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000" b="1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altLang="cs-CZ" sz="20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altLang="cs-CZ" sz="20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cs-CZ" altLang="cs-CZ" sz="20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cs-CZ" altLang="cs-CZ" sz="2000" b="1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onsolas" panose="020B0609020204030204" pitchFamily="49" charset="0"/>
                            <a:cs typeface="Times New Roman" panose="02020603050405020304" pitchFamily="18" charset="0"/>
                          </a:rPr>
                          <m:t>𝑳</m:t>
                        </m:r>
                        <m:r>
                          <a:rPr lang="cs-CZ" altLang="cs-CZ" sz="2000" b="1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onsolas" panose="020B0609020204030204" pitchFamily="49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cs-CZ" altLang="cs-CZ" sz="2000" b="1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onsolas" panose="020B0609020204030204" pitchFamily="49" charset="0"/>
                            <a:cs typeface="Times New Roman" panose="02020603050405020304" pitchFamily="18" charset="0"/>
                          </a:rPr>
                          <m:t>𝑬</m:t>
                        </m:r>
                      </m:den>
                    </m:f>
                  </m:oMath>
                </a14:m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— stálý stav kapitálu na </a:t>
                </a:r>
                <a:r>
                  <a:rPr lang="cs-CZ" altLang="cs-CZ" sz="2000" b="1" kern="1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efektivnostního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pracovníka, </a:t>
                </a: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d — míra opotřebení kapitálu; n — míra růstu;  g — míra růstu produktivity práce v důsledku technologického pokroku.</a:t>
                </a: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endParaRPr lang="cs-CZ" altLang="cs-CZ" sz="2000" b="1" kern="1200" dirty="0">
                  <a:solidFill>
                    <a:schemeClr val="tx1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ea typeface="Consolas" panose="020B0609020204030204" pitchFamily="49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6B3DDC70-0BCD-1C07-10E6-F21E613F502F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6060" y="986194"/>
                <a:ext cx="11759879" cy="5194687"/>
              </a:xfrm>
              <a:prstGeom prst="rect">
                <a:avLst/>
              </a:prstGeom>
              <a:blipFill>
                <a:blip r:embed="rId3"/>
                <a:stretch>
                  <a:fillRect l="-207" r="-518" b="-5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0F2E72E9-1ECE-2352-92B0-3026EF0AD59B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29/38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4941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731837"/>
            <a:ext cx="8382000" cy="514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l="826" t="817" r="1076" b="-817"/>
          <a:stretch>
            <a:fillRect/>
          </a:stretch>
        </p:blipFill>
        <p:spPr>
          <a:xfrm>
            <a:off x="1610995" y="1558926"/>
            <a:ext cx="8970010" cy="4041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206" y="731838"/>
            <a:ext cx="5553075" cy="600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628475"/>
            <a:ext cx="9090734" cy="40449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731838"/>
            <a:ext cx="5133975" cy="485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878841"/>
            <a:ext cx="9144000" cy="3828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731838"/>
            <a:ext cx="5133975" cy="485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144" y="1728364"/>
            <a:ext cx="8877670" cy="34012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DCF30529-1705-82A2-F8D4-AF2DB8DF5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9EB911-44FE-CFA4-B5F5-268ADE9C8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621" y="208562"/>
            <a:ext cx="6161590" cy="825156"/>
          </a:xfrm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Shrnutí poznatků o ekonomickém růstu ve stálém stavu podle </a:t>
            </a:r>
            <a:r>
              <a:rPr lang="cs-CZ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Solowova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modelu</a:t>
            </a:r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63346367-D407-C86D-33BC-35FC8631AA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99640" y="1033718"/>
            <a:ext cx="11192719" cy="48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/>
              <a:defRPr/>
            </a:pPr>
            <a:r>
              <a:rPr lang="cs-CZ" altLang="cs-CZ" sz="20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Když </a:t>
            </a:r>
            <a:r>
              <a:rPr lang="cs-CZ" altLang="cs-CZ" sz="20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neroste populace</a:t>
            </a:r>
            <a:r>
              <a:rPr lang="cs-CZ" altLang="cs-CZ" sz="20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ani nedochází k technologickému pokroku, pak ve stálém stavu produkt </a:t>
            </a:r>
            <a:r>
              <a:rPr lang="cs-CZ" altLang="cs-CZ" sz="20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neroste. </a:t>
            </a:r>
          </a:p>
          <a:p>
            <a:pPr indent="-4572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/>
              <a:defRPr/>
            </a:pPr>
            <a:r>
              <a:rPr lang="cs-CZ" altLang="cs-CZ" sz="20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Když </a:t>
            </a:r>
            <a:r>
              <a:rPr lang="cs-CZ" altLang="cs-CZ" sz="20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roste populace tempem</a:t>
            </a:r>
            <a:r>
              <a:rPr lang="cs-CZ" altLang="cs-CZ" sz="2000" b="1" kern="12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0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n, </a:t>
            </a:r>
            <a:r>
              <a:rPr lang="cs-CZ" altLang="cs-CZ" sz="20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ale neprobíhá technologický pokrok, pak ve stálém Stavu produkt roste tempem n, ale produkt na pracovníka neroste. </a:t>
            </a:r>
          </a:p>
          <a:p>
            <a:pPr indent="-4572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/>
              <a:defRPr/>
            </a:pPr>
            <a:r>
              <a:rPr lang="cs-CZ" altLang="cs-CZ" sz="20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</a:t>
            </a:r>
            <a:r>
              <a:rPr lang="cs-CZ" altLang="cs-CZ" sz="20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pokud technologický pokrok zvyšuje produktivitu práce tempem </a:t>
            </a:r>
            <a:r>
              <a:rPr lang="cs-CZ" altLang="cs-CZ" sz="20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g,</a:t>
            </a:r>
            <a:r>
              <a:rPr lang="cs-CZ" altLang="cs-CZ" sz="20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pak ve stálém stavu produkt roste tempem </a:t>
            </a:r>
            <a:r>
              <a:rPr lang="cs-CZ" altLang="cs-CZ" sz="20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(n + g) </a:t>
            </a:r>
            <a:r>
              <a:rPr lang="cs-CZ" altLang="cs-CZ" sz="20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produkt na (reálného) roste tempem </a:t>
            </a:r>
            <a:r>
              <a:rPr lang="cs-CZ" altLang="cs-CZ" sz="20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g.</a:t>
            </a:r>
            <a:r>
              <a:rPr lang="cs-CZ" altLang="cs-CZ" sz="20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0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57DDCCB4-8901-2393-2F02-5C303A66C240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32/38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688956-380B-71DE-2105-319B3D362A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64" t="67410" r="5392" b="10712"/>
          <a:stretch/>
        </p:blipFill>
        <p:spPr>
          <a:xfrm>
            <a:off x="499640" y="3192702"/>
            <a:ext cx="10343911" cy="314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5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BD202C11-D258-BB10-EF8B-0FD66703F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339F54-C76B-B9CC-B7FF-907F7811C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26093"/>
            <a:ext cx="8229600" cy="825156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Podmínky dynamické rovnováhy</a:t>
            </a:r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4F6FF791-37D8-14FB-1136-59B39F0EBA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9838" y="1351249"/>
            <a:ext cx="11192719" cy="48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0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A774ED26-1F11-0019-F3EE-CBD8EEDCAEC6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32/38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B1D1B4-BF2E-792D-8097-9E7B513722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58" t="2581" r="32272" b="73661"/>
          <a:stretch/>
        </p:blipFill>
        <p:spPr>
          <a:xfrm>
            <a:off x="270076" y="1351249"/>
            <a:ext cx="11192719" cy="488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1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30923" y="684354"/>
            <a:ext cx="9935308" cy="825156"/>
          </a:xfrm>
        </p:spPr>
        <p:txBody>
          <a:bodyPr>
            <a:noAutofit/>
          </a:bodyPr>
          <a:lstStyle/>
          <a:p>
            <a:r>
              <a:rPr lang="cs-CZ" sz="3200" b="1" dirty="0"/>
              <a:t>Pojetí ekonomického růstu hranice produkční možností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21/38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6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962" y="1742647"/>
            <a:ext cx="6041080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F3124A3D-945A-DE1A-FD32-B2193BFF9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86031-A716-6A00-DAA3-BEC272754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26093"/>
            <a:ext cx="8229600" cy="825156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Teorie endogenního růstu</a:t>
            </a:r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129C1A29-8145-4F18-0666-BD108C47F5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9838" y="1351249"/>
            <a:ext cx="11192719" cy="48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Objevily se ve 2. polovině 80. let a v 90. letech (viz </a:t>
            </a:r>
            <a:r>
              <a:rPr lang="cs-CZ" altLang="cs-CZ" sz="24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Romer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):</a:t>
            </a: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reagovaly na zásadní nedostatek neoklasické teorie: exogenní charakter technologického pokroku.</a:t>
            </a: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Hlavní zdroj ekonomického růstu — TECHNOLOGICKÝ POKROK 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— v neoklasické teorii – nevysvětlen, pouze „předpokládán". </a:t>
            </a: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Nejdůležitější přínos teorie </a:t>
            </a:r>
            <a:r>
              <a:rPr lang="cs-CZ" altLang="cs-CZ" sz="24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endogenniho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růstu: pracuje s endogenním technologickým pokrokem, který se vysvětluje v rámci modelu.</a:t>
            </a: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endParaRPr lang="cs-CZ" altLang="cs-CZ" sz="24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Východisko teorie endogenního růstu: 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širší pojetí kapitálu než v tradiční neoklasické teorii, která v podstatě pracuje pouze s fyzickým kapitálem, např. budovy, stroje. </a:t>
            </a: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Teorie endogenního růstu zahrnuje do kapitálu také znalosti: podoba nových technologií a lidského kapitálu – vzdělání. </a:t>
            </a:r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C303D9BF-5AED-FD12-B2AF-5D6288088275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32/38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2634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8612851E-1106-3455-C286-86013A725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07FC4B-E48C-440A-C54F-7222EC93B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26093"/>
            <a:ext cx="8229600" cy="825156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Teorie endogenního růstu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AABFD120-37A7-1F5D-E1DE-B612229F15A2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39838" y="1351249"/>
                <a:ext cx="11192719" cy="48856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2500" lnSpcReduction="20000"/>
              </a:bodyPr>
              <a:lstStyle/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Arial" panose="020B0604020202020204" pitchFamily="34" charset="0"/>
                  <a:buChar char="•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Fyzický kapitál, technologie i vzdělání – vše přispívá k růstu produktivity práce:</a:t>
                </a: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kapitál hmotný i nehmotný, stroje i znalostí: kapitálem je vše, co vzniká v důsledku investování. </a:t>
                </a: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Arial" panose="020B0604020202020204" pitchFamily="34" charset="0"/>
                  <a:buChar char="•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Definujme kapitál v širším pojetí jako 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fyzický kapitál plus znalosti: </a:t>
                </a:r>
              </a:p>
              <a:p>
                <a:pPr marL="0" indent="0" algn="ctr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s-CZ" altLang="cs-CZ" sz="20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𝑲</m:t>
                      </m:r>
                      <m:r>
                        <a:rPr lang="cs-CZ" altLang="cs-CZ" sz="20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cs-CZ" altLang="cs-CZ" sz="20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cs-CZ" altLang="cs-CZ" sz="20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𝑲</m:t>
                          </m:r>
                        </m:e>
                        <m:sub>
                          <m:r>
                            <a:rPr lang="cs-CZ" altLang="cs-CZ" sz="20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𝑭</m:t>
                          </m:r>
                        </m:sub>
                      </m:sSub>
                      <m:sSub>
                        <m:sSubPr>
                          <m:ctrlPr>
                            <a:rPr lang="cs-CZ" altLang="cs-CZ" sz="20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cs-CZ" altLang="cs-CZ" sz="20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cs-CZ" altLang="cs-CZ" sz="20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𝑲</m:t>
                          </m:r>
                        </m:e>
                        <m:sub>
                          <m:r>
                            <a:rPr lang="cs-CZ" altLang="cs-CZ" sz="20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𝑵</m:t>
                          </m:r>
                        </m:sub>
                      </m:sSub>
                    </m:oMath>
                  </m:oMathPara>
                </a14:m>
                <a:endParaRPr lang="cs-CZ" altLang="cs-CZ" sz="2000" b="1" kern="1200" dirty="0">
                  <a:solidFill>
                    <a:schemeClr val="tx1"/>
                  </a:solidFill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endParaRP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K — celkový kapitál,</a:t>
                </a: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𝑲</m:t>
                        </m:r>
                      </m:e>
                      <m:sub>
                        <m: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𝑭</m:t>
                        </m:r>
                      </m:sub>
                    </m:sSub>
                  </m:oMath>
                </a14:m>
                <a:r>
                  <a:rPr lang="cs-CZ" altLang="cs-CZ" sz="20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 — fyzický kapitál: budovy, stroje, zařízení, zásoby apod., </a:t>
                </a: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𝑲</m:t>
                        </m:r>
                      </m:e>
                      <m:sub>
                        <m: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cs-CZ" altLang="cs-CZ" sz="20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— znalostní kapitál, tj. nové technologie u lidský kapitál. </a:t>
                </a: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Arial" panose="020B0604020202020204" pitchFamily="34" charset="0"/>
                  <a:buChar char="•"/>
                  <a:defRPr/>
                </a:pPr>
                <a:endParaRPr lang="cs-CZ" altLang="cs-CZ" sz="2000" b="1" kern="1200" dirty="0">
                  <a:solidFill>
                    <a:schemeClr val="tx1"/>
                  </a:solidFill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endParaRP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Arial" panose="020B0604020202020204" pitchFamily="34" charset="0"/>
                  <a:buChar char="•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V modelu endogenního rastu: technologický pokrok – podoba růstu znalosti, tj. růstu znalostního kapitálu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𝑲</m:t>
                        </m:r>
                      </m:e>
                      <m:sub>
                        <m: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cs-CZ" altLang="cs-CZ" sz="20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. </a:t>
                </a: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ü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Neoklasický model růstu: technologický pokrok a růst kapitálu – oddělené a vzájemně nesouvisející procesy; </a:t>
                </a:r>
              </a:p>
              <a:p>
                <a:pPr marL="514350" indent="-51435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+mj-lt"/>
                  <a:buAutoNum type="romanUcPeriod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V neoklasickém modelu nelze příčiny technologického pokroku vysvětlit, </a:t>
                </a:r>
              </a:p>
              <a:p>
                <a:pPr marL="514350" indent="-51435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+mj-lt"/>
                  <a:buAutoNum type="romanUcPeriod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V modelu endogenního růstu lze— příčinou technologického pokroku jsou investice do znalostí, tj. do výzkumu a do lidského kapitálu. </a:t>
                </a: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Arial" panose="020B0604020202020204" pitchFamily="34" charset="0"/>
                  <a:buChar char="•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Rozdíly mezi těmito dvěma podobami kapitálu – z hlediska produkční funkce (nejen hmotný vs. Nehmotný)</a:t>
                </a:r>
              </a:p>
            </p:txBody>
          </p:sp>
        </mc:Choice>
        <mc:Fallback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AABFD120-37A7-1F5D-E1DE-B612229F15A2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9838" y="1351249"/>
                <a:ext cx="11192719" cy="4885611"/>
              </a:xfrm>
              <a:prstGeom prst="rect">
                <a:avLst/>
              </a:prstGeom>
              <a:blipFill>
                <a:blip r:embed="rId3"/>
                <a:stretch>
                  <a:fillRect l="-272" t="-499" r="-545" b="-2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FE0FBD57-1EF6-CDFD-E2B8-42D4F998647B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32/38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2645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067C82F4-59D6-8AEF-700B-E0603A120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9AF6F4-D91E-494E-D805-4085664A7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26093"/>
            <a:ext cx="8229600" cy="825156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Teorie endogenního růstu</a:t>
            </a:r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57142A27-C4AF-0FE3-6440-65039BE83D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9838" y="1351249"/>
            <a:ext cx="11192719" cy="48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0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57C2CDB9-51DE-2A4D-01A9-B333554262B0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32/38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78D1D7-2D35-203F-AC14-0156AA5E54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040" r="26377" b="10600"/>
          <a:stretch/>
        </p:blipFill>
        <p:spPr>
          <a:xfrm>
            <a:off x="900896" y="1407008"/>
            <a:ext cx="4724400" cy="11726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C24D6-93E2-2C18-F46D-C1C6BC22A9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008" t="8214" r="15748" b="52716"/>
          <a:stretch/>
        </p:blipFill>
        <p:spPr>
          <a:xfrm>
            <a:off x="270076" y="2821711"/>
            <a:ext cx="8954947" cy="365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5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B494D112-9B20-D847-1046-B40B03A12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B7E8A9-ADF4-4299-F785-E68888FF4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26093"/>
            <a:ext cx="8229600" cy="825156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Teorie endogenního růstu</a:t>
            </a:r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D08A83F1-F589-9078-1BDE-DAFA79D023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9838" y="1351249"/>
            <a:ext cx="11192719" cy="48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0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665257CF-82C4-5911-1206-F3F6CEF54665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32/38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2D1B2B-2515-F69A-3F65-8601AF85F2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104" t="34380" b="29148"/>
          <a:stretch/>
        </p:blipFill>
        <p:spPr>
          <a:xfrm>
            <a:off x="347241" y="1247692"/>
            <a:ext cx="11053822" cy="488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9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0E537012-9106-182A-1658-42BF98F75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CC206A-A86A-AD89-19C3-9A5E54F0C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26093"/>
            <a:ext cx="8229600" cy="825156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Teorie endogenního růstu</a:t>
            </a:r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451C9787-04FF-BEBE-FD6B-88946FCEAC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9838" y="1351249"/>
            <a:ext cx="11192719" cy="48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0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AFAE129F-4EC9-53E9-02BC-4472EED72FE6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32/38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3E9A88-69B0-401F-1BD9-58703F173C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874" t="83012" r="24833"/>
          <a:stretch/>
        </p:blipFill>
        <p:spPr>
          <a:xfrm>
            <a:off x="439838" y="1247693"/>
            <a:ext cx="11312324" cy="38319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1344E7-60AC-A760-D373-4CFE7685341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071" t="2084" r="40820" b="88673"/>
          <a:stretch/>
        </p:blipFill>
        <p:spPr>
          <a:xfrm>
            <a:off x="439838" y="5156617"/>
            <a:ext cx="5393801" cy="10536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CC6603-45EE-CE10-443B-BC58FB95D4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0206" t="55491" r="45031" b="39028"/>
          <a:stretch/>
        </p:blipFill>
        <p:spPr>
          <a:xfrm>
            <a:off x="7303626" y="5183181"/>
            <a:ext cx="1747777" cy="91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6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26093"/>
            <a:ext cx="8229600" cy="825156"/>
          </a:xfrm>
        </p:spPr>
        <p:txBody>
          <a:bodyPr>
            <a:noAutofit/>
          </a:bodyPr>
          <a:lstStyle/>
          <a:p>
            <a:r>
              <a:rPr lang="cs-CZ" altLang="cs-CZ" sz="36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Prorůstová hospodářská politika</a:t>
            </a:r>
            <a:endParaRPr lang="cs-CZ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39838" y="1351249"/>
            <a:ext cx="11192719" cy="48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1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Směr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ekonomické teorie</a:t>
            </a:r>
            <a:r>
              <a:rPr lang="cs-CZ" altLang="cs-CZ" sz="1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ekonomie strany nabídky; </a:t>
            </a: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1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přístup ke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stimulaci ekonomického růstu </a:t>
            </a:r>
            <a:r>
              <a:rPr lang="cs-CZ" altLang="cs-CZ" sz="1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(růstu Y*), a to ve smyslu dlouhodobého udržení disponibilních zdrojů ve výrobě a jejich rozšiřování; </a:t>
            </a: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1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zahrnuje přístup k zabezpečení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stabilní vysoké zaměstnanosti</a:t>
            </a:r>
            <a:r>
              <a:rPr lang="cs-CZ" altLang="cs-CZ" sz="1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1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označován jako forma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proticyklické politiky</a:t>
            </a:r>
            <a:r>
              <a:rPr lang="cs-CZ" altLang="cs-CZ" sz="1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zkoumá faktory</a:t>
            </a:r>
            <a:r>
              <a:rPr lang="cs-CZ" altLang="cs-CZ" sz="1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které ovlivňují množství práce (i její kvalifikaci), tvorbu úspor a ochotu investovat;</a:t>
            </a: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1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podstatným faktorem stimulace je míra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zdanění důchodu ekonomických subjektů </a:t>
            </a:r>
            <a:r>
              <a:rPr lang="cs-CZ" altLang="cs-CZ" sz="1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(vysoké zdanění nestimuluje subjekty k větší S práce, ani k vyšším úsporám, negativně ovlivňuje tvorbu kapitálu, a vede k poklesu produktu.</a:t>
            </a: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1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Jiné: </a:t>
            </a:r>
            <a:r>
              <a:rPr lang="cs-CZ" altLang="cs-CZ" sz="20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Stabilizační (anticyklická) politika – politika poptávkového managementu</a:t>
            </a: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b="1" kern="1200" dirty="0" err="1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Makroprudenční</a:t>
            </a:r>
            <a:r>
              <a:rPr lang="cs-CZ" altLang="cs-CZ" sz="20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politika – </a:t>
            </a:r>
            <a:r>
              <a:rPr lang="cs-CZ" altLang="cs-CZ" sz="20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omezené vzniku a šíření systémových rizik na finančních trzích tvorbou kapitálových a likviditních rezerv, regulací bankovního sektoru, testování citlivosti bank na otřesy finančních trhů atd., </a:t>
            </a:r>
            <a:r>
              <a:rPr lang="cs-CZ" altLang="cs-CZ" sz="20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ČR – ČNB.</a:t>
            </a:r>
            <a:endParaRPr lang="cs-CZ" altLang="cs-CZ" sz="2000" b="1" kern="1200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32/38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2322534" y="2747963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>
              <a:buClr>
                <a:srgbClr val="FF0000"/>
              </a:buClr>
              <a:buSzPts val="4400"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FC8B57-30B6-9EC7-FC3B-F7BFA017E595}"/>
              </a:ext>
            </a:extLst>
          </p:cNvPr>
          <p:cNvSpPr txBox="1"/>
          <p:nvPr/>
        </p:nvSpPr>
        <p:spPr>
          <a:xfrm>
            <a:off x="3319549" y="1055614"/>
            <a:ext cx="62012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B050"/>
                </a:solidFill>
              </a:rPr>
              <a:t>DÚ: v</a:t>
            </a:r>
            <a:r>
              <a:rPr lang="en-GB" dirty="0" err="1">
                <a:solidFill>
                  <a:srgbClr val="00B050"/>
                </a:solidFill>
              </a:rPr>
              <a:t>elká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hospodářská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deprese</a:t>
            </a:r>
            <a:r>
              <a:rPr lang="cs-CZ" dirty="0">
                <a:solidFill>
                  <a:srgbClr val="00B050"/>
                </a:solidFill>
              </a:rPr>
              <a:t> a text a obrázky pod tím;</a:t>
            </a:r>
            <a:endParaRPr lang="en-GB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b="32444"/>
          <a:stretch/>
        </p:blipFill>
        <p:spPr>
          <a:xfrm>
            <a:off x="1612777" y="1293502"/>
            <a:ext cx="8797771" cy="2885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452" y="648625"/>
            <a:ext cx="8362950" cy="571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4A5417-C1CB-3FE1-69DD-56C2371178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9697" r="17059"/>
          <a:stretch/>
        </p:blipFill>
        <p:spPr>
          <a:xfrm>
            <a:off x="1781453" y="4562856"/>
            <a:ext cx="8731099" cy="1463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456" y="669201"/>
            <a:ext cx="3686175" cy="619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92" y="1679713"/>
            <a:ext cx="11065397" cy="34985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26093"/>
            <a:ext cx="8229600" cy="825156"/>
          </a:xfrm>
        </p:spPr>
        <p:txBody>
          <a:bodyPr>
            <a:noAutofit/>
          </a:bodyPr>
          <a:lstStyle/>
          <a:p>
            <a:r>
              <a:rPr lang="cs-CZ" sz="3200" b="1" dirty="0"/>
              <a:t>Měření ekonomického růstu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63769" y="1240187"/>
            <a:ext cx="10946423" cy="48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ROZDÍL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vyjádříme ekonomický růst pomocí skutečného produktu a produktu v předchozím období (roce):</a:t>
            </a: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None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	Y = </a:t>
            </a:r>
            <a:r>
              <a:rPr lang="cs-CZ" altLang="cs-CZ" sz="28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Y</a:t>
            </a:r>
            <a:r>
              <a:rPr lang="cs-CZ" altLang="cs-CZ" sz="20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- Y</a:t>
            </a:r>
            <a:r>
              <a:rPr lang="cs-CZ" altLang="cs-CZ" sz="20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t-1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  (vyjádřeno v peněžních jednotkách)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 startAt="2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KOEFICIENT RŮSTU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poměr skutečného produktu a produktu v předchozím období (roce);</a:t>
            </a: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None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	k = (</a:t>
            </a:r>
            <a:r>
              <a:rPr lang="cs-CZ" altLang="cs-CZ" sz="28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Y</a:t>
            </a:r>
            <a:r>
              <a:rPr lang="cs-CZ" altLang="cs-CZ" sz="24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/ Y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t-1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) *100 (indexové číslo)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 startAt="3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TEMPO RŮSTU –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nejčastěji používaný ukazatel růstu (uvádí se v %, může vyjít i záporně!);</a:t>
            </a: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22/38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aphicFrame>
        <p:nvGraphicFramePr>
          <p:cNvPr id="7" name="Object 15"/>
          <p:cNvGraphicFramePr>
            <a:graphicFrameLocks noChangeAspect="1"/>
          </p:cNvGraphicFramePr>
          <p:nvPr/>
        </p:nvGraphicFramePr>
        <p:xfrm>
          <a:off x="7649881" y="5267415"/>
          <a:ext cx="2768252" cy="858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231265" imgH="482600" progId="Equation.3">
                  <p:embed/>
                </p:oleObj>
              </mc:Choice>
              <mc:Fallback>
                <p:oleObj name="Rovnice" r:id="rId3" imgW="1231265" imgH="482600" progId="Equation.3">
                  <p:embed/>
                  <p:pic>
                    <p:nvPicPr>
                      <p:cNvPr id="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9881" y="5267415"/>
                        <a:ext cx="2768252" cy="8583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30758</TotalTime>
  <Words>5141</Words>
  <Application>Microsoft Office PowerPoint</Application>
  <PresentationFormat>Widescreen</PresentationFormat>
  <Paragraphs>490</Paragraphs>
  <Slides>66</Slides>
  <Notes>48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76" baseType="lpstr">
      <vt:lpstr>Aptos</vt:lpstr>
      <vt:lpstr>Arial</vt:lpstr>
      <vt:lpstr>Calibri</vt:lpstr>
      <vt:lpstr>Cambria Math</vt:lpstr>
      <vt:lpstr>Consolas</vt:lpstr>
      <vt:lpstr>Times New Roman</vt:lpstr>
      <vt:lpstr>Wingdings</vt:lpstr>
      <vt:lpstr>1_Office Theme</vt:lpstr>
      <vt:lpstr>Rovnice</vt:lpstr>
      <vt:lpstr>Picture</vt:lpstr>
      <vt:lpstr>Makroekonomie Ekonomický růst XMAK2</vt:lpstr>
      <vt:lpstr>Pojetí ekonomického růstu</vt:lpstr>
      <vt:lpstr>PowerPoint Presentation</vt:lpstr>
      <vt:lpstr>Pojetí ekonomického růstu</vt:lpstr>
      <vt:lpstr>Pojetí ekonomického růstu – model AS-AD</vt:lpstr>
      <vt:lpstr>Pojetí ekonomického růstu hranice produkční možností</vt:lpstr>
      <vt:lpstr>PowerPoint Presentation</vt:lpstr>
      <vt:lpstr>PowerPoint Presentation</vt:lpstr>
      <vt:lpstr>Měření ekonomického růstu</vt:lpstr>
      <vt:lpstr>Měření ekonomického růstu – Tempo růstu</vt:lpstr>
      <vt:lpstr>PowerPoint Presentation</vt:lpstr>
      <vt:lpstr>PowerPoint Presentation</vt:lpstr>
      <vt:lpstr>Zdroje ekonomického růstu</vt:lpstr>
      <vt:lpstr>Determinanty ekonomického rozvoje a růstu</vt:lpstr>
      <vt:lpstr>EKONOMICKÝ RŮST vs. EKONOMICKÝ ROZVOJ </vt:lpstr>
      <vt:lpstr>TEORIE EKONOMICKÉHO RŮSTU - historie</vt:lpstr>
      <vt:lpstr>KLASICKÉ TEORIE EKONOMICKÉHO RŮSTU - Srovnání přístupů:</vt:lpstr>
      <vt:lpstr>TEORIE EKONOMICKÉHO RŮSTU</vt:lpstr>
      <vt:lpstr>PowerPoint Presentation</vt:lpstr>
      <vt:lpstr>PowerPoint Presentation</vt:lpstr>
      <vt:lpstr>PowerPoint Presentation</vt:lpstr>
      <vt:lpstr>PowerPoint Presentation</vt:lpstr>
      <vt:lpstr>Růstové účetnictví a jeho rozklad</vt:lpstr>
      <vt:lpstr>PowerPoint Presentation</vt:lpstr>
      <vt:lpstr>PowerPoint Presentation</vt:lpstr>
      <vt:lpstr>PowerPoint Presentation</vt:lpstr>
      <vt:lpstr>Růstové účetnictví a jeho rozklad</vt:lpstr>
      <vt:lpstr>Cobb-Douglasova produkční funkce </vt:lpstr>
      <vt:lpstr>PowerPoint Presentation</vt:lpstr>
      <vt:lpstr>PowerPoint Presentation</vt:lpstr>
      <vt:lpstr>PowerPoint Presentation</vt:lpstr>
      <vt:lpstr>Neoklasický model růstu – produkční funkce a investiční funkce  </vt:lpstr>
      <vt:lpstr>Neoklasický model růstu – produkční funkce a investiční funkce  </vt:lpstr>
      <vt:lpstr>Neoklasický model růstu – produkční funkce a investiční funkce  </vt:lpstr>
      <vt:lpstr>Neoklasický model růstu – produkční funkce a investiční funkce  </vt:lpstr>
      <vt:lpstr>PowerPoint Presentation</vt:lpstr>
      <vt:lpstr>PowerPoint Presentation</vt:lpstr>
      <vt:lpstr>PowerPoint Presentation</vt:lpstr>
      <vt:lpstr>Neoklasický model růstu – opotřebení kapitálu </vt:lpstr>
      <vt:lpstr>Neoklasický model růstu – stálý stav  </vt:lpstr>
      <vt:lpstr>PowerPoint Presentation</vt:lpstr>
      <vt:lpstr>Neoklasický model růstu – stálý stav  </vt:lpstr>
      <vt:lpstr>Neoklasický model růstu – stálý stav  </vt:lpstr>
      <vt:lpstr>Neoklasický model růstu – stálý stav  </vt:lpstr>
      <vt:lpstr>Neoklasický model růstu – Efekt dohánění:  </vt:lpstr>
      <vt:lpstr>Neoklasický model růstu – stálý stav  </vt:lpstr>
      <vt:lpstr> Růst populace </vt:lpstr>
      <vt:lpstr> Růst populace </vt:lpstr>
      <vt:lpstr> Růst populace </vt:lpstr>
      <vt:lpstr>PowerPoint Presentation</vt:lpstr>
      <vt:lpstr>Růst populace</vt:lpstr>
      <vt:lpstr>Exogenní technologický pokrok </vt:lpstr>
      <vt:lpstr>Exogenní technologický pokrok </vt:lpstr>
      <vt:lpstr>PowerPoint Presentation</vt:lpstr>
      <vt:lpstr>PowerPoint Presentation</vt:lpstr>
      <vt:lpstr>PowerPoint Presentation</vt:lpstr>
      <vt:lpstr>PowerPoint Presentation</vt:lpstr>
      <vt:lpstr>Shrnutí poznatků o ekonomickém růstu ve stálém stavu podle Solowova modelu</vt:lpstr>
      <vt:lpstr>Podmínky dynamické rovnováhy</vt:lpstr>
      <vt:lpstr>Teorie endogenního růstu</vt:lpstr>
      <vt:lpstr>Teorie endogenního růstu</vt:lpstr>
      <vt:lpstr>Teorie endogenního růstu</vt:lpstr>
      <vt:lpstr>Teorie endogenního růstu</vt:lpstr>
      <vt:lpstr>Teorie endogenního růstu</vt:lpstr>
      <vt:lpstr>Prorůstová hospodářská politika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Drastichová Magdaléna</dc:creator>
  <cp:lastModifiedBy>Drastichová Magdaléna</cp:lastModifiedBy>
  <cp:revision>30</cp:revision>
  <dcterms:created xsi:type="dcterms:W3CDTF">2024-11-26T13:27:31Z</dcterms:created>
  <dcterms:modified xsi:type="dcterms:W3CDTF">2024-12-18T21:57:37Z</dcterms:modified>
</cp:coreProperties>
</file>