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3" r:id="rId4"/>
    <p:sldId id="285" r:id="rId5"/>
    <p:sldId id="286" r:id="rId6"/>
    <p:sldId id="277" r:id="rId7"/>
    <p:sldId id="287" r:id="rId8"/>
    <p:sldId id="288" r:id="rId9"/>
    <p:sldId id="289" r:id="rId10"/>
    <p:sldId id="290" r:id="rId11"/>
    <p:sldId id="259" r:id="rId12"/>
    <p:sldId id="291" r:id="rId13"/>
    <p:sldId id="293" r:id="rId14"/>
    <p:sldId id="294" r:id="rId15"/>
    <p:sldId id="295" r:id="rId16"/>
    <p:sldId id="296" r:id="rId17"/>
    <p:sldId id="297" r:id="rId18"/>
    <p:sldId id="298" r:id="rId19"/>
    <p:sldId id="284" r:id="rId20"/>
    <p:sldId id="299" r:id="rId21"/>
    <p:sldId id="262" r:id="rId22"/>
    <p:sldId id="300" r:id="rId23"/>
    <p:sldId id="271" r:id="rId24"/>
    <p:sldId id="301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mmermannová Jarmila" initials="ZJ" lastIdx="1" clrIdx="0">
    <p:extLst>
      <p:ext uri="{19B8F6BF-5375-455C-9EA6-DF929625EA0E}">
        <p15:presenceInfo xmlns:p15="http://schemas.microsoft.com/office/powerpoint/2012/main" userId="S::ZimmermannovaJ@mvso.cz::7ba2757c-5430-4a28-9ff9-bf3ca04af9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1F28"/>
    <a:srgbClr val="31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31" d="100"/>
          <a:sy n="131" d="100"/>
        </p:scale>
        <p:origin x="90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3E2C4-B276-498A-9074-61006046C013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F6BE6-C22B-4456-BD0E-449111ABF0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78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 userDrawn="1"/>
        </p:nvSpPr>
        <p:spPr>
          <a:xfrm>
            <a:off x="4371278" y="6138250"/>
            <a:ext cx="4776297" cy="633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6" b="5584"/>
          <a:stretch/>
        </p:blipFill>
        <p:spPr>
          <a:xfrm>
            <a:off x="5187843" y="1423285"/>
            <a:ext cx="3964866" cy="54477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6000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57" y="6267816"/>
            <a:ext cx="4571343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8072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5425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471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4125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230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3257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9415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51817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79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3860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8641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9" y="6267815"/>
            <a:ext cx="3846981" cy="2304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8064000" cy="408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5"/>
            <a:ext cx="9144000" cy="123825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53190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4125" b="0" kern="1200" cap="none" baseline="0">
          <a:solidFill>
            <a:srgbClr val="CF1F28"/>
          </a:solidFill>
          <a:latin typeface="+mn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100" kern="1200">
          <a:solidFill>
            <a:srgbClr val="313131"/>
          </a:solidFill>
          <a:latin typeface="+mj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800" kern="1200">
          <a:solidFill>
            <a:srgbClr val="313131"/>
          </a:solidFill>
          <a:latin typeface="+mj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800" kern="1200">
          <a:solidFill>
            <a:srgbClr val="313131"/>
          </a:solidFill>
          <a:latin typeface="+mj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00" kern="1200">
          <a:solidFill>
            <a:srgbClr val="313131"/>
          </a:solidFill>
          <a:latin typeface="+mj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00" kern="1200">
          <a:solidFill>
            <a:srgbClr val="313131"/>
          </a:solidFill>
          <a:latin typeface="+mj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8650" y="958291"/>
            <a:ext cx="7886700" cy="3791981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přednáška č. 2</a:t>
            </a:r>
            <a:br>
              <a:rPr lang="cs-CZ" b="1" dirty="0"/>
            </a:br>
            <a:br>
              <a:rPr lang="cs-CZ" b="1" dirty="0"/>
            </a:br>
            <a:r>
              <a:rPr lang="cs-CZ" sz="3600" b="1" dirty="0"/>
              <a:t>MODEL IS-LM</a:t>
            </a:r>
            <a:br>
              <a:rPr lang="cs-CZ" sz="3600" b="1" dirty="0"/>
            </a:br>
            <a:r>
              <a:rPr lang="cs-CZ" sz="3600" b="1" dirty="0"/>
              <a:t>Sestrojení modelu IS-LM</a:t>
            </a:r>
            <a:br>
              <a:rPr lang="cs-CZ" sz="3600" b="1" dirty="0"/>
            </a:br>
            <a:br>
              <a:rPr lang="cs-CZ" sz="4000" b="1" dirty="0"/>
            </a:b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Makroekonomie II,  ZS 2022/2023</a:t>
            </a:r>
          </a:p>
          <a:p>
            <a:r>
              <a:rPr lang="cs-CZ" dirty="0"/>
              <a:t>Doc. Ing. Jarmila Zimmermannová, Ph.D.</a:t>
            </a:r>
          </a:p>
        </p:txBody>
      </p:sp>
    </p:spTree>
    <p:extLst>
      <p:ext uri="{BB962C8B-B14F-4D97-AF65-F5344CB8AC3E}">
        <p14:creationId xmlns:p14="http://schemas.microsoft.com/office/powerpoint/2010/main" val="265053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77CBE2A9-D180-491F-8AF9-23B56B0B8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6311" y="309586"/>
            <a:ext cx="6163733" cy="3401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3200" b="1" dirty="0">
                <a:solidFill>
                  <a:srgbClr val="CF1F28"/>
                </a:solidFill>
                <a:latin typeface="+mn-lt"/>
                <a:ea typeface="+mj-ea"/>
                <a:cs typeface="+mj-cs"/>
              </a:rPr>
              <a:t>Geometrické odvození křivky IS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4C5EE62-6113-4FF1-B55B-537FBF9D4B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80" t="18929" r="21360" b="18735"/>
          <a:stretch/>
        </p:blipFill>
        <p:spPr>
          <a:xfrm>
            <a:off x="35542" y="1697803"/>
            <a:ext cx="6360640" cy="429035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9C069C1-FE86-48FF-A8EB-F365F67D03BE}"/>
              </a:ext>
            </a:extLst>
          </p:cNvPr>
          <p:cNvSpPr txBox="1"/>
          <p:nvPr/>
        </p:nvSpPr>
        <p:spPr>
          <a:xfrm>
            <a:off x="6578674" y="3131738"/>
            <a:ext cx="2264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highlight>
                  <a:srgbClr val="FFFF00"/>
                </a:highlight>
              </a:rPr>
              <a:t>Rovnice křivky IS: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9EF021D-7D5D-4AFE-BAF1-CBF911737801}"/>
              </a:ext>
            </a:extLst>
          </p:cNvPr>
          <p:cNvSpPr txBox="1"/>
          <p:nvPr/>
        </p:nvSpPr>
        <p:spPr>
          <a:xfrm>
            <a:off x="321710" y="5889983"/>
            <a:ext cx="8174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200" dirty="0"/>
              <a:t>Křivka IS = souhrn všech kombinací úrokové sazby a výstupu (produktu), při kterých se trh zboží nachází v rovnováze.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B0463A3-25AA-4ABD-A2F7-8EAC186E4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912" y="3449263"/>
            <a:ext cx="1915086" cy="57838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9A9A4F2-CE54-454B-B14C-059B7FD34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912" y="4465768"/>
            <a:ext cx="1284799" cy="35537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C8E322C-1C6E-4EA9-9A2E-E6428C115EEC}"/>
              </a:ext>
            </a:extLst>
          </p:cNvPr>
          <p:cNvSpPr txBox="1"/>
          <p:nvPr/>
        </p:nvSpPr>
        <p:spPr>
          <a:xfrm>
            <a:off x="6578674" y="3906147"/>
            <a:ext cx="226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dirty="0"/>
          </a:p>
          <a:p>
            <a:r>
              <a:rPr lang="cs-CZ" sz="1200" dirty="0"/>
              <a:t>Nebo: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684847-50B4-403B-853E-568D0B8432BC}"/>
              </a:ext>
            </a:extLst>
          </p:cNvPr>
          <p:cNvSpPr txBox="1"/>
          <p:nvPr/>
        </p:nvSpPr>
        <p:spPr>
          <a:xfrm>
            <a:off x="2002085" y="37676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F0CF4EF-1FFE-478F-A5DD-AD5141F735F1}"/>
              </a:ext>
            </a:extLst>
          </p:cNvPr>
          <p:cNvSpPr txBox="1"/>
          <p:nvPr/>
        </p:nvSpPr>
        <p:spPr>
          <a:xfrm>
            <a:off x="1379531" y="11496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highlight>
                  <a:srgbClr val="FFFF00"/>
                </a:highlight>
              </a:rPr>
              <a:t>4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468A181-7ECA-4655-9A07-1B0E380D73A4}"/>
              </a:ext>
            </a:extLst>
          </p:cNvPr>
          <p:cNvSpPr txBox="1"/>
          <p:nvPr/>
        </p:nvSpPr>
        <p:spPr>
          <a:xfrm>
            <a:off x="4572000" y="10713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CF3BFF1-DA91-4761-AC53-9B76CBE205D7}"/>
              </a:ext>
            </a:extLst>
          </p:cNvPr>
          <p:cNvSpPr txBox="1"/>
          <p:nvPr/>
        </p:nvSpPr>
        <p:spPr>
          <a:xfrm>
            <a:off x="4873686" y="3752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68319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B23201-811B-4F1D-8B5B-34D5A3EA9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750"/>
              </a:spcBef>
              <a:buClr>
                <a:srgbClr val="CF1F28"/>
              </a:buClr>
              <a:buSzPct val="75000"/>
            </a:pPr>
            <a:r>
              <a:rPr lang="cs-CZ" sz="3200" b="1" dirty="0"/>
              <a:t>Počítáme… (1) Křivka IS a její odvození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EB5032-6365-4DD6-BA4E-3E6319F9F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Ekonomika je charakterizována těmito údaji: C = 0,8 (1-t)Y, I = 500 – 50i, G = 400, t = 0,25.</a:t>
            </a:r>
          </a:p>
          <a:p>
            <a:pPr marL="457200" indent="-457200">
              <a:buAutoNum type="alphaUcParenR"/>
            </a:pPr>
            <a:r>
              <a:rPr lang="cs-CZ" dirty="0"/>
              <a:t>Jaká je rovnice křivky poptávky po autonomních výdajích?</a:t>
            </a:r>
          </a:p>
          <a:p>
            <a:pPr marL="457200" indent="-457200">
              <a:buAutoNum type="alphaUcParenR"/>
            </a:pPr>
            <a:r>
              <a:rPr lang="cs-CZ" dirty="0"/>
              <a:t>Jaká je rovnice křivky agregátní  poptávky?</a:t>
            </a:r>
          </a:p>
          <a:p>
            <a:pPr marL="457200" indent="-457200">
              <a:buAutoNum type="alphaUcParenR"/>
            </a:pPr>
            <a:r>
              <a:rPr lang="cs-CZ" dirty="0"/>
              <a:t>Jaká je rovnice křivky IS?</a:t>
            </a:r>
          </a:p>
          <a:p>
            <a:pPr marL="457200" indent="-457200">
              <a:buAutoNum type="alphaUcParenR"/>
            </a:pPr>
            <a:r>
              <a:rPr lang="cs-CZ" dirty="0"/>
              <a:t>Jaká je úroveň rovnovážné produkce pro i</a:t>
            </a:r>
            <a:r>
              <a:rPr lang="cs-CZ" baseline="-25000" dirty="0"/>
              <a:t>0</a:t>
            </a:r>
            <a:r>
              <a:rPr lang="cs-CZ" dirty="0"/>
              <a:t> = 5% a i</a:t>
            </a:r>
            <a:r>
              <a:rPr lang="cs-CZ" baseline="-25000" dirty="0"/>
              <a:t>1</a:t>
            </a:r>
            <a:r>
              <a:rPr lang="cs-CZ" dirty="0"/>
              <a:t> = 10%?</a:t>
            </a:r>
          </a:p>
          <a:p>
            <a:pPr marL="457200" indent="-457200">
              <a:buAutoNum type="alphaUcParenR"/>
            </a:pPr>
            <a:r>
              <a:rPr lang="cs-CZ" dirty="0"/>
              <a:t>Odvoďte křivku IS pro zadané parametry.</a:t>
            </a:r>
          </a:p>
        </p:txBody>
      </p:sp>
    </p:spTree>
    <p:extLst>
      <p:ext uri="{BB962C8B-B14F-4D97-AF65-F5344CB8AC3E}">
        <p14:creationId xmlns:p14="http://schemas.microsoft.com/office/powerpoint/2010/main" val="2630535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ED96ACF-6633-47E2-BCA0-5EB9759A5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40" t="32367" r="35280" b="23601"/>
          <a:stretch/>
        </p:blipFill>
        <p:spPr>
          <a:xfrm>
            <a:off x="5058698" y="1928163"/>
            <a:ext cx="3834780" cy="3060706"/>
          </a:xfrm>
          <a:prstGeom prst="rect">
            <a:avLst/>
          </a:prstGeom>
        </p:spPr>
      </p:pic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77CBE2A9-D180-491F-8AF9-23B56B0B8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5931" y="325529"/>
            <a:ext cx="5830031" cy="332840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rgbClr val="CF1F28"/>
                </a:solidFill>
                <a:latin typeface="+mn-lt"/>
                <a:ea typeface="+mj-ea"/>
                <a:cs typeface="+mj-cs"/>
              </a:rPr>
              <a:t>Sklon křivky IS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CC4EE6F6-D4A6-4159-9254-ECBB40AC0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00" y="1283110"/>
            <a:ext cx="8026099" cy="4623719"/>
          </a:xfrm>
        </p:spPr>
        <p:txBody>
          <a:bodyPr>
            <a:normAutofit fontScale="92500" lnSpcReduction="20000"/>
          </a:bodyPr>
          <a:lstStyle/>
          <a:p>
            <a:r>
              <a:rPr lang="cs-CZ" sz="2000" b="1" dirty="0"/>
              <a:t>Křivka IS - negativní (záporný) sklon </a:t>
            </a:r>
            <a:r>
              <a:rPr lang="cs-CZ" sz="2000" dirty="0"/>
              <a:t>- záporná závislost mezi úrokovou sazbou a výstupem. Snižuje-li se úroková sazba, zvyšuje se poptávka po autonomních výdajích, zvyšuje agregátní poptávka, jakož se i zvyšuje úroveň rovnovážné produkce (a opačně). </a:t>
            </a:r>
          </a:p>
          <a:p>
            <a:r>
              <a:rPr lang="cs-CZ" sz="2000" dirty="0"/>
              <a:t>Obecně je sklon křivky IS dán výrazem </a:t>
            </a:r>
            <a:r>
              <a:rPr lang="el-GR" sz="2000" dirty="0"/>
              <a:t>Δ</a:t>
            </a:r>
            <a:r>
              <a:rPr lang="cs-CZ" sz="2000" dirty="0"/>
              <a:t>i/</a:t>
            </a:r>
            <a:r>
              <a:rPr lang="el-GR" sz="2000" dirty="0"/>
              <a:t>Δ</a:t>
            </a:r>
            <a:r>
              <a:rPr lang="cs-CZ" sz="2000" dirty="0"/>
              <a:t>Y.</a:t>
            </a:r>
          </a:p>
          <a:p>
            <a:r>
              <a:rPr lang="cs-CZ" sz="2000" b="1" dirty="0"/>
              <a:t>Úhel sklonu křivky IS je určován dvěma faktory:</a:t>
            </a:r>
          </a:p>
          <a:p>
            <a:pPr lvl="1"/>
            <a:r>
              <a:rPr lang="cs-CZ" sz="2000" b="1" dirty="0"/>
              <a:t>multiplikátorem autonomních výdajů „</a:t>
            </a:r>
            <a:r>
              <a:rPr lang="el-GR" sz="2000" b="1" dirty="0"/>
              <a:t>α“, </a:t>
            </a:r>
            <a:endParaRPr lang="cs-CZ" sz="2000" b="1" dirty="0"/>
          </a:p>
          <a:p>
            <a:pPr lvl="1"/>
            <a:r>
              <a:rPr lang="cs-CZ" sz="2000" b="1" dirty="0"/>
              <a:t>citlivostí investic na úrokovou sazbu „b“.</a:t>
            </a:r>
          </a:p>
          <a:p>
            <a:pPr lvl="1"/>
            <a:endParaRPr lang="cs-CZ" sz="2000" dirty="0"/>
          </a:p>
          <a:p>
            <a:pPr lvl="1"/>
            <a:endParaRPr lang="cs-CZ" sz="2000" dirty="0"/>
          </a:p>
          <a:p>
            <a:pPr lvl="1"/>
            <a:endParaRPr lang="cs-CZ" sz="2000" dirty="0"/>
          </a:p>
          <a:p>
            <a:pPr lvl="1"/>
            <a:endParaRPr lang="cs-CZ" sz="2000" dirty="0"/>
          </a:p>
          <a:p>
            <a:pPr marL="171446" lvl="1"/>
            <a:r>
              <a:rPr lang="cs-CZ" dirty="0"/>
              <a:t>IS - tím plošší (strmější čím), čím větší (menší) je výdajový multiplikátor (α) a čím vyšší (nižší) je citlivost poptávky po autonomních výdajích na úrokovou sazbu (b).</a:t>
            </a:r>
          </a:p>
        </p:txBody>
      </p:sp>
    </p:spTree>
    <p:extLst>
      <p:ext uri="{BB962C8B-B14F-4D97-AF65-F5344CB8AC3E}">
        <p14:creationId xmlns:p14="http://schemas.microsoft.com/office/powerpoint/2010/main" val="4026425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77CBE2A9-D180-491F-8AF9-23B56B0B8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600" y="280002"/>
            <a:ext cx="9042400" cy="1094979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solidFill>
                  <a:srgbClr val="CF1F28"/>
                </a:solidFill>
                <a:latin typeface="+mn-lt"/>
                <a:ea typeface="+mj-ea"/>
                <a:cs typeface="+mj-cs"/>
              </a:rPr>
              <a:t>Pohyb křivky IS v důsledku růstu autonomních výdajů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6029E798-D650-4882-ABC0-91AC710CB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065" y="4664265"/>
            <a:ext cx="8377083" cy="10949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Růst (pokles) autonomních výdajů posune křivku IS doprava</a:t>
            </a:r>
          </a:p>
          <a:p>
            <a:pPr marL="0" indent="0">
              <a:buNone/>
            </a:pPr>
            <a:r>
              <a:rPr lang="cs-CZ" dirty="0"/>
              <a:t>Produkce se bude měnit proporcionálně velikosti multiplikátoru: </a:t>
            </a:r>
            <a:r>
              <a:rPr lang="el-GR" dirty="0"/>
              <a:t>Δ</a:t>
            </a:r>
            <a:r>
              <a:rPr lang="cs-CZ" dirty="0"/>
              <a:t>Y=</a:t>
            </a:r>
            <a:r>
              <a:rPr lang="el-GR" dirty="0"/>
              <a:t>αΔ</a:t>
            </a:r>
            <a:r>
              <a:rPr lang="cs-CZ" dirty="0"/>
              <a:t>Ā.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EE985B5-F9DA-4409-A81F-885C3EDDBA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40" t="36592" r="34240" b="25200"/>
          <a:stretch/>
        </p:blipFill>
        <p:spPr>
          <a:xfrm>
            <a:off x="754880" y="975561"/>
            <a:ext cx="4930627" cy="368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11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347A53-3215-4F20-BE7D-50EFAA87B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1" y="357572"/>
            <a:ext cx="8645237" cy="1325563"/>
          </a:xfrm>
        </p:spPr>
        <p:txBody>
          <a:bodyPr/>
          <a:lstStyle/>
          <a:p>
            <a:r>
              <a:rPr lang="cs-CZ" sz="3600" b="1" dirty="0"/>
              <a:t>Trh finančních aktiv (peněz) a křivka LM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5ED719-8C86-4EB8-99ED-2553F2AD1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516" y="1833000"/>
            <a:ext cx="8064000" cy="408120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Finanční aktiva a hmotná aktiva – rozhodnutí o portfoliu </a:t>
            </a:r>
          </a:p>
          <a:p>
            <a:pPr marL="0" indent="0">
              <a:buNone/>
            </a:pPr>
            <a:r>
              <a:rPr lang="cs-CZ" b="1" dirty="0"/>
              <a:t>Poptávka po finančních aktivech </a:t>
            </a:r>
            <a:r>
              <a:rPr lang="cs-CZ" dirty="0"/>
              <a:t>se skládá z: </a:t>
            </a:r>
          </a:p>
          <a:p>
            <a:pPr marL="355600" indent="-169863"/>
            <a:r>
              <a:rPr lang="cs-CZ" dirty="0"/>
              <a:t>Poptávka po penězích (</a:t>
            </a:r>
            <a:r>
              <a:rPr lang="cs-CZ" b="1" dirty="0"/>
              <a:t>L</a:t>
            </a:r>
            <a:r>
              <a:rPr lang="cs-CZ" dirty="0"/>
              <a:t>)</a:t>
            </a:r>
          </a:p>
          <a:p>
            <a:pPr marL="355600" indent="-169863"/>
            <a:r>
              <a:rPr lang="cs-CZ" dirty="0"/>
              <a:t>Poptávky po ostatních finančních aktivech </a:t>
            </a:r>
            <a:endParaRPr lang="cs-CZ" b="1" dirty="0"/>
          </a:p>
          <a:p>
            <a:r>
              <a:rPr lang="cs-CZ" b="1" dirty="0"/>
              <a:t>Poptávka po penězích (L) </a:t>
            </a:r>
            <a:r>
              <a:rPr lang="cs-CZ" dirty="0"/>
              <a:t>– poptávka po reálných peněžních zůstatcích (nominální poptávka po penězích/cenová úroveň)</a:t>
            </a:r>
            <a:endParaRPr lang="cs-CZ" b="1" dirty="0"/>
          </a:p>
          <a:p>
            <a:r>
              <a:rPr lang="cs-CZ" b="1" dirty="0"/>
              <a:t>K odvození křivky LM využijeme trh peněz</a:t>
            </a:r>
            <a:r>
              <a:rPr lang="cs-CZ" dirty="0"/>
              <a:t>. </a:t>
            </a:r>
          </a:p>
          <a:p>
            <a:r>
              <a:rPr lang="cs-CZ" dirty="0">
                <a:highlight>
                  <a:srgbClr val="FFFF00"/>
                </a:highlight>
              </a:rPr>
              <a:t>Na peněžním trhu zavedeme funkci </a:t>
            </a:r>
            <a:r>
              <a:rPr lang="cs-CZ" b="1" dirty="0">
                <a:highlight>
                  <a:srgbClr val="FFFF00"/>
                </a:highlight>
              </a:rPr>
              <a:t>poptávky po reálných peněžních zůstatcích (L) a nabídku reálných peněžních zůstatků (M/P).</a:t>
            </a:r>
          </a:p>
        </p:txBody>
      </p:sp>
    </p:spTree>
    <p:extLst>
      <p:ext uri="{BB962C8B-B14F-4D97-AF65-F5344CB8AC3E}">
        <p14:creationId xmlns:p14="http://schemas.microsoft.com/office/powerpoint/2010/main" val="3204001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51CEE-BA8D-4419-A3ED-600011E71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Poptávka po reálných peněžních zůstatcích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957D68-B817-4980-B536-B06B90BEE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1431235"/>
            <a:ext cx="8272696" cy="4637726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Poptávka po reálných peněžních zůstatcích závisí:</a:t>
            </a:r>
          </a:p>
          <a:p>
            <a:pPr lvl="1"/>
            <a:r>
              <a:rPr lang="cs-CZ" dirty="0"/>
              <a:t>na úrovni reálných důchodů</a:t>
            </a:r>
          </a:p>
          <a:p>
            <a:pPr lvl="1"/>
            <a:r>
              <a:rPr lang="cs-CZ" dirty="0"/>
              <a:t>na výši úrokové sazby. </a:t>
            </a:r>
          </a:p>
          <a:p>
            <a:pPr marL="171446" lvl="1"/>
            <a:endParaRPr lang="cs-CZ" sz="2100" dirty="0"/>
          </a:p>
          <a:p>
            <a:pPr marL="171446" lvl="1"/>
            <a:endParaRPr lang="cs-CZ" sz="2100" dirty="0"/>
          </a:p>
          <a:p>
            <a:pPr marL="171446" lvl="1"/>
            <a:r>
              <a:rPr lang="cs-CZ" sz="2100" dirty="0"/>
              <a:t>k = citlivost poptávky po reálných peněžních zůstatcích na důchod</a:t>
            </a:r>
          </a:p>
          <a:p>
            <a:pPr marL="171446" lvl="1"/>
            <a:r>
              <a:rPr lang="cs-CZ" sz="2100" dirty="0"/>
              <a:t>h = citlivost poptávky po reálných peněžních zůstatcích na úrokovou míru</a:t>
            </a:r>
          </a:p>
          <a:p>
            <a:pPr marL="171446" lvl="1"/>
            <a:r>
              <a:rPr lang="cs-CZ" sz="2100" dirty="0"/>
              <a:t>Vyšší i = nižší poptávka po penězích = vyšší poptávka po ostatních finančních aktivech.</a:t>
            </a:r>
          </a:p>
          <a:p>
            <a:pPr marL="171446" lvl="1"/>
            <a:r>
              <a:rPr lang="cs-CZ" sz="2100" dirty="0"/>
              <a:t>Vyšší úroveň produktu = vyšší poptávka po penězích.</a:t>
            </a:r>
          </a:p>
          <a:p>
            <a:pPr marL="171446" lvl="1"/>
            <a:r>
              <a:rPr lang="cs-CZ" sz="2100" dirty="0"/>
              <a:t>Nominální poptávka po penězích roste proporcionálně s růstem cenové hladiny.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04D90D5-69E7-4497-82B5-5021470D7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84" y="2554694"/>
            <a:ext cx="2390430" cy="73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68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29B11D-71F6-4E95-8EB9-113F96FFE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Keynesiánská teorie poptávky po penězích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ECE2CC-D205-4E46-A0E6-7F2C0F1A0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  základní motivy držby peněz:</a:t>
            </a:r>
          </a:p>
          <a:p>
            <a:pPr lvl="1"/>
            <a:r>
              <a:rPr lang="cs-CZ" b="1" dirty="0"/>
              <a:t>Motiv transakční – poptávka závisí:</a:t>
            </a:r>
          </a:p>
          <a:p>
            <a:pPr lvl="2"/>
            <a:r>
              <a:rPr lang="cs-CZ" dirty="0"/>
              <a:t>pozitivně na Y</a:t>
            </a:r>
          </a:p>
          <a:p>
            <a:pPr lvl="2"/>
            <a:r>
              <a:rPr lang="cs-CZ" dirty="0"/>
              <a:t>negativně na i</a:t>
            </a:r>
          </a:p>
          <a:p>
            <a:pPr lvl="1"/>
            <a:r>
              <a:rPr lang="cs-CZ" b="1" dirty="0"/>
              <a:t>Motiv opatrnostní – poptávka závisí:</a:t>
            </a:r>
          </a:p>
          <a:p>
            <a:pPr lvl="2"/>
            <a:r>
              <a:rPr lang="cs-CZ" dirty="0"/>
              <a:t>pozitivně na Y</a:t>
            </a:r>
          </a:p>
          <a:p>
            <a:pPr lvl="2"/>
            <a:r>
              <a:rPr lang="cs-CZ" dirty="0"/>
              <a:t>negativně na i</a:t>
            </a:r>
          </a:p>
          <a:p>
            <a:pPr lvl="1"/>
            <a:r>
              <a:rPr lang="cs-CZ" b="1" dirty="0"/>
              <a:t>Motiv spekulační </a:t>
            </a:r>
          </a:p>
          <a:p>
            <a:pPr lvl="2"/>
            <a:r>
              <a:rPr lang="cs-CZ" dirty="0"/>
              <a:t>Peníze držené spekulanty</a:t>
            </a:r>
          </a:p>
          <a:p>
            <a:pPr lvl="2"/>
            <a:r>
              <a:rPr lang="cs-CZ" dirty="0"/>
              <a:t>V očekávání změny 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734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77CBE2A9-D180-491F-8AF9-23B56B0B8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599" y="291029"/>
            <a:ext cx="7565921" cy="668878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CF1F28"/>
                </a:solidFill>
                <a:latin typeface="+mn-lt"/>
                <a:ea typeface="+mj-ea"/>
                <a:cs typeface="+mj-cs"/>
              </a:rPr>
              <a:t>Poptávka po reálných peněžních zůstatcích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F888D20-8049-48B9-9971-3B39952DA497}"/>
              </a:ext>
            </a:extLst>
          </p:cNvPr>
          <p:cNvSpPr txBox="1"/>
          <p:nvPr/>
        </p:nvSpPr>
        <p:spPr>
          <a:xfrm>
            <a:off x="551575" y="4806916"/>
            <a:ext cx="80260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/>
              <a:t>Y = 2000, k = 0,5, h = 50. </a:t>
            </a:r>
          </a:p>
          <a:p>
            <a:pPr algn="just"/>
            <a:r>
              <a:rPr lang="cs-CZ" b="1" dirty="0"/>
              <a:t>L = 0,5Y – 50i</a:t>
            </a:r>
          </a:p>
          <a:p>
            <a:pPr algn="just"/>
            <a:r>
              <a:rPr lang="cs-CZ" b="1" dirty="0"/>
              <a:t>h – 1% růstu i = pokles L o 50 mld. (přesun k alternativním aktivům)</a:t>
            </a:r>
          </a:p>
          <a:p>
            <a:pPr algn="just"/>
            <a:r>
              <a:rPr lang="cs-CZ" b="1" dirty="0"/>
              <a:t>Zvyšování</a:t>
            </a:r>
            <a:r>
              <a:rPr lang="cs-CZ" dirty="0"/>
              <a:t> (snižování) důchodu </a:t>
            </a:r>
            <a:r>
              <a:rPr lang="cs-CZ" b="1" dirty="0"/>
              <a:t>zvyšuje</a:t>
            </a:r>
            <a:r>
              <a:rPr lang="cs-CZ" dirty="0"/>
              <a:t> (snižuje) L o </a:t>
            </a:r>
            <a:r>
              <a:rPr lang="cs-CZ" b="1" dirty="0" err="1"/>
              <a:t>k.ΔY</a:t>
            </a:r>
            <a:r>
              <a:rPr lang="cs-CZ" dirty="0"/>
              <a:t>; </a:t>
            </a:r>
          </a:p>
          <a:p>
            <a:pPr algn="just"/>
            <a:r>
              <a:rPr lang="cs-CZ" dirty="0"/>
              <a:t>Křivka poptávky </a:t>
            </a:r>
            <a:r>
              <a:rPr lang="cs-CZ" b="1" dirty="0"/>
              <a:t>L</a:t>
            </a:r>
            <a:r>
              <a:rPr lang="cs-CZ" dirty="0"/>
              <a:t> se posunuje doprava (doleva) při všech úrovních úrokové sazby. 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5E7943-3B76-4671-9A3C-7BDBDD18045B}"/>
              </a:ext>
            </a:extLst>
          </p:cNvPr>
          <p:cNvGrpSpPr>
            <a:grpSpLocks/>
          </p:cNvGrpSpPr>
          <p:nvPr/>
        </p:nvGrpSpPr>
        <p:grpSpPr bwMode="auto">
          <a:xfrm>
            <a:off x="632178" y="950514"/>
            <a:ext cx="6073422" cy="3632775"/>
            <a:chOff x="2265" y="4620"/>
            <a:chExt cx="8398" cy="4884"/>
          </a:xfrm>
        </p:grpSpPr>
        <p:grpSp>
          <p:nvGrpSpPr>
            <p:cNvPr id="6" name="Group 1959">
              <a:extLst>
                <a:ext uri="{FF2B5EF4-FFF2-40B4-BE49-F238E27FC236}">
                  <a16:creationId xmlns:a16="http://schemas.microsoft.com/office/drawing/2014/main" id="{9DDAB1E8-7537-4BEC-8843-F40BADA6E9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39" y="4864"/>
              <a:ext cx="4915" cy="4154"/>
              <a:chOff x="3038" y="4889"/>
              <a:chExt cx="4915" cy="4154"/>
            </a:xfrm>
          </p:grpSpPr>
          <p:cxnSp>
            <p:nvCxnSpPr>
              <p:cNvPr id="29" name="AutoShape 1954">
                <a:extLst>
                  <a:ext uri="{FF2B5EF4-FFF2-40B4-BE49-F238E27FC236}">
                    <a16:creationId xmlns:a16="http://schemas.microsoft.com/office/drawing/2014/main" id="{387DBD0D-C0D2-46CB-AB8D-D8D9175D893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038" y="4889"/>
                <a:ext cx="1" cy="415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AutoShape 1955">
                <a:extLst>
                  <a:ext uri="{FF2B5EF4-FFF2-40B4-BE49-F238E27FC236}">
                    <a16:creationId xmlns:a16="http://schemas.microsoft.com/office/drawing/2014/main" id="{4CDBE370-B690-4081-9ED6-EA893953708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038" y="9042"/>
                <a:ext cx="4915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" name="Text Box 1960">
              <a:extLst>
                <a:ext uri="{FF2B5EF4-FFF2-40B4-BE49-F238E27FC236}">
                  <a16:creationId xmlns:a16="http://schemas.microsoft.com/office/drawing/2014/main" id="{3E50264F-BA94-40F5-B6D0-F519582410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2" y="4865"/>
              <a:ext cx="3901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25000"/>
                </a:lnSpc>
                <a:spcAft>
                  <a:spcPts val="0"/>
                </a:spcAft>
              </a:pPr>
              <a:r>
                <a:rPr lang="cs-CZ" sz="1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cs-CZ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… úroková sazba na </a:t>
              </a:r>
              <a:endParaRPr lang="cs-CZ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indent="180340" algn="just">
                <a:lnSpc>
                  <a:spcPct val="125000"/>
                </a:lnSpc>
                <a:spcAft>
                  <a:spcPts val="0"/>
                </a:spcAft>
              </a:pPr>
              <a:r>
                <a:rPr lang="cs-CZ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alternativní finanční aktiva</a:t>
              </a:r>
              <a:endParaRPr lang="cs-CZ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1960">
              <a:extLst>
                <a:ext uri="{FF2B5EF4-FFF2-40B4-BE49-F238E27FC236}">
                  <a16:creationId xmlns:a16="http://schemas.microsoft.com/office/drawing/2014/main" id="{48748FFE-AF6B-441E-B246-A7695B914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1" y="5702"/>
              <a:ext cx="3571" cy="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25000"/>
                </a:lnSpc>
                <a:spcAft>
                  <a:spcPts val="0"/>
                </a:spcAft>
              </a:pPr>
              <a:r>
                <a:rPr lang="cs-CZ" sz="1200" b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L… poptávka po reálných </a:t>
              </a:r>
              <a:endParaRPr lang="cs-CZ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indent="180340" algn="just">
                <a:lnSpc>
                  <a:spcPct val="125000"/>
                </a:lnSpc>
                <a:spcAft>
                  <a:spcPts val="0"/>
                </a:spcAft>
              </a:pPr>
              <a:r>
                <a:rPr lang="cs-CZ" sz="1200" b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peněžních zůstatcích</a:t>
              </a:r>
              <a:endParaRPr lang="cs-CZ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1960">
              <a:extLst>
                <a:ext uri="{FF2B5EF4-FFF2-40B4-BE49-F238E27FC236}">
                  <a16:creationId xmlns:a16="http://schemas.microsoft.com/office/drawing/2014/main" id="{523A9947-852C-4494-B9A7-5E8984345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4" y="8901"/>
              <a:ext cx="595" cy="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25000"/>
                </a:lnSpc>
                <a:spcAft>
                  <a:spcPts val="1000"/>
                </a:spcAft>
              </a:pPr>
              <a:r>
                <a:rPr lang="cs-CZ" sz="14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cs-CZ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971">
              <a:extLst>
                <a:ext uri="{FF2B5EF4-FFF2-40B4-BE49-F238E27FC236}">
                  <a16:creationId xmlns:a16="http://schemas.microsoft.com/office/drawing/2014/main" id="{1CEE2A39-3465-4DCE-8BB6-34BE5B5D2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3" y="9035"/>
              <a:ext cx="570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25000"/>
                </a:lnSpc>
                <a:spcAft>
                  <a:spcPts val="1000"/>
                </a:spcAft>
              </a:pPr>
              <a:r>
                <a:rPr lang="cs-CZ" sz="1400" b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</a:t>
              </a:r>
              <a:endParaRPr lang="cs-CZ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971">
              <a:extLst>
                <a:ext uri="{FF2B5EF4-FFF2-40B4-BE49-F238E27FC236}">
                  <a16:creationId xmlns:a16="http://schemas.microsoft.com/office/drawing/2014/main" id="{F966E1DD-C168-4E8C-9714-990ACDC36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4620"/>
              <a:ext cx="773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25000"/>
                </a:lnSpc>
                <a:spcAft>
                  <a:spcPts val="0"/>
                </a:spcAft>
              </a:pPr>
              <a:r>
                <a:rPr lang="cs-CZ" sz="14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i</a:t>
              </a:r>
              <a:endParaRPr lang="cs-CZ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5000"/>
                </a:lnSpc>
                <a:spcAft>
                  <a:spcPts val="0"/>
                </a:spcAft>
              </a:pPr>
              <a:r>
                <a:rPr lang="cs-CZ" sz="14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(%)</a:t>
              </a:r>
              <a:endParaRPr lang="cs-CZ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AutoShape 2069">
              <a:extLst>
                <a:ext uri="{FF2B5EF4-FFF2-40B4-BE49-F238E27FC236}">
                  <a16:creationId xmlns:a16="http://schemas.microsoft.com/office/drawing/2014/main" id="{BBDAC253-B2CE-416D-8D38-2905746D4B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39" y="7345"/>
              <a:ext cx="109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4" name="AutoShape 2070">
              <a:extLst>
                <a:ext uri="{FF2B5EF4-FFF2-40B4-BE49-F238E27FC236}">
                  <a16:creationId xmlns:a16="http://schemas.microsoft.com/office/drawing/2014/main" id="{FB6F5729-1A59-455A-ACA4-1CD88588C3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39" y="5671"/>
              <a:ext cx="2194" cy="3346"/>
            </a:xfrm>
            <a:prstGeom prst="straightConnector1">
              <a:avLst/>
            </a:prstGeom>
            <a:noFill/>
            <a:ln w="2222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5" name="AutoShape 2071">
              <a:extLst>
                <a:ext uri="{FF2B5EF4-FFF2-40B4-BE49-F238E27FC236}">
                  <a16:creationId xmlns:a16="http://schemas.microsoft.com/office/drawing/2014/main" id="{1CCF11F4-AA43-42F2-B2E0-7B1399E8AE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37" y="7345"/>
              <a:ext cx="0" cy="167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2072">
              <a:extLst>
                <a:ext uri="{FF2B5EF4-FFF2-40B4-BE49-F238E27FC236}">
                  <a16:creationId xmlns:a16="http://schemas.microsoft.com/office/drawing/2014/main" id="{E82B498B-526F-43A7-B5AE-D710D0C22B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496" y="5672"/>
              <a:ext cx="2194" cy="3346"/>
            </a:xfrm>
            <a:prstGeom prst="straightConnector1">
              <a:avLst/>
            </a:prstGeom>
            <a:noFill/>
            <a:ln w="2222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2073">
              <a:extLst>
                <a:ext uri="{FF2B5EF4-FFF2-40B4-BE49-F238E27FC236}">
                  <a16:creationId xmlns:a16="http://schemas.microsoft.com/office/drawing/2014/main" id="{2723A2A4-6E2F-4E0B-A378-D58B27838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38" y="8149"/>
              <a:ext cx="162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2074">
              <a:extLst>
                <a:ext uri="{FF2B5EF4-FFF2-40B4-BE49-F238E27FC236}">
                  <a16:creationId xmlns:a16="http://schemas.microsoft.com/office/drawing/2014/main" id="{01910628-3077-4728-8A21-6A80553A02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65" y="8149"/>
              <a:ext cx="1" cy="88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9" name="Text Box 1960">
              <a:extLst>
                <a:ext uri="{FF2B5EF4-FFF2-40B4-BE49-F238E27FC236}">
                  <a16:creationId xmlns:a16="http://schemas.microsoft.com/office/drawing/2014/main" id="{EF240292-D0C4-41D7-A780-8F4B7B4DBA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" y="7908"/>
              <a:ext cx="774" cy="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25000"/>
                </a:lnSpc>
                <a:spcAft>
                  <a:spcPts val="1000"/>
                </a:spcAft>
              </a:pPr>
              <a:r>
                <a:rPr lang="cs-CZ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5%</a:t>
              </a:r>
              <a:endParaRPr lang="cs-CZ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1960">
              <a:extLst>
                <a:ext uri="{FF2B5EF4-FFF2-40B4-BE49-F238E27FC236}">
                  <a16:creationId xmlns:a16="http://schemas.microsoft.com/office/drawing/2014/main" id="{03EDDA45-C6D7-4C98-B6AE-651FA60D8D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5" y="7156"/>
              <a:ext cx="775" cy="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25000"/>
                </a:lnSpc>
                <a:spcAft>
                  <a:spcPts val="1000"/>
                </a:spcAft>
              </a:pPr>
              <a:r>
                <a:rPr lang="cs-CZ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10%</a:t>
              </a:r>
              <a:endParaRPr lang="cs-CZ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1960">
              <a:extLst>
                <a:ext uri="{FF2B5EF4-FFF2-40B4-BE49-F238E27FC236}">
                  <a16:creationId xmlns:a16="http://schemas.microsoft.com/office/drawing/2014/main" id="{8B47B809-418B-42DC-9FC6-2EF95C5EC3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0" y="9017"/>
              <a:ext cx="104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25000"/>
                </a:lnSpc>
                <a:spcAft>
                  <a:spcPts val="1000"/>
                </a:spcAft>
              </a:pPr>
              <a:r>
                <a:rPr lang="cs-CZ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1500</a:t>
              </a:r>
              <a:endParaRPr lang="cs-CZ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1960">
              <a:extLst>
                <a:ext uri="{FF2B5EF4-FFF2-40B4-BE49-F238E27FC236}">
                  <a16:creationId xmlns:a16="http://schemas.microsoft.com/office/drawing/2014/main" id="{A7CE8210-1776-4BCB-A873-C485432D91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9042"/>
              <a:ext cx="1047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25000"/>
                </a:lnSpc>
                <a:spcAft>
                  <a:spcPts val="1000"/>
                </a:spcAft>
              </a:pPr>
              <a:r>
                <a:rPr lang="cs-CZ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1000</a:t>
              </a:r>
              <a:endParaRPr lang="cs-CZ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1960">
              <a:extLst>
                <a:ext uri="{FF2B5EF4-FFF2-40B4-BE49-F238E27FC236}">
                  <a16:creationId xmlns:a16="http://schemas.microsoft.com/office/drawing/2014/main" id="{1684C490-2D1F-4ED5-BB5B-D024EF3507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6" y="9017"/>
              <a:ext cx="790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25000"/>
                </a:lnSpc>
                <a:spcAft>
                  <a:spcPts val="1000"/>
                </a:spcAft>
              </a:pPr>
              <a:r>
                <a:rPr lang="cs-CZ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500</a:t>
              </a:r>
              <a:endParaRPr lang="cs-CZ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1960">
              <a:extLst>
                <a:ext uri="{FF2B5EF4-FFF2-40B4-BE49-F238E27FC236}">
                  <a16:creationId xmlns:a16="http://schemas.microsoft.com/office/drawing/2014/main" id="{E42D0B2C-8FB2-41BB-A930-CA7B2449F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3" y="8528"/>
              <a:ext cx="595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25000"/>
                </a:lnSpc>
                <a:spcAft>
                  <a:spcPts val="1000"/>
                </a:spcAft>
              </a:pPr>
              <a:r>
                <a:rPr lang="cs-CZ" sz="1200" b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</a:t>
              </a:r>
              <a:r>
                <a:rPr lang="cs-CZ" sz="1200" b="1" baseline="-2500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cs-CZ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1960">
              <a:extLst>
                <a:ext uri="{FF2B5EF4-FFF2-40B4-BE49-F238E27FC236}">
                  <a16:creationId xmlns:a16="http://schemas.microsoft.com/office/drawing/2014/main" id="{13D75204-03D5-426C-B5D7-B550BDB3B7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5" y="8479"/>
              <a:ext cx="595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25000"/>
                </a:lnSpc>
                <a:spcAft>
                  <a:spcPts val="1000"/>
                </a:spcAft>
              </a:pPr>
              <a:r>
                <a:rPr lang="cs-CZ" sz="1200" b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</a:t>
              </a:r>
              <a:r>
                <a:rPr lang="cs-CZ" sz="1200" b="1" baseline="-2500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cs-CZ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AutoShape 2082">
              <a:extLst>
                <a:ext uri="{FF2B5EF4-FFF2-40B4-BE49-F238E27FC236}">
                  <a16:creationId xmlns:a16="http://schemas.microsoft.com/office/drawing/2014/main" id="{B535D0E0-E370-45DC-BA43-0591FB6600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13" y="6810"/>
              <a:ext cx="1420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25406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7" name="Text Box 1960">
              <a:extLst>
                <a:ext uri="{FF2B5EF4-FFF2-40B4-BE49-F238E27FC236}">
                  <a16:creationId xmlns:a16="http://schemas.microsoft.com/office/drawing/2014/main" id="{566DD7DC-C138-4309-B9B4-093182043D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8" y="6359"/>
              <a:ext cx="920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25000"/>
                </a:lnSpc>
                <a:spcAft>
                  <a:spcPts val="1000"/>
                </a:spcAft>
              </a:pPr>
              <a:r>
                <a:rPr lang="cs-CZ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 . ΔY</a:t>
              </a:r>
              <a:endParaRPr lang="cs-CZ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1960">
              <a:extLst>
                <a:ext uri="{FF2B5EF4-FFF2-40B4-BE49-F238E27FC236}">
                  <a16:creationId xmlns:a16="http://schemas.microsoft.com/office/drawing/2014/main" id="{73993BB1-45D0-4BD3-86E2-F35D98E51D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7" y="6929"/>
              <a:ext cx="1363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25000"/>
                </a:lnSpc>
                <a:spcAft>
                  <a:spcPts val="1000"/>
                </a:spcAft>
              </a:pPr>
              <a:r>
                <a:rPr lang="cs-CZ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0,5 . 1000</a:t>
              </a:r>
              <a:endParaRPr lang="cs-CZ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8690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77CBE2A9-D180-491F-8AF9-23B56B0B8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3" y="288952"/>
            <a:ext cx="7281334" cy="340156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CF1F28"/>
                </a:solidFill>
                <a:latin typeface="+mn-lt"/>
                <a:ea typeface="+mj-ea"/>
                <a:cs typeface="+mj-cs"/>
              </a:rPr>
              <a:t>Nabídka reálných peněžních zůstatků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A5E1E3F5-89AE-481A-A930-D502F1D0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01" y="4848340"/>
            <a:ext cx="7995472" cy="1058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Nominální množství peněz (M) je kontrolované centrální bankou – nabídka peněz zcela nezávislá na úrokové míře.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7861342-B3F7-49C3-91FB-B62E02095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80" t="35056" r="31760" b="21041"/>
          <a:stretch/>
        </p:blipFill>
        <p:spPr>
          <a:xfrm>
            <a:off x="805332" y="1170919"/>
            <a:ext cx="4269183" cy="3135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5">
                <a:extLst>
                  <a:ext uri="{FF2B5EF4-FFF2-40B4-BE49-F238E27FC236}">
                    <a16:creationId xmlns:a16="http://schemas.microsoft.com/office/drawing/2014/main" id="{39C069C1-FE86-48FF-A8EB-F365F67D03BE}"/>
                  </a:ext>
                </a:extLst>
              </p:cNvPr>
              <p:cNvSpPr txBox="1"/>
              <p:nvPr/>
            </p:nvSpPr>
            <p:spPr>
              <a:xfrm>
                <a:off x="5568048" y="1002377"/>
                <a:ext cx="300532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cs-CZ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1200" dirty="0"/>
                  <a:t>i = úroková sazba v %</a:t>
                </a:r>
              </a:p>
              <a:p>
                <a:endParaRPr lang="cs-CZ" sz="1200" dirty="0"/>
              </a:p>
              <a:p>
                <a:r>
                  <a:rPr lang="cs-CZ" sz="1200" dirty="0"/>
                  <a:t>M = nominální množství peněz </a:t>
                </a:r>
              </a:p>
              <a:p>
                <a:endParaRPr lang="cs-CZ" sz="1200" dirty="0"/>
              </a:p>
              <a:p>
                <a:r>
                  <a:rPr lang="cs-CZ" sz="1200" dirty="0"/>
                  <a:t>P = úroveň cen </a:t>
                </a:r>
              </a:p>
              <a:p>
                <a:endParaRPr lang="cs-CZ" sz="1200" dirty="0"/>
              </a:p>
              <a:p>
                <a:r>
                  <a:rPr lang="cs-CZ" sz="1200" dirty="0"/>
                  <a:t>M/P = daná a reálná nabídka peněz je konstantní a rovna.</a:t>
                </a:r>
              </a:p>
              <a:p>
                <a:endParaRPr lang="cs-CZ" sz="1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cs-CZ" sz="1200" dirty="0"/>
                          <m:t>M</m:t>
                        </m:r>
                      </m:e>
                      <m:sub>
                        <m:r>
                          <a:rPr lang="cs-CZ" sz="1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1200" dirty="0"/>
                  <a:t>/P = centrální banka sníží peněžní nabídku, křivka se posune doleva</a:t>
                </a:r>
              </a:p>
              <a:p>
                <a:endParaRPr lang="cs-CZ" sz="1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cs-CZ" sz="1200" dirty="0"/>
                          <m:t>M</m:t>
                        </m:r>
                      </m:e>
                      <m:sub>
                        <m:r>
                          <a:rPr lang="cs-CZ" sz="1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1200" dirty="0"/>
                  <a:t>/P = centrální banka zvýší peněžní nabídku, křivka se posune doprava</a:t>
                </a:r>
              </a:p>
            </p:txBody>
          </p:sp>
        </mc:Choice>
        <mc:Fallback xmlns="">
          <p:sp>
            <p:nvSpPr>
              <p:cNvPr id="5" name="TextovéPole 5">
                <a:extLst>
                  <a:ext uri="{FF2B5EF4-FFF2-40B4-BE49-F238E27FC236}">
                    <a16:creationId xmlns:a16="http://schemas.microsoft.com/office/drawing/2014/main" id="{39C069C1-FE86-48FF-A8EB-F365F67D0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048" y="1002377"/>
                <a:ext cx="3005324" cy="2677656"/>
              </a:xfrm>
              <a:prstGeom prst="rect">
                <a:avLst/>
              </a:prstGeom>
              <a:blipFill>
                <a:blip r:embed="rId3"/>
                <a:stretch>
                  <a:fillRect b="-6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546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934D14-62F4-4101-8722-13F8761E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/>
              <a:t>Odvození křivky LM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C0BEB9-7750-460D-92AC-0AD1A4651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11710"/>
            <a:ext cx="8139426" cy="4557251"/>
          </a:xfrm>
        </p:spPr>
        <p:txBody>
          <a:bodyPr/>
          <a:lstStyle/>
          <a:p>
            <a:r>
              <a:rPr lang="cs-CZ" dirty="0"/>
              <a:t>Východiska:</a:t>
            </a:r>
          </a:p>
          <a:p>
            <a:pPr lvl="1"/>
            <a:r>
              <a:rPr lang="cs-CZ" dirty="0"/>
              <a:t>centrální banka kontroluje nominální zásobu peněz – M,</a:t>
            </a:r>
          </a:p>
          <a:p>
            <a:pPr lvl="1"/>
            <a:r>
              <a:rPr lang="cs-CZ" dirty="0"/>
              <a:t>agregátní cenová hladina je fixní.</a:t>
            </a:r>
          </a:p>
          <a:p>
            <a:r>
              <a:rPr lang="cs-CZ" dirty="0"/>
              <a:t>Trh peněz v rovnováze - nabídka reálných peněžních zůstatků = poptávce po reálných peněžních zůstatcích   →   </a:t>
            </a:r>
          </a:p>
          <a:p>
            <a:r>
              <a:rPr lang="cs-CZ" dirty="0"/>
              <a:t>Substituujeme za L a obdržíme rovnici:</a:t>
            </a:r>
          </a:p>
          <a:p>
            <a:endParaRPr lang="cs-CZ" dirty="0"/>
          </a:p>
          <a:p>
            <a:r>
              <a:rPr lang="cs-CZ" dirty="0"/>
              <a:t>Řešením dostaneme </a:t>
            </a:r>
            <a:r>
              <a:rPr lang="cs-CZ" b="1" dirty="0">
                <a:highlight>
                  <a:srgbClr val="FFFF00"/>
                </a:highlight>
              </a:rPr>
              <a:t>rovnici křivky LM </a:t>
            </a:r>
            <a:r>
              <a:rPr lang="cs-CZ" dirty="0"/>
              <a:t>: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21C2FF8-4031-49BF-A191-3F21D5F4D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184" y="3784753"/>
            <a:ext cx="1503182" cy="46251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396F271-34B8-49A4-A4FD-50FFF5E63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680" y="3519665"/>
            <a:ext cx="1990504" cy="80318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F6F064F-BFF2-4E0F-8EF2-B77844623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2818" y="4494035"/>
            <a:ext cx="3023482" cy="9604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185875E-E2CB-463C-A7BE-6AD47FB06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818" y="3034050"/>
            <a:ext cx="8322364" cy="6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22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101782"/>
            <a:ext cx="8064000" cy="717521"/>
          </a:xfrm>
        </p:spPr>
        <p:txBody>
          <a:bodyPr/>
          <a:lstStyle/>
          <a:p>
            <a:r>
              <a:rPr lang="cs-CZ" sz="2800" b="1" dirty="0"/>
              <a:t>Obsah kurzu Makroekonomie II v AR 2022/2023: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809" y="709574"/>
            <a:ext cx="8246191" cy="5786324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b="1" dirty="0"/>
              <a:t>Státní svátek (28.9.)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Určení rovnovážné produkce ve 2-sektorové a 3-sektorové ekonomice (5. 10.)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>
                <a:highlight>
                  <a:srgbClr val="FFFF00"/>
                </a:highlight>
              </a:rPr>
              <a:t>Model IS-LM: sestrojení modelu IS-LM (12. 10.)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Model IS-LM: účinnost fiskální a monetární politiky (19. 10.)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Otevřená ekonomika a determinace rovnovážné produkce: úvod do analýzy (26.10. - RŠ)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Otevřená ekonomika a determinace rovnovážné produkce: problémy determinace měnového kursu (2.11.)</a:t>
            </a:r>
          </a:p>
          <a:p>
            <a:pPr marL="457200" indent="-457200">
              <a:buFont typeface="+mj-lt"/>
              <a:buAutoNum type="arabicPeriod"/>
            </a:pPr>
            <a:r>
              <a:rPr lang="pt-BR" b="1" dirty="0"/>
              <a:t>Agregátní poptávka a agregátní nabídka</a:t>
            </a:r>
            <a:r>
              <a:rPr lang="cs-CZ" b="1" dirty="0"/>
              <a:t>: úvod do analýzy  (9.11. - RŠ)</a:t>
            </a:r>
          </a:p>
          <a:p>
            <a:pPr marL="457200" indent="-457200">
              <a:buFont typeface="+mj-lt"/>
              <a:buAutoNum type="arabicPeriod"/>
            </a:pPr>
            <a:r>
              <a:rPr lang="pt-BR" b="1" dirty="0"/>
              <a:t>Agregátní poptávka a agregátní nabídka</a:t>
            </a:r>
            <a:r>
              <a:rPr lang="cs-CZ" b="1" dirty="0"/>
              <a:t>: teorie reálného ekonomického cyklu a nová keynesiánská ekonomie (16.11.)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Trh práce: agregátní poptávka po práci a agregátní nabídka práce (23.11.)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Trh práce, nezaměstnanost a </a:t>
            </a:r>
            <a:r>
              <a:rPr lang="cs-CZ" b="1" dirty="0" err="1"/>
              <a:t>Phillipsova</a:t>
            </a:r>
            <a:r>
              <a:rPr lang="cs-CZ" b="1" dirty="0"/>
              <a:t> křivka (30.11. - RŠ)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Inflace, metody léčení inflace (7.12.)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Dlouhodobý ekonomický růst – modely (14.12.)</a:t>
            </a:r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1529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77CBE2A9-D180-491F-8AF9-23B56B0B8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622" y="303086"/>
            <a:ext cx="6785604" cy="813529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CF1F28"/>
                </a:solidFill>
                <a:latin typeface="+mn-lt"/>
                <a:ea typeface="+mj-ea"/>
                <a:cs typeface="+mj-cs"/>
              </a:rPr>
              <a:t>Geometrické odvození křivky LM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324096B6-C7C9-4DC2-B61F-A0B178C92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6420" y="2187230"/>
            <a:ext cx="1270168" cy="52328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1DDC77A-81A2-488D-9E24-569D9E44EE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81" t="35953" r="22240" b="19024"/>
          <a:stretch/>
        </p:blipFill>
        <p:spPr>
          <a:xfrm>
            <a:off x="340660" y="1116616"/>
            <a:ext cx="7133566" cy="3554154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C5A60E1F-F9BA-44E0-98C3-B7816DFEDBAC}"/>
              </a:ext>
            </a:extLst>
          </p:cNvPr>
          <p:cNvSpPr/>
          <p:nvPr/>
        </p:nvSpPr>
        <p:spPr>
          <a:xfrm>
            <a:off x="589935" y="4670770"/>
            <a:ext cx="79125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Vlastnosti křivky LM</a:t>
            </a:r>
          </a:p>
          <a:p>
            <a:pPr marL="342900" indent="-342900">
              <a:buAutoNum type="arabicPeriod"/>
            </a:pPr>
            <a:r>
              <a:rPr lang="cs-CZ" dirty="0"/>
              <a:t>Křivka LM má kladný sklon a je rostoucí.</a:t>
            </a:r>
          </a:p>
          <a:p>
            <a:pPr marL="342900" indent="-342900">
              <a:buAutoNum type="arabicPeriod"/>
            </a:pPr>
            <a:r>
              <a:rPr lang="cs-CZ" dirty="0"/>
              <a:t>Sklon křivky LM je určován dvěma faktory: </a:t>
            </a:r>
          </a:p>
          <a:p>
            <a:r>
              <a:rPr lang="cs-CZ" dirty="0"/>
              <a:t>	a) citlivostí poptávky po penězích na změnu důchodu (k),</a:t>
            </a:r>
          </a:p>
          <a:p>
            <a:r>
              <a:rPr lang="cs-CZ" dirty="0"/>
              <a:t>	b) citlivostí poptávky po penězích na změny úrokové sazby (h).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F87CA35-82AC-4D78-ACE7-8AB64263D15A}"/>
              </a:ext>
            </a:extLst>
          </p:cNvPr>
          <p:cNvSpPr txBox="1"/>
          <p:nvPr/>
        </p:nvSpPr>
        <p:spPr>
          <a:xfrm flipH="1">
            <a:off x="6495758" y="1238865"/>
            <a:ext cx="49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LM</a:t>
            </a:r>
          </a:p>
        </p:txBody>
      </p:sp>
    </p:spTree>
    <p:extLst>
      <p:ext uri="{BB962C8B-B14F-4D97-AF65-F5344CB8AC3E}">
        <p14:creationId xmlns:p14="http://schemas.microsoft.com/office/powerpoint/2010/main" val="1127954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750"/>
              </a:spcBef>
              <a:buClr>
                <a:srgbClr val="CF1F28"/>
              </a:buClr>
              <a:buSzPct val="75000"/>
            </a:pPr>
            <a:r>
              <a:rPr lang="cs-CZ" sz="3600" b="1" dirty="0"/>
              <a:t>Počítáme… (2) Křivka LM a její odvození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Ekonomika je charakterizována těmito údaji: k = 0,5, h = 75, M/P = 750.</a:t>
            </a:r>
          </a:p>
          <a:p>
            <a:pPr marL="457200" indent="-457200">
              <a:buAutoNum type="alphaUcParenR"/>
            </a:pPr>
            <a:r>
              <a:rPr lang="cs-CZ" dirty="0"/>
              <a:t>Jaká je rovnice poptávky po reálných peněžních zůstatcích?</a:t>
            </a:r>
          </a:p>
          <a:p>
            <a:pPr marL="457200" indent="-457200">
              <a:buAutoNum type="alphaUcParenR"/>
            </a:pPr>
            <a:r>
              <a:rPr lang="cs-CZ" dirty="0"/>
              <a:t>Zkonstruujte křivku poptávky po penězích a určete body rovnováhy na trhu peněz pro Y</a:t>
            </a:r>
            <a:r>
              <a:rPr lang="cs-CZ" baseline="-25000" dirty="0"/>
              <a:t>0</a:t>
            </a:r>
            <a:r>
              <a:rPr lang="cs-CZ" dirty="0"/>
              <a:t> = 2000 a Y</a:t>
            </a:r>
            <a:r>
              <a:rPr lang="cs-CZ" baseline="-25000" dirty="0"/>
              <a:t>1</a:t>
            </a:r>
            <a:r>
              <a:rPr lang="cs-CZ" dirty="0"/>
              <a:t> = 3000. </a:t>
            </a:r>
          </a:p>
          <a:p>
            <a:pPr marL="457200" indent="-457200">
              <a:buAutoNum type="alphaUcParenR"/>
            </a:pPr>
            <a:r>
              <a:rPr lang="cs-CZ" dirty="0"/>
              <a:t>Zkonstruujte křivku LM pro zadané údaje. Jak se posune křivka LM, pokud centrální banka zvýší nabídku peněz o 20%?</a:t>
            </a:r>
          </a:p>
        </p:txBody>
      </p:sp>
    </p:spTree>
    <p:extLst>
      <p:ext uri="{BB962C8B-B14F-4D97-AF65-F5344CB8AC3E}">
        <p14:creationId xmlns:p14="http://schemas.microsoft.com/office/powerpoint/2010/main" val="3670599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77CBE2A9-D180-491F-8AF9-23B56B0B8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312" y="287316"/>
            <a:ext cx="8823260" cy="796417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rgbClr val="CF1F28"/>
                </a:solidFill>
                <a:latin typeface="+mn-lt"/>
                <a:ea typeface="+mj-ea"/>
                <a:cs typeface="+mj-cs"/>
              </a:rPr>
              <a:t>Vliv citlivosti poptávky po penězích na změnu důchodu (k)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8DB8CCCC-61C2-4EE7-ADBC-D81C84FBD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53" y="4912726"/>
            <a:ext cx="8026099" cy="200397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Čím vyšší je citlivost poptávky po penězích na důchod (k), tím strmější bude křivka LM.</a:t>
            </a:r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25BB519-8315-4628-A850-BE80728309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79" t="36852" r="35201" b="31920"/>
          <a:stretch/>
        </p:blipFill>
        <p:spPr>
          <a:xfrm>
            <a:off x="577899" y="1307786"/>
            <a:ext cx="5401129" cy="314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30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77CBE2A9-D180-491F-8AF9-23B56B0B8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489" y="313685"/>
            <a:ext cx="8587332" cy="88860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cs-CZ" sz="3200" b="1" dirty="0">
                <a:solidFill>
                  <a:srgbClr val="CF1F28"/>
                </a:solidFill>
                <a:latin typeface="+mn-lt"/>
                <a:ea typeface="+mj-ea"/>
                <a:cs typeface="+mj-cs"/>
              </a:rPr>
              <a:t>Vliv citlivosti poptávka po penězích na úrokovou míru (h)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096EB36-11DA-4AD5-B058-5C23FC9BD9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41" t="43888" r="35199" b="30000"/>
          <a:stretch/>
        </p:blipFill>
        <p:spPr>
          <a:xfrm>
            <a:off x="759868" y="1643667"/>
            <a:ext cx="5955086" cy="2845055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9FA08F9-92B4-46E3-8159-F92FEEEB6667}"/>
              </a:ext>
            </a:extLst>
          </p:cNvPr>
          <p:cNvSpPr/>
          <p:nvPr/>
        </p:nvSpPr>
        <p:spPr>
          <a:xfrm>
            <a:off x="488934" y="4930101"/>
            <a:ext cx="8521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Čím vyšší je citlivost poptávky po penězích na úrokovou míru, tím plošší bude křivka LM.</a:t>
            </a:r>
          </a:p>
        </p:txBody>
      </p:sp>
    </p:spTree>
    <p:extLst>
      <p:ext uri="{BB962C8B-B14F-4D97-AF65-F5344CB8AC3E}">
        <p14:creationId xmlns:p14="http://schemas.microsoft.com/office/powerpoint/2010/main" val="2961428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77CBE2A9-D180-491F-8AF9-23B56B0B8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5067" y="257860"/>
            <a:ext cx="6947749" cy="1187118"/>
          </a:xfrm>
        </p:spPr>
        <p:txBody>
          <a:bodyPr>
            <a:noAutofit/>
          </a:bodyPr>
          <a:lstStyle/>
          <a:p>
            <a:pPr algn="ctr"/>
            <a:r>
              <a:rPr lang="cs-CZ" sz="3000" b="1" dirty="0">
                <a:solidFill>
                  <a:srgbClr val="CF1F28"/>
                </a:solidFill>
                <a:latin typeface="+mn-lt"/>
                <a:ea typeface="+mj-ea"/>
                <a:cs typeface="+mj-cs"/>
              </a:rPr>
              <a:t>Vliv zvýšení nabídky peněz na křivku LM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8DB8CCCC-61C2-4EE7-ADBC-D81C84FBD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072" y="4577844"/>
            <a:ext cx="8045244" cy="1629696"/>
          </a:xfrm>
        </p:spPr>
        <p:txBody>
          <a:bodyPr>
            <a:normAutofit fontScale="92500"/>
          </a:bodyPr>
          <a:lstStyle/>
          <a:p>
            <a:r>
              <a:rPr lang="cs-CZ" b="1" dirty="0">
                <a:highlight>
                  <a:srgbClr val="FFFF00"/>
                </a:highlight>
              </a:rPr>
              <a:t>Při dané úrovni cen dojde k růstu nominální nabídky peněz</a:t>
            </a:r>
            <a:r>
              <a:rPr lang="cs-CZ" dirty="0">
                <a:highlight>
                  <a:srgbClr val="FFFF00"/>
                </a:highlight>
              </a:rPr>
              <a:t>:</a:t>
            </a:r>
          </a:p>
          <a:p>
            <a:pPr lvl="1"/>
            <a:r>
              <a:rPr lang="cs-CZ" dirty="0"/>
              <a:t>růst nominální nabídky peněz vede ke vzniku převisu nabídky na trhu peněz. </a:t>
            </a:r>
          </a:p>
          <a:p>
            <a:pPr lvl="1"/>
            <a:r>
              <a:rPr lang="cs-CZ" dirty="0"/>
              <a:t>nutné zvýšit poptávku po penězích. K tomu dojde, pokud i klesne při každé úrovni Y - </a:t>
            </a:r>
            <a:r>
              <a:rPr lang="cs-CZ" b="1" dirty="0"/>
              <a:t>křivka LM se posune níže</a:t>
            </a:r>
            <a:r>
              <a:rPr lang="cs-CZ" dirty="0"/>
              <a:t>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5E3EF34-34F7-4AF5-9F75-1D2AA0C9F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34" t="29440" r="25705" b="23728"/>
          <a:stretch/>
        </p:blipFill>
        <p:spPr>
          <a:xfrm>
            <a:off x="494072" y="730045"/>
            <a:ext cx="7198745" cy="38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22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3E9220-FFB6-4E94-A411-2184A466B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Model IS-LM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291B82-39C5-47F2-90B6-1D859C90D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147" y="1780283"/>
            <a:ext cx="8233706" cy="40812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Model IS-LM je základním modelem agregátní poptávky – zahrnuje:</a:t>
            </a:r>
          </a:p>
          <a:p>
            <a:pPr algn="just">
              <a:buFontTx/>
              <a:buChar char="-"/>
            </a:pPr>
            <a:r>
              <a:rPr lang="cs-CZ" dirty="0"/>
              <a:t>trh statků a služeb - </a:t>
            </a:r>
            <a:r>
              <a:rPr lang="cs-CZ" b="1" dirty="0"/>
              <a:t>IS</a:t>
            </a:r>
          </a:p>
          <a:p>
            <a:pPr algn="just">
              <a:buFontTx/>
              <a:buChar char="-"/>
            </a:pPr>
            <a:r>
              <a:rPr lang="cs-CZ" dirty="0"/>
              <a:t>trh peněz (aktiv) - </a:t>
            </a:r>
            <a:r>
              <a:rPr lang="cs-CZ" b="1" dirty="0"/>
              <a:t>LM</a:t>
            </a:r>
            <a:r>
              <a:rPr lang="cs-CZ" dirty="0"/>
              <a:t> </a:t>
            </a:r>
          </a:p>
          <a:p>
            <a:pPr algn="just">
              <a:buFontTx/>
              <a:buChar char="-"/>
            </a:pPr>
            <a:r>
              <a:rPr lang="cs-CZ" dirty="0"/>
              <a:t>trhy jsou „spojeny“ </a:t>
            </a:r>
            <a:r>
              <a:rPr lang="cs-CZ" b="1" dirty="0"/>
              <a:t>úrokovou mírou</a:t>
            </a:r>
            <a:r>
              <a:rPr lang="cs-CZ" dirty="0"/>
              <a:t>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b="1" dirty="0"/>
              <a:t>IS </a:t>
            </a:r>
            <a:r>
              <a:rPr lang="cs-CZ" dirty="0"/>
              <a:t>- „</a:t>
            </a:r>
            <a:r>
              <a:rPr lang="cs-CZ" dirty="0" err="1"/>
              <a:t>investments</a:t>
            </a:r>
            <a:r>
              <a:rPr lang="cs-CZ" dirty="0"/>
              <a:t> = </a:t>
            </a:r>
            <a:r>
              <a:rPr lang="cs-CZ" dirty="0" err="1"/>
              <a:t>savings</a:t>
            </a:r>
            <a:r>
              <a:rPr lang="cs-CZ" dirty="0"/>
              <a:t>“, neboli „</a:t>
            </a:r>
            <a:r>
              <a:rPr lang="cs-CZ" b="1" dirty="0"/>
              <a:t>investice = úspory</a:t>
            </a:r>
            <a:r>
              <a:rPr lang="cs-CZ" dirty="0"/>
              <a:t>“, tj. </a:t>
            </a:r>
            <a:r>
              <a:rPr lang="cs-CZ" b="1" dirty="0"/>
              <a:t>na trhu statků je rovnováha</a:t>
            </a:r>
            <a:r>
              <a:rPr lang="cs-CZ" dirty="0"/>
              <a:t>.</a:t>
            </a:r>
          </a:p>
          <a:p>
            <a:pPr algn="just"/>
            <a:endParaRPr lang="cs-CZ" dirty="0"/>
          </a:p>
          <a:p>
            <a:pPr algn="just"/>
            <a:r>
              <a:rPr lang="cs-CZ" b="1" dirty="0"/>
              <a:t>LM </a:t>
            </a:r>
            <a:r>
              <a:rPr lang="cs-CZ" dirty="0"/>
              <a:t>- „</a:t>
            </a:r>
            <a:r>
              <a:rPr lang="cs-CZ" dirty="0" err="1"/>
              <a:t>liquidity</a:t>
            </a:r>
            <a:r>
              <a:rPr lang="cs-CZ" dirty="0"/>
              <a:t> = </a:t>
            </a:r>
            <a:r>
              <a:rPr lang="cs-CZ" dirty="0" err="1"/>
              <a:t>money</a:t>
            </a:r>
            <a:r>
              <a:rPr lang="cs-CZ" dirty="0"/>
              <a:t> </a:t>
            </a:r>
            <a:r>
              <a:rPr lang="cs-CZ" dirty="0" err="1"/>
              <a:t>supply</a:t>
            </a:r>
            <a:r>
              <a:rPr lang="cs-CZ" dirty="0"/>
              <a:t>“, neboli „</a:t>
            </a:r>
            <a:r>
              <a:rPr lang="cs-CZ" b="1" dirty="0"/>
              <a:t>poptávka po penězích“ </a:t>
            </a:r>
            <a:r>
              <a:rPr lang="cs-CZ" dirty="0"/>
              <a:t>= </a:t>
            </a:r>
            <a:r>
              <a:rPr lang="cs-CZ" b="1" dirty="0"/>
              <a:t>nabídka peněz, </a:t>
            </a:r>
            <a:r>
              <a:rPr lang="cs-CZ" dirty="0"/>
              <a:t>tj. </a:t>
            </a:r>
            <a:r>
              <a:rPr lang="cs-CZ" b="1" dirty="0"/>
              <a:t>na trhu peněz je rovnováha</a:t>
            </a:r>
            <a:r>
              <a:rPr lang="cs-CZ" dirty="0"/>
              <a:t>.</a:t>
            </a:r>
          </a:p>
          <a:p>
            <a:pPr algn="just"/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9670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64DD1A-4048-43AA-90F9-68F2F5EB7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Předpoklady IS-LM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2CCEB8-9BC3-4CE8-B30D-8A2818F88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Model IS-LM vychází z těchto předpokladů</a:t>
            </a:r>
            <a:r>
              <a:rPr lang="cs-CZ" dirty="0"/>
              <a:t>: </a:t>
            </a:r>
          </a:p>
          <a:p>
            <a:pPr marL="355600" indent="-169863"/>
            <a:r>
              <a:rPr lang="cs-CZ" dirty="0"/>
              <a:t>Ceny jsou fixní </a:t>
            </a:r>
          </a:p>
          <a:p>
            <a:pPr marL="355600" indent="-169863"/>
            <a:r>
              <a:rPr lang="cs-CZ" dirty="0"/>
              <a:t>Zásoba kapitálu dostatečná </a:t>
            </a:r>
          </a:p>
          <a:p>
            <a:pPr marL="355600" indent="-169863"/>
            <a:r>
              <a:rPr lang="cs-CZ" dirty="0"/>
              <a:t>Nabídka na trhu práce je dostatečná, takže může být vyrobena produkce, která je poptávána při dané fixní nominální mzdové sazbě</a:t>
            </a:r>
          </a:p>
          <a:p>
            <a:pPr marL="355600" indent="-169863"/>
            <a:r>
              <a:rPr lang="cs-CZ" dirty="0"/>
              <a:t>Předpokládáme uzavřenou ekonomiku</a:t>
            </a:r>
          </a:p>
          <a:p>
            <a:pPr marL="355600" indent="-169863"/>
            <a:r>
              <a:rPr lang="cs-CZ" dirty="0"/>
              <a:t>Centrální banka kontroluje nabídku peněz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9570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347A53-3215-4F20-BE7D-50EFAA87B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402915"/>
            <a:ext cx="8207478" cy="745754"/>
          </a:xfrm>
        </p:spPr>
        <p:txBody>
          <a:bodyPr/>
          <a:lstStyle/>
          <a:p>
            <a:pPr algn="ctr"/>
            <a:r>
              <a:rPr lang="cs-CZ" b="1" dirty="0"/>
              <a:t>Autonomní výdaje a úroková sazba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5ED719-8C86-4EB8-99ED-2553F2AD1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47095"/>
            <a:ext cx="8064000" cy="40812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Vyjdeme z modelu 3-sektorové ekonomiky</a:t>
            </a:r>
          </a:p>
          <a:p>
            <a:pPr marL="0" indent="0">
              <a:buNone/>
            </a:pPr>
            <a:r>
              <a:rPr lang="cs-CZ" dirty="0"/>
              <a:t>Rovnovážná úroveň v třísektorové ekonomice je dána vztahem:</a:t>
            </a:r>
          </a:p>
          <a:p>
            <a:pPr marL="0" indent="0">
              <a:buNone/>
            </a:pPr>
            <a:r>
              <a:rPr lang="cs-CZ" b="1" dirty="0"/>
              <a:t>Složky autonomních výdajů:</a:t>
            </a:r>
          </a:p>
          <a:p>
            <a:pPr>
              <a:buFontTx/>
              <a:buChar char="-"/>
            </a:pPr>
            <a:r>
              <a:rPr lang="cs-CZ" dirty="0"/>
              <a:t>autonomní spotřeba </a:t>
            </a:r>
          </a:p>
          <a:p>
            <a:pPr>
              <a:buFontTx/>
              <a:buChar char="-"/>
            </a:pPr>
            <a:r>
              <a:rPr lang="cs-CZ" dirty="0"/>
              <a:t>autonomní daně (vliv mezního sklonu ke spotřebě)</a:t>
            </a:r>
          </a:p>
          <a:p>
            <a:pPr>
              <a:buFontTx/>
              <a:buChar char="-"/>
            </a:pPr>
            <a:r>
              <a:rPr lang="cs-CZ" dirty="0"/>
              <a:t>transfery (vliv mezního sklonu ke spotřebě)</a:t>
            </a:r>
          </a:p>
          <a:p>
            <a:pPr>
              <a:buFontTx/>
              <a:buChar char="-"/>
            </a:pPr>
            <a:r>
              <a:rPr lang="cs-CZ" dirty="0"/>
              <a:t>autonomní investiční výdaje </a:t>
            </a:r>
          </a:p>
          <a:p>
            <a:pPr>
              <a:buFontTx/>
              <a:buChar char="-"/>
            </a:pPr>
            <a:r>
              <a:rPr lang="cs-CZ" dirty="0"/>
              <a:t>vládní nákupy zboží a služeb</a:t>
            </a:r>
          </a:p>
          <a:p>
            <a:pPr marL="0" indent="0">
              <a:buNone/>
            </a:pPr>
            <a:r>
              <a:rPr lang="cs-CZ" b="1" dirty="0"/>
              <a:t>Úroková sazba i a autonomní výdaje – výnosová míra z investičních projektů musí převyšovat úrokovou sazbu</a:t>
            </a:r>
          </a:p>
          <a:p>
            <a:pPr marL="0" indent="0">
              <a:buNone/>
            </a:pPr>
            <a:r>
              <a:rPr lang="cs-CZ" b="1" dirty="0">
                <a:highlight>
                  <a:srgbClr val="FFFF00"/>
                </a:highlight>
              </a:rPr>
              <a:t>Úroková sazba i = náklad vypůjčování (domácnosti i firmy)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1F6B3248-631B-47EC-A22E-6168A6E6B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001" y="1928171"/>
            <a:ext cx="1163696" cy="51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47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6F1B80-C5D1-482A-A0FF-A13C7422D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highlight>
                  <a:srgbClr val="FFFF00"/>
                </a:highlight>
              </a:rPr>
              <a:t>Odvození rovnice agregátní poptávky – opakování z minulé přednášky</a:t>
            </a:r>
          </a:p>
        </p:txBody>
      </p:sp>
      <p:pic>
        <p:nvPicPr>
          <p:cNvPr id="30" name="Zástupný obsah 29">
            <a:extLst>
              <a:ext uri="{FF2B5EF4-FFF2-40B4-BE49-F238E27FC236}">
                <a16:creationId xmlns:a16="http://schemas.microsoft.com/office/drawing/2014/main" id="{91083DA3-9043-4391-A6F7-7E0C0B2AE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000" y="3009256"/>
            <a:ext cx="10189854" cy="625132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52CA9CE0-85A4-4C82-8856-B8AD4F626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18420" y="1820962"/>
            <a:ext cx="11470599" cy="732309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8F9D1F15-F648-4F17-A909-19597AABA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00" y="2459243"/>
            <a:ext cx="11936873" cy="732309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BE611326-0F02-4BE4-89C8-C42C3AC7B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00" y="3429000"/>
            <a:ext cx="9122707" cy="165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68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77CBE2A9-D180-491F-8AF9-23B56B0B8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0440" y="256948"/>
            <a:ext cx="7082138" cy="371247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4125" b="1" dirty="0">
                <a:solidFill>
                  <a:srgbClr val="CF1F28"/>
                </a:solidFill>
                <a:latin typeface="+mn-lt"/>
                <a:ea typeface="+mj-ea"/>
                <a:cs typeface="+mj-cs"/>
              </a:rPr>
              <a:t>Poptávková investiční funkce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6562D37-A98E-4D39-9AE9-49A155DB1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40" y="3884126"/>
            <a:ext cx="8375198" cy="2531302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>
                <a:highlight>
                  <a:srgbClr val="FFFF00"/>
                </a:highlight>
              </a:rPr>
              <a:t>Investice již nejsou plně autonomní - determinovány úrokovou sazbou i</a:t>
            </a:r>
            <a:r>
              <a:rPr lang="cs-CZ" dirty="0">
                <a:highlight>
                  <a:srgbClr val="FFFF00"/>
                </a:highlight>
              </a:rPr>
              <a:t>. </a:t>
            </a:r>
          </a:p>
          <a:p>
            <a:r>
              <a:rPr lang="cs-CZ" b="1" dirty="0"/>
              <a:t>Plánovaný objem investic tím větší, čím nižší je úroková sazba </a:t>
            </a:r>
            <a:r>
              <a:rPr lang="cs-CZ" dirty="0"/>
              <a:t>= Investice jsou klesající funkcí úrokové sazby.</a:t>
            </a:r>
          </a:p>
          <a:p>
            <a:r>
              <a:rPr lang="cs-CZ" b="1" dirty="0"/>
              <a:t>Citlivost poptávky po investicích na úrokovou sazbu b(</a:t>
            </a:r>
            <a:r>
              <a:rPr lang="cs-CZ" b="1" baseline="-25000" dirty="0"/>
              <a:t>I</a:t>
            </a:r>
            <a:r>
              <a:rPr lang="cs-CZ" b="1" dirty="0"/>
              <a:t>) ˃ 0</a:t>
            </a:r>
          </a:p>
          <a:p>
            <a:r>
              <a:rPr lang="cs-CZ" dirty="0"/>
              <a:t>Plochá křivka poptávky po investicích - vysoká citlivost poptávky po investicích na úrokovou sazbu a opačně.</a:t>
            </a:r>
          </a:p>
          <a:p>
            <a:r>
              <a:rPr lang="cs-CZ" b="1" dirty="0"/>
              <a:t>Zvýšení autonomní části investičních výdajů </a:t>
            </a:r>
            <a:r>
              <a:rPr lang="cs-CZ" dirty="0"/>
              <a:t>- firmy při každé úrovni úrokové sazby zamýšlejí investovat více. Křivka poptávky po plánovaných investičních výdajích se posunuje doprava.</a:t>
            </a:r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388947A-371C-465A-902A-B6E9ADB45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01" t="25200" r="26079" b="23984"/>
          <a:stretch/>
        </p:blipFill>
        <p:spPr>
          <a:xfrm>
            <a:off x="208362" y="979992"/>
            <a:ext cx="4674413" cy="29041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39C069C1-FE86-48FF-A8EB-F365F67D03BE}"/>
                  </a:ext>
                </a:extLst>
              </p:cNvPr>
              <p:cNvSpPr txBox="1"/>
              <p:nvPr/>
            </p:nvSpPr>
            <p:spPr>
              <a:xfrm>
                <a:off x="5358845" y="1635095"/>
                <a:ext cx="2837375" cy="249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cs-CZ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1200" dirty="0"/>
                  <a:t>i = úroková sazba</a:t>
                </a:r>
              </a:p>
              <a:p>
                <a:endParaRPr lang="cs-CZ" sz="1200" dirty="0"/>
              </a:p>
              <a:p>
                <a:r>
                  <a:rPr lang="cs-CZ" sz="1200" dirty="0"/>
                  <a:t>I = plánované investiční výdaje</a:t>
                </a:r>
              </a:p>
              <a:p>
                <a:endParaRPr lang="cs-CZ" sz="1200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1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cs-CZ" sz="1200" dirty="0"/>
                  <a:t> = autonomní část investičních výdajů  </a:t>
                </a:r>
              </a:p>
              <a:p>
                <a:endParaRPr lang="cs-CZ" sz="1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s-CZ" sz="1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1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cs-CZ" sz="1200" dirty="0"/>
                  <a:t> = citlivost poptávky po investicích na úrokovou sazbu</a:t>
                </a:r>
              </a:p>
              <a:p>
                <a:endParaRPr lang="cs-CZ" sz="1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cs-CZ" sz="16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6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cs-CZ" sz="16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cs-CZ" sz="16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b="1" i="1" smtClean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cs-CZ" sz="16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num>
                      <m:den>
                        <m:r>
                          <a:rPr lang="cs-CZ" sz="1600" b="1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cs-CZ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den>
                    </m:f>
                  </m:oMath>
                </a14:m>
                <a:r>
                  <a:rPr lang="cs-CZ" sz="1200" b="1" dirty="0"/>
                  <a:t> </a:t>
                </a:r>
              </a:p>
              <a:p>
                <a:endParaRPr lang="cs-CZ" sz="1200" dirty="0"/>
              </a:p>
              <a:p>
                <a:endParaRPr lang="cs-CZ" sz="1200" dirty="0"/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39C069C1-FE86-48FF-A8EB-F365F67D0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845" y="1635095"/>
                <a:ext cx="2837375" cy="2497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ázek 7">
            <a:extLst>
              <a:ext uri="{FF2B5EF4-FFF2-40B4-BE49-F238E27FC236}">
                <a16:creationId xmlns:a16="http://schemas.microsoft.com/office/drawing/2014/main" id="{D0615BC4-CAD7-437B-9DD3-3CB2D08E5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845" y="1181159"/>
            <a:ext cx="1469658" cy="45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17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77CBE2A9-D180-491F-8AF9-23B56B0B8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45504"/>
            <a:ext cx="8602133" cy="453348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rgbClr val="CF1F28"/>
                </a:solidFill>
                <a:latin typeface="+mn-lt"/>
                <a:ea typeface="+mj-ea"/>
                <a:cs typeface="+mj-cs"/>
              </a:rPr>
              <a:t>Poptávka po plánovaných autonomních výdajích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735BD6C-6124-45EC-B859-FCC0CF856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81" t="29808" r="26440" b="25230"/>
          <a:stretch/>
        </p:blipFill>
        <p:spPr>
          <a:xfrm>
            <a:off x="195381" y="888810"/>
            <a:ext cx="5328987" cy="2569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ADA6907F-D5F6-4B3C-9BDD-60441F210A92}"/>
                  </a:ext>
                </a:extLst>
              </p:cNvPr>
              <p:cNvSpPr txBox="1"/>
              <p:nvPr/>
            </p:nvSpPr>
            <p:spPr>
              <a:xfrm>
                <a:off x="5653870" y="937099"/>
                <a:ext cx="3216753" cy="6299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cs-CZ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12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2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</m:oMath>
                </a14:m>
                <a:r>
                  <a:rPr lang="cs-CZ" sz="1200" b="1" dirty="0"/>
                  <a:t> = vládní nákupy zboží a služeb</a:t>
                </a:r>
              </a:p>
              <a:p>
                <a:endParaRPr lang="cs-CZ" sz="1200" b="1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12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200" b="1" i="1" dirty="0">
                            <a:latin typeface="Cambria Math" panose="02040503050406030204" pitchFamily="18" charset="0"/>
                          </a:rPr>
                          <m:t>𝑻𝑹</m:t>
                        </m:r>
                      </m:e>
                    </m:acc>
                  </m:oMath>
                </a14:m>
                <a:r>
                  <a:rPr lang="cs-CZ" sz="1200" b="1" dirty="0"/>
                  <a:t> = transferové platby</a:t>
                </a:r>
              </a:p>
              <a:p>
                <a:endParaRPr lang="cs-CZ" sz="1200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12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200" b="1" i="1" dirty="0">
                            <a:latin typeface="Cambria Math" panose="02040503050406030204" pitchFamily="18" charset="0"/>
                          </a:rPr>
                          <m:t>𝑻𝑨</m:t>
                        </m:r>
                      </m:e>
                    </m:acc>
                  </m:oMath>
                </a14:m>
                <a:r>
                  <a:rPr lang="cs-CZ" sz="1200" b="1" dirty="0"/>
                  <a:t> = autonomní daně</a:t>
                </a:r>
              </a:p>
              <a:p>
                <a:endParaRPr lang="cs-CZ" sz="1200" b="1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12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200" b="1" i="1" dirty="0">
                            <a:latin typeface="Cambria Math" panose="02040503050406030204" pitchFamily="18" charset="0"/>
                          </a:rPr>
                          <m:t>𝑪𝒂</m:t>
                        </m:r>
                      </m:e>
                    </m:acc>
                  </m:oMath>
                </a14:m>
                <a:r>
                  <a:rPr lang="cs-CZ" sz="1200" b="1" dirty="0"/>
                  <a:t> = autonomní spotřeba </a:t>
                </a:r>
              </a:p>
              <a:p>
                <a:endParaRPr lang="cs-CZ" sz="1200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2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200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sSup>
                          <m:sSupPr>
                            <m:ctrlPr>
                              <a:rPr lang="cs-CZ" sz="12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200" b="1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cs-CZ" sz="1200" b="1" i="1" dirty="0">
                                <a:latin typeface="Cambria Math" panose="02040503050406030204" pitchFamily="18" charset="0"/>
                              </a:rPr>
                              <m:t>𝑪𝒂</m:t>
                            </m:r>
                            <m:r>
                              <a:rPr lang="cs-CZ" sz="1200" b="1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s-CZ" sz="1200" b="1" i="1" dirty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sub>
                    </m:sSub>
                  </m:oMath>
                </a14:m>
                <a:r>
                  <a:rPr lang="cs-CZ" sz="1200" b="1" dirty="0"/>
                  <a:t>= koeficient citlivosti poptávky po autonomní spotřebě na úrokovou sazbu</a:t>
                </a:r>
              </a:p>
              <a:p>
                <a:endParaRPr lang="cs-CZ" sz="1200" b="1" dirty="0"/>
              </a:p>
              <a:p>
                <a:r>
                  <a:rPr lang="cs-CZ" sz="1200" b="1" dirty="0"/>
                  <a:t>I = plánované investiční výdaje</a:t>
                </a:r>
              </a:p>
              <a:p>
                <a:endParaRPr lang="cs-CZ" sz="1200" b="1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12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200" b="1" i="1" dirty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acc>
                  </m:oMath>
                </a14:m>
                <a:r>
                  <a:rPr lang="cs-CZ" sz="1200" b="1" dirty="0"/>
                  <a:t> = plánované investiční výdaje nezávislé na důchodu i na úrokové sazbě </a:t>
                </a:r>
              </a:p>
              <a:p>
                <a:endParaRPr lang="cs-CZ" sz="1200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2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cs-CZ" sz="1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2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cs-CZ" sz="1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cs-CZ" sz="1200" b="1" dirty="0"/>
                  <a:t> = citlivost poptávky po investicích na úrokovou sazbu</a:t>
                </a:r>
                <a:endParaRPr lang="cs-CZ" sz="1600" b="1" dirty="0">
                  <a:solidFill>
                    <a:srgbClr val="FF0000"/>
                  </a:solidFill>
                </a:endParaRPr>
              </a:p>
              <a:p>
                <a:endParaRPr lang="cs-CZ" sz="1600" b="1" dirty="0">
                  <a:solidFill>
                    <a:srgbClr val="FF0000"/>
                  </a:solidFill>
                </a:endParaRPr>
              </a:p>
              <a:p>
                <a:r>
                  <a:rPr lang="cs-CZ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Závislé na i: spotřeba + investice</a:t>
                </a:r>
              </a:p>
              <a:p>
                <a:endParaRPr lang="cs-CZ" sz="16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  <a:p>
                <a:r>
                  <a:rPr lang="cs-CZ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Nezávislé na i: G, TR, TA</a:t>
                </a:r>
              </a:p>
              <a:p>
                <a:endParaRPr lang="cs-CZ" sz="1200" b="1" dirty="0"/>
              </a:p>
              <a:p>
                <a:endParaRPr lang="cs-CZ" sz="1200" b="1" dirty="0"/>
              </a:p>
              <a:p>
                <a:endParaRPr lang="cs-CZ" sz="1200" b="1" dirty="0"/>
              </a:p>
              <a:p>
                <a:endParaRPr lang="cs-CZ" sz="1200" dirty="0"/>
              </a:p>
              <a:p>
                <a:endParaRPr lang="cs-CZ" sz="1200" b="1" dirty="0"/>
              </a:p>
              <a:p>
                <a:endParaRPr lang="cs-CZ" sz="1200" dirty="0"/>
              </a:p>
              <a:p>
                <a:endParaRPr lang="cs-CZ" sz="1200" dirty="0"/>
              </a:p>
              <a:p>
                <a:endParaRPr lang="cs-CZ" sz="1200" dirty="0"/>
              </a:p>
              <a:p>
                <a:endParaRPr lang="cs-CZ" sz="1200" dirty="0"/>
              </a:p>
              <a:p>
                <a:endParaRPr lang="cs-CZ" sz="1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ADA6907F-D5F6-4B3C-9BDD-60441F210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870" y="937099"/>
                <a:ext cx="3216753" cy="6299545"/>
              </a:xfrm>
              <a:prstGeom prst="rect">
                <a:avLst/>
              </a:prstGeom>
              <a:blipFill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0D77C04E-8EE5-4FE6-9F49-CC54AD32D43A}"/>
                  </a:ext>
                </a:extLst>
              </p:cNvPr>
              <p:cNvSpPr txBox="1"/>
              <p:nvPr/>
            </p:nvSpPr>
            <p:spPr>
              <a:xfrm>
                <a:off x="395111" y="3458385"/>
                <a:ext cx="5258759" cy="2310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>
                    <a:highlight>
                      <a:srgbClr val="FFFF00"/>
                    </a:highlight>
                  </a:rPr>
                  <a:t>Poptávka po autonomních výdajích</a:t>
                </a:r>
                <a:r>
                  <a:rPr lang="cs-CZ" sz="1600" b="1" dirty="0"/>
                  <a:t>:</a:t>
                </a:r>
              </a:p>
              <a:p>
                <a:endParaRPr lang="cs-CZ" sz="1600" b="1" dirty="0"/>
              </a:p>
              <a:p>
                <a:r>
                  <a:rPr lang="cs-CZ" sz="1600" b="1" dirty="0"/>
                  <a:t>Posuny křivky poptávky po autonomních výdajích doprava</a:t>
                </a:r>
                <a:r>
                  <a:rPr lang="cs-CZ" sz="1600" dirty="0"/>
                  <a:t>: </a:t>
                </a:r>
              </a:p>
              <a:p>
                <a:r>
                  <a:rPr lang="cs-CZ" sz="1600" dirty="0"/>
                  <a:t>(a v opačném případě doleva):        	</a:t>
                </a:r>
              </a:p>
              <a:p>
                <a:r>
                  <a:rPr lang="cs-CZ" sz="1600" dirty="0"/>
                  <a:t>                    1. zvýšení vládních výdajů na zboží a služby,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16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6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cs-CZ" sz="1600" dirty="0"/>
                  <a:t> </a:t>
                </a:r>
              </a:p>
              <a:p>
                <a:r>
                  <a:rPr lang="cs-CZ" sz="1600" dirty="0"/>
                  <a:t>                    2. zvýšení transferových plateb,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16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600" i="1" dirty="0">
                            <a:latin typeface="Cambria Math" panose="02040503050406030204" pitchFamily="18" charset="0"/>
                          </a:rPr>
                          <m:t>𝑇𝑅</m:t>
                        </m:r>
                      </m:e>
                    </m:acc>
                  </m:oMath>
                </a14:m>
                <a:r>
                  <a:rPr lang="cs-CZ" sz="1600" dirty="0"/>
                  <a:t> </a:t>
                </a:r>
              </a:p>
              <a:p>
                <a:r>
                  <a:rPr lang="cs-CZ" sz="1600" dirty="0"/>
                  <a:t>                    3. snížení autonomních daní,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16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600" i="1" dirty="0">
                            <a:latin typeface="Cambria Math" panose="02040503050406030204" pitchFamily="18" charset="0"/>
                          </a:rPr>
                          <m:t>𝑇𝐴</m:t>
                        </m:r>
                      </m:e>
                    </m:acc>
                  </m:oMath>
                </a14:m>
                <a:r>
                  <a:rPr lang="cs-CZ" sz="1600" dirty="0"/>
                  <a:t> </a:t>
                </a:r>
              </a:p>
              <a:p>
                <a:r>
                  <a:rPr lang="cs-CZ" sz="1600" dirty="0"/>
                  <a:t>                    4. zvýšení podnikatelské důvěry, roste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16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6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cs-CZ" sz="1600" dirty="0"/>
                  <a:t> </a:t>
                </a:r>
              </a:p>
              <a:p>
                <a:r>
                  <a:rPr lang="cs-CZ" sz="1600" dirty="0"/>
                  <a:t>                    5. zvýšení spotřebitelské důvěry, roste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16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600" i="1" dirty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cs-CZ" sz="16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cs-CZ" sz="1600" dirty="0"/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0D77C04E-8EE5-4FE6-9F49-CC54AD32D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11" y="3458385"/>
                <a:ext cx="5258759" cy="2310056"/>
              </a:xfrm>
              <a:prstGeom prst="rect">
                <a:avLst/>
              </a:prstGeom>
              <a:blipFill>
                <a:blip r:embed="rId4"/>
                <a:stretch>
                  <a:fillRect l="-696" t="-792" b="-26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Obrázek 10">
            <a:extLst>
              <a:ext uri="{FF2B5EF4-FFF2-40B4-BE49-F238E27FC236}">
                <a16:creationId xmlns:a16="http://schemas.microsoft.com/office/drawing/2014/main" id="{9B4137B6-49EA-48CC-B159-E02D0FFE0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3825" y="3429000"/>
            <a:ext cx="1356531" cy="58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26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16584F-8897-478C-A535-CED95BC3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Odvození křivky 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866381-8278-4037-8F25-0A1943D1C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25625"/>
            <a:ext cx="8064000" cy="4081204"/>
          </a:xfrm>
        </p:spPr>
        <p:txBody>
          <a:bodyPr/>
          <a:lstStyle/>
          <a:p>
            <a:r>
              <a:rPr lang="cs-CZ" dirty="0"/>
              <a:t>V rovnováze AD = Y. </a:t>
            </a:r>
          </a:p>
          <a:p>
            <a:r>
              <a:rPr lang="cs-CZ" dirty="0"/>
              <a:t>Celé autonomní výdaje závislé na i, potom: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 rovnice plyne, že (</a:t>
            </a:r>
            <a:r>
              <a:rPr lang="cs-CZ" dirty="0" err="1"/>
              <a:t>ceteris</a:t>
            </a:r>
            <a:r>
              <a:rPr lang="cs-CZ" dirty="0"/>
              <a:t> </a:t>
            </a:r>
            <a:r>
              <a:rPr lang="cs-CZ" dirty="0" err="1"/>
              <a:t>paribus</a:t>
            </a:r>
            <a:r>
              <a:rPr lang="cs-CZ" dirty="0"/>
              <a:t>) </a:t>
            </a:r>
            <a:r>
              <a:rPr lang="cs-CZ" b="1" dirty="0"/>
              <a:t>AD je tím větší, čím nižší je i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4E015FF-7B46-413A-B936-4AB533C1F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85" y="2763457"/>
            <a:ext cx="4970086" cy="56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409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42B34AD4-CC8C-42C8-A123-A24A28B23F52}" vid="{CAA84E04-F411-4E5F-9AFE-C1503F826B3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1451</TotalTime>
  <Words>1570</Words>
  <Application>Microsoft Office PowerPoint</Application>
  <PresentationFormat>Předvádění na obrazovce (4:3)</PresentationFormat>
  <Paragraphs>227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Times New Roman</vt:lpstr>
      <vt:lpstr>Motiv Office</vt:lpstr>
      <vt:lpstr>přednáška č. 2  MODEL IS-LM Sestrojení modelu IS-LM  </vt:lpstr>
      <vt:lpstr>Obsah kurzu Makroekonomie II v AR 2022/2023: </vt:lpstr>
      <vt:lpstr>Model IS-LM</vt:lpstr>
      <vt:lpstr>Předpoklady IS-LM</vt:lpstr>
      <vt:lpstr>Autonomní výdaje a úroková sazba</vt:lpstr>
      <vt:lpstr>Odvození rovnice agregátní poptávky – opakování z minulé přednášky</vt:lpstr>
      <vt:lpstr>Prezentace aplikace PowerPoint</vt:lpstr>
      <vt:lpstr>Prezentace aplikace PowerPoint</vt:lpstr>
      <vt:lpstr>Odvození křivky IS</vt:lpstr>
      <vt:lpstr>Prezentace aplikace PowerPoint</vt:lpstr>
      <vt:lpstr>Počítáme… (1) Křivka IS a její odvození</vt:lpstr>
      <vt:lpstr>Prezentace aplikace PowerPoint</vt:lpstr>
      <vt:lpstr>Prezentace aplikace PowerPoint</vt:lpstr>
      <vt:lpstr>Trh finančních aktiv (peněz) a křivka LM</vt:lpstr>
      <vt:lpstr>Poptávka po reálných peněžních zůstatcích</vt:lpstr>
      <vt:lpstr>Keynesiánská teorie poptávky po penězích</vt:lpstr>
      <vt:lpstr>Prezentace aplikace PowerPoint</vt:lpstr>
      <vt:lpstr>Prezentace aplikace PowerPoint</vt:lpstr>
      <vt:lpstr>Odvození křivky LM</vt:lpstr>
      <vt:lpstr>Prezentace aplikace PowerPoint</vt:lpstr>
      <vt:lpstr>Počítáme… (2) Křivka LM a její odvození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Makroekonomie</dc:title>
  <dc:creator>NovakovaM</dc:creator>
  <cp:lastModifiedBy>Zimmermannová Jarmila</cp:lastModifiedBy>
  <cp:revision>110</cp:revision>
  <dcterms:created xsi:type="dcterms:W3CDTF">2019-05-29T10:16:07Z</dcterms:created>
  <dcterms:modified xsi:type="dcterms:W3CDTF">2022-10-05T12:13:14Z</dcterms:modified>
</cp:coreProperties>
</file>