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78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65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1" autoAdjust="0"/>
    <p:restoredTop sz="94660"/>
  </p:normalViewPr>
  <p:slideViewPr>
    <p:cSldViewPr snapToGrid="0" showGuides="1">
      <p:cViewPr varScale="1">
        <p:scale>
          <a:sx n="84" d="100"/>
          <a:sy n="84" d="100"/>
        </p:scale>
        <p:origin x="192" y="20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Click to edit Master title style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Click to edit Master subtitle style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Click to edit Master title style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Click to edit Master subtitle style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Drag picture to placeholder or click icon to add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800" dirty="0"/>
              <a:t>OCHRANA ZDRAVÍ, BEZPEČNOST A ERGONOMIE PŘI PRÁCI S ICT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PhDr. Jan </a:t>
            </a:r>
            <a:r>
              <a:rPr lang="cs-CZ" dirty="0" err="1"/>
              <a:t>Lavrinčík</a:t>
            </a:r>
            <a:r>
              <a:rPr lang="cs-CZ" dirty="0"/>
              <a:t>, </a:t>
            </a:r>
            <a:r>
              <a:rPr lang="cs-CZ" dirty="0" err="1"/>
              <a:t>DiS</a:t>
            </a:r>
            <a:r>
              <a:rPr lang="cs-CZ" dirty="0"/>
              <a:t>., Ph.D.</a:t>
            </a:r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A5D951-7EDC-634F-B1D6-DD8B721C6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Výška a rozměry pracovního stolu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D9EF0B-3AAE-3342-8921-70C8C08FF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Dalši</a:t>
            </a:r>
            <a:r>
              <a:rPr lang="cs-CZ" dirty="0"/>
              <a:t>́ z </a:t>
            </a:r>
            <a:r>
              <a:rPr lang="cs-CZ" dirty="0" err="1"/>
              <a:t>důležitých</a:t>
            </a:r>
            <a:r>
              <a:rPr lang="cs-CZ" dirty="0"/>
              <a:t> faktorů </a:t>
            </a:r>
            <a:r>
              <a:rPr lang="cs-CZ" dirty="0" err="1"/>
              <a:t>správne</a:t>
            </a:r>
            <a:r>
              <a:rPr lang="cs-CZ" dirty="0"/>
              <a:t>́ ergonomie </a:t>
            </a:r>
            <a:r>
              <a:rPr lang="cs-CZ" dirty="0" err="1"/>
              <a:t>práce</a:t>
            </a:r>
            <a:r>
              <a:rPr lang="cs-CZ" dirty="0"/>
              <a:t> na </a:t>
            </a:r>
            <a:r>
              <a:rPr lang="cs-CZ" dirty="0" err="1"/>
              <a:t>počítači</a:t>
            </a:r>
            <a:r>
              <a:rPr lang="cs-CZ" dirty="0"/>
              <a:t> je </a:t>
            </a:r>
            <a:r>
              <a:rPr lang="cs-CZ" dirty="0" err="1"/>
              <a:t>výška</a:t>
            </a:r>
            <a:r>
              <a:rPr lang="cs-CZ" dirty="0"/>
              <a:t> a </a:t>
            </a:r>
            <a:r>
              <a:rPr lang="cs-CZ" dirty="0" err="1"/>
              <a:t>rozměry</a:t>
            </a:r>
            <a:r>
              <a:rPr lang="cs-CZ" dirty="0"/>
              <a:t> </a:t>
            </a:r>
            <a:r>
              <a:rPr lang="cs-CZ" dirty="0" err="1"/>
              <a:t>pracovni</a:t>
            </a:r>
            <a:r>
              <a:rPr lang="cs-CZ" dirty="0"/>
              <a:t>́ plochy stolu. Ta </a:t>
            </a:r>
            <a:r>
              <a:rPr lang="cs-CZ" dirty="0" err="1"/>
              <a:t>totiz</a:t>
            </a:r>
            <a:r>
              <a:rPr lang="cs-CZ" dirty="0"/>
              <a:t>̌ </a:t>
            </a:r>
            <a:r>
              <a:rPr lang="cs-CZ" dirty="0" err="1"/>
              <a:t>ovlivňuje</a:t>
            </a:r>
            <a:r>
              <a:rPr lang="cs-CZ" dirty="0"/>
              <a:t> polohu a sklon ramen, </a:t>
            </a:r>
            <a:r>
              <a:rPr lang="cs-CZ" dirty="0" err="1"/>
              <a:t>nadlokti</a:t>
            </a:r>
            <a:r>
              <a:rPr lang="cs-CZ" dirty="0"/>
              <a:t>́, loktů, </a:t>
            </a:r>
            <a:r>
              <a:rPr lang="cs-CZ" dirty="0" err="1"/>
              <a:t>předloktí</a:t>
            </a:r>
            <a:r>
              <a:rPr lang="cs-CZ" dirty="0"/>
              <a:t> a rukou. </a:t>
            </a:r>
          </a:p>
          <a:p>
            <a:r>
              <a:rPr lang="cs-CZ" dirty="0" err="1"/>
              <a:t>Rozměry</a:t>
            </a:r>
            <a:r>
              <a:rPr lang="cs-CZ" dirty="0"/>
              <a:t> </a:t>
            </a:r>
            <a:r>
              <a:rPr lang="cs-CZ" dirty="0" err="1"/>
              <a:t>pracovního</a:t>
            </a:r>
            <a:r>
              <a:rPr lang="cs-CZ" dirty="0"/>
              <a:t> stolu by </a:t>
            </a:r>
            <a:r>
              <a:rPr lang="cs-CZ" dirty="0" err="1"/>
              <a:t>měly</a:t>
            </a:r>
            <a:r>
              <a:rPr lang="cs-CZ" dirty="0"/>
              <a:t> </a:t>
            </a:r>
            <a:r>
              <a:rPr lang="cs-CZ" dirty="0" err="1"/>
              <a:t>být</a:t>
            </a:r>
            <a:r>
              <a:rPr lang="cs-CZ" dirty="0"/>
              <a:t> </a:t>
            </a:r>
            <a:r>
              <a:rPr lang="cs-CZ" dirty="0" err="1"/>
              <a:t>řešeny</a:t>
            </a:r>
            <a:r>
              <a:rPr lang="cs-CZ" dirty="0"/>
              <a:t> tak, aby bylo </a:t>
            </a:r>
            <a:r>
              <a:rPr lang="cs-CZ" dirty="0" err="1"/>
              <a:t>možne</a:t>
            </a:r>
            <a:r>
              <a:rPr lang="cs-CZ" dirty="0"/>
              <a:t>́ kdykoliv </a:t>
            </a:r>
            <a:r>
              <a:rPr lang="cs-CZ" dirty="0" err="1"/>
              <a:t>změnit</a:t>
            </a:r>
            <a:r>
              <a:rPr lang="cs-CZ" dirty="0"/>
              <a:t> </a:t>
            </a:r>
            <a:r>
              <a:rPr lang="cs-CZ" dirty="0" err="1"/>
              <a:t>uspořádáni</a:t>
            </a:r>
            <a:r>
              <a:rPr lang="cs-CZ" dirty="0"/>
              <a:t>́ jed- </a:t>
            </a:r>
            <a:r>
              <a:rPr lang="cs-CZ" dirty="0" err="1"/>
              <a:t>notlivých</a:t>
            </a:r>
            <a:r>
              <a:rPr lang="cs-CZ" dirty="0"/>
              <a:t> </a:t>
            </a:r>
            <a:r>
              <a:rPr lang="cs-CZ" dirty="0" err="1"/>
              <a:t>počítačových</a:t>
            </a:r>
            <a:r>
              <a:rPr lang="cs-CZ" dirty="0"/>
              <a:t> komponent (obrazovka, </a:t>
            </a:r>
            <a:r>
              <a:rPr lang="cs-CZ" dirty="0" err="1"/>
              <a:t>klávesnice</a:t>
            </a:r>
            <a:r>
              <a:rPr lang="cs-CZ" dirty="0"/>
              <a:t>, </a:t>
            </a:r>
            <a:r>
              <a:rPr lang="cs-CZ" dirty="0" err="1"/>
              <a:t>držák</a:t>
            </a:r>
            <a:r>
              <a:rPr lang="cs-CZ" dirty="0"/>
              <a:t> na dokumenty, atd.). Deska </a:t>
            </a:r>
            <a:r>
              <a:rPr lang="cs-CZ" dirty="0" err="1"/>
              <a:t>pracovního</a:t>
            </a:r>
            <a:r>
              <a:rPr lang="cs-CZ" dirty="0"/>
              <a:t> stolu se </a:t>
            </a:r>
            <a:r>
              <a:rPr lang="cs-CZ" dirty="0" err="1"/>
              <a:t>doporučuje</a:t>
            </a:r>
            <a:r>
              <a:rPr lang="cs-CZ" dirty="0"/>
              <a:t> </a:t>
            </a:r>
            <a:r>
              <a:rPr lang="cs-CZ" dirty="0" err="1"/>
              <a:t>vždy</a:t>
            </a:r>
            <a:r>
              <a:rPr lang="cs-CZ" dirty="0"/>
              <a:t> </a:t>
            </a:r>
            <a:r>
              <a:rPr lang="cs-CZ" dirty="0" err="1"/>
              <a:t>matna</a:t>
            </a:r>
            <a:r>
              <a:rPr lang="cs-CZ" dirty="0"/>
              <a:t>́, aby </a:t>
            </a:r>
            <a:r>
              <a:rPr lang="cs-CZ" dirty="0" err="1"/>
              <a:t>nedocházelo</a:t>
            </a:r>
            <a:r>
              <a:rPr lang="cs-CZ" dirty="0"/>
              <a:t> ke </a:t>
            </a:r>
            <a:r>
              <a:rPr lang="cs-CZ" dirty="0" err="1"/>
              <a:t>světelným</a:t>
            </a:r>
            <a:r>
              <a:rPr lang="cs-CZ" dirty="0"/>
              <a:t> </a:t>
            </a:r>
            <a:r>
              <a:rPr lang="cs-CZ" dirty="0" err="1"/>
              <a:t>odleskům</a:t>
            </a:r>
            <a:r>
              <a:rPr lang="cs-CZ" dirty="0"/>
              <a:t>, </a:t>
            </a:r>
            <a:r>
              <a:rPr lang="cs-CZ" dirty="0" err="1"/>
              <a:t>ktere</a:t>
            </a:r>
            <a:r>
              <a:rPr lang="cs-CZ" dirty="0"/>
              <a:t>́ mohou vadit </a:t>
            </a:r>
            <a:r>
              <a:rPr lang="cs-CZ" dirty="0" err="1"/>
              <a:t>při</a:t>
            </a:r>
            <a:r>
              <a:rPr lang="cs-CZ" dirty="0"/>
              <a:t> </a:t>
            </a:r>
            <a:r>
              <a:rPr lang="cs-CZ" dirty="0" err="1"/>
              <a:t>práci</a:t>
            </a:r>
            <a:r>
              <a:rPr lang="cs-CZ" dirty="0"/>
              <a:t>. </a:t>
            </a:r>
          </a:p>
          <a:p>
            <a:r>
              <a:rPr lang="cs-CZ" dirty="0"/>
              <a:t>Pokud je </a:t>
            </a:r>
            <a:r>
              <a:rPr lang="cs-CZ" dirty="0" err="1"/>
              <a:t>stůl</a:t>
            </a:r>
            <a:r>
              <a:rPr lang="cs-CZ" dirty="0"/>
              <a:t> </a:t>
            </a:r>
            <a:r>
              <a:rPr lang="cs-CZ" dirty="0" err="1"/>
              <a:t>přílis</a:t>
            </a:r>
            <a:r>
              <a:rPr lang="cs-CZ" dirty="0"/>
              <a:t>̌ </a:t>
            </a:r>
            <a:r>
              <a:rPr lang="cs-CZ" dirty="0" err="1"/>
              <a:t>vysoky</a:t>
            </a:r>
            <a:r>
              <a:rPr lang="cs-CZ" dirty="0"/>
              <a:t>́, bude </a:t>
            </a:r>
            <a:r>
              <a:rPr lang="cs-CZ" dirty="0" err="1"/>
              <a:t>vás</a:t>
            </a:r>
            <a:r>
              <a:rPr lang="cs-CZ" dirty="0"/>
              <a:t> nutit zvedat ramena, a </a:t>
            </a:r>
            <a:r>
              <a:rPr lang="cs-CZ" dirty="0" err="1"/>
              <a:t>paže</a:t>
            </a:r>
            <a:r>
              <a:rPr lang="cs-CZ" dirty="0"/>
              <a:t> v lokti budou </a:t>
            </a:r>
            <a:r>
              <a:rPr lang="cs-CZ" dirty="0" err="1"/>
              <a:t>svírat</a:t>
            </a:r>
            <a:r>
              <a:rPr lang="cs-CZ" dirty="0"/>
              <a:t> </a:t>
            </a:r>
            <a:r>
              <a:rPr lang="cs-CZ" dirty="0" err="1"/>
              <a:t>ostry</a:t>
            </a:r>
            <a:r>
              <a:rPr lang="cs-CZ" dirty="0"/>
              <a:t>́ </a:t>
            </a:r>
            <a:r>
              <a:rPr lang="cs-CZ" dirty="0" err="1"/>
              <a:t>úhel</a:t>
            </a:r>
            <a:r>
              <a:rPr lang="cs-CZ" dirty="0"/>
              <a:t>. </a:t>
            </a:r>
            <a:r>
              <a:rPr lang="cs-CZ" dirty="0" err="1"/>
              <a:t>Předlokti</a:t>
            </a:r>
            <a:r>
              <a:rPr lang="cs-CZ" dirty="0"/>
              <a:t>́ bude zase </a:t>
            </a:r>
            <a:r>
              <a:rPr lang="cs-CZ" dirty="0" err="1"/>
              <a:t>stlačeno</a:t>
            </a:r>
            <a:r>
              <a:rPr lang="cs-CZ" dirty="0"/>
              <a:t> hranou stolu, </a:t>
            </a:r>
            <a:r>
              <a:rPr lang="cs-CZ" dirty="0" err="1"/>
              <a:t>coz</a:t>
            </a:r>
            <a:r>
              <a:rPr lang="cs-CZ" dirty="0"/>
              <a:t>̌ povede k </a:t>
            </a:r>
            <a:r>
              <a:rPr lang="cs-CZ" dirty="0" err="1"/>
              <a:t>podrážděni</a:t>
            </a:r>
            <a:r>
              <a:rPr lang="cs-CZ" dirty="0"/>
              <a:t>́ svalů, omezení </a:t>
            </a:r>
            <a:r>
              <a:rPr lang="cs-CZ" dirty="0" err="1"/>
              <a:t>průtoku</a:t>
            </a:r>
            <a:r>
              <a:rPr lang="cs-CZ" dirty="0"/>
              <a:t> krve a </a:t>
            </a:r>
            <a:r>
              <a:rPr lang="cs-CZ" dirty="0" err="1"/>
              <a:t>následne</a:t>
            </a:r>
            <a:r>
              <a:rPr lang="cs-CZ" dirty="0"/>
              <a:t>̌ </a:t>
            </a:r>
            <a:r>
              <a:rPr lang="cs-CZ" dirty="0" err="1"/>
              <a:t>take</a:t>
            </a:r>
            <a:r>
              <a:rPr lang="cs-CZ" dirty="0"/>
              <a:t>́ k </a:t>
            </a:r>
            <a:r>
              <a:rPr lang="cs-CZ" dirty="0" err="1"/>
              <a:t>nepříjemným</a:t>
            </a:r>
            <a:r>
              <a:rPr lang="cs-CZ" dirty="0"/>
              <a:t> bolestem, </a:t>
            </a:r>
            <a:r>
              <a:rPr lang="cs-CZ" dirty="0" err="1"/>
              <a:t>ktere</a:t>
            </a:r>
            <a:r>
              <a:rPr lang="cs-CZ" dirty="0"/>
              <a:t>́ </a:t>
            </a:r>
            <a:r>
              <a:rPr lang="cs-CZ" dirty="0" err="1"/>
              <a:t>ucítíte</a:t>
            </a:r>
            <a:r>
              <a:rPr lang="cs-CZ" dirty="0"/>
              <a:t> </a:t>
            </a:r>
            <a:r>
              <a:rPr lang="cs-CZ" dirty="0" err="1"/>
              <a:t>az</a:t>
            </a:r>
            <a:r>
              <a:rPr lang="cs-CZ" dirty="0"/>
              <a:t>̌ v </a:t>
            </a:r>
            <a:r>
              <a:rPr lang="cs-CZ" dirty="0" err="1"/>
              <a:t>šíji</a:t>
            </a:r>
            <a:r>
              <a:rPr lang="cs-CZ" dirty="0"/>
              <a:t>. </a:t>
            </a:r>
          </a:p>
          <a:p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2474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86CC60-BF6D-8B44-B9FF-60AB5DBEE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Výška a rozměry pracovního stolu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520500-0057-4343-8976-24BE0A4551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Snížením</a:t>
            </a:r>
            <a:r>
              <a:rPr lang="cs-CZ" dirty="0"/>
              <a:t> </a:t>
            </a:r>
            <a:r>
              <a:rPr lang="cs-CZ" dirty="0" err="1"/>
              <a:t>pracovního</a:t>
            </a:r>
            <a:r>
              <a:rPr lang="cs-CZ" dirty="0"/>
              <a:t> stolu </a:t>
            </a:r>
            <a:r>
              <a:rPr lang="cs-CZ" dirty="0" err="1"/>
              <a:t>docílíte</a:t>
            </a:r>
            <a:r>
              <a:rPr lang="cs-CZ" dirty="0"/>
              <a:t> </a:t>
            </a:r>
            <a:r>
              <a:rPr lang="cs-CZ" dirty="0" err="1"/>
              <a:t>podstatne</a:t>
            </a:r>
            <a:r>
              <a:rPr lang="cs-CZ" dirty="0"/>
              <a:t>̌ </a:t>
            </a:r>
            <a:r>
              <a:rPr lang="cs-CZ" dirty="0" err="1"/>
              <a:t>přirozenějšímu</a:t>
            </a:r>
            <a:r>
              <a:rPr lang="cs-CZ" dirty="0"/>
              <a:t> </a:t>
            </a:r>
            <a:r>
              <a:rPr lang="cs-CZ" dirty="0" err="1"/>
              <a:t>drženi</a:t>
            </a:r>
            <a:r>
              <a:rPr lang="cs-CZ" dirty="0"/>
              <a:t>́ </a:t>
            </a:r>
            <a:r>
              <a:rPr lang="cs-CZ" dirty="0" err="1"/>
              <a:t>paži</a:t>
            </a:r>
            <a:r>
              <a:rPr lang="cs-CZ" dirty="0"/>
              <a:t>́ s </a:t>
            </a:r>
            <a:r>
              <a:rPr lang="cs-CZ" dirty="0" err="1"/>
              <a:t>náklonem</a:t>
            </a:r>
            <a:r>
              <a:rPr lang="cs-CZ" dirty="0"/>
              <a:t> o </a:t>
            </a:r>
            <a:r>
              <a:rPr lang="cs-CZ" dirty="0" err="1"/>
              <a:t>úhlu</a:t>
            </a:r>
            <a:r>
              <a:rPr lang="cs-CZ" dirty="0"/>
              <a:t> </a:t>
            </a:r>
            <a:r>
              <a:rPr lang="cs-CZ" dirty="0" err="1"/>
              <a:t>větším</a:t>
            </a:r>
            <a:r>
              <a:rPr lang="cs-CZ" dirty="0"/>
              <a:t> </a:t>
            </a:r>
            <a:r>
              <a:rPr lang="cs-CZ" dirty="0" err="1"/>
              <a:t>nez</a:t>
            </a:r>
            <a:r>
              <a:rPr lang="cs-CZ" dirty="0"/>
              <a:t>̌ 90°. </a:t>
            </a:r>
            <a:r>
              <a:rPr lang="cs-CZ" dirty="0" err="1"/>
              <a:t>Díky</a:t>
            </a:r>
            <a:r>
              <a:rPr lang="cs-CZ" dirty="0"/>
              <a:t> tomu pak </a:t>
            </a:r>
            <a:r>
              <a:rPr lang="cs-CZ" dirty="0" err="1"/>
              <a:t>odstraníte</a:t>
            </a:r>
            <a:r>
              <a:rPr lang="cs-CZ" dirty="0"/>
              <a:t> nepohodu (</a:t>
            </a:r>
            <a:r>
              <a:rPr lang="cs-CZ" dirty="0" err="1"/>
              <a:t>diskomfort</a:t>
            </a:r>
            <a:r>
              <a:rPr lang="cs-CZ" dirty="0"/>
              <a:t>) </a:t>
            </a:r>
            <a:r>
              <a:rPr lang="cs-CZ" dirty="0" err="1"/>
              <a:t>při</a:t>
            </a:r>
            <a:r>
              <a:rPr lang="cs-CZ" dirty="0"/>
              <a:t> sezení u </a:t>
            </a:r>
            <a:r>
              <a:rPr lang="cs-CZ" dirty="0" err="1"/>
              <a:t>počítače</a:t>
            </a:r>
            <a:r>
              <a:rPr lang="cs-CZ" dirty="0"/>
              <a:t>. </a:t>
            </a:r>
          </a:p>
          <a:p>
            <a:r>
              <a:rPr lang="cs-CZ" dirty="0" err="1"/>
              <a:t>Ideálním</a:t>
            </a:r>
            <a:r>
              <a:rPr lang="cs-CZ" dirty="0"/>
              <a:t> </a:t>
            </a:r>
            <a:r>
              <a:rPr lang="cs-CZ" dirty="0" err="1"/>
              <a:t>řešením</a:t>
            </a:r>
            <a:r>
              <a:rPr lang="cs-CZ" dirty="0"/>
              <a:t>, je </a:t>
            </a:r>
            <a:r>
              <a:rPr lang="cs-CZ" dirty="0" err="1"/>
              <a:t>výškove</a:t>
            </a:r>
            <a:r>
              <a:rPr lang="cs-CZ" dirty="0"/>
              <a:t>̌ </a:t>
            </a:r>
            <a:r>
              <a:rPr lang="cs-CZ" dirty="0" err="1"/>
              <a:t>nastavitelny</a:t>
            </a:r>
            <a:r>
              <a:rPr lang="cs-CZ" dirty="0"/>
              <a:t>́ </a:t>
            </a:r>
            <a:r>
              <a:rPr lang="cs-CZ" dirty="0" err="1"/>
              <a:t>stůl</a:t>
            </a:r>
            <a:r>
              <a:rPr lang="cs-CZ" dirty="0"/>
              <a:t>, </a:t>
            </a:r>
            <a:r>
              <a:rPr lang="cs-CZ" dirty="0" err="1"/>
              <a:t>ktery</a:t>
            </a:r>
            <a:r>
              <a:rPr lang="cs-CZ" dirty="0"/>
              <a:t>́ je </a:t>
            </a:r>
            <a:r>
              <a:rPr lang="cs-CZ" dirty="0" err="1"/>
              <a:t>však</a:t>
            </a:r>
            <a:r>
              <a:rPr lang="cs-CZ" dirty="0"/>
              <a:t> </a:t>
            </a:r>
            <a:r>
              <a:rPr lang="cs-CZ" dirty="0" err="1"/>
              <a:t>dražši</a:t>
            </a:r>
            <a:r>
              <a:rPr lang="cs-CZ" dirty="0"/>
              <a:t>́... </a:t>
            </a:r>
          </a:p>
          <a:p>
            <a:r>
              <a:rPr lang="cs-CZ" dirty="0"/>
              <a:t>Pokud </a:t>
            </a:r>
            <a:r>
              <a:rPr lang="cs-CZ" dirty="0" err="1"/>
              <a:t>neni</a:t>
            </a:r>
            <a:r>
              <a:rPr lang="cs-CZ" dirty="0"/>
              <a:t>́ </a:t>
            </a:r>
            <a:r>
              <a:rPr lang="cs-CZ" dirty="0" err="1"/>
              <a:t>pracovni</a:t>
            </a:r>
            <a:r>
              <a:rPr lang="cs-CZ" dirty="0"/>
              <a:t>́ deska </a:t>
            </a:r>
            <a:r>
              <a:rPr lang="cs-CZ" dirty="0" err="1"/>
              <a:t>výškove</a:t>
            </a:r>
            <a:r>
              <a:rPr lang="cs-CZ" dirty="0"/>
              <a:t>̌ </a:t>
            </a:r>
            <a:r>
              <a:rPr lang="cs-CZ" dirty="0" err="1"/>
              <a:t>nastavitelna</a:t>
            </a:r>
            <a:r>
              <a:rPr lang="cs-CZ" dirty="0"/>
              <a:t>́, </a:t>
            </a:r>
            <a:r>
              <a:rPr lang="cs-CZ" dirty="0" err="1"/>
              <a:t>měla</a:t>
            </a:r>
            <a:r>
              <a:rPr lang="cs-CZ" dirty="0"/>
              <a:t> by podle </a:t>
            </a:r>
            <a:r>
              <a:rPr lang="cs-CZ" dirty="0" err="1"/>
              <a:t>obecných</a:t>
            </a:r>
            <a:r>
              <a:rPr lang="cs-CZ" dirty="0"/>
              <a:t> pravidel </a:t>
            </a:r>
            <a:r>
              <a:rPr lang="cs-CZ" dirty="0" err="1"/>
              <a:t>mít</a:t>
            </a:r>
            <a:r>
              <a:rPr lang="cs-CZ" dirty="0"/>
              <a:t> </a:t>
            </a:r>
            <a:r>
              <a:rPr lang="cs-CZ" dirty="0" err="1"/>
              <a:t>výšku</a:t>
            </a:r>
            <a:r>
              <a:rPr lang="cs-CZ" dirty="0"/>
              <a:t> zhruba 72 cm nad podlahou. Pro </a:t>
            </a:r>
            <a:r>
              <a:rPr lang="cs-CZ" dirty="0" err="1"/>
              <a:t>ženy</a:t>
            </a:r>
            <a:r>
              <a:rPr lang="cs-CZ" dirty="0"/>
              <a:t>, </a:t>
            </a:r>
            <a:r>
              <a:rPr lang="cs-CZ" dirty="0" err="1"/>
              <a:t>ktere</a:t>
            </a:r>
            <a:r>
              <a:rPr lang="cs-CZ" dirty="0"/>
              <a:t>́ jsou </a:t>
            </a:r>
            <a:r>
              <a:rPr lang="cs-CZ" dirty="0" err="1"/>
              <a:t>menšího</a:t>
            </a:r>
            <a:r>
              <a:rPr lang="cs-CZ" dirty="0"/>
              <a:t> </a:t>
            </a:r>
            <a:r>
              <a:rPr lang="cs-CZ" dirty="0" err="1"/>
              <a:t>vzrůstu</a:t>
            </a:r>
            <a:r>
              <a:rPr lang="cs-CZ" dirty="0"/>
              <a:t>, se </a:t>
            </a:r>
            <a:r>
              <a:rPr lang="cs-CZ" dirty="0" err="1"/>
              <a:t>doporučuje</a:t>
            </a:r>
            <a:r>
              <a:rPr lang="cs-CZ" dirty="0"/>
              <a:t> </a:t>
            </a:r>
            <a:r>
              <a:rPr lang="cs-CZ" dirty="0" err="1"/>
              <a:t>výška</a:t>
            </a:r>
            <a:r>
              <a:rPr lang="cs-CZ" dirty="0"/>
              <a:t> stolu o </a:t>
            </a:r>
            <a:r>
              <a:rPr lang="cs-CZ" dirty="0" err="1"/>
              <a:t>několik</a:t>
            </a:r>
            <a:r>
              <a:rPr lang="cs-CZ" dirty="0"/>
              <a:t> centimetrů </a:t>
            </a:r>
            <a:r>
              <a:rPr lang="cs-CZ" dirty="0" err="1"/>
              <a:t>nižši</a:t>
            </a:r>
            <a:r>
              <a:rPr lang="cs-CZ" dirty="0"/>
              <a:t>́. </a:t>
            </a:r>
          </a:p>
          <a:p>
            <a:r>
              <a:rPr lang="cs-CZ" dirty="0"/>
              <a:t>V </a:t>
            </a:r>
            <a:r>
              <a:rPr lang="cs-CZ" dirty="0" err="1"/>
              <a:t>případe</a:t>
            </a:r>
            <a:r>
              <a:rPr lang="cs-CZ" dirty="0"/>
              <a:t>̌, </a:t>
            </a:r>
            <a:r>
              <a:rPr lang="cs-CZ" dirty="0" err="1"/>
              <a:t>že</a:t>
            </a:r>
            <a:r>
              <a:rPr lang="cs-CZ" dirty="0"/>
              <a:t> je </a:t>
            </a:r>
            <a:r>
              <a:rPr lang="cs-CZ" dirty="0" err="1"/>
              <a:t>možne</a:t>
            </a:r>
            <a:r>
              <a:rPr lang="cs-CZ" dirty="0"/>
              <a:t>́ </a:t>
            </a:r>
            <a:r>
              <a:rPr lang="cs-CZ" dirty="0" err="1"/>
              <a:t>stůl</a:t>
            </a:r>
            <a:r>
              <a:rPr lang="cs-CZ" dirty="0"/>
              <a:t> </a:t>
            </a:r>
            <a:r>
              <a:rPr lang="cs-CZ" dirty="0" err="1"/>
              <a:t>výškove</a:t>
            </a:r>
            <a:r>
              <a:rPr lang="cs-CZ" dirty="0"/>
              <a:t>̌ nastavit, pak je </a:t>
            </a:r>
            <a:r>
              <a:rPr lang="cs-CZ" dirty="0" err="1"/>
              <a:t>ideálni</a:t>
            </a:r>
            <a:r>
              <a:rPr lang="cs-CZ" dirty="0"/>
              <a:t>́, </a:t>
            </a:r>
            <a:r>
              <a:rPr lang="cs-CZ" dirty="0" err="1"/>
              <a:t>kdyz</a:t>
            </a:r>
            <a:r>
              <a:rPr lang="cs-CZ" dirty="0"/>
              <a:t>̌ je jeho </a:t>
            </a:r>
            <a:r>
              <a:rPr lang="cs-CZ" dirty="0" err="1"/>
              <a:t>výška</a:t>
            </a:r>
            <a:r>
              <a:rPr lang="cs-CZ" dirty="0"/>
              <a:t> </a:t>
            </a:r>
            <a:r>
              <a:rPr lang="cs-CZ" dirty="0" err="1"/>
              <a:t>stejna</a:t>
            </a:r>
            <a:r>
              <a:rPr lang="cs-CZ" dirty="0"/>
              <a:t>́ s </a:t>
            </a:r>
            <a:r>
              <a:rPr lang="cs-CZ" dirty="0" err="1"/>
              <a:t>výškou</a:t>
            </a:r>
            <a:r>
              <a:rPr lang="cs-CZ" dirty="0"/>
              <a:t> loktů. </a:t>
            </a:r>
            <a:r>
              <a:rPr lang="cs-CZ" dirty="0" err="1"/>
              <a:t>Předlokti</a:t>
            </a:r>
            <a:r>
              <a:rPr lang="cs-CZ" dirty="0"/>
              <a:t>́ a </a:t>
            </a:r>
            <a:r>
              <a:rPr lang="cs-CZ" dirty="0" err="1"/>
              <a:t>nadlokti</a:t>
            </a:r>
            <a:r>
              <a:rPr lang="cs-CZ" dirty="0"/>
              <a:t>́ by </a:t>
            </a:r>
            <a:r>
              <a:rPr lang="cs-CZ" dirty="0" err="1"/>
              <a:t>mělo</a:t>
            </a:r>
            <a:r>
              <a:rPr lang="cs-CZ" dirty="0"/>
              <a:t> </a:t>
            </a:r>
            <a:r>
              <a:rPr lang="cs-CZ" dirty="0" err="1"/>
              <a:t>svírat</a:t>
            </a:r>
            <a:r>
              <a:rPr lang="cs-CZ" dirty="0"/>
              <a:t> </a:t>
            </a:r>
            <a:r>
              <a:rPr lang="cs-CZ" dirty="0" err="1"/>
              <a:t>úhel</a:t>
            </a:r>
            <a:r>
              <a:rPr lang="cs-CZ" dirty="0"/>
              <a:t> 90°. Pokud se jedná o </a:t>
            </a:r>
            <a:r>
              <a:rPr lang="cs-CZ" dirty="0" err="1"/>
              <a:t>práci</a:t>
            </a:r>
            <a:r>
              <a:rPr lang="cs-CZ" dirty="0"/>
              <a:t> na </a:t>
            </a:r>
            <a:r>
              <a:rPr lang="cs-CZ" dirty="0" err="1"/>
              <a:t>počítači</a:t>
            </a:r>
            <a:r>
              <a:rPr lang="cs-CZ" dirty="0"/>
              <a:t> ve stoje, </a:t>
            </a:r>
            <a:r>
              <a:rPr lang="cs-CZ" dirty="0" err="1"/>
              <a:t>plati</a:t>
            </a:r>
            <a:r>
              <a:rPr lang="cs-CZ" dirty="0"/>
              <a:t>́ </a:t>
            </a:r>
            <a:r>
              <a:rPr lang="cs-CZ" dirty="0" err="1"/>
              <a:t>úplne</a:t>
            </a:r>
            <a:r>
              <a:rPr lang="cs-CZ" dirty="0"/>
              <a:t>̌ </a:t>
            </a:r>
            <a:r>
              <a:rPr lang="cs-CZ" dirty="0" err="1"/>
              <a:t>stejna</a:t>
            </a:r>
            <a:r>
              <a:rPr lang="cs-CZ" dirty="0"/>
              <a:t>́ </a:t>
            </a:r>
            <a:r>
              <a:rPr lang="cs-CZ" dirty="0" err="1"/>
              <a:t>zásada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4482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5B5712-28EB-6D40-857E-6AF2CF5C6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Ergonomická židle a její nastavení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284055F-367B-2B41-977B-E411884CF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Funkčni</a:t>
            </a:r>
            <a:r>
              <a:rPr lang="cs-CZ" dirty="0"/>
              <a:t>́ </a:t>
            </a:r>
            <a:r>
              <a:rPr lang="cs-CZ" dirty="0" err="1"/>
              <a:t>ergonomicka</a:t>
            </a:r>
            <a:r>
              <a:rPr lang="cs-CZ" dirty="0"/>
              <a:t>́ </a:t>
            </a:r>
            <a:r>
              <a:rPr lang="cs-CZ" dirty="0" err="1"/>
              <a:t>židle</a:t>
            </a:r>
            <a:r>
              <a:rPr lang="cs-CZ" dirty="0"/>
              <a:t> je jedna z </a:t>
            </a:r>
            <a:r>
              <a:rPr lang="cs-CZ" dirty="0" err="1"/>
              <a:t>prvních</a:t>
            </a:r>
            <a:r>
              <a:rPr lang="cs-CZ" dirty="0"/>
              <a:t> </a:t>
            </a:r>
            <a:r>
              <a:rPr lang="cs-CZ" dirty="0" err="1"/>
              <a:t>kancelářských</a:t>
            </a:r>
            <a:r>
              <a:rPr lang="cs-CZ" dirty="0"/>
              <a:t> </a:t>
            </a:r>
            <a:r>
              <a:rPr lang="cs-CZ" dirty="0" err="1"/>
              <a:t>věci</a:t>
            </a:r>
            <a:r>
              <a:rPr lang="cs-CZ" dirty="0"/>
              <a:t>́, </a:t>
            </a:r>
            <a:r>
              <a:rPr lang="cs-CZ" dirty="0" err="1"/>
              <a:t>ktera</a:t>
            </a:r>
            <a:r>
              <a:rPr lang="cs-CZ" dirty="0"/>
              <a:t>́ by </a:t>
            </a:r>
            <a:r>
              <a:rPr lang="cs-CZ" dirty="0" err="1"/>
              <a:t>měla</a:t>
            </a:r>
            <a:r>
              <a:rPr lang="cs-CZ" dirty="0"/>
              <a:t> </a:t>
            </a:r>
            <a:r>
              <a:rPr lang="cs-CZ" dirty="0" err="1"/>
              <a:t>být</a:t>
            </a:r>
            <a:r>
              <a:rPr lang="cs-CZ" dirty="0"/>
              <a:t> </a:t>
            </a:r>
            <a:r>
              <a:rPr lang="cs-CZ" dirty="0" err="1"/>
              <a:t>řešena</a:t>
            </a:r>
            <a:r>
              <a:rPr lang="cs-CZ" dirty="0"/>
              <a:t> hned na </a:t>
            </a:r>
            <a:r>
              <a:rPr lang="cs-CZ" dirty="0" err="1"/>
              <a:t>začátku</a:t>
            </a:r>
            <a:r>
              <a:rPr lang="cs-CZ" dirty="0"/>
              <a:t>, nikoliv </a:t>
            </a:r>
            <a:r>
              <a:rPr lang="cs-CZ" dirty="0" err="1"/>
              <a:t>az</a:t>
            </a:r>
            <a:r>
              <a:rPr lang="cs-CZ" dirty="0"/>
              <a:t>̌ po </a:t>
            </a:r>
            <a:r>
              <a:rPr lang="cs-CZ" dirty="0" err="1"/>
              <a:t>několika</a:t>
            </a:r>
            <a:r>
              <a:rPr lang="cs-CZ" dirty="0"/>
              <a:t> letech sezení. Ale nikdy </a:t>
            </a:r>
            <a:r>
              <a:rPr lang="cs-CZ" dirty="0" err="1"/>
              <a:t>neni</a:t>
            </a:r>
            <a:r>
              <a:rPr lang="cs-CZ" dirty="0"/>
              <a:t>́ </a:t>
            </a:r>
            <a:r>
              <a:rPr lang="cs-CZ" dirty="0" err="1"/>
              <a:t>pozde</a:t>
            </a:r>
            <a:r>
              <a:rPr lang="cs-CZ" dirty="0"/>
              <a:t>̌! Pokud je </a:t>
            </a:r>
            <a:r>
              <a:rPr lang="cs-CZ" dirty="0" err="1"/>
              <a:t>židli</a:t>
            </a:r>
            <a:r>
              <a:rPr lang="cs-CZ" dirty="0"/>
              <a:t> </a:t>
            </a:r>
            <a:r>
              <a:rPr lang="cs-CZ" dirty="0" err="1"/>
              <a:t>dobře</a:t>
            </a:r>
            <a:r>
              <a:rPr lang="cs-CZ" dirty="0"/>
              <a:t> nastavená, </a:t>
            </a:r>
            <a:r>
              <a:rPr lang="cs-CZ" dirty="0" err="1"/>
              <a:t>uvolňuje</a:t>
            </a:r>
            <a:r>
              <a:rPr lang="cs-CZ" dirty="0"/>
              <a:t> </a:t>
            </a:r>
            <a:r>
              <a:rPr lang="cs-CZ" dirty="0" err="1"/>
              <a:t>zátěz</a:t>
            </a:r>
            <a:r>
              <a:rPr lang="cs-CZ" dirty="0"/>
              <a:t>̌ </a:t>
            </a:r>
            <a:r>
              <a:rPr lang="cs-CZ" dirty="0" err="1"/>
              <a:t>zádových</a:t>
            </a:r>
            <a:r>
              <a:rPr lang="cs-CZ" dirty="0"/>
              <a:t> svalů. </a:t>
            </a:r>
          </a:p>
          <a:p>
            <a:r>
              <a:rPr lang="cs-CZ" dirty="0"/>
              <a:t>Konstrukce </a:t>
            </a:r>
            <a:r>
              <a:rPr lang="cs-CZ" dirty="0" err="1"/>
              <a:t>židle</a:t>
            </a:r>
            <a:r>
              <a:rPr lang="cs-CZ" dirty="0"/>
              <a:t> </a:t>
            </a:r>
            <a:r>
              <a:rPr lang="cs-CZ" dirty="0" err="1"/>
              <a:t>musi</a:t>
            </a:r>
            <a:r>
              <a:rPr lang="cs-CZ" dirty="0"/>
              <a:t>́ </a:t>
            </a:r>
            <a:r>
              <a:rPr lang="cs-CZ" dirty="0" err="1"/>
              <a:t>být</a:t>
            </a:r>
            <a:r>
              <a:rPr lang="cs-CZ" dirty="0"/>
              <a:t> </a:t>
            </a:r>
            <a:r>
              <a:rPr lang="cs-CZ" dirty="0" err="1"/>
              <a:t>pevna</a:t>
            </a:r>
            <a:r>
              <a:rPr lang="cs-CZ" dirty="0"/>
              <a:t>́ a stabilní, nikoliv vratká nebo </a:t>
            </a:r>
            <a:r>
              <a:rPr lang="cs-CZ" dirty="0" err="1"/>
              <a:t>kývající</a:t>
            </a:r>
            <a:r>
              <a:rPr lang="cs-CZ" dirty="0"/>
              <a:t> se. Existují ale </a:t>
            </a:r>
            <a:r>
              <a:rPr lang="cs-CZ" dirty="0" err="1"/>
              <a:t>take</a:t>
            </a:r>
            <a:r>
              <a:rPr lang="cs-CZ" dirty="0"/>
              <a:t>́ </a:t>
            </a:r>
            <a:r>
              <a:rPr lang="cs-CZ" dirty="0" err="1"/>
              <a:t>židle</a:t>
            </a:r>
            <a:r>
              <a:rPr lang="cs-CZ" dirty="0"/>
              <a:t>, </a:t>
            </a:r>
            <a:r>
              <a:rPr lang="cs-CZ" dirty="0" err="1"/>
              <a:t>jejichz</a:t>
            </a:r>
            <a:r>
              <a:rPr lang="cs-CZ" dirty="0"/>
              <a:t>̌ </a:t>
            </a:r>
            <a:r>
              <a:rPr lang="cs-CZ" dirty="0" err="1"/>
              <a:t>sedák</a:t>
            </a:r>
            <a:r>
              <a:rPr lang="cs-CZ" dirty="0"/>
              <a:t> je </a:t>
            </a:r>
            <a:r>
              <a:rPr lang="cs-CZ" dirty="0" err="1"/>
              <a:t>upevněn</a:t>
            </a:r>
            <a:r>
              <a:rPr lang="cs-CZ" dirty="0"/>
              <a:t> na </a:t>
            </a:r>
            <a:r>
              <a:rPr lang="cs-CZ" dirty="0" err="1"/>
              <a:t>speciálním</a:t>
            </a:r>
            <a:r>
              <a:rPr lang="cs-CZ" dirty="0"/>
              <a:t> </a:t>
            </a:r>
            <a:r>
              <a:rPr lang="cs-CZ" dirty="0" err="1"/>
              <a:t>pohyblivém</a:t>
            </a:r>
            <a:r>
              <a:rPr lang="cs-CZ" dirty="0"/>
              <a:t> </a:t>
            </a:r>
            <a:r>
              <a:rPr lang="cs-CZ" dirty="0" err="1"/>
              <a:t>péru</a:t>
            </a:r>
            <a:r>
              <a:rPr lang="cs-CZ" dirty="0"/>
              <a:t>, </a:t>
            </a:r>
            <a:r>
              <a:rPr lang="cs-CZ" dirty="0" err="1"/>
              <a:t>ktere</a:t>
            </a:r>
            <a:r>
              <a:rPr lang="cs-CZ" dirty="0"/>
              <a:t>́ </a:t>
            </a:r>
            <a:r>
              <a:rPr lang="cs-CZ" dirty="0" err="1"/>
              <a:t>vás</a:t>
            </a:r>
            <a:r>
              <a:rPr lang="cs-CZ" dirty="0"/>
              <a:t> </a:t>
            </a:r>
            <a:r>
              <a:rPr lang="cs-CZ" dirty="0" err="1"/>
              <a:t>nuti</a:t>
            </a:r>
            <a:r>
              <a:rPr lang="cs-CZ" dirty="0"/>
              <a:t>́ zapojovat </a:t>
            </a:r>
            <a:r>
              <a:rPr lang="cs-CZ" dirty="0" err="1"/>
              <a:t>při</a:t>
            </a:r>
            <a:r>
              <a:rPr lang="cs-CZ" dirty="0"/>
              <a:t> sezení </a:t>
            </a:r>
            <a:r>
              <a:rPr lang="cs-CZ" dirty="0" err="1"/>
              <a:t>různe</a:t>
            </a:r>
            <a:r>
              <a:rPr lang="cs-CZ" dirty="0"/>
              <a:t>́ druhy svalů. </a:t>
            </a:r>
            <a:r>
              <a:rPr lang="cs-CZ" dirty="0" err="1"/>
              <a:t>Takova</a:t>
            </a:r>
            <a:r>
              <a:rPr lang="cs-CZ" dirty="0"/>
              <a:t>́ </a:t>
            </a:r>
            <a:r>
              <a:rPr lang="cs-CZ" dirty="0" err="1"/>
              <a:t>židle</a:t>
            </a:r>
            <a:r>
              <a:rPr lang="cs-CZ" dirty="0"/>
              <a:t> </a:t>
            </a:r>
            <a:r>
              <a:rPr lang="cs-CZ" dirty="0" err="1"/>
              <a:t>určite</a:t>
            </a:r>
            <a:r>
              <a:rPr lang="cs-CZ" dirty="0"/>
              <a:t>̌ </a:t>
            </a:r>
            <a:r>
              <a:rPr lang="cs-CZ" dirty="0" err="1"/>
              <a:t>perfektne</a:t>
            </a:r>
            <a:r>
              <a:rPr lang="cs-CZ" dirty="0"/>
              <a:t>̌ plní svou podstatu, ale </a:t>
            </a:r>
            <a:r>
              <a:rPr lang="cs-CZ" dirty="0" err="1"/>
              <a:t>každému</a:t>
            </a:r>
            <a:r>
              <a:rPr lang="cs-CZ" dirty="0"/>
              <a:t> </a:t>
            </a:r>
            <a:r>
              <a:rPr lang="cs-CZ" dirty="0" err="1"/>
              <a:t>nemusi</a:t>
            </a:r>
            <a:r>
              <a:rPr lang="cs-CZ" dirty="0"/>
              <a:t>́ </a:t>
            </a:r>
            <a:r>
              <a:rPr lang="cs-CZ" dirty="0" err="1"/>
              <a:t>přinést</a:t>
            </a:r>
            <a:r>
              <a:rPr lang="cs-CZ" dirty="0"/>
              <a:t> komfort.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1846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6EFA62-FA4E-E24B-8F32-D85EA4320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Ergonomická židle a její nastavení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66B0B8-8E9A-984E-B8C0-BCFE22C030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Sedák</a:t>
            </a:r>
            <a:r>
              <a:rPr lang="cs-CZ" dirty="0"/>
              <a:t> </a:t>
            </a:r>
            <a:r>
              <a:rPr lang="cs-CZ" dirty="0" err="1"/>
              <a:t>židle</a:t>
            </a:r>
            <a:r>
              <a:rPr lang="cs-CZ" dirty="0"/>
              <a:t>, tedy to na </a:t>
            </a:r>
            <a:r>
              <a:rPr lang="cs-CZ" dirty="0" err="1"/>
              <a:t>čem</a:t>
            </a:r>
            <a:r>
              <a:rPr lang="cs-CZ" dirty="0"/>
              <a:t> </a:t>
            </a:r>
            <a:r>
              <a:rPr lang="cs-CZ" dirty="0" err="1"/>
              <a:t>sedíte</a:t>
            </a:r>
            <a:r>
              <a:rPr lang="cs-CZ" dirty="0"/>
              <a:t>, by </a:t>
            </a:r>
            <a:r>
              <a:rPr lang="cs-CZ" dirty="0" err="1"/>
              <a:t>měl</a:t>
            </a:r>
            <a:r>
              <a:rPr lang="cs-CZ" dirty="0"/>
              <a:t> </a:t>
            </a:r>
            <a:r>
              <a:rPr lang="cs-CZ" dirty="0" err="1"/>
              <a:t>být</a:t>
            </a:r>
            <a:r>
              <a:rPr lang="cs-CZ" dirty="0"/>
              <a:t> </a:t>
            </a:r>
            <a:r>
              <a:rPr lang="cs-CZ" dirty="0" err="1"/>
              <a:t>vždy</a:t>
            </a:r>
            <a:r>
              <a:rPr lang="cs-CZ" dirty="0"/>
              <a:t> </a:t>
            </a:r>
            <a:r>
              <a:rPr lang="cs-CZ" dirty="0" err="1"/>
              <a:t>nastavitelny</a:t>
            </a:r>
            <a:r>
              <a:rPr lang="cs-CZ" dirty="0"/>
              <a:t>́. </a:t>
            </a:r>
            <a:r>
              <a:rPr lang="cs-CZ" dirty="0" err="1"/>
              <a:t>Ideální</a:t>
            </a:r>
            <a:r>
              <a:rPr lang="cs-CZ" dirty="0"/>
              <a:t> je, </a:t>
            </a:r>
            <a:r>
              <a:rPr lang="cs-CZ" dirty="0" err="1"/>
              <a:t>kdyz</a:t>
            </a:r>
            <a:r>
              <a:rPr lang="cs-CZ" dirty="0"/>
              <a:t>̌ lze </a:t>
            </a:r>
            <a:r>
              <a:rPr lang="cs-CZ" dirty="0" err="1"/>
              <a:t>sedáku</a:t>
            </a:r>
            <a:r>
              <a:rPr lang="cs-CZ" dirty="0"/>
              <a:t> nastavit: </a:t>
            </a:r>
          </a:p>
          <a:p>
            <a:r>
              <a:rPr lang="cs-CZ" dirty="0" err="1"/>
              <a:t>výška</a:t>
            </a:r>
            <a:r>
              <a:rPr lang="cs-CZ" dirty="0"/>
              <a:t> (nahoru a dolu) </a:t>
            </a:r>
          </a:p>
          <a:p>
            <a:r>
              <a:rPr lang="cs-CZ" dirty="0"/>
              <a:t>hloubka (pojezd </a:t>
            </a:r>
            <a:r>
              <a:rPr lang="cs-CZ" dirty="0" err="1"/>
              <a:t>dopředu</a:t>
            </a:r>
            <a:r>
              <a:rPr lang="cs-CZ" dirty="0"/>
              <a:t> a dozadu) </a:t>
            </a:r>
          </a:p>
          <a:p>
            <a:r>
              <a:rPr lang="cs-CZ" dirty="0"/>
              <a:t>sklon (</a:t>
            </a:r>
            <a:r>
              <a:rPr lang="cs-CZ" dirty="0" err="1"/>
              <a:t>úhel</a:t>
            </a:r>
            <a:r>
              <a:rPr lang="cs-CZ" dirty="0"/>
              <a:t> sklonu </a:t>
            </a:r>
            <a:r>
              <a:rPr lang="cs-CZ" dirty="0" err="1"/>
              <a:t>dopředu</a:t>
            </a:r>
            <a:r>
              <a:rPr lang="cs-CZ" dirty="0"/>
              <a:t> a dozadu) </a:t>
            </a:r>
          </a:p>
          <a:p>
            <a:r>
              <a:rPr lang="cs-CZ" dirty="0"/>
              <a:t>Existují </a:t>
            </a:r>
            <a:r>
              <a:rPr lang="cs-CZ" dirty="0" err="1"/>
              <a:t>take</a:t>
            </a:r>
            <a:r>
              <a:rPr lang="cs-CZ" dirty="0"/>
              <a:t>́ </a:t>
            </a:r>
            <a:r>
              <a:rPr lang="cs-CZ" dirty="0" err="1"/>
              <a:t>další</a:t>
            </a:r>
            <a:r>
              <a:rPr lang="cs-CZ" dirty="0"/>
              <a:t> parametry, jako je </a:t>
            </a:r>
            <a:r>
              <a:rPr lang="cs-CZ" dirty="0" err="1"/>
              <a:t>například</a:t>
            </a:r>
            <a:r>
              <a:rPr lang="cs-CZ" dirty="0"/>
              <a:t> tvar </a:t>
            </a:r>
            <a:r>
              <a:rPr lang="cs-CZ" dirty="0" err="1"/>
              <a:t>sedáku</a:t>
            </a:r>
            <a:r>
              <a:rPr lang="cs-CZ" dirty="0"/>
              <a:t>, </a:t>
            </a:r>
            <a:r>
              <a:rPr lang="cs-CZ" dirty="0" err="1"/>
              <a:t>ktery</a:t>
            </a:r>
            <a:r>
              <a:rPr lang="cs-CZ" dirty="0"/>
              <a:t>́ by </a:t>
            </a:r>
            <a:r>
              <a:rPr lang="cs-CZ" dirty="0" err="1"/>
              <a:t>měl</a:t>
            </a:r>
            <a:r>
              <a:rPr lang="cs-CZ" dirty="0"/>
              <a:t> </a:t>
            </a:r>
            <a:r>
              <a:rPr lang="cs-CZ" dirty="0" err="1"/>
              <a:t>být</a:t>
            </a:r>
            <a:r>
              <a:rPr lang="cs-CZ" dirty="0"/>
              <a:t> co </a:t>
            </a:r>
            <a:r>
              <a:rPr lang="cs-CZ" dirty="0" err="1"/>
              <a:t>nejvíce</a:t>
            </a:r>
            <a:r>
              <a:rPr lang="cs-CZ" dirty="0"/>
              <a:t> </a:t>
            </a:r>
            <a:r>
              <a:rPr lang="cs-CZ" dirty="0" err="1"/>
              <a:t>přizpůsoben</a:t>
            </a:r>
            <a:r>
              <a:rPr lang="cs-CZ" dirty="0"/>
              <a:t> </a:t>
            </a:r>
            <a:r>
              <a:rPr lang="cs-CZ" dirty="0" err="1"/>
              <a:t>lidskému</a:t>
            </a:r>
            <a:r>
              <a:rPr lang="cs-CZ" dirty="0"/>
              <a:t> posedu, nebo </a:t>
            </a:r>
            <a:r>
              <a:rPr lang="cs-CZ" dirty="0" err="1"/>
              <a:t>čalouněni</a:t>
            </a:r>
            <a:r>
              <a:rPr lang="cs-CZ" dirty="0"/>
              <a:t>́, </a:t>
            </a:r>
            <a:r>
              <a:rPr lang="cs-CZ" dirty="0" err="1"/>
              <a:t>ktere</a:t>
            </a:r>
            <a:r>
              <a:rPr lang="cs-CZ" dirty="0"/>
              <a:t>́ by </a:t>
            </a:r>
            <a:r>
              <a:rPr lang="cs-CZ" dirty="0" err="1"/>
              <a:t>mělo</a:t>
            </a:r>
            <a:r>
              <a:rPr lang="cs-CZ" dirty="0"/>
              <a:t> </a:t>
            </a:r>
            <a:r>
              <a:rPr lang="cs-CZ" dirty="0" err="1"/>
              <a:t>být</a:t>
            </a:r>
            <a:r>
              <a:rPr lang="cs-CZ" dirty="0"/>
              <a:t> </a:t>
            </a:r>
            <a:r>
              <a:rPr lang="cs-CZ" dirty="0" err="1"/>
              <a:t>pevne</a:t>
            </a:r>
            <a:r>
              <a:rPr lang="cs-CZ" dirty="0"/>
              <a:t>́ a </a:t>
            </a:r>
            <a:r>
              <a:rPr lang="cs-CZ" dirty="0" err="1"/>
              <a:t>funkčni</a:t>
            </a:r>
            <a:r>
              <a:rPr lang="cs-CZ" dirty="0"/>
              <a:t>́. </a:t>
            </a:r>
          </a:p>
        </p:txBody>
      </p:sp>
    </p:spTree>
    <p:extLst>
      <p:ext uri="{BB962C8B-B14F-4D97-AF65-F5344CB8AC3E}">
        <p14:creationId xmlns:p14="http://schemas.microsoft.com/office/powerpoint/2010/main" val="35783914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157738-52DB-7944-B3BC-6462B7A82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Správné sezení u PC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A413E2D-45D3-8D47-A4F4-0D52640802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U </a:t>
            </a:r>
            <a:r>
              <a:rPr lang="cs-CZ" b="1" dirty="0" err="1"/>
              <a:t>počítače</a:t>
            </a:r>
            <a:r>
              <a:rPr lang="cs-CZ" b="1" dirty="0"/>
              <a:t> by </a:t>
            </a:r>
            <a:r>
              <a:rPr lang="cs-CZ" b="1" dirty="0" err="1"/>
              <a:t>měl</a:t>
            </a:r>
            <a:r>
              <a:rPr lang="cs-CZ" b="1" dirty="0"/>
              <a:t> </a:t>
            </a:r>
            <a:r>
              <a:rPr lang="cs-CZ" b="1" dirty="0" err="1"/>
              <a:t>člověk</a:t>
            </a:r>
            <a:r>
              <a:rPr lang="cs-CZ" b="1" dirty="0"/>
              <a:t> </a:t>
            </a:r>
            <a:r>
              <a:rPr lang="cs-CZ" b="1" dirty="0" err="1"/>
              <a:t>vždy</a:t>
            </a:r>
            <a:r>
              <a:rPr lang="cs-CZ" b="1" dirty="0"/>
              <a:t> </a:t>
            </a:r>
            <a:r>
              <a:rPr lang="cs-CZ" b="1" dirty="0" err="1"/>
              <a:t>sedět</a:t>
            </a:r>
            <a:r>
              <a:rPr lang="cs-CZ" b="1" dirty="0"/>
              <a:t> tak, aby: </a:t>
            </a:r>
            <a:endParaRPr lang="cs-CZ" dirty="0"/>
          </a:p>
          <a:p>
            <a:r>
              <a:rPr lang="cs-CZ" dirty="0" err="1"/>
              <a:t>výška</a:t>
            </a:r>
            <a:r>
              <a:rPr lang="cs-CZ" dirty="0"/>
              <a:t> stolu byla </a:t>
            </a:r>
            <a:r>
              <a:rPr lang="cs-CZ" dirty="0" err="1"/>
              <a:t>při</a:t>
            </a:r>
            <a:r>
              <a:rPr lang="cs-CZ" dirty="0"/>
              <a:t> sedu </a:t>
            </a:r>
            <a:r>
              <a:rPr lang="cs-CZ" dirty="0" err="1"/>
              <a:t>totožna</a:t>
            </a:r>
            <a:r>
              <a:rPr lang="cs-CZ" dirty="0"/>
              <a:t>́ s </a:t>
            </a:r>
            <a:r>
              <a:rPr lang="cs-CZ" dirty="0" err="1"/>
              <a:t>výškou</a:t>
            </a:r>
            <a:r>
              <a:rPr lang="cs-CZ" dirty="0"/>
              <a:t> loktů </a:t>
            </a:r>
          </a:p>
          <a:p>
            <a:r>
              <a:rPr lang="cs-CZ" dirty="0"/>
              <a:t>lokty </a:t>
            </a:r>
            <a:r>
              <a:rPr lang="cs-CZ" dirty="0" err="1"/>
              <a:t>držel</a:t>
            </a:r>
            <a:r>
              <a:rPr lang="cs-CZ" dirty="0"/>
              <a:t> </a:t>
            </a:r>
            <a:r>
              <a:rPr lang="cs-CZ" dirty="0" err="1"/>
              <a:t>při</a:t>
            </a:r>
            <a:r>
              <a:rPr lang="cs-CZ" dirty="0"/>
              <a:t> </a:t>
            </a:r>
            <a:r>
              <a:rPr lang="cs-CZ" dirty="0" err="1"/>
              <a:t>těle</a:t>
            </a:r>
            <a:r>
              <a:rPr lang="cs-CZ" dirty="0"/>
              <a:t> </a:t>
            </a:r>
          </a:p>
          <a:p>
            <a:r>
              <a:rPr lang="cs-CZ" dirty="0" err="1"/>
              <a:t>nadlokti</a:t>
            </a:r>
            <a:r>
              <a:rPr lang="cs-CZ" dirty="0"/>
              <a:t>́ a </a:t>
            </a:r>
            <a:r>
              <a:rPr lang="cs-CZ" dirty="0" err="1"/>
              <a:t>předlokti</a:t>
            </a:r>
            <a:r>
              <a:rPr lang="cs-CZ" dirty="0"/>
              <a:t>́ </a:t>
            </a:r>
            <a:r>
              <a:rPr lang="cs-CZ" dirty="0" err="1"/>
              <a:t>svíralo</a:t>
            </a:r>
            <a:r>
              <a:rPr lang="cs-CZ" dirty="0"/>
              <a:t> </a:t>
            </a:r>
            <a:r>
              <a:rPr lang="cs-CZ" dirty="0" err="1"/>
              <a:t>úhel</a:t>
            </a:r>
            <a:r>
              <a:rPr lang="cs-CZ" dirty="0"/>
              <a:t> 90° </a:t>
            </a:r>
          </a:p>
          <a:p>
            <a:r>
              <a:rPr lang="cs-CZ" dirty="0" err="1"/>
              <a:t>lýtko</a:t>
            </a:r>
            <a:r>
              <a:rPr lang="cs-CZ" dirty="0"/>
              <a:t> se stehnem </a:t>
            </a:r>
            <a:r>
              <a:rPr lang="cs-CZ" dirty="0" err="1"/>
              <a:t>svíralo</a:t>
            </a:r>
            <a:r>
              <a:rPr lang="cs-CZ" dirty="0"/>
              <a:t> v koleni </a:t>
            </a:r>
            <a:r>
              <a:rPr lang="cs-CZ" dirty="0" err="1"/>
              <a:t>úhel</a:t>
            </a:r>
            <a:r>
              <a:rPr lang="cs-CZ" dirty="0"/>
              <a:t> 90° </a:t>
            </a:r>
          </a:p>
          <a:p>
            <a:r>
              <a:rPr lang="cs-CZ" dirty="0"/>
              <a:t>chodidlo bylo celou plochou </a:t>
            </a:r>
            <a:r>
              <a:rPr lang="cs-CZ" dirty="0" err="1"/>
              <a:t>položeno</a:t>
            </a:r>
            <a:r>
              <a:rPr lang="cs-CZ" dirty="0"/>
              <a:t> na podlaze </a:t>
            </a:r>
          </a:p>
          <a:p>
            <a:r>
              <a:rPr lang="cs-CZ" dirty="0"/>
              <a:t>zadek byl co </a:t>
            </a:r>
            <a:r>
              <a:rPr lang="cs-CZ" dirty="0" err="1"/>
              <a:t>nejvíce</a:t>
            </a:r>
            <a:r>
              <a:rPr lang="cs-CZ" dirty="0"/>
              <a:t> vzadu </a:t>
            </a:r>
          </a:p>
          <a:p>
            <a:r>
              <a:rPr lang="cs-CZ" dirty="0" err="1"/>
              <a:t>záda</a:t>
            </a:r>
            <a:r>
              <a:rPr lang="cs-CZ" dirty="0"/>
              <a:t> byla </a:t>
            </a:r>
            <a:r>
              <a:rPr lang="cs-CZ" dirty="0" err="1"/>
              <a:t>vzpřímena</a:t>
            </a:r>
            <a:r>
              <a:rPr lang="cs-CZ" dirty="0"/>
              <a:t>́ </a:t>
            </a:r>
          </a:p>
          <a:p>
            <a:r>
              <a:rPr lang="cs-CZ" dirty="0" err="1"/>
              <a:t>uši</a:t>
            </a:r>
            <a:r>
              <a:rPr lang="cs-CZ" dirty="0"/>
              <a:t>, ramena a boky byly v </a:t>
            </a:r>
            <a:r>
              <a:rPr lang="cs-CZ" dirty="0" err="1"/>
              <a:t>jedne</a:t>
            </a:r>
            <a:r>
              <a:rPr lang="cs-CZ" dirty="0"/>
              <a:t>́ </a:t>
            </a:r>
            <a:r>
              <a:rPr lang="cs-CZ" dirty="0" err="1"/>
              <a:t>přímce</a:t>
            </a:r>
            <a:r>
              <a:rPr lang="cs-CZ" dirty="0"/>
              <a:t> </a:t>
            </a:r>
          </a:p>
          <a:p>
            <a:r>
              <a:rPr lang="cs-CZ" dirty="0" err="1"/>
              <a:t>výška</a:t>
            </a:r>
            <a:r>
              <a:rPr lang="cs-CZ" dirty="0"/>
              <a:t> </a:t>
            </a:r>
            <a:r>
              <a:rPr lang="cs-CZ" dirty="0" err="1"/>
              <a:t>sedáku</a:t>
            </a:r>
            <a:r>
              <a:rPr lang="cs-CZ" dirty="0"/>
              <a:t> a sklon </a:t>
            </a:r>
            <a:r>
              <a:rPr lang="cs-CZ" dirty="0" err="1"/>
              <a:t>zádove</a:t>
            </a:r>
            <a:r>
              <a:rPr lang="cs-CZ" dirty="0"/>
              <a:t>́ </a:t>
            </a:r>
            <a:r>
              <a:rPr lang="cs-CZ" dirty="0" err="1"/>
              <a:t>opěrky</a:t>
            </a:r>
            <a:r>
              <a:rPr lang="cs-CZ" dirty="0"/>
              <a:t> </a:t>
            </a:r>
            <a:r>
              <a:rPr lang="cs-CZ" dirty="0" err="1"/>
              <a:t>umožňovaly</a:t>
            </a:r>
            <a:r>
              <a:rPr lang="cs-CZ" dirty="0"/>
              <a:t> </a:t>
            </a:r>
            <a:r>
              <a:rPr lang="cs-CZ" dirty="0" err="1"/>
              <a:t>pohodlne</a:t>
            </a:r>
            <a:r>
              <a:rPr lang="cs-CZ" dirty="0"/>
              <a:t>́ sezení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34581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148E75-570D-1E44-87AF-22F0DA908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Správné sezení u PC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511F36F-0B51-1643-A510-1C78DD923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Při</a:t>
            </a:r>
            <a:r>
              <a:rPr lang="cs-CZ" dirty="0"/>
              <a:t> sezení je </a:t>
            </a:r>
            <a:r>
              <a:rPr lang="cs-CZ" dirty="0" err="1"/>
              <a:t>dobre</a:t>
            </a:r>
            <a:r>
              <a:rPr lang="cs-CZ" dirty="0"/>
              <a:t>́ </a:t>
            </a:r>
            <a:r>
              <a:rPr lang="cs-CZ" dirty="0" err="1"/>
              <a:t>měnit</a:t>
            </a:r>
            <a:r>
              <a:rPr lang="cs-CZ" dirty="0"/>
              <a:t> polohu trupu, tzn. </a:t>
            </a:r>
            <a:r>
              <a:rPr lang="cs-CZ" dirty="0" err="1"/>
              <a:t>pravidelne</a:t>
            </a:r>
            <a:r>
              <a:rPr lang="cs-CZ" dirty="0"/>
              <a:t>̌ </a:t>
            </a:r>
            <a:r>
              <a:rPr lang="cs-CZ" dirty="0" err="1"/>
              <a:t>střídat</a:t>
            </a:r>
            <a:r>
              <a:rPr lang="cs-CZ" dirty="0"/>
              <a:t> </a:t>
            </a:r>
            <a:r>
              <a:rPr lang="cs-CZ" dirty="0" err="1"/>
              <a:t>zakloněnou</a:t>
            </a:r>
            <a:r>
              <a:rPr lang="cs-CZ" dirty="0"/>
              <a:t> a rovnou polohu nebo se i </a:t>
            </a:r>
            <a:r>
              <a:rPr lang="cs-CZ" dirty="0" err="1"/>
              <a:t>předklonit</a:t>
            </a:r>
            <a:r>
              <a:rPr lang="cs-CZ" dirty="0"/>
              <a:t>. </a:t>
            </a:r>
            <a:r>
              <a:rPr lang="cs-CZ" dirty="0" err="1"/>
              <a:t>Uvolníte</a:t>
            </a:r>
            <a:r>
              <a:rPr lang="cs-CZ" dirty="0"/>
              <a:t> </a:t>
            </a:r>
            <a:r>
              <a:rPr lang="cs-CZ" dirty="0" err="1"/>
              <a:t>napěti</a:t>
            </a:r>
            <a:r>
              <a:rPr lang="cs-CZ" dirty="0"/>
              <a:t>́ svalstva, </a:t>
            </a:r>
            <a:r>
              <a:rPr lang="cs-CZ" dirty="0" err="1"/>
              <a:t>prokrvíte</a:t>
            </a:r>
            <a:r>
              <a:rPr lang="cs-CZ" dirty="0"/>
              <a:t> ho a </a:t>
            </a:r>
            <a:r>
              <a:rPr lang="cs-CZ" dirty="0" err="1"/>
              <a:t>snížíte</a:t>
            </a:r>
            <a:r>
              <a:rPr lang="cs-CZ" dirty="0"/>
              <a:t> tlak v </a:t>
            </a:r>
            <a:r>
              <a:rPr lang="cs-CZ" dirty="0" err="1"/>
              <a:t>meziobratlových</a:t>
            </a:r>
            <a:r>
              <a:rPr lang="cs-CZ" dirty="0"/>
              <a:t> </a:t>
            </a:r>
            <a:r>
              <a:rPr lang="cs-CZ" dirty="0" err="1"/>
              <a:t>ploténkách</a:t>
            </a:r>
            <a:r>
              <a:rPr lang="cs-CZ" dirty="0"/>
              <a:t>. </a:t>
            </a:r>
            <a:r>
              <a:rPr lang="cs-CZ" dirty="0" err="1"/>
              <a:t>Ulevi</a:t>
            </a:r>
            <a:r>
              <a:rPr lang="cs-CZ" dirty="0"/>
              <a:t>́ se </a:t>
            </a:r>
            <a:r>
              <a:rPr lang="cs-CZ" dirty="0" err="1"/>
              <a:t>vám</a:t>
            </a:r>
            <a:r>
              <a:rPr lang="cs-CZ" dirty="0"/>
              <a:t>. </a:t>
            </a:r>
          </a:p>
          <a:p>
            <a:r>
              <a:rPr lang="cs-CZ" dirty="0"/>
              <a:t>Nohy by </a:t>
            </a:r>
            <a:r>
              <a:rPr lang="cs-CZ" dirty="0" err="1"/>
              <a:t>měly</a:t>
            </a:r>
            <a:r>
              <a:rPr lang="cs-CZ" dirty="0"/>
              <a:t> </a:t>
            </a:r>
            <a:r>
              <a:rPr lang="cs-CZ" dirty="0" err="1"/>
              <a:t>mít</a:t>
            </a:r>
            <a:r>
              <a:rPr lang="cs-CZ" dirty="0"/>
              <a:t> </a:t>
            </a:r>
            <a:r>
              <a:rPr lang="cs-CZ" dirty="0" err="1"/>
              <a:t>dostatečny</a:t>
            </a:r>
            <a:r>
              <a:rPr lang="cs-CZ" dirty="0"/>
              <a:t>́ prostor, tak aby </a:t>
            </a:r>
            <a:r>
              <a:rPr lang="cs-CZ" dirty="0" err="1"/>
              <a:t>šly</a:t>
            </a:r>
            <a:r>
              <a:rPr lang="cs-CZ" dirty="0"/>
              <a:t> </a:t>
            </a:r>
            <a:r>
              <a:rPr lang="cs-CZ" dirty="0" err="1"/>
              <a:t>natáhnout</a:t>
            </a:r>
            <a:r>
              <a:rPr lang="cs-CZ" dirty="0"/>
              <a:t>. </a:t>
            </a:r>
            <a:r>
              <a:rPr lang="cs-CZ" dirty="0" err="1"/>
              <a:t>Ideálni</a:t>
            </a:r>
            <a:r>
              <a:rPr lang="cs-CZ" dirty="0"/>
              <a:t>́ a velmi </a:t>
            </a:r>
            <a:r>
              <a:rPr lang="cs-CZ" dirty="0" err="1"/>
              <a:t>efektivni</a:t>
            </a:r>
            <a:r>
              <a:rPr lang="cs-CZ" dirty="0"/>
              <a:t>́ je </a:t>
            </a:r>
            <a:r>
              <a:rPr lang="cs-CZ" dirty="0" err="1"/>
              <a:t>nožni</a:t>
            </a:r>
            <a:r>
              <a:rPr lang="cs-CZ" dirty="0"/>
              <a:t>́ </a:t>
            </a:r>
            <a:r>
              <a:rPr lang="cs-CZ" dirty="0" err="1"/>
              <a:t>opěrka</a:t>
            </a:r>
            <a:r>
              <a:rPr lang="cs-CZ" dirty="0"/>
              <a:t>, kterou lze polohovat a </a:t>
            </a:r>
            <a:r>
              <a:rPr lang="cs-CZ" dirty="0" err="1"/>
              <a:t>naklánět</a:t>
            </a:r>
            <a:r>
              <a:rPr lang="cs-CZ" dirty="0"/>
              <a:t>. </a:t>
            </a:r>
          </a:p>
          <a:p>
            <a:r>
              <a:rPr lang="cs-CZ" dirty="0"/>
              <a:t>Obrazovka </a:t>
            </a:r>
            <a:r>
              <a:rPr lang="cs-CZ" dirty="0" err="1"/>
              <a:t>počítače</a:t>
            </a:r>
            <a:r>
              <a:rPr lang="cs-CZ" dirty="0"/>
              <a:t> by </a:t>
            </a:r>
            <a:r>
              <a:rPr lang="cs-CZ" dirty="0" err="1"/>
              <a:t>měla</a:t>
            </a:r>
            <a:r>
              <a:rPr lang="cs-CZ" dirty="0"/>
              <a:t> </a:t>
            </a:r>
            <a:r>
              <a:rPr lang="cs-CZ" dirty="0" err="1"/>
              <a:t>být</a:t>
            </a:r>
            <a:r>
              <a:rPr lang="cs-CZ" dirty="0"/>
              <a:t> </a:t>
            </a:r>
            <a:r>
              <a:rPr lang="cs-CZ" dirty="0" err="1"/>
              <a:t>přímo</a:t>
            </a:r>
            <a:r>
              <a:rPr lang="cs-CZ" dirty="0"/>
              <a:t> </a:t>
            </a:r>
            <a:r>
              <a:rPr lang="cs-CZ" dirty="0" err="1"/>
              <a:t>před</a:t>
            </a:r>
            <a:r>
              <a:rPr lang="cs-CZ" dirty="0"/>
              <a:t> </a:t>
            </a:r>
            <a:r>
              <a:rPr lang="cs-CZ" dirty="0" err="1"/>
              <a:t>vámi</a:t>
            </a:r>
            <a:r>
              <a:rPr lang="cs-CZ" dirty="0"/>
              <a:t> v </a:t>
            </a:r>
            <a:r>
              <a:rPr lang="cs-CZ" dirty="0" err="1"/>
              <a:t>úrovni</a:t>
            </a:r>
            <a:r>
              <a:rPr lang="cs-CZ" dirty="0"/>
              <a:t> </a:t>
            </a:r>
            <a:r>
              <a:rPr lang="cs-CZ" dirty="0" err="1"/>
              <a:t>oči</a:t>
            </a:r>
            <a:r>
              <a:rPr lang="cs-CZ" dirty="0"/>
              <a:t>́, tak aby </a:t>
            </a:r>
            <a:r>
              <a:rPr lang="cs-CZ" dirty="0" err="1"/>
              <a:t>nedocházelo</a:t>
            </a:r>
            <a:r>
              <a:rPr lang="cs-CZ" dirty="0"/>
              <a:t> k </a:t>
            </a:r>
            <a:r>
              <a:rPr lang="cs-CZ" dirty="0" err="1"/>
              <a:t>předklonu</a:t>
            </a:r>
            <a:r>
              <a:rPr lang="cs-CZ" dirty="0"/>
              <a:t> </a:t>
            </a:r>
            <a:r>
              <a:rPr lang="cs-CZ" dirty="0" err="1"/>
              <a:t>či</a:t>
            </a:r>
            <a:r>
              <a:rPr lang="cs-CZ" dirty="0"/>
              <a:t> </a:t>
            </a:r>
            <a:r>
              <a:rPr lang="cs-CZ" dirty="0" err="1"/>
              <a:t>záklonu</a:t>
            </a:r>
            <a:r>
              <a:rPr lang="cs-CZ" dirty="0"/>
              <a:t> hlavy. </a:t>
            </a:r>
          </a:p>
          <a:p>
            <a:r>
              <a:rPr lang="cs-CZ" dirty="0"/>
              <a:t>Pokud </a:t>
            </a:r>
            <a:r>
              <a:rPr lang="cs-CZ" dirty="0" err="1"/>
              <a:t>nosíte</a:t>
            </a:r>
            <a:r>
              <a:rPr lang="cs-CZ" dirty="0"/>
              <a:t> </a:t>
            </a:r>
            <a:r>
              <a:rPr lang="cs-CZ" dirty="0" err="1"/>
              <a:t>brýle</a:t>
            </a:r>
            <a:r>
              <a:rPr lang="cs-CZ" dirty="0"/>
              <a:t>, </a:t>
            </a:r>
            <a:r>
              <a:rPr lang="cs-CZ" dirty="0" err="1"/>
              <a:t>neměly</a:t>
            </a:r>
            <a:r>
              <a:rPr lang="cs-CZ" dirty="0"/>
              <a:t> by </a:t>
            </a:r>
            <a:r>
              <a:rPr lang="cs-CZ" dirty="0" err="1"/>
              <a:t>vám</a:t>
            </a:r>
            <a:r>
              <a:rPr lang="cs-CZ" dirty="0"/>
              <a:t> klouzat z nosu, aby </a:t>
            </a:r>
            <a:r>
              <a:rPr lang="cs-CZ" dirty="0" err="1"/>
              <a:t>nedocházelo</a:t>
            </a:r>
            <a:r>
              <a:rPr lang="cs-CZ" dirty="0"/>
              <a:t> ke </a:t>
            </a:r>
            <a:r>
              <a:rPr lang="cs-CZ" dirty="0" err="1"/>
              <a:t>zbytečným</a:t>
            </a:r>
            <a:r>
              <a:rPr lang="cs-CZ" dirty="0"/>
              <a:t> </a:t>
            </a:r>
            <a:r>
              <a:rPr lang="cs-CZ" dirty="0" err="1"/>
              <a:t>změnám</a:t>
            </a:r>
            <a:r>
              <a:rPr lang="cs-CZ" dirty="0"/>
              <a:t> polohy hlavy.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55291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3ED1B3-036B-BB40-8875-10693B3E0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správně sedět u PC</a:t>
            </a:r>
          </a:p>
        </p:txBody>
      </p:sp>
      <p:pic>
        <p:nvPicPr>
          <p:cNvPr id="2049" name="Picture 1" descr="page109image39206128">
            <a:extLst>
              <a:ext uri="{FF2B5EF4-FFF2-40B4-BE49-F238E27FC236}">
                <a16:creationId xmlns:a16="http://schemas.microsoft.com/office/drawing/2014/main" id="{4B286DC8-9A74-954D-B33C-C7E350BC2C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254" y="1295400"/>
            <a:ext cx="7061786" cy="4584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68755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167768-F347-2847-9A8C-3FFCCCBAB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Přstávky</a:t>
            </a:r>
            <a:r>
              <a:rPr lang="cs-CZ" dirty="0"/>
              <a:t> a rozcvičky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2C21676-EA62-024C-8022-E8C01D83E9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Pohyb a </a:t>
            </a:r>
            <a:r>
              <a:rPr lang="cs-CZ" dirty="0" err="1"/>
              <a:t>zároven</a:t>
            </a:r>
            <a:r>
              <a:rPr lang="cs-CZ" dirty="0"/>
              <a:t>̌ </a:t>
            </a:r>
            <a:r>
              <a:rPr lang="cs-CZ" dirty="0" err="1"/>
              <a:t>odpočinek</a:t>
            </a:r>
            <a:r>
              <a:rPr lang="cs-CZ" dirty="0"/>
              <a:t> je </a:t>
            </a:r>
            <a:r>
              <a:rPr lang="cs-CZ" dirty="0" err="1"/>
              <a:t>extrémne</a:t>
            </a:r>
            <a:r>
              <a:rPr lang="cs-CZ" dirty="0"/>
              <a:t>̌ </a:t>
            </a:r>
            <a:r>
              <a:rPr lang="cs-CZ" dirty="0" err="1"/>
              <a:t>důležity</a:t>
            </a:r>
            <a:r>
              <a:rPr lang="cs-CZ" dirty="0"/>
              <a:t>́. Nechte </a:t>
            </a:r>
            <a:r>
              <a:rPr lang="cs-CZ" dirty="0" err="1"/>
              <a:t>odpočinout</a:t>
            </a:r>
            <a:r>
              <a:rPr lang="cs-CZ" dirty="0"/>
              <a:t> </a:t>
            </a:r>
            <a:r>
              <a:rPr lang="cs-CZ" dirty="0" err="1"/>
              <a:t>oči</a:t>
            </a:r>
            <a:r>
              <a:rPr lang="cs-CZ" dirty="0"/>
              <a:t> a mozek, a </a:t>
            </a:r>
            <a:r>
              <a:rPr lang="cs-CZ" dirty="0" err="1"/>
              <a:t>protáhnete</a:t>
            </a:r>
            <a:r>
              <a:rPr lang="cs-CZ" dirty="0"/>
              <a:t> si svaly. </a:t>
            </a:r>
            <a:r>
              <a:rPr lang="cs-CZ" dirty="0" err="1"/>
              <a:t>Vaše</a:t>
            </a:r>
            <a:r>
              <a:rPr lang="cs-CZ" dirty="0"/>
              <a:t> produktivita a </a:t>
            </a:r>
            <a:r>
              <a:rPr lang="cs-CZ" dirty="0" err="1"/>
              <a:t>chut</a:t>
            </a:r>
            <a:r>
              <a:rPr lang="cs-CZ" dirty="0"/>
              <a:t>̌ do </a:t>
            </a:r>
            <a:r>
              <a:rPr lang="cs-CZ" dirty="0" err="1"/>
              <a:t>dalši</a:t>
            </a:r>
            <a:r>
              <a:rPr lang="cs-CZ" dirty="0"/>
              <a:t>́ </a:t>
            </a:r>
            <a:r>
              <a:rPr lang="cs-CZ" dirty="0" err="1"/>
              <a:t>práce</a:t>
            </a:r>
            <a:r>
              <a:rPr lang="cs-CZ" dirty="0"/>
              <a:t> se </a:t>
            </a:r>
            <a:r>
              <a:rPr lang="cs-CZ" dirty="0" err="1"/>
              <a:t>podstatne</a:t>
            </a:r>
            <a:r>
              <a:rPr lang="cs-CZ" dirty="0"/>
              <a:t>̌ </a:t>
            </a:r>
            <a:r>
              <a:rPr lang="cs-CZ" dirty="0" err="1"/>
              <a:t>zlepši</a:t>
            </a:r>
            <a:r>
              <a:rPr lang="cs-CZ" dirty="0"/>
              <a:t>́. </a:t>
            </a:r>
          </a:p>
          <a:p>
            <a:r>
              <a:rPr lang="cs-CZ" dirty="0" err="1"/>
              <a:t>Každých</a:t>
            </a:r>
            <a:r>
              <a:rPr lang="cs-CZ" dirty="0"/>
              <a:t> 60 minut se </a:t>
            </a:r>
            <a:r>
              <a:rPr lang="cs-CZ" dirty="0" err="1"/>
              <a:t>zvedněte</a:t>
            </a:r>
            <a:r>
              <a:rPr lang="cs-CZ" dirty="0"/>
              <a:t>, projdete se a </a:t>
            </a:r>
            <a:r>
              <a:rPr lang="cs-CZ" dirty="0" err="1"/>
              <a:t>udělejte</a:t>
            </a:r>
            <a:r>
              <a:rPr lang="cs-CZ" dirty="0"/>
              <a:t> si </a:t>
            </a:r>
            <a:r>
              <a:rPr lang="cs-CZ" dirty="0" err="1"/>
              <a:t>pár</a:t>
            </a:r>
            <a:r>
              <a:rPr lang="cs-CZ" dirty="0"/>
              <a:t> </a:t>
            </a:r>
            <a:r>
              <a:rPr lang="cs-CZ" dirty="0" err="1"/>
              <a:t>jednoduchých</a:t>
            </a:r>
            <a:r>
              <a:rPr lang="cs-CZ" dirty="0"/>
              <a:t> </a:t>
            </a:r>
            <a:r>
              <a:rPr lang="cs-CZ" dirty="0" err="1"/>
              <a:t>protahovacích</a:t>
            </a:r>
            <a:r>
              <a:rPr lang="cs-CZ" dirty="0"/>
              <a:t> cviků. </a:t>
            </a:r>
            <a:r>
              <a:rPr lang="cs-CZ" dirty="0" err="1"/>
              <a:t>Stači</a:t>
            </a:r>
            <a:r>
              <a:rPr lang="cs-CZ" dirty="0"/>
              <a:t>́ </a:t>
            </a:r>
            <a:r>
              <a:rPr lang="cs-CZ" dirty="0" err="1"/>
              <a:t>přestávka</a:t>
            </a:r>
            <a:r>
              <a:rPr lang="cs-CZ" dirty="0"/>
              <a:t> </a:t>
            </a:r>
            <a:r>
              <a:rPr lang="cs-CZ" dirty="0" err="1"/>
              <a:t>pouhých</a:t>
            </a:r>
            <a:r>
              <a:rPr lang="cs-CZ" dirty="0"/>
              <a:t> 5 minut. </a:t>
            </a:r>
          </a:p>
          <a:p>
            <a:r>
              <a:rPr lang="cs-CZ" dirty="0" err="1"/>
              <a:t>Protáhněte</a:t>
            </a:r>
            <a:r>
              <a:rPr lang="cs-CZ" dirty="0"/>
              <a:t> se. </a:t>
            </a:r>
            <a:r>
              <a:rPr lang="cs-CZ" dirty="0" err="1"/>
              <a:t>Ulevi</a:t>
            </a:r>
            <a:r>
              <a:rPr lang="cs-CZ" dirty="0"/>
              <a:t>́ se </a:t>
            </a:r>
            <a:r>
              <a:rPr lang="cs-CZ" dirty="0" err="1"/>
              <a:t>vám</a:t>
            </a:r>
            <a:r>
              <a:rPr lang="cs-CZ" dirty="0"/>
              <a:t>! </a:t>
            </a:r>
          </a:p>
          <a:p>
            <a:r>
              <a:rPr lang="cs-CZ" dirty="0"/>
              <a:t>Cviky </a:t>
            </a:r>
            <a:r>
              <a:rPr lang="cs-CZ" dirty="0" err="1"/>
              <a:t>dělejte</a:t>
            </a:r>
            <a:r>
              <a:rPr lang="cs-CZ" dirty="0"/>
              <a:t> pomalu, ale </a:t>
            </a:r>
            <a:r>
              <a:rPr lang="cs-CZ" dirty="0" err="1"/>
              <a:t>přitom</a:t>
            </a:r>
            <a:r>
              <a:rPr lang="cs-CZ" dirty="0"/>
              <a:t> plynule. Zkuste </a:t>
            </a:r>
            <a:r>
              <a:rPr lang="cs-CZ" dirty="0" err="1"/>
              <a:t>take</a:t>
            </a:r>
            <a:r>
              <a:rPr lang="cs-CZ" dirty="0"/>
              <a:t>́ zhluboka </a:t>
            </a:r>
            <a:r>
              <a:rPr lang="cs-CZ" dirty="0" err="1"/>
              <a:t>dýchat</a:t>
            </a:r>
            <a:r>
              <a:rPr lang="cs-CZ" dirty="0"/>
              <a:t>, ale </a:t>
            </a:r>
            <a:r>
              <a:rPr lang="cs-CZ" dirty="0" err="1"/>
              <a:t>nesnažte</a:t>
            </a:r>
            <a:r>
              <a:rPr lang="cs-CZ" dirty="0"/>
              <a:t> se dech </a:t>
            </a:r>
            <a:r>
              <a:rPr lang="cs-CZ" dirty="0" err="1"/>
              <a:t>zadržo</a:t>
            </a:r>
            <a:r>
              <a:rPr lang="cs-CZ" dirty="0"/>
              <a:t>- vat. </a:t>
            </a:r>
            <a:r>
              <a:rPr lang="cs-CZ" dirty="0" err="1"/>
              <a:t>Spíše</a:t>
            </a:r>
            <a:r>
              <a:rPr lang="cs-CZ" dirty="0"/>
              <a:t> se </a:t>
            </a:r>
            <a:r>
              <a:rPr lang="cs-CZ" dirty="0" err="1"/>
              <a:t>snažte</a:t>
            </a:r>
            <a:r>
              <a:rPr lang="cs-CZ" dirty="0"/>
              <a:t> </a:t>
            </a:r>
            <a:r>
              <a:rPr lang="cs-CZ" dirty="0" err="1"/>
              <a:t>dosáhnout</a:t>
            </a:r>
            <a:r>
              <a:rPr lang="cs-CZ" dirty="0"/>
              <a:t> dané polohy cviku a </a:t>
            </a:r>
            <a:r>
              <a:rPr lang="cs-CZ" dirty="0" err="1"/>
              <a:t>vydržte</a:t>
            </a:r>
            <a:r>
              <a:rPr lang="cs-CZ" dirty="0"/>
              <a:t> v ní 3-5 </a:t>
            </a:r>
            <a:r>
              <a:rPr lang="cs-CZ" dirty="0" err="1"/>
              <a:t>vteřin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0733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CABD7C-02A2-9140-9DBF-1FB2F6231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Rizika při nedodržování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8A9681-455D-4948-8229-9E1D784FC3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Počítac</a:t>
            </a:r>
            <a:r>
              <a:rPr lang="cs-CZ" dirty="0"/>
              <a:t>̌ se stal </a:t>
            </a:r>
            <a:r>
              <a:rPr lang="cs-CZ" dirty="0" err="1"/>
              <a:t>součásti</a:t>
            </a:r>
            <a:r>
              <a:rPr lang="cs-CZ" dirty="0"/>
              <a:t>́ </a:t>
            </a:r>
            <a:r>
              <a:rPr lang="cs-CZ" dirty="0" err="1"/>
              <a:t>našich</a:t>
            </a:r>
            <a:r>
              <a:rPr lang="cs-CZ" dirty="0"/>
              <a:t> </a:t>
            </a:r>
            <a:r>
              <a:rPr lang="cs-CZ" dirty="0" err="1"/>
              <a:t>životu</a:t>
            </a:r>
            <a:r>
              <a:rPr lang="cs-CZ" dirty="0"/>
              <a:t>̊. </a:t>
            </a:r>
            <a:r>
              <a:rPr lang="cs-CZ" dirty="0" err="1"/>
              <a:t>Někteři</a:t>
            </a:r>
            <a:r>
              <a:rPr lang="cs-CZ" dirty="0"/>
              <a:t>́ u </a:t>
            </a:r>
            <a:r>
              <a:rPr lang="cs-CZ" dirty="0" err="1"/>
              <a:t>něj</a:t>
            </a:r>
            <a:r>
              <a:rPr lang="cs-CZ" dirty="0"/>
              <a:t> </a:t>
            </a:r>
            <a:r>
              <a:rPr lang="cs-CZ" dirty="0" err="1"/>
              <a:t>sedi</a:t>
            </a:r>
            <a:r>
              <a:rPr lang="cs-CZ" dirty="0"/>
              <a:t>́ jen </a:t>
            </a:r>
            <a:r>
              <a:rPr lang="cs-CZ" dirty="0" err="1"/>
              <a:t>občasne</a:t>
            </a:r>
            <a:r>
              <a:rPr lang="cs-CZ" dirty="0"/>
              <a:t>̌, jako u zdroje </a:t>
            </a:r>
            <a:r>
              <a:rPr lang="cs-CZ" dirty="0" err="1"/>
              <a:t>zábavy</a:t>
            </a:r>
            <a:r>
              <a:rPr lang="cs-CZ" dirty="0"/>
              <a:t>, ale pro </a:t>
            </a:r>
            <a:r>
              <a:rPr lang="cs-CZ" dirty="0" err="1"/>
              <a:t>stále</a:t>
            </a:r>
            <a:r>
              <a:rPr lang="cs-CZ" dirty="0"/>
              <a:t> </a:t>
            </a:r>
            <a:r>
              <a:rPr lang="cs-CZ" dirty="0" err="1"/>
              <a:t>více</a:t>
            </a:r>
            <a:r>
              <a:rPr lang="cs-CZ" dirty="0"/>
              <a:t> lidí je zdrojem </a:t>
            </a:r>
            <a:r>
              <a:rPr lang="cs-CZ" dirty="0" err="1"/>
              <a:t>obživy</a:t>
            </a:r>
            <a:r>
              <a:rPr lang="cs-CZ" dirty="0"/>
              <a:t> - </a:t>
            </a:r>
            <a:r>
              <a:rPr lang="cs-CZ" dirty="0" err="1"/>
              <a:t>každodenním</a:t>
            </a:r>
            <a:r>
              <a:rPr lang="cs-CZ" dirty="0"/>
              <a:t> </a:t>
            </a:r>
            <a:r>
              <a:rPr lang="cs-CZ" dirty="0" err="1"/>
              <a:t>pracovním</a:t>
            </a:r>
            <a:r>
              <a:rPr lang="cs-CZ" dirty="0"/>
              <a:t> </a:t>
            </a:r>
            <a:r>
              <a:rPr lang="cs-CZ" dirty="0" err="1"/>
              <a:t>nástrojem</a:t>
            </a:r>
            <a:r>
              <a:rPr lang="cs-CZ" dirty="0"/>
              <a:t>. </a:t>
            </a:r>
            <a:r>
              <a:rPr lang="cs-CZ" dirty="0" err="1"/>
              <a:t>Pracovni</a:t>
            </a:r>
            <a:r>
              <a:rPr lang="cs-CZ" dirty="0"/>
              <a:t>́ doba </a:t>
            </a:r>
            <a:r>
              <a:rPr lang="cs-CZ" dirty="0" err="1"/>
              <a:t>člověka</a:t>
            </a:r>
            <a:r>
              <a:rPr lang="cs-CZ" dirty="0"/>
              <a:t> je 8 hodin, ale ti, </a:t>
            </a:r>
            <a:r>
              <a:rPr lang="cs-CZ" dirty="0" err="1"/>
              <a:t>kteří</a:t>
            </a:r>
            <a:r>
              <a:rPr lang="cs-CZ" dirty="0"/>
              <a:t> pracují na PC, jen </a:t>
            </a:r>
            <a:r>
              <a:rPr lang="cs-CZ" dirty="0" err="1"/>
              <a:t>zřídka</a:t>
            </a:r>
            <a:r>
              <a:rPr lang="cs-CZ" dirty="0"/>
              <a:t> pracují tak dlouho. Pracují </a:t>
            </a:r>
            <a:r>
              <a:rPr lang="cs-CZ" dirty="0" err="1"/>
              <a:t>spíše</a:t>
            </a:r>
            <a:r>
              <a:rPr lang="cs-CZ" dirty="0"/>
              <a:t> 12 (i </a:t>
            </a:r>
            <a:r>
              <a:rPr lang="cs-CZ" dirty="0" err="1"/>
              <a:t>více</a:t>
            </a:r>
            <a:r>
              <a:rPr lang="cs-CZ" dirty="0"/>
              <a:t>) hodin </a:t>
            </a:r>
            <a:r>
              <a:rPr lang="cs-CZ" dirty="0" err="1"/>
              <a:t>denne</a:t>
            </a:r>
            <a:r>
              <a:rPr lang="cs-CZ" dirty="0"/>
              <a:t>̌, </a:t>
            </a:r>
            <a:r>
              <a:rPr lang="cs-CZ" dirty="0" err="1"/>
              <a:t>přitom</a:t>
            </a:r>
            <a:r>
              <a:rPr lang="cs-CZ" dirty="0"/>
              <a:t> </a:t>
            </a:r>
            <a:r>
              <a:rPr lang="cs-CZ" dirty="0" err="1"/>
              <a:t>zdravotníci</a:t>
            </a:r>
            <a:r>
              <a:rPr lang="cs-CZ" dirty="0"/>
              <a:t> </a:t>
            </a:r>
            <a:r>
              <a:rPr lang="cs-CZ" dirty="0" err="1"/>
              <a:t>doporučuji</a:t>
            </a:r>
            <a:r>
              <a:rPr lang="cs-CZ" dirty="0"/>
              <a:t>́ </a:t>
            </a:r>
            <a:r>
              <a:rPr lang="cs-CZ" dirty="0" err="1"/>
              <a:t>sedět</a:t>
            </a:r>
            <a:r>
              <a:rPr lang="cs-CZ" dirty="0"/>
              <a:t> u PC </a:t>
            </a:r>
            <a:r>
              <a:rPr lang="cs-CZ" dirty="0" err="1"/>
              <a:t>maximálne</a:t>
            </a:r>
            <a:r>
              <a:rPr lang="cs-CZ" dirty="0"/>
              <a:t>̌ 4 hodiny </a:t>
            </a:r>
            <a:r>
              <a:rPr lang="cs-CZ" dirty="0" err="1"/>
              <a:t>denne</a:t>
            </a:r>
            <a:r>
              <a:rPr lang="cs-CZ" dirty="0"/>
              <a:t>̌. Jedná se </a:t>
            </a:r>
            <a:r>
              <a:rPr lang="cs-CZ" dirty="0" err="1"/>
              <a:t>především</a:t>
            </a:r>
            <a:r>
              <a:rPr lang="cs-CZ" dirty="0"/>
              <a:t> o </a:t>
            </a:r>
            <a:r>
              <a:rPr lang="cs-CZ" dirty="0" err="1"/>
              <a:t>programátory</a:t>
            </a:r>
            <a:r>
              <a:rPr lang="cs-CZ" dirty="0"/>
              <a:t>, online </a:t>
            </a:r>
            <a:r>
              <a:rPr lang="cs-CZ" dirty="0" err="1"/>
              <a:t>marketéry</a:t>
            </a:r>
            <a:r>
              <a:rPr lang="cs-CZ" dirty="0"/>
              <a:t>, grafiky, ekonomy a </a:t>
            </a:r>
            <a:r>
              <a:rPr lang="cs-CZ" dirty="0" err="1"/>
              <a:t>podobne</a:t>
            </a:r>
            <a:r>
              <a:rPr lang="cs-CZ" dirty="0"/>
              <a:t>́ profese. </a:t>
            </a:r>
          </a:p>
        </p:txBody>
      </p:sp>
    </p:spTree>
    <p:extLst>
      <p:ext uri="{BB962C8B-B14F-4D97-AF65-F5344CB8AC3E}">
        <p14:creationId xmlns:p14="http://schemas.microsoft.com/office/powerpoint/2010/main" val="13460965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F6D8EA-3E4A-B742-9442-4C224527E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Nejčastější problémy při práci na PC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CB5DEE-EA40-7D4D-96B9-F5FEFBA5E4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poškozeni</a:t>
            </a:r>
            <a:r>
              <a:rPr lang="cs-CZ" dirty="0"/>
              <a:t>́ zad a </a:t>
            </a:r>
            <a:r>
              <a:rPr lang="cs-CZ" dirty="0" err="1"/>
              <a:t>krčni</a:t>
            </a:r>
            <a:r>
              <a:rPr lang="cs-CZ" dirty="0"/>
              <a:t>́ </a:t>
            </a:r>
            <a:r>
              <a:rPr lang="cs-CZ" dirty="0" err="1"/>
              <a:t>páteře</a:t>
            </a:r>
            <a:r>
              <a:rPr lang="cs-CZ" dirty="0"/>
              <a:t> </a:t>
            </a:r>
          </a:p>
          <a:p>
            <a:r>
              <a:rPr lang="cs-CZ" dirty="0"/>
              <a:t>bolesti rukou, </a:t>
            </a:r>
            <a:r>
              <a:rPr lang="cs-CZ" dirty="0" err="1"/>
              <a:t>zápěsti</a:t>
            </a:r>
            <a:r>
              <a:rPr lang="cs-CZ" dirty="0"/>
              <a:t>́, loktů a ramen </a:t>
            </a:r>
          </a:p>
          <a:p>
            <a:r>
              <a:rPr lang="cs-CZ" dirty="0"/>
              <a:t>syndrom </a:t>
            </a:r>
            <a:r>
              <a:rPr lang="cs-CZ" dirty="0" err="1"/>
              <a:t>tenisového</a:t>
            </a:r>
            <a:r>
              <a:rPr lang="cs-CZ" dirty="0"/>
              <a:t> loktu </a:t>
            </a:r>
          </a:p>
          <a:p>
            <a:r>
              <a:rPr lang="cs-CZ" dirty="0"/>
              <a:t>syndrom </a:t>
            </a:r>
            <a:r>
              <a:rPr lang="cs-CZ" dirty="0" err="1"/>
              <a:t>karpálního</a:t>
            </a:r>
            <a:r>
              <a:rPr lang="cs-CZ" dirty="0"/>
              <a:t> tunelu </a:t>
            </a:r>
          </a:p>
          <a:p>
            <a:r>
              <a:rPr lang="cs-CZ" dirty="0" err="1"/>
              <a:t>poškozeni</a:t>
            </a:r>
            <a:r>
              <a:rPr lang="cs-CZ" dirty="0"/>
              <a:t>́ hybnosti </a:t>
            </a:r>
            <a:r>
              <a:rPr lang="cs-CZ" dirty="0" err="1"/>
              <a:t>ramenních</a:t>
            </a:r>
            <a:r>
              <a:rPr lang="cs-CZ" dirty="0"/>
              <a:t> </a:t>
            </a:r>
            <a:r>
              <a:rPr lang="cs-CZ" dirty="0" err="1"/>
              <a:t>pletencu</a:t>
            </a:r>
            <a:r>
              <a:rPr lang="cs-CZ" dirty="0"/>
              <a:t>̊ </a:t>
            </a:r>
          </a:p>
          <a:p>
            <a:r>
              <a:rPr lang="cs-CZ" dirty="0" err="1"/>
              <a:t>problémy</a:t>
            </a:r>
            <a:r>
              <a:rPr lang="cs-CZ" dirty="0"/>
              <a:t> se zrakem </a:t>
            </a:r>
          </a:p>
          <a:p>
            <a:r>
              <a:rPr lang="cs-CZ" dirty="0" err="1"/>
              <a:t>potíže</a:t>
            </a:r>
            <a:r>
              <a:rPr lang="cs-CZ" dirty="0"/>
              <a:t> z </a:t>
            </a:r>
            <a:r>
              <a:rPr lang="cs-CZ" dirty="0" err="1"/>
              <a:t>dolními</a:t>
            </a:r>
            <a:r>
              <a:rPr lang="cs-CZ" dirty="0"/>
              <a:t> </a:t>
            </a:r>
            <a:r>
              <a:rPr lang="cs-CZ" dirty="0" err="1"/>
              <a:t>končetinami</a:t>
            </a:r>
            <a:r>
              <a:rPr lang="cs-CZ" dirty="0"/>
              <a:t> </a:t>
            </a:r>
          </a:p>
          <a:p>
            <a:r>
              <a:rPr lang="cs-CZ" dirty="0" err="1"/>
              <a:t>zánět</a:t>
            </a:r>
            <a:r>
              <a:rPr lang="cs-CZ" dirty="0"/>
              <a:t> </a:t>
            </a:r>
            <a:r>
              <a:rPr lang="cs-CZ" dirty="0" err="1"/>
              <a:t>šlach</a:t>
            </a:r>
            <a:r>
              <a:rPr lang="cs-CZ" dirty="0"/>
              <a:t> a svalů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5767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FDA81E-EEB9-F342-A367-63853F25C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ergonomie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715F3E-FD7F-2645-BB7B-367DA97845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Pojem ergonomie je </a:t>
            </a:r>
            <a:r>
              <a:rPr lang="cs-CZ" dirty="0" err="1"/>
              <a:t>převzat</a:t>
            </a:r>
            <a:r>
              <a:rPr lang="cs-CZ" dirty="0"/>
              <a:t> z </a:t>
            </a:r>
            <a:r>
              <a:rPr lang="cs-CZ" dirty="0" err="1"/>
              <a:t>anglického</a:t>
            </a:r>
            <a:r>
              <a:rPr lang="cs-CZ" dirty="0"/>
              <a:t> „</a:t>
            </a:r>
            <a:r>
              <a:rPr lang="cs-CZ" dirty="0" err="1"/>
              <a:t>ergonomics</a:t>
            </a:r>
            <a:r>
              <a:rPr lang="cs-CZ" dirty="0"/>
              <a:t>“, </a:t>
            </a:r>
            <a:r>
              <a:rPr lang="cs-CZ" dirty="0" err="1"/>
              <a:t>ktery</a:t>
            </a:r>
            <a:r>
              <a:rPr lang="cs-CZ" dirty="0"/>
              <a:t>́ vznikl </a:t>
            </a:r>
            <a:r>
              <a:rPr lang="cs-CZ" dirty="0" err="1"/>
              <a:t>spojením</a:t>
            </a:r>
            <a:r>
              <a:rPr lang="cs-CZ" dirty="0"/>
              <a:t> </a:t>
            </a:r>
            <a:r>
              <a:rPr lang="cs-CZ" dirty="0" err="1"/>
              <a:t>řeckých</a:t>
            </a:r>
            <a:r>
              <a:rPr lang="cs-CZ" dirty="0"/>
              <a:t> slov ergo - </a:t>
            </a:r>
            <a:r>
              <a:rPr lang="cs-CZ" dirty="0" err="1"/>
              <a:t>práce</a:t>
            </a:r>
            <a:r>
              <a:rPr lang="cs-CZ" dirty="0"/>
              <a:t>, nomos – </a:t>
            </a:r>
            <a:r>
              <a:rPr lang="cs-CZ" dirty="0" err="1"/>
              <a:t>zákon</a:t>
            </a:r>
            <a:r>
              <a:rPr lang="cs-CZ" dirty="0"/>
              <a:t>, pravidlo. </a:t>
            </a:r>
            <a:r>
              <a:rPr lang="cs-CZ" dirty="0" err="1"/>
              <a:t>Ekvivalentními</a:t>
            </a:r>
            <a:r>
              <a:rPr lang="cs-CZ" dirty="0"/>
              <a:t> pojmy jsou: biotechnologie, </a:t>
            </a:r>
            <a:r>
              <a:rPr lang="cs-CZ" dirty="0" err="1"/>
              <a:t>human</a:t>
            </a:r>
            <a:r>
              <a:rPr lang="cs-CZ" dirty="0"/>
              <a:t> </a:t>
            </a:r>
            <a:r>
              <a:rPr lang="cs-CZ" dirty="0" err="1"/>
              <a:t>engineering</a:t>
            </a:r>
            <a:r>
              <a:rPr lang="cs-CZ" dirty="0"/>
              <a:t>, </a:t>
            </a:r>
            <a:r>
              <a:rPr lang="cs-CZ" dirty="0" err="1"/>
              <a:t>hu</a:t>
            </a:r>
            <a:r>
              <a:rPr lang="cs-CZ" dirty="0"/>
              <a:t>- man </a:t>
            </a:r>
            <a:r>
              <a:rPr lang="cs-CZ" dirty="0" err="1"/>
              <a:t>factors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24031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62B47B-1C45-5141-92AB-3030F82BF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Syndrom RSI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3839739-BAC0-D840-998B-A703BD4DE2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Všechny</a:t>
            </a:r>
            <a:r>
              <a:rPr lang="cs-CZ" dirty="0"/>
              <a:t> </a:t>
            </a:r>
            <a:r>
              <a:rPr lang="cs-CZ" dirty="0" err="1"/>
              <a:t>výše</a:t>
            </a:r>
            <a:r>
              <a:rPr lang="cs-CZ" dirty="0"/>
              <a:t> </a:t>
            </a:r>
            <a:r>
              <a:rPr lang="cs-CZ" dirty="0" err="1"/>
              <a:t>uvedene</a:t>
            </a:r>
            <a:r>
              <a:rPr lang="cs-CZ" dirty="0"/>
              <a:t>́, ale i jiné </a:t>
            </a:r>
            <a:r>
              <a:rPr lang="cs-CZ" dirty="0" err="1"/>
              <a:t>zdravotni</a:t>
            </a:r>
            <a:r>
              <a:rPr lang="cs-CZ" dirty="0"/>
              <a:t>́ </a:t>
            </a:r>
            <a:r>
              <a:rPr lang="cs-CZ" dirty="0" err="1"/>
              <a:t>problémy</a:t>
            </a:r>
            <a:r>
              <a:rPr lang="cs-CZ" dirty="0"/>
              <a:t>, se </a:t>
            </a:r>
            <a:r>
              <a:rPr lang="cs-CZ" dirty="0" err="1"/>
              <a:t>označuji</a:t>
            </a:r>
            <a:r>
              <a:rPr lang="cs-CZ" dirty="0"/>
              <a:t>́, jako </a:t>
            </a:r>
            <a:r>
              <a:rPr lang="cs-CZ" dirty="0" err="1"/>
              <a:t>poškozeni</a:t>
            </a:r>
            <a:r>
              <a:rPr lang="cs-CZ" dirty="0"/>
              <a:t>́ z </a:t>
            </a:r>
            <a:r>
              <a:rPr lang="cs-CZ" dirty="0" err="1"/>
              <a:t>opakovaného</a:t>
            </a:r>
            <a:r>
              <a:rPr lang="cs-CZ" dirty="0"/>
              <a:t> </a:t>
            </a:r>
            <a:r>
              <a:rPr lang="cs-CZ" dirty="0" err="1"/>
              <a:t>namáháni</a:t>
            </a:r>
            <a:r>
              <a:rPr lang="cs-CZ" dirty="0"/>
              <a:t>́, anglicky: </a:t>
            </a:r>
            <a:r>
              <a:rPr lang="cs-CZ" dirty="0" err="1"/>
              <a:t>Repetitive</a:t>
            </a:r>
            <a:r>
              <a:rPr lang="cs-CZ" dirty="0"/>
              <a:t> </a:t>
            </a:r>
            <a:r>
              <a:rPr lang="cs-CZ" dirty="0" err="1"/>
              <a:t>Strain</a:t>
            </a:r>
            <a:r>
              <a:rPr lang="cs-CZ" dirty="0"/>
              <a:t> </a:t>
            </a:r>
            <a:r>
              <a:rPr lang="cs-CZ" dirty="0" err="1"/>
              <a:t>Injury</a:t>
            </a:r>
            <a:r>
              <a:rPr lang="cs-CZ" dirty="0"/>
              <a:t> nebo </a:t>
            </a:r>
            <a:r>
              <a:rPr lang="cs-CZ" dirty="0" err="1"/>
              <a:t>take</a:t>
            </a:r>
            <a:r>
              <a:rPr lang="cs-CZ" dirty="0"/>
              <a:t>́ </a:t>
            </a:r>
            <a:r>
              <a:rPr lang="cs-CZ" dirty="0" err="1"/>
              <a:t>Repetitive</a:t>
            </a:r>
            <a:r>
              <a:rPr lang="cs-CZ" dirty="0"/>
              <a:t> Stress </a:t>
            </a:r>
            <a:r>
              <a:rPr lang="cs-CZ" dirty="0" err="1"/>
              <a:t>Injury</a:t>
            </a:r>
            <a:r>
              <a:rPr lang="cs-CZ" dirty="0"/>
              <a:t>, </a:t>
            </a:r>
            <a:r>
              <a:rPr lang="cs-CZ" dirty="0" err="1"/>
              <a:t>zkrácene</a:t>
            </a:r>
            <a:r>
              <a:rPr lang="cs-CZ" dirty="0"/>
              <a:t>̌ </a:t>
            </a:r>
            <a:r>
              <a:rPr lang="cs-CZ" dirty="0" err="1"/>
              <a:t>nazýváno</a:t>
            </a:r>
            <a:r>
              <a:rPr lang="cs-CZ" dirty="0"/>
              <a:t> RSI nebo RSI syndrom. </a:t>
            </a:r>
          </a:p>
        </p:txBody>
      </p:sp>
    </p:spTree>
    <p:extLst>
      <p:ext uri="{BB962C8B-B14F-4D97-AF65-F5344CB8AC3E}">
        <p14:creationId xmlns:p14="http://schemas.microsoft.com/office/powerpoint/2010/main" val="3699465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C3A855-B2D6-2D41-9A85-1A850E1C4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Syndrom RSI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1F5FBDD-4A74-C442-9F76-A79BE1A70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Jedná se o soubor </a:t>
            </a:r>
            <a:r>
              <a:rPr lang="cs-CZ" dirty="0" err="1"/>
              <a:t>poškozeni</a:t>
            </a:r>
            <a:r>
              <a:rPr lang="cs-CZ" dirty="0"/>
              <a:t>́, </a:t>
            </a:r>
            <a:r>
              <a:rPr lang="cs-CZ" dirty="0" err="1"/>
              <a:t>ktera</a:t>
            </a:r>
            <a:r>
              <a:rPr lang="cs-CZ" dirty="0"/>
              <a:t>́ </a:t>
            </a:r>
            <a:r>
              <a:rPr lang="cs-CZ" dirty="0" err="1"/>
              <a:t>vznikaji</a:t>
            </a:r>
            <a:r>
              <a:rPr lang="cs-CZ" dirty="0"/>
              <a:t>́ v </a:t>
            </a:r>
            <a:r>
              <a:rPr lang="cs-CZ" dirty="0" err="1"/>
              <a:t>důsledku</a:t>
            </a:r>
            <a:r>
              <a:rPr lang="cs-CZ" dirty="0"/>
              <a:t> </a:t>
            </a:r>
            <a:r>
              <a:rPr lang="cs-CZ" dirty="0" err="1"/>
              <a:t>nedodržováni</a:t>
            </a:r>
            <a:r>
              <a:rPr lang="cs-CZ" dirty="0"/>
              <a:t>́ ergonomie </a:t>
            </a:r>
            <a:r>
              <a:rPr lang="cs-CZ" dirty="0" err="1"/>
              <a:t>práce</a:t>
            </a:r>
            <a:r>
              <a:rPr lang="cs-CZ" dirty="0"/>
              <a:t> a </a:t>
            </a:r>
            <a:r>
              <a:rPr lang="cs-CZ" dirty="0" err="1"/>
              <a:t>pracovního</a:t>
            </a:r>
            <a:r>
              <a:rPr lang="cs-CZ" dirty="0"/>
              <a:t> </a:t>
            </a:r>
            <a:r>
              <a:rPr lang="cs-CZ" dirty="0" err="1"/>
              <a:t>prostředi</a:t>
            </a:r>
            <a:r>
              <a:rPr lang="cs-CZ" dirty="0"/>
              <a:t>́. Tato </a:t>
            </a:r>
            <a:r>
              <a:rPr lang="cs-CZ" dirty="0" err="1"/>
              <a:t>poškozeni</a:t>
            </a:r>
            <a:r>
              <a:rPr lang="cs-CZ" dirty="0"/>
              <a:t>́ </a:t>
            </a:r>
            <a:r>
              <a:rPr lang="cs-CZ" dirty="0" err="1"/>
              <a:t>lidského</a:t>
            </a:r>
            <a:r>
              <a:rPr lang="cs-CZ" dirty="0"/>
              <a:t> </a:t>
            </a:r>
            <a:r>
              <a:rPr lang="cs-CZ" dirty="0" err="1"/>
              <a:t>zdravi</a:t>
            </a:r>
            <a:r>
              <a:rPr lang="cs-CZ" dirty="0"/>
              <a:t>́ </a:t>
            </a:r>
            <a:r>
              <a:rPr lang="cs-CZ" dirty="0" err="1"/>
              <a:t>vznikaji</a:t>
            </a:r>
            <a:r>
              <a:rPr lang="cs-CZ" dirty="0"/>
              <a:t>́ </a:t>
            </a:r>
            <a:r>
              <a:rPr lang="cs-CZ" dirty="0" err="1"/>
              <a:t>opakovaným</a:t>
            </a:r>
            <a:r>
              <a:rPr lang="cs-CZ" dirty="0"/>
              <a:t> </a:t>
            </a:r>
            <a:r>
              <a:rPr lang="cs-CZ" dirty="0" err="1"/>
              <a:t>namáháním</a:t>
            </a:r>
            <a:r>
              <a:rPr lang="cs-CZ" dirty="0"/>
              <a:t>, </a:t>
            </a:r>
            <a:r>
              <a:rPr lang="cs-CZ" dirty="0" err="1"/>
              <a:t>zejména</a:t>
            </a:r>
            <a:r>
              <a:rPr lang="cs-CZ" dirty="0"/>
              <a:t> pak </a:t>
            </a:r>
            <a:r>
              <a:rPr lang="cs-CZ" dirty="0" err="1"/>
              <a:t>opakova</a:t>
            </a:r>
            <a:r>
              <a:rPr lang="cs-CZ" dirty="0"/>
              <a:t>- </a:t>
            </a:r>
            <a:r>
              <a:rPr lang="cs-CZ" dirty="0" err="1"/>
              <a:t>nými</a:t>
            </a:r>
            <a:r>
              <a:rPr lang="cs-CZ" dirty="0"/>
              <a:t> </a:t>
            </a:r>
            <a:r>
              <a:rPr lang="cs-CZ" dirty="0" err="1"/>
              <a:t>drobnými</a:t>
            </a:r>
            <a:r>
              <a:rPr lang="cs-CZ" dirty="0"/>
              <a:t> pohyby, </a:t>
            </a:r>
            <a:r>
              <a:rPr lang="cs-CZ" dirty="0" err="1"/>
              <a:t>nesprávnou</a:t>
            </a:r>
            <a:r>
              <a:rPr lang="cs-CZ" dirty="0"/>
              <a:t> polohou </a:t>
            </a:r>
            <a:r>
              <a:rPr lang="cs-CZ" dirty="0" err="1"/>
              <a:t>těla</a:t>
            </a:r>
            <a:r>
              <a:rPr lang="cs-CZ" dirty="0"/>
              <a:t> </a:t>
            </a:r>
            <a:r>
              <a:rPr lang="cs-CZ" dirty="0" err="1"/>
              <a:t>při</a:t>
            </a:r>
            <a:r>
              <a:rPr lang="cs-CZ" dirty="0"/>
              <a:t> </a:t>
            </a:r>
            <a:r>
              <a:rPr lang="cs-CZ" dirty="0" err="1"/>
              <a:t>práci</a:t>
            </a:r>
            <a:r>
              <a:rPr lang="cs-CZ" dirty="0"/>
              <a:t>, ale </a:t>
            </a:r>
            <a:r>
              <a:rPr lang="cs-CZ" dirty="0" err="1"/>
              <a:t>take</a:t>
            </a:r>
            <a:r>
              <a:rPr lang="cs-CZ" dirty="0"/>
              <a:t>́ </a:t>
            </a:r>
            <a:r>
              <a:rPr lang="cs-CZ" dirty="0" err="1"/>
              <a:t>neustálým</a:t>
            </a:r>
            <a:r>
              <a:rPr lang="cs-CZ" dirty="0"/>
              <a:t> </a:t>
            </a:r>
            <a:r>
              <a:rPr lang="cs-CZ" dirty="0" err="1"/>
              <a:t>svalovým</a:t>
            </a:r>
            <a:r>
              <a:rPr lang="cs-CZ" dirty="0"/>
              <a:t> </a:t>
            </a:r>
            <a:r>
              <a:rPr lang="cs-CZ" dirty="0" err="1"/>
              <a:t>napětím</a:t>
            </a:r>
            <a:r>
              <a:rPr lang="cs-CZ" dirty="0"/>
              <a:t>. </a:t>
            </a:r>
          </a:p>
          <a:p>
            <a:r>
              <a:rPr lang="cs-CZ" dirty="0"/>
              <a:t>Syndrom RSI je v </a:t>
            </a:r>
            <a:r>
              <a:rPr lang="cs-CZ" dirty="0" err="1"/>
              <a:t>dnešním</a:t>
            </a:r>
            <a:r>
              <a:rPr lang="cs-CZ" dirty="0"/>
              <a:t> </a:t>
            </a:r>
            <a:r>
              <a:rPr lang="cs-CZ" dirty="0" err="1"/>
              <a:t>digitálním</a:t>
            </a:r>
            <a:r>
              <a:rPr lang="cs-CZ" dirty="0"/>
              <a:t> </a:t>
            </a:r>
            <a:r>
              <a:rPr lang="cs-CZ" dirty="0" err="1"/>
              <a:t>světe</a:t>
            </a:r>
            <a:r>
              <a:rPr lang="cs-CZ" dirty="0"/>
              <a:t>̌ jednou z </a:t>
            </a:r>
            <a:r>
              <a:rPr lang="cs-CZ" dirty="0" err="1"/>
              <a:t>nejčastějších</a:t>
            </a:r>
            <a:r>
              <a:rPr lang="cs-CZ" dirty="0"/>
              <a:t> </a:t>
            </a:r>
            <a:r>
              <a:rPr lang="cs-CZ" dirty="0" err="1"/>
              <a:t>příčin</a:t>
            </a:r>
            <a:r>
              <a:rPr lang="cs-CZ" dirty="0"/>
              <a:t> nemoci z </a:t>
            </a:r>
            <a:r>
              <a:rPr lang="cs-CZ" dirty="0" err="1"/>
              <a:t>povoláni</a:t>
            </a:r>
            <a:r>
              <a:rPr lang="cs-CZ" dirty="0"/>
              <a:t>́, </a:t>
            </a:r>
            <a:r>
              <a:rPr lang="cs-CZ" dirty="0" err="1"/>
              <a:t>ktere</a:t>
            </a:r>
            <a:r>
              <a:rPr lang="cs-CZ" dirty="0"/>
              <a:t>́ se </a:t>
            </a:r>
            <a:r>
              <a:rPr lang="cs-CZ" dirty="0" err="1"/>
              <a:t>dotýkaji</a:t>
            </a:r>
            <a:r>
              <a:rPr lang="cs-CZ" dirty="0"/>
              <a:t>́ </a:t>
            </a:r>
            <a:r>
              <a:rPr lang="cs-CZ" dirty="0" err="1"/>
              <a:t>především</a:t>
            </a:r>
            <a:r>
              <a:rPr lang="cs-CZ" dirty="0"/>
              <a:t> </a:t>
            </a:r>
            <a:r>
              <a:rPr lang="cs-CZ" dirty="0" err="1"/>
              <a:t>kancelářských</a:t>
            </a:r>
            <a:r>
              <a:rPr lang="cs-CZ" dirty="0"/>
              <a:t> profesí. </a:t>
            </a:r>
            <a:r>
              <a:rPr lang="cs-CZ" dirty="0" err="1"/>
              <a:t>Často</a:t>
            </a:r>
            <a:r>
              <a:rPr lang="cs-CZ" dirty="0"/>
              <a:t> vede k </a:t>
            </a:r>
            <a:r>
              <a:rPr lang="cs-CZ" dirty="0" err="1"/>
              <a:t>operativním</a:t>
            </a:r>
            <a:r>
              <a:rPr lang="cs-CZ" dirty="0"/>
              <a:t> </a:t>
            </a:r>
            <a:r>
              <a:rPr lang="cs-CZ" dirty="0" err="1"/>
              <a:t>zákrokům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384395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B66DCD-CEF1-C142-B6C4-A95F82EBD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předcházet RSI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76C14F8-5B63-2B4A-B503-A091202AF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Syndromu RSI se dá </a:t>
            </a:r>
            <a:r>
              <a:rPr lang="cs-CZ" dirty="0" err="1"/>
              <a:t>předcházet</a:t>
            </a:r>
            <a:r>
              <a:rPr lang="cs-CZ" dirty="0"/>
              <a:t> </a:t>
            </a:r>
            <a:r>
              <a:rPr lang="cs-CZ" dirty="0" err="1"/>
              <a:t>preventivním</a:t>
            </a:r>
            <a:r>
              <a:rPr lang="cs-CZ" dirty="0"/>
              <a:t> </a:t>
            </a:r>
            <a:r>
              <a:rPr lang="cs-CZ" dirty="0" err="1"/>
              <a:t>dodržováním</a:t>
            </a:r>
            <a:r>
              <a:rPr lang="cs-CZ" dirty="0"/>
              <a:t> </a:t>
            </a:r>
            <a:r>
              <a:rPr lang="cs-CZ" dirty="0" err="1"/>
              <a:t>základních</a:t>
            </a:r>
            <a:r>
              <a:rPr lang="cs-CZ" dirty="0"/>
              <a:t> </a:t>
            </a:r>
            <a:r>
              <a:rPr lang="cs-CZ" dirty="0" err="1"/>
              <a:t>ergonomických</a:t>
            </a:r>
            <a:r>
              <a:rPr lang="cs-CZ" dirty="0"/>
              <a:t> pravidel a </a:t>
            </a:r>
            <a:r>
              <a:rPr lang="cs-CZ" dirty="0" err="1"/>
              <a:t>ergonomickým</a:t>
            </a:r>
            <a:r>
              <a:rPr lang="cs-CZ" dirty="0"/>
              <a:t> </a:t>
            </a:r>
            <a:r>
              <a:rPr lang="cs-CZ" dirty="0" err="1"/>
              <a:t>přizpůsobením</a:t>
            </a:r>
            <a:r>
              <a:rPr lang="cs-CZ" dirty="0"/>
              <a:t> </a:t>
            </a:r>
            <a:r>
              <a:rPr lang="cs-CZ" dirty="0" err="1"/>
              <a:t>pracovište</a:t>
            </a:r>
            <a:r>
              <a:rPr lang="cs-CZ" dirty="0"/>
              <a:t>̌, ale </a:t>
            </a:r>
            <a:r>
              <a:rPr lang="cs-CZ" dirty="0" err="1"/>
              <a:t>take</a:t>
            </a:r>
            <a:r>
              <a:rPr lang="cs-CZ" dirty="0"/>
              <a:t>́ </a:t>
            </a:r>
            <a:r>
              <a:rPr lang="cs-CZ" dirty="0" err="1"/>
              <a:t>pracovního</a:t>
            </a:r>
            <a:r>
              <a:rPr lang="cs-CZ" dirty="0"/>
              <a:t> tempa. </a:t>
            </a:r>
          </a:p>
          <a:p>
            <a:r>
              <a:rPr lang="cs-CZ" b="1" dirty="0"/>
              <a:t>Myslete ergonomicky, </a:t>
            </a:r>
            <a:r>
              <a:rPr lang="cs-CZ" b="1" dirty="0" err="1"/>
              <a:t>cvičte</a:t>
            </a:r>
            <a:r>
              <a:rPr lang="cs-CZ" b="1"/>
              <a:t> a sportujte!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87163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Děkuji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pozornost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PhDr</a:t>
            </a:r>
            <a:r>
              <a:rPr lang="en-US" dirty="0"/>
              <a:t>. Jan </a:t>
            </a:r>
            <a:r>
              <a:rPr lang="en-US" dirty="0" err="1"/>
              <a:t>Lavrinčík</a:t>
            </a:r>
            <a:r>
              <a:rPr lang="en-US" dirty="0"/>
              <a:t>, </a:t>
            </a:r>
            <a:r>
              <a:rPr lang="en-US" dirty="0" err="1"/>
              <a:t>DiS.</a:t>
            </a:r>
            <a:r>
              <a:rPr lang="en-US" dirty="0"/>
              <a:t>, Ph.D.</a:t>
            </a:r>
          </a:p>
          <a:p>
            <a:r>
              <a:rPr lang="en-US" dirty="0" err="1"/>
              <a:t>Moravská</a:t>
            </a:r>
            <a:r>
              <a:rPr lang="en-US" dirty="0"/>
              <a:t> </a:t>
            </a:r>
            <a:r>
              <a:rPr lang="en-US" dirty="0" err="1"/>
              <a:t>vysoká</a:t>
            </a:r>
            <a:r>
              <a:rPr lang="en-US" dirty="0"/>
              <a:t> </a:t>
            </a:r>
            <a:r>
              <a:rPr lang="en-US" dirty="0" err="1"/>
              <a:t>škola</a:t>
            </a:r>
            <a:r>
              <a:rPr lang="en-US" dirty="0"/>
              <a:t> Olomouc, </a:t>
            </a:r>
            <a:r>
              <a:rPr lang="en-US" dirty="0" err="1"/>
              <a:t>o.p.s</a:t>
            </a:r>
            <a:r>
              <a:rPr lang="en-US" dirty="0"/>
              <a:t>.</a:t>
            </a:r>
          </a:p>
          <a:p>
            <a:r>
              <a:rPr lang="en-US" dirty="0" err="1"/>
              <a:t>Třída</a:t>
            </a:r>
            <a:r>
              <a:rPr lang="en-US" dirty="0"/>
              <a:t> </a:t>
            </a:r>
            <a:r>
              <a:rPr lang="en-US" dirty="0" err="1"/>
              <a:t>kosmonautů</a:t>
            </a:r>
            <a:r>
              <a:rPr lang="en-US" dirty="0"/>
              <a:t> 1288/1</a:t>
            </a:r>
          </a:p>
          <a:p>
            <a:r>
              <a:rPr lang="en-US" dirty="0"/>
              <a:t>779 00 Olomouc - </a:t>
            </a:r>
            <a:r>
              <a:rPr lang="en-US" dirty="0" err="1"/>
              <a:t>Hodolany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143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F44BAE-5EA0-AA42-A027-496E0DB49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ergonomie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D300EA7-4E85-3F4D-B5B5-5A617B225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Ergonomie je </a:t>
            </a:r>
            <a:r>
              <a:rPr lang="cs-CZ" dirty="0" err="1"/>
              <a:t>vědni</a:t>
            </a:r>
            <a:r>
              <a:rPr lang="cs-CZ" dirty="0"/>
              <a:t>́ obor, </a:t>
            </a:r>
            <a:r>
              <a:rPr lang="cs-CZ" dirty="0" err="1"/>
              <a:t>ktery</a:t>
            </a:r>
            <a:r>
              <a:rPr lang="cs-CZ" dirty="0"/>
              <a:t>́ </a:t>
            </a:r>
            <a:r>
              <a:rPr lang="cs-CZ" dirty="0" err="1"/>
              <a:t>komplexne</a:t>
            </a:r>
            <a:r>
              <a:rPr lang="cs-CZ" dirty="0"/>
              <a:t>̌ a </a:t>
            </a:r>
            <a:r>
              <a:rPr lang="cs-CZ" dirty="0" err="1"/>
              <a:t>systémove</a:t>
            </a:r>
            <a:r>
              <a:rPr lang="cs-CZ" dirty="0"/>
              <a:t>̌ </a:t>
            </a:r>
            <a:r>
              <a:rPr lang="cs-CZ" dirty="0" err="1"/>
              <a:t>řeši</a:t>
            </a:r>
            <a:r>
              <a:rPr lang="cs-CZ" dirty="0"/>
              <a:t>́ </a:t>
            </a:r>
            <a:r>
              <a:rPr lang="cs-CZ" dirty="0" err="1"/>
              <a:t>systém</a:t>
            </a:r>
            <a:r>
              <a:rPr lang="cs-CZ" dirty="0"/>
              <a:t> </a:t>
            </a:r>
            <a:r>
              <a:rPr lang="cs-CZ" dirty="0" err="1"/>
              <a:t>člověk</a:t>
            </a:r>
            <a:r>
              <a:rPr lang="cs-CZ" dirty="0"/>
              <a:t> – technika – </a:t>
            </a:r>
            <a:r>
              <a:rPr lang="cs-CZ" dirty="0" err="1"/>
              <a:t>prostředí</a:t>
            </a:r>
            <a:r>
              <a:rPr lang="cs-CZ" dirty="0"/>
              <a:t> s </a:t>
            </a:r>
            <a:r>
              <a:rPr lang="cs-CZ" dirty="0" err="1"/>
              <a:t>cílem</a:t>
            </a:r>
            <a:r>
              <a:rPr lang="cs-CZ" dirty="0"/>
              <a:t> optimalizovat psychicko-fyzickou </a:t>
            </a:r>
            <a:r>
              <a:rPr lang="cs-CZ" dirty="0" err="1"/>
              <a:t>zátěz</a:t>
            </a:r>
            <a:r>
              <a:rPr lang="cs-CZ" dirty="0"/>
              <a:t>̌ </a:t>
            </a:r>
            <a:r>
              <a:rPr lang="cs-CZ" dirty="0" err="1"/>
              <a:t>člověka</a:t>
            </a:r>
            <a:r>
              <a:rPr lang="cs-CZ" dirty="0"/>
              <a:t> a zajistit rozvoj jeho osobnosti </a:t>
            </a:r>
            <a:r>
              <a:rPr lang="cs-CZ" dirty="0" err="1"/>
              <a:t>při</a:t>
            </a:r>
            <a:r>
              <a:rPr lang="cs-CZ" dirty="0"/>
              <a:t> </a:t>
            </a:r>
            <a:r>
              <a:rPr lang="cs-CZ" dirty="0" err="1"/>
              <a:t>maximálni</a:t>
            </a:r>
            <a:r>
              <a:rPr lang="cs-CZ" dirty="0"/>
              <a:t>́ </a:t>
            </a:r>
            <a:r>
              <a:rPr lang="cs-CZ" dirty="0" err="1"/>
              <a:t>efektivite</a:t>
            </a:r>
            <a:r>
              <a:rPr lang="cs-CZ" dirty="0"/>
              <a:t>̌ jeho </a:t>
            </a:r>
            <a:r>
              <a:rPr lang="cs-CZ" dirty="0" err="1"/>
              <a:t>činnosti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1814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C076CC-67CE-0F47-8815-2EFB4901B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zahrnuje ergonomie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B981214-804E-EA4A-A1F3-034AFE989F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Ergonomií je </a:t>
            </a:r>
            <a:r>
              <a:rPr lang="cs-CZ" dirty="0" err="1"/>
              <a:t>označována</a:t>
            </a:r>
            <a:r>
              <a:rPr lang="cs-CZ" dirty="0"/>
              <a:t> </a:t>
            </a:r>
            <a:r>
              <a:rPr lang="cs-CZ" dirty="0" err="1"/>
              <a:t>interdisciplinárni</a:t>
            </a:r>
            <a:r>
              <a:rPr lang="cs-CZ" dirty="0"/>
              <a:t>́ nauka vzniklá </a:t>
            </a:r>
            <a:r>
              <a:rPr lang="cs-CZ" dirty="0" err="1"/>
              <a:t>spojením</a:t>
            </a:r>
            <a:r>
              <a:rPr lang="cs-CZ" dirty="0"/>
              <a:t> </a:t>
            </a:r>
            <a:r>
              <a:rPr lang="cs-CZ" dirty="0" err="1"/>
              <a:t>aplikovaných</a:t>
            </a:r>
            <a:r>
              <a:rPr lang="cs-CZ" dirty="0"/>
              <a:t> </a:t>
            </a:r>
            <a:r>
              <a:rPr lang="cs-CZ" dirty="0" err="1"/>
              <a:t>věd</a:t>
            </a:r>
            <a:r>
              <a:rPr lang="cs-CZ" dirty="0"/>
              <a:t>, </a:t>
            </a:r>
            <a:r>
              <a:rPr lang="cs-CZ" dirty="0" err="1"/>
              <a:t>jejichz</a:t>
            </a:r>
            <a:r>
              <a:rPr lang="cs-CZ" dirty="0"/>
              <a:t>̌ </a:t>
            </a:r>
            <a:r>
              <a:rPr lang="cs-CZ" dirty="0" err="1"/>
              <a:t>předmětem</a:t>
            </a:r>
            <a:r>
              <a:rPr lang="cs-CZ" dirty="0"/>
              <a:t> studia jsou </a:t>
            </a:r>
            <a:r>
              <a:rPr lang="cs-CZ" dirty="0" err="1"/>
              <a:t>pracovni</a:t>
            </a:r>
            <a:r>
              <a:rPr lang="cs-CZ" dirty="0"/>
              <a:t>́ </a:t>
            </a:r>
            <a:r>
              <a:rPr lang="cs-CZ" dirty="0" err="1"/>
              <a:t>systémy</a:t>
            </a:r>
            <a:r>
              <a:rPr lang="cs-CZ" dirty="0"/>
              <a:t>. Jde o </a:t>
            </a:r>
            <a:r>
              <a:rPr lang="cs-CZ" dirty="0" err="1"/>
              <a:t>následujíci</a:t>
            </a:r>
            <a:r>
              <a:rPr lang="cs-CZ" dirty="0"/>
              <a:t>́ obory: </a:t>
            </a:r>
          </a:p>
          <a:p>
            <a:r>
              <a:rPr lang="cs-CZ" dirty="0"/>
              <a:t>antropometrie </a:t>
            </a:r>
            <a:r>
              <a:rPr lang="cs-CZ" dirty="0" err="1"/>
              <a:t>včetne</a:t>
            </a:r>
            <a:r>
              <a:rPr lang="cs-CZ" dirty="0"/>
              <a:t>̌ biomechaniky, </a:t>
            </a:r>
          </a:p>
          <a:p>
            <a:r>
              <a:rPr lang="cs-CZ" dirty="0"/>
              <a:t>filozofie </a:t>
            </a:r>
            <a:r>
              <a:rPr lang="cs-CZ" dirty="0" err="1"/>
              <a:t>práce</a:t>
            </a:r>
            <a:r>
              <a:rPr lang="cs-CZ" dirty="0"/>
              <a:t>, </a:t>
            </a:r>
          </a:p>
          <a:p>
            <a:r>
              <a:rPr lang="cs-CZ" dirty="0"/>
              <a:t>psychologie </a:t>
            </a:r>
            <a:r>
              <a:rPr lang="cs-CZ" dirty="0" err="1"/>
              <a:t>práce</a:t>
            </a:r>
            <a:r>
              <a:rPr lang="cs-CZ" dirty="0"/>
              <a:t> a </a:t>
            </a:r>
          </a:p>
          <a:p>
            <a:r>
              <a:rPr lang="cs-CZ" dirty="0"/>
              <a:t>hygiena </a:t>
            </a:r>
            <a:r>
              <a:rPr lang="cs-CZ" dirty="0" err="1"/>
              <a:t>práce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7353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D57B28-F57A-444E-8CDD-B57BF27C2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Oblasti výzkumu ergonomie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30212AC-5E13-1148-B12D-D9E76E11D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determinanty </a:t>
            </a:r>
            <a:r>
              <a:rPr lang="cs-CZ" dirty="0" err="1"/>
              <a:t>výkonnostni</a:t>
            </a:r>
            <a:r>
              <a:rPr lang="cs-CZ" dirty="0"/>
              <a:t>́, respektive pracovní kapacity </a:t>
            </a:r>
            <a:r>
              <a:rPr lang="cs-CZ" dirty="0" err="1"/>
              <a:t>člověka</a:t>
            </a:r>
            <a:r>
              <a:rPr lang="cs-CZ" dirty="0"/>
              <a:t>, </a:t>
            </a:r>
            <a:r>
              <a:rPr lang="cs-CZ" dirty="0" err="1"/>
              <a:t>napr</a:t>
            </a:r>
            <a:r>
              <a:rPr lang="cs-CZ" dirty="0"/>
              <a:t>̌. </a:t>
            </a:r>
            <a:r>
              <a:rPr lang="cs-CZ" dirty="0" err="1"/>
              <a:t>napr</a:t>
            </a:r>
            <a:r>
              <a:rPr lang="cs-CZ" dirty="0"/>
              <a:t>̌. </a:t>
            </a:r>
            <a:r>
              <a:rPr lang="cs-CZ" dirty="0" err="1"/>
              <a:t>tělesne</a:t>
            </a:r>
            <a:r>
              <a:rPr lang="cs-CZ" dirty="0"/>
              <a:t>́ </a:t>
            </a:r>
            <a:r>
              <a:rPr lang="cs-CZ" dirty="0" err="1"/>
              <a:t>rozměry</a:t>
            </a:r>
            <a:r>
              <a:rPr lang="cs-CZ" dirty="0"/>
              <a:t>, rozsahy pohybů trupu a </a:t>
            </a:r>
            <a:r>
              <a:rPr lang="cs-CZ" dirty="0" err="1"/>
              <a:t>končetin</a:t>
            </a:r>
            <a:r>
              <a:rPr lang="cs-CZ" dirty="0"/>
              <a:t>, </a:t>
            </a:r>
            <a:r>
              <a:rPr lang="cs-CZ" dirty="0" err="1"/>
              <a:t>síly</a:t>
            </a:r>
            <a:r>
              <a:rPr lang="cs-CZ" dirty="0"/>
              <a:t> </a:t>
            </a:r>
            <a:r>
              <a:rPr lang="cs-CZ" dirty="0" err="1"/>
              <a:t>svalových</a:t>
            </a:r>
            <a:r>
              <a:rPr lang="cs-CZ" dirty="0"/>
              <a:t> skupin, kapacita zraku, sluchu, kapacita </a:t>
            </a:r>
            <a:r>
              <a:rPr lang="cs-CZ" dirty="0" err="1"/>
              <a:t>mentálni</a:t>
            </a:r>
            <a:r>
              <a:rPr lang="cs-CZ" dirty="0"/>
              <a:t>́. </a:t>
            </a:r>
          </a:p>
          <a:p>
            <a:r>
              <a:rPr lang="cs-CZ" dirty="0"/>
              <a:t>problematika adaptace a reakce </a:t>
            </a:r>
            <a:r>
              <a:rPr lang="cs-CZ" dirty="0" err="1"/>
              <a:t>člověka</a:t>
            </a:r>
            <a:r>
              <a:rPr lang="cs-CZ" dirty="0"/>
              <a:t> na </a:t>
            </a:r>
            <a:r>
              <a:rPr lang="cs-CZ" dirty="0" err="1"/>
              <a:t>pracovni</a:t>
            </a:r>
            <a:r>
              <a:rPr lang="cs-CZ" dirty="0"/>
              <a:t>́ </a:t>
            </a:r>
            <a:r>
              <a:rPr lang="cs-CZ" dirty="0" err="1"/>
              <a:t>podmínky</a:t>
            </a:r>
            <a:r>
              <a:rPr lang="cs-CZ" dirty="0"/>
              <a:t>, </a:t>
            </a:r>
            <a:r>
              <a:rPr lang="cs-CZ" dirty="0" err="1"/>
              <a:t>napr</a:t>
            </a:r>
            <a:r>
              <a:rPr lang="cs-CZ" dirty="0"/>
              <a:t>̌. </a:t>
            </a:r>
            <a:r>
              <a:rPr lang="cs-CZ" dirty="0" err="1"/>
              <a:t>směnova</a:t>
            </a:r>
            <a:r>
              <a:rPr lang="cs-CZ" dirty="0"/>
              <a:t>́ a </a:t>
            </a:r>
            <a:r>
              <a:rPr lang="cs-CZ" dirty="0" err="1"/>
              <a:t>nočni</a:t>
            </a:r>
            <a:r>
              <a:rPr lang="cs-CZ" dirty="0"/>
              <a:t>́ </a:t>
            </a:r>
            <a:r>
              <a:rPr lang="cs-CZ" dirty="0" err="1"/>
              <a:t>práce</a:t>
            </a:r>
            <a:r>
              <a:rPr lang="cs-CZ" dirty="0"/>
              <a:t>, monotonie, </a:t>
            </a:r>
            <a:r>
              <a:rPr lang="cs-CZ" dirty="0" err="1"/>
              <a:t>vnucene</a:t>
            </a:r>
            <a:r>
              <a:rPr lang="cs-CZ" dirty="0"/>
              <a:t>́ </a:t>
            </a:r>
            <a:r>
              <a:rPr lang="cs-CZ" dirty="0" err="1"/>
              <a:t>pracovni</a:t>
            </a:r>
            <a:r>
              <a:rPr lang="cs-CZ" dirty="0"/>
              <a:t>́ tempo atd. </a:t>
            </a:r>
            <a:r>
              <a:rPr lang="cs-CZ" dirty="0" err="1"/>
              <a:t>včetne</a:t>
            </a:r>
            <a:r>
              <a:rPr lang="cs-CZ" dirty="0"/>
              <a:t>̌ odezvy organismu na </a:t>
            </a:r>
            <a:r>
              <a:rPr lang="cs-CZ" dirty="0" err="1"/>
              <a:t>fyzikálni</a:t>
            </a:r>
            <a:r>
              <a:rPr lang="cs-CZ" dirty="0"/>
              <a:t>́, </a:t>
            </a:r>
            <a:r>
              <a:rPr lang="cs-CZ" dirty="0" err="1"/>
              <a:t>chemicke</a:t>
            </a:r>
            <a:r>
              <a:rPr lang="cs-CZ" dirty="0"/>
              <a:t>́ a </a:t>
            </a:r>
            <a:r>
              <a:rPr lang="cs-CZ" dirty="0" err="1"/>
              <a:t>biologicke</a:t>
            </a:r>
            <a:r>
              <a:rPr lang="cs-CZ" dirty="0"/>
              <a:t>́ faktory </a:t>
            </a:r>
            <a:r>
              <a:rPr lang="cs-CZ" dirty="0" err="1"/>
              <a:t>pracovního</a:t>
            </a:r>
            <a:r>
              <a:rPr lang="cs-CZ" dirty="0"/>
              <a:t> </a:t>
            </a:r>
            <a:r>
              <a:rPr lang="cs-CZ" dirty="0" err="1"/>
              <a:t>prostředi</a:t>
            </a:r>
            <a:r>
              <a:rPr lang="cs-CZ" dirty="0"/>
              <a:t>́ (hluk, vibrace, prach, </a:t>
            </a:r>
            <a:r>
              <a:rPr lang="cs-CZ" dirty="0" err="1"/>
              <a:t>mikroklimaticke</a:t>
            </a:r>
            <a:r>
              <a:rPr lang="cs-CZ" dirty="0"/>
              <a:t>́ </a:t>
            </a:r>
            <a:r>
              <a:rPr lang="cs-CZ" dirty="0" err="1"/>
              <a:t>podmínky</a:t>
            </a:r>
            <a:r>
              <a:rPr lang="cs-CZ" dirty="0"/>
              <a:t> atd.). </a:t>
            </a:r>
          </a:p>
          <a:p>
            <a:r>
              <a:rPr lang="cs-CZ" dirty="0"/>
              <a:t>Poznatky </a:t>
            </a:r>
            <a:r>
              <a:rPr lang="cs-CZ" dirty="0" err="1"/>
              <a:t>výzkumu</a:t>
            </a:r>
            <a:r>
              <a:rPr lang="cs-CZ" dirty="0"/>
              <a:t> jsou podkladem pro </a:t>
            </a:r>
            <a:r>
              <a:rPr lang="cs-CZ" dirty="0" err="1"/>
              <a:t>vytvoření</a:t>
            </a:r>
            <a:r>
              <a:rPr lang="cs-CZ" dirty="0"/>
              <a:t> soustavy </a:t>
            </a:r>
            <a:r>
              <a:rPr lang="cs-CZ" dirty="0" err="1"/>
              <a:t>ergonomických</a:t>
            </a:r>
            <a:r>
              <a:rPr lang="cs-CZ" dirty="0"/>
              <a:t> </a:t>
            </a:r>
            <a:r>
              <a:rPr lang="cs-CZ" dirty="0" err="1"/>
              <a:t>kritérii</a:t>
            </a:r>
            <a:r>
              <a:rPr lang="cs-CZ" dirty="0"/>
              <a:t>́ a parametrů pro </a:t>
            </a:r>
            <a:r>
              <a:rPr lang="cs-CZ" dirty="0" err="1"/>
              <a:t>různe</a:t>
            </a:r>
            <a:r>
              <a:rPr lang="cs-CZ" dirty="0"/>
              <a:t>́ </a:t>
            </a:r>
            <a:r>
              <a:rPr lang="cs-CZ" dirty="0" err="1"/>
              <a:t>pracovni</a:t>
            </a:r>
            <a:r>
              <a:rPr lang="cs-CZ" dirty="0"/>
              <a:t>́ </a:t>
            </a:r>
            <a:r>
              <a:rPr lang="cs-CZ" dirty="0" err="1"/>
              <a:t>systémy</a:t>
            </a:r>
            <a:r>
              <a:rPr lang="cs-CZ" dirty="0"/>
              <a:t> a jsou </a:t>
            </a:r>
            <a:r>
              <a:rPr lang="cs-CZ" dirty="0" err="1"/>
              <a:t>publikovány</a:t>
            </a:r>
            <a:r>
              <a:rPr lang="cs-CZ" dirty="0"/>
              <a:t> v </a:t>
            </a:r>
            <a:r>
              <a:rPr lang="cs-CZ" dirty="0" err="1"/>
              <a:t>právních</a:t>
            </a:r>
            <a:r>
              <a:rPr lang="cs-CZ" dirty="0"/>
              <a:t> </a:t>
            </a:r>
            <a:r>
              <a:rPr lang="cs-CZ" dirty="0" err="1"/>
              <a:t>předpisech</a:t>
            </a:r>
            <a:r>
              <a:rPr lang="cs-CZ" dirty="0"/>
              <a:t>, </a:t>
            </a:r>
            <a:r>
              <a:rPr lang="cs-CZ" dirty="0" err="1"/>
              <a:t>jejichz</a:t>
            </a:r>
            <a:r>
              <a:rPr lang="cs-CZ" dirty="0"/>
              <a:t>̌ </a:t>
            </a:r>
            <a:r>
              <a:rPr lang="cs-CZ" dirty="0" err="1"/>
              <a:t>předmětem</a:t>
            </a:r>
            <a:r>
              <a:rPr lang="cs-CZ" dirty="0"/>
              <a:t> je ochrana </a:t>
            </a:r>
            <a:r>
              <a:rPr lang="cs-CZ" dirty="0" err="1"/>
              <a:t>zdravi</a:t>
            </a:r>
            <a:r>
              <a:rPr lang="cs-CZ" dirty="0"/>
              <a:t>́ </a:t>
            </a:r>
            <a:r>
              <a:rPr lang="cs-CZ" dirty="0" err="1"/>
              <a:t>zaměstnancu</a:t>
            </a:r>
            <a:r>
              <a:rPr lang="cs-CZ" dirty="0"/>
              <a:t>̊.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8322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8AD69D-BF0C-7349-A798-0483DF602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Ergonomie při práci s počítačem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336BF09-9089-A544-84E1-332325E3A5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Žijeme</a:t>
            </a:r>
            <a:r>
              <a:rPr lang="cs-CZ" dirty="0"/>
              <a:t> v </a:t>
            </a:r>
            <a:r>
              <a:rPr lang="cs-CZ" dirty="0" err="1"/>
              <a:t>moderni</a:t>
            </a:r>
            <a:r>
              <a:rPr lang="cs-CZ" dirty="0"/>
              <a:t>́ </a:t>
            </a:r>
            <a:r>
              <a:rPr lang="cs-CZ" dirty="0" err="1"/>
              <a:t>dobe</a:t>
            </a:r>
            <a:r>
              <a:rPr lang="cs-CZ" dirty="0"/>
              <a:t>̌, v </a:t>
            </a:r>
            <a:r>
              <a:rPr lang="cs-CZ" dirty="0" err="1"/>
              <a:t>dobe</a:t>
            </a:r>
            <a:r>
              <a:rPr lang="cs-CZ" dirty="0"/>
              <a:t>̌ </a:t>
            </a:r>
            <a:r>
              <a:rPr lang="cs-CZ" dirty="0" err="1"/>
              <a:t>absolutni</a:t>
            </a:r>
            <a:r>
              <a:rPr lang="cs-CZ" dirty="0"/>
              <a:t>́ digitalizace. </a:t>
            </a:r>
            <a:r>
              <a:rPr lang="cs-CZ" dirty="0" err="1"/>
              <a:t>Téměr</a:t>
            </a:r>
            <a:r>
              <a:rPr lang="cs-CZ" dirty="0"/>
              <a:t>̌ </a:t>
            </a:r>
            <a:r>
              <a:rPr lang="cs-CZ" dirty="0" err="1"/>
              <a:t>vše</a:t>
            </a:r>
            <a:r>
              <a:rPr lang="cs-CZ" dirty="0"/>
              <a:t>, na co se </a:t>
            </a:r>
            <a:r>
              <a:rPr lang="cs-CZ" dirty="0" err="1"/>
              <a:t>podíváme</a:t>
            </a:r>
            <a:r>
              <a:rPr lang="cs-CZ" dirty="0"/>
              <a:t>, je </a:t>
            </a:r>
            <a:r>
              <a:rPr lang="cs-CZ" dirty="0" err="1"/>
              <a:t>řízeno</a:t>
            </a:r>
            <a:r>
              <a:rPr lang="cs-CZ" dirty="0"/>
              <a:t> </a:t>
            </a:r>
            <a:r>
              <a:rPr lang="cs-CZ" dirty="0" err="1"/>
              <a:t>poči</a:t>
            </a:r>
            <a:r>
              <a:rPr lang="cs-CZ" dirty="0"/>
              <a:t>́- </a:t>
            </a:r>
            <a:r>
              <a:rPr lang="cs-CZ" dirty="0" err="1"/>
              <a:t>tači</a:t>
            </a:r>
            <a:r>
              <a:rPr lang="cs-CZ" dirty="0"/>
              <a:t>, u </a:t>
            </a:r>
            <a:r>
              <a:rPr lang="cs-CZ" dirty="0" err="1"/>
              <a:t>kterých</a:t>
            </a:r>
            <a:r>
              <a:rPr lang="cs-CZ" dirty="0"/>
              <a:t> </a:t>
            </a:r>
            <a:r>
              <a:rPr lang="cs-CZ" dirty="0" err="1"/>
              <a:t>sedi</a:t>
            </a:r>
            <a:r>
              <a:rPr lang="cs-CZ" dirty="0"/>
              <a:t>́ </a:t>
            </a:r>
            <a:r>
              <a:rPr lang="cs-CZ" dirty="0" err="1"/>
              <a:t>člověk</a:t>
            </a:r>
            <a:r>
              <a:rPr lang="cs-CZ" dirty="0"/>
              <a:t> a </a:t>
            </a:r>
            <a:r>
              <a:rPr lang="cs-CZ" dirty="0" err="1"/>
              <a:t>ovláda</a:t>
            </a:r>
            <a:r>
              <a:rPr lang="cs-CZ" dirty="0"/>
              <a:t>́ je. </a:t>
            </a:r>
            <a:r>
              <a:rPr lang="cs-CZ" dirty="0" err="1"/>
              <a:t>Jenže</a:t>
            </a:r>
            <a:r>
              <a:rPr lang="cs-CZ" dirty="0"/>
              <a:t> </a:t>
            </a:r>
            <a:r>
              <a:rPr lang="cs-CZ" dirty="0" err="1"/>
              <a:t>člověk</a:t>
            </a:r>
            <a:r>
              <a:rPr lang="cs-CZ" dirty="0"/>
              <a:t> nebyl </a:t>
            </a:r>
            <a:r>
              <a:rPr lang="cs-CZ" dirty="0" err="1"/>
              <a:t>stvořen</a:t>
            </a:r>
            <a:r>
              <a:rPr lang="cs-CZ" dirty="0"/>
              <a:t> proto, aby </a:t>
            </a:r>
            <a:r>
              <a:rPr lang="cs-CZ" dirty="0" err="1"/>
              <a:t>dlouhodobe</a:t>
            </a:r>
            <a:r>
              <a:rPr lang="cs-CZ" dirty="0"/>
              <a:t>̌ </a:t>
            </a:r>
            <a:r>
              <a:rPr lang="cs-CZ" dirty="0" err="1"/>
              <a:t>seděl</a:t>
            </a:r>
            <a:r>
              <a:rPr lang="cs-CZ" dirty="0"/>
              <a:t> u </a:t>
            </a:r>
            <a:r>
              <a:rPr lang="cs-CZ" dirty="0" err="1"/>
              <a:t>počítače</a:t>
            </a:r>
            <a:r>
              <a:rPr lang="cs-CZ" dirty="0"/>
              <a:t>. Nebyl k tomu </a:t>
            </a:r>
            <a:r>
              <a:rPr lang="cs-CZ" dirty="0" err="1"/>
              <a:t>přizpůsoben</a:t>
            </a:r>
            <a:r>
              <a:rPr lang="cs-CZ" dirty="0"/>
              <a:t> a </a:t>
            </a:r>
            <a:r>
              <a:rPr lang="cs-CZ" dirty="0" err="1"/>
              <a:t>neni</a:t>
            </a:r>
            <a:r>
              <a:rPr lang="cs-CZ" dirty="0"/>
              <a:t>́ to pro </a:t>
            </a:r>
            <a:r>
              <a:rPr lang="cs-CZ" dirty="0" err="1"/>
              <a:t>něj</a:t>
            </a:r>
            <a:r>
              <a:rPr lang="cs-CZ" dirty="0"/>
              <a:t> </a:t>
            </a:r>
            <a:r>
              <a:rPr lang="cs-CZ" dirty="0" err="1"/>
              <a:t>přirozene</a:t>
            </a:r>
            <a:r>
              <a:rPr lang="cs-CZ" dirty="0"/>
              <a:t>́. Vzhledem k tomu, </a:t>
            </a:r>
            <a:r>
              <a:rPr lang="cs-CZ" dirty="0" err="1"/>
              <a:t>že</a:t>
            </a:r>
            <a:r>
              <a:rPr lang="cs-CZ" dirty="0"/>
              <a:t> mnoho lidí </a:t>
            </a:r>
            <a:r>
              <a:rPr lang="cs-CZ" dirty="0" err="1"/>
              <a:t>trávi</a:t>
            </a:r>
            <a:r>
              <a:rPr lang="cs-CZ" dirty="0"/>
              <a:t>́ u PC </a:t>
            </a:r>
            <a:r>
              <a:rPr lang="cs-CZ" dirty="0" err="1"/>
              <a:t>stále</a:t>
            </a:r>
            <a:r>
              <a:rPr lang="cs-CZ" dirty="0"/>
              <a:t> </a:t>
            </a:r>
            <a:r>
              <a:rPr lang="cs-CZ" dirty="0" err="1"/>
              <a:t>více</a:t>
            </a:r>
            <a:r>
              <a:rPr lang="cs-CZ" dirty="0"/>
              <a:t> </a:t>
            </a:r>
            <a:r>
              <a:rPr lang="cs-CZ" dirty="0" err="1"/>
              <a:t>času</a:t>
            </a:r>
            <a:r>
              <a:rPr lang="cs-CZ" dirty="0"/>
              <a:t>, </a:t>
            </a:r>
            <a:r>
              <a:rPr lang="cs-CZ" dirty="0" err="1"/>
              <a:t>vzrůsta</a:t>
            </a:r>
            <a:r>
              <a:rPr lang="cs-CZ" dirty="0"/>
              <a:t>́ </a:t>
            </a:r>
            <a:r>
              <a:rPr lang="cs-CZ" dirty="0" err="1"/>
              <a:t>počet</a:t>
            </a:r>
            <a:r>
              <a:rPr lang="cs-CZ" dirty="0"/>
              <a:t> </a:t>
            </a:r>
            <a:r>
              <a:rPr lang="cs-CZ" dirty="0" err="1"/>
              <a:t>zdravotních</a:t>
            </a:r>
            <a:r>
              <a:rPr lang="cs-CZ" dirty="0"/>
              <a:t> </a:t>
            </a:r>
            <a:r>
              <a:rPr lang="cs-CZ" dirty="0" err="1"/>
              <a:t>problému</a:t>
            </a:r>
            <a:r>
              <a:rPr lang="cs-CZ" dirty="0"/>
              <a:t>̊. Tyto </a:t>
            </a:r>
            <a:r>
              <a:rPr lang="cs-CZ" dirty="0" err="1"/>
              <a:t>problémy</a:t>
            </a:r>
            <a:r>
              <a:rPr lang="cs-CZ" dirty="0"/>
              <a:t> jsou z </a:t>
            </a:r>
            <a:r>
              <a:rPr lang="cs-CZ" dirty="0" err="1"/>
              <a:t>části</a:t>
            </a:r>
            <a:r>
              <a:rPr lang="cs-CZ" dirty="0"/>
              <a:t> </a:t>
            </a:r>
            <a:r>
              <a:rPr lang="cs-CZ" dirty="0" err="1"/>
              <a:t>způsobeny</a:t>
            </a:r>
            <a:r>
              <a:rPr lang="cs-CZ" dirty="0"/>
              <a:t> </a:t>
            </a:r>
            <a:r>
              <a:rPr lang="cs-CZ" dirty="0" err="1"/>
              <a:t>tím</a:t>
            </a:r>
            <a:r>
              <a:rPr lang="cs-CZ" dirty="0"/>
              <a:t>, </a:t>
            </a:r>
            <a:r>
              <a:rPr lang="cs-CZ" dirty="0" err="1"/>
              <a:t>že</a:t>
            </a:r>
            <a:r>
              <a:rPr lang="cs-CZ" dirty="0"/>
              <a:t> </a:t>
            </a:r>
            <a:r>
              <a:rPr lang="cs-CZ" dirty="0" err="1"/>
              <a:t>člověku</a:t>
            </a:r>
            <a:r>
              <a:rPr lang="cs-CZ" dirty="0"/>
              <a:t> </a:t>
            </a:r>
            <a:r>
              <a:rPr lang="cs-CZ" dirty="0" err="1"/>
              <a:t>sedícímu</a:t>
            </a:r>
            <a:r>
              <a:rPr lang="cs-CZ" dirty="0"/>
              <a:t> u </a:t>
            </a:r>
            <a:r>
              <a:rPr lang="cs-CZ" dirty="0" err="1"/>
              <a:t>počítače</a:t>
            </a:r>
            <a:r>
              <a:rPr lang="cs-CZ" dirty="0"/>
              <a:t> </a:t>
            </a:r>
            <a:r>
              <a:rPr lang="cs-CZ" dirty="0" err="1"/>
              <a:t>chybi</a:t>
            </a:r>
            <a:r>
              <a:rPr lang="cs-CZ" dirty="0"/>
              <a:t>́ pohyb, ale z </a:t>
            </a:r>
            <a:r>
              <a:rPr lang="cs-CZ" dirty="0" err="1"/>
              <a:t>části</a:t>
            </a:r>
            <a:r>
              <a:rPr lang="cs-CZ" dirty="0"/>
              <a:t> </a:t>
            </a:r>
            <a:r>
              <a:rPr lang="cs-CZ" dirty="0" err="1"/>
              <a:t>take</a:t>
            </a:r>
            <a:r>
              <a:rPr lang="cs-CZ" dirty="0"/>
              <a:t>́ </a:t>
            </a:r>
            <a:r>
              <a:rPr lang="cs-CZ" dirty="0" err="1"/>
              <a:t>tím</a:t>
            </a:r>
            <a:r>
              <a:rPr lang="cs-CZ" dirty="0"/>
              <a:t>, </a:t>
            </a:r>
            <a:r>
              <a:rPr lang="cs-CZ" dirty="0" err="1"/>
              <a:t>že</a:t>
            </a:r>
            <a:r>
              <a:rPr lang="cs-CZ" dirty="0"/>
              <a:t> </a:t>
            </a:r>
            <a:r>
              <a:rPr lang="cs-CZ" dirty="0" err="1"/>
              <a:t>ma</a:t>
            </a:r>
            <a:r>
              <a:rPr lang="cs-CZ" dirty="0"/>
              <a:t>́ </a:t>
            </a:r>
            <a:r>
              <a:rPr lang="cs-CZ" dirty="0" err="1"/>
              <a:t>špatny</a:t>
            </a:r>
            <a:r>
              <a:rPr lang="cs-CZ" dirty="0"/>
              <a:t>́ </a:t>
            </a:r>
            <a:r>
              <a:rPr lang="cs-CZ" dirty="0" err="1"/>
              <a:t>návyk</a:t>
            </a:r>
            <a:r>
              <a:rPr lang="cs-CZ" dirty="0"/>
              <a:t> </a:t>
            </a:r>
            <a:r>
              <a:rPr lang="cs-CZ" dirty="0" err="1"/>
              <a:t>při</a:t>
            </a:r>
            <a:r>
              <a:rPr lang="cs-CZ" dirty="0"/>
              <a:t> </a:t>
            </a:r>
            <a:r>
              <a:rPr lang="cs-CZ" dirty="0" err="1"/>
              <a:t>práci</a:t>
            </a:r>
            <a:r>
              <a:rPr lang="cs-CZ" dirty="0"/>
              <a:t> na PC. Chybí mu </a:t>
            </a:r>
            <a:r>
              <a:rPr lang="cs-CZ" dirty="0" err="1"/>
              <a:t>ergonomicke</a:t>
            </a:r>
            <a:r>
              <a:rPr lang="cs-CZ" dirty="0"/>
              <a:t>́ </a:t>
            </a:r>
            <a:r>
              <a:rPr lang="cs-CZ" dirty="0" err="1"/>
              <a:t>myšleni</a:t>
            </a:r>
            <a:r>
              <a:rPr lang="cs-CZ" dirty="0"/>
              <a:t>́.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4459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ECD52F-4F5F-4E4A-98B7-F0B6FBE17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Ergonomie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56CEE16-440F-E746-83E5-CFD3126E8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5" name="Picture 1" descr="page106image39142832">
            <a:extLst>
              <a:ext uri="{FF2B5EF4-FFF2-40B4-BE49-F238E27FC236}">
                <a16:creationId xmlns:a16="http://schemas.microsoft.com/office/drawing/2014/main" id="{F60877EF-4B86-F24F-8903-273892F7D3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13360"/>
            <a:ext cx="3937000" cy="591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3784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FF7B3F-A68B-8B44-AEA2-C0170D174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err="1"/>
              <a:t>Ergonomicke</a:t>
            </a:r>
            <a:r>
              <a:rPr lang="cs-CZ" sz="3200" dirty="0"/>
              <a:t>́ </a:t>
            </a:r>
            <a:r>
              <a:rPr lang="cs-CZ" sz="3200" dirty="0" err="1"/>
              <a:t>zásady</a:t>
            </a:r>
            <a:r>
              <a:rPr lang="cs-CZ" sz="3200" dirty="0"/>
              <a:t> </a:t>
            </a:r>
            <a:r>
              <a:rPr lang="cs-CZ" sz="3200" dirty="0" err="1"/>
              <a:t>při</a:t>
            </a:r>
            <a:r>
              <a:rPr lang="cs-CZ" sz="3200" dirty="0"/>
              <a:t> </a:t>
            </a:r>
            <a:r>
              <a:rPr lang="cs-CZ" sz="3200" dirty="0" err="1"/>
              <a:t>práci</a:t>
            </a:r>
            <a:r>
              <a:rPr lang="cs-CZ" sz="3200" dirty="0"/>
              <a:t> s </a:t>
            </a:r>
            <a:r>
              <a:rPr lang="cs-CZ" sz="3200" dirty="0" err="1"/>
              <a:t>počítačem</a:t>
            </a:r>
            <a:r>
              <a:rPr lang="cs-CZ" sz="3200" dirty="0"/>
              <a:t> (PC) </a:t>
            </a:r>
            <a:r>
              <a:rPr lang="cs-CZ" sz="3200" dirty="0" err="1"/>
              <a:t>obnáši</a:t>
            </a:r>
            <a:r>
              <a:rPr lang="cs-CZ" sz="3200" dirty="0"/>
              <a:t>́ </a:t>
            </a:r>
            <a:r>
              <a:rPr lang="cs-CZ" sz="3200" dirty="0" err="1"/>
              <a:t>následující</a:t>
            </a:r>
            <a:r>
              <a:rPr lang="cs-CZ" sz="3200" dirty="0"/>
              <a:t> body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F8CBA7-A955-6946-9894-6DD7D794B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Dispozice </a:t>
            </a:r>
            <a:r>
              <a:rPr lang="cs-CZ" dirty="0" err="1"/>
              <a:t>kanceláře</a:t>
            </a:r>
            <a:r>
              <a:rPr lang="cs-CZ" dirty="0"/>
              <a:t> a </a:t>
            </a:r>
            <a:r>
              <a:rPr lang="cs-CZ" dirty="0" err="1"/>
              <a:t>jeji</a:t>
            </a:r>
            <a:r>
              <a:rPr lang="cs-CZ" dirty="0"/>
              <a:t>́ vybavení </a:t>
            </a:r>
          </a:p>
          <a:p>
            <a:r>
              <a:rPr lang="cs-CZ" dirty="0" err="1"/>
              <a:t>Výška</a:t>
            </a:r>
            <a:r>
              <a:rPr lang="cs-CZ" dirty="0"/>
              <a:t> a </a:t>
            </a:r>
            <a:r>
              <a:rPr lang="cs-CZ" dirty="0" err="1"/>
              <a:t>rozměry</a:t>
            </a:r>
            <a:r>
              <a:rPr lang="cs-CZ" dirty="0"/>
              <a:t> </a:t>
            </a:r>
            <a:r>
              <a:rPr lang="cs-CZ" dirty="0" err="1"/>
              <a:t>pracovního</a:t>
            </a:r>
            <a:r>
              <a:rPr lang="cs-CZ" dirty="0"/>
              <a:t> stolu </a:t>
            </a:r>
          </a:p>
          <a:p>
            <a:r>
              <a:rPr lang="cs-CZ" dirty="0" err="1"/>
              <a:t>Ergonomicka</a:t>
            </a:r>
            <a:r>
              <a:rPr lang="cs-CZ" dirty="0"/>
              <a:t>́ </a:t>
            </a:r>
            <a:r>
              <a:rPr lang="cs-CZ" dirty="0" err="1"/>
              <a:t>židle</a:t>
            </a:r>
            <a:r>
              <a:rPr lang="cs-CZ" dirty="0"/>
              <a:t> a </a:t>
            </a:r>
            <a:r>
              <a:rPr lang="cs-CZ" dirty="0" err="1"/>
              <a:t>jeji</a:t>
            </a:r>
            <a:r>
              <a:rPr lang="cs-CZ" dirty="0"/>
              <a:t>́ nastavení </a:t>
            </a:r>
          </a:p>
          <a:p>
            <a:r>
              <a:rPr lang="cs-CZ" dirty="0" err="1"/>
              <a:t>Správne</a:t>
            </a:r>
            <a:r>
              <a:rPr lang="cs-CZ" dirty="0"/>
              <a:t>́ sezení u PC </a:t>
            </a:r>
          </a:p>
          <a:p>
            <a:r>
              <a:rPr lang="cs-CZ" dirty="0" err="1"/>
              <a:t>Přestávky</a:t>
            </a:r>
            <a:r>
              <a:rPr lang="cs-CZ" dirty="0"/>
              <a:t> a </a:t>
            </a:r>
            <a:r>
              <a:rPr lang="cs-CZ" dirty="0" err="1"/>
              <a:t>rozcvičky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6793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E601CF-0F70-2241-9EAF-A5D0BBB93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Dispozice kanceláře a její vybavení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415847C-7180-7D4B-9F14-25363E0BA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Velmi </a:t>
            </a:r>
            <a:r>
              <a:rPr lang="cs-CZ" dirty="0" err="1"/>
              <a:t>zásadní</a:t>
            </a:r>
            <a:r>
              <a:rPr lang="cs-CZ" dirty="0"/>
              <a:t> roli v celé ergonomii </a:t>
            </a:r>
            <a:r>
              <a:rPr lang="cs-CZ" dirty="0" err="1"/>
              <a:t>počítačového</a:t>
            </a:r>
            <a:r>
              <a:rPr lang="cs-CZ" dirty="0"/>
              <a:t> </a:t>
            </a:r>
            <a:r>
              <a:rPr lang="cs-CZ" dirty="0" err="1"/>
              <a:t>pracovište</a:t>
            </a:r>
            <a:r>
              <a:rPr lang="cs-CZ" dirty="0"/>
              <a:t>̌ hraje </a:t>
            </a:r>
            <a:r>
              <a:rPr lang="cs-CZ" dirty="0" err="1"/>
              <a:t>kvalitne</a:t>
            </a:r>
            <a:r>
              <a:rPr lang="cs-CZ" dirty="0"/>
              <a:t>̌ </a:t>
            </a:r>
            <a:r>
              <a:rPr lang="cs-CZ" dirty="0" err="1"/>
              <a:t>uzpůsobena</a:t>
            </a:r>
            <a:r>
              <a:rPr lang="cs-CZ" dirty="0"/>
              <a:t>́ </a:t>
            </a:r>
            <a:r>
              <a:rPr lang="cs-CZ" dirty="0" err="1"/>
              <a:t>kancelár</a:t>
            </a:r>
            <a:r>
              <a:rPr lang="cs-CZ" dirty="0"/>
              <a:t>̌. Ta </a:t>
            </a:r>
            <a:r>
              <a:rPr lang="cs-CZ" dirty="0" err="1"/>
              <a:t>totiz</a:t>
            </a:r>
            <a:r>
              <a:rPr lang="cs-CZ" dirty="0"/>
              <a:t>̌ </a:t>
            </a:r>
            <a:r>
              <a:rPr lang="cs-CZ" dirty="0" err="1"/>
              <a:t>tvoři</a:t>
            </a:r>
            <a:r>
              <a:rPr lang="cs-CZ" dirty="0"/>
              <a:t>́ </a:t>
            </a:r>
            <a:r>
              <a:rPr lang="cs-CZ" dirty="0" err="1"/>
              <a:t>naprosty</a:t>
            </a:r>
            <a:r>
              <a:rPr lang="cs-CZ" dirty="0"/>
              <a:t>́ </a:t>
            </a:r>
            <a:r>
              <a:rPr lang="cs-CZ" dirty="0" err="1"/>
              <a:t>základ</a:t>
            </a:r>
            <a:r>
              <a:rPr lang="cs-CZ" dirty="0"/>
              <a:t> k tomu, aby se z ní dalo vybudovat </a:t>
            </a:r>
            <a:r>
              <a:rPr lang="cs-CZ" dirty="0" err="1"/>
              <a:t>uspokojive</a:t>
            </a:r>
            <a:r>
              <a:rPr lang="cs-CZ" dirty="0"/>
              <a:t>́ </a:t>
            </a:r>
            <a:r>
              <a:rPr lang="cs-CZ" dirty="0" err="1"/>
              <a:t>pracovni</a:t>
            </a:r>
            <a:r>
              <a:rPr lang="cs-CZ" dirty="0"/>
              <a:t>́ </a:t>
            </a:r>
            <a:r>
              <a:rPr lang="cs-CZ" dirty="0" err="1"/>
              <a:t>místo</a:t>
            </a:r>
            <a:r>
              <a:rPr lang="cs-CZ" dirty="0"/>
              <a:t>. </a:t>
            </a:r>
          </a:p>
          <a:p>
            <a:r>
              <a:rPr lang="cs-CZ" dirty="0"/>
              <a:t>Celá podstata </a:t>
            </a:r>
            <a:r>
              <a:rPr lang="cs-CZ" dirty="0" err="1"/>
              <a:t>ergonomického</a:t>
            </a:r>
            <a:r>
              <a:rPr lang="cs-CZ" dirty="0"/>
              <a:t> </a:t>
            </a:r>
            <a:r>
              <a:rPr lang="cs-CZ" dirty="0" err="1"/>
              <a:t>pracovního</a:t>
            </a:r>
            <a:r>
              <a:rPr lang="cs-CZ" dirty="0"/>
              <a:t> </a:t>
            </a:r>
            <a:r>
              <a:rPr lang="cs-CZ" dirty="0" err="1"/>
              <a:t>místa</a:t>
            </a:r>
            <a:r>
              <a:rPr lang="cs-CZ" dirty="0"/>
              <a:t> </a:t>
            </a:r>
            <a:r>
              <a:rPr lang="cs-CZ" dirty="0" err="1"/>
              <a:t>závisí</a:t>
            </a:r>
            <a:r>
              <a:rPr lang="cs-CZ" dirty="0"/>
              <a:t> na </a:t>
            </a:r>
            <a:r>
              <a:rPr lang="cs-CZ" dirty="0" err="1"/>
              <a:t>zvoleném</a:t>
            </a:r>
            <a:r>
              <a:rPr lang="cs-CZ" dirty="0"/>
              <a:t> </a:t>
            </a:r>
            <a:r>
              <a:rPr lang="cs-CZ" dirty="0" err="1"/>
              <a:t>zařízeni</a:t>
            </a:r>
            <a:r>
              <a:rPr lang="cs-CZ" dirty="0"/>
              <a:t>́, ale </a:t>
            </a:r>
            <a:r>
              <a:rPr lang="cs-CZ" dirty="0" err="1"/>
              <a:t>take</a:t>
            </a:r>
            <a:r>
              <a:rPr lang="cs-CZ" dirty="0"/>
              <a:t>́ na jeho </a:t>
            </a:r>
            <a:r>
              <a:rPr lang="cs-CZ" dirty="0" err="1"/>
              <a:t>uspořádáni</a:t>
            </a:r>
            <a:r>
              <a:rPr lang="cs-CZ" dirty="0"/>
              <a:t>́, </a:t>
            </a:r>
            <a:r>
              <a:rPr lang="cs-CZ" dirty="0" err="1"/>
              <a:t>coz</a:t>
            </a:r>
            <a:r>
              <a:rPr lang="cs-CZ" dirty="0"/>
              <a:t>̌ </a:t>
            </a:r>
            <a:r>
              <a:rPr lang="cs-CZ" dirty="0" err="1"/>
              <a:t>býva</a:t>
            </a:r>
            <a:r>
              <a:rPr lang="cs-CZ" dirty="0"/>
              <a:t>́ </a:t>
            </a:r>
            <a:r>
              <a:rPr lang="cs-CZ" dirty="0" err="1"/>
              <a:t>kámen</a:t>
            </a:r>
            <a:r>
              <a:rPr lang="cs-CZ" dirty="0"/>
              <a:t> </a:t>
            </a:r>
            <a:r>
              <a:rPr lang="cs-CZ" dirty="0" err="1"/>
              <a:t>úrazu</a:t>
            </a:r>
            <a:r>
              <a:rPr lang="cs-CZ" dirty="0"/>
              <a:t> </a:t>
            </a:r>
            <a:r>
              <a:rPr lang="cs-CZ" dirty="0" err="1"/>
              <a:t>většiny</a:t>
            </a:r>
            <a:r>
              <a:rPr lang="cs-CZ" dirty="0"/>
              <a:t> </a:t>
            </a:r>
            <a:r>
              <a:rPr lang="cs-CZ" dirty="0" err="1"/>
              <a:t>kanceláři</a:t>
            </a:r>
            <a:r>
              <a:rPr lang="cs-CZ" dirty="0"/>
              <a:t>́. </a:t>
            </a:r>
          </a:p>
          <a:p>
            <a:r>
              <a:rPr lang="cs-CZ" dirty="0" err="1"/>
              <a:t>Ergonomicke</a:t>
            </a:r>
            <a:r>
              <a:rPr lang="cs-CZ" dirty="0"/>
              <a:t>́ studie ukazují, </a:t>
            </a:r>
            <a:r>
              <a:rPr lang="cs-CZ" dirty="0" err="1"/>
              <a:t>že</a:t>
            </a:r>
            <a:r>
              <a:rPr lang="cs-CZ" dirty="0"/>
              <a:t> </a:t>
            </a:r>
            <a:r>
              <a:rPr lang="cs-CZ" dirty="0" err="1"/>
              <a:t>jedním</a:t>
            </a:r>
            <a:r>
              <a:rPr lang="cs-CZ" dirty="0"/>
              <a:t> z </a:t>
            </a:r>
            <a:r>
              <a:rPr lang="cs-CZ" dirty="0" err="1"/>
              <a:t>hlavních</a:t>
            </a:r>
            <a:r>
              <a:rPr lang="cs-CZ" dirty="0"/>
              <a:t> faktorů pro </a:t>
            </a:r>
            <a:r>
              <a:rPr lang="cs-CZ" dirty="0" err="1"/>
              <a:t>bezpečnou</a:t>
            </a:r>
            <a:r>
              <a:rPr lang="cs-CZ" dirty="0"/>
              <a:t> ergonomickou </a:t>
            </a:r>
            <a:r>
              <a:rPr lang="cs-CZ" dirty="0" err="1"/>
              <a:t>práci</a:t>
            </a:r>
            <a:r>
              <a:rPr lang="cs-CZ" dirty="0"/>
              <a:t> s </a:t>
            </a:r>
            <a:r>
              <a:rPr lang="cs-CZ" dirty="0" err="1"/>
              <a:t>počítačem</a:t>
            </a:r>
            <a:r>
              <a:rPr lang="cs-CZ" dirty="0"/>
              <a:t> je </a:t>
            </a:r>
            <a:r>
              <a:rPr lang="cs-CZ" b="1" dirty="0"/>
              <a:t>stabilita a nastavitelnost </a:t>
            </a:r>
            <a:r>
              <a:rPr lang="cs-CZ" b="1" dirty="0" err="1"/>
              <a:t>nábytku</a:t>
            </a:r>
            <a:r>
              <a:rPr lang="cs-CZ" b="1" dirty="0"/>
              <a:t>, </a:t>
            </a:r>
            <a:r>
              <a:rPr lang="cs-CZ" b="1" dirty="0" err="1"/>
              <a:t>především</a:t>
            </a:r>
            <a:r>
              <a:rPr lang="cs-CZ" b="1" dirty="0"/>
              <a:t> pak </a:t>
            </a:r>
            <a:r>
              <a:rPr lang="cs-CZ" b="1" dirty="0" err="1"/>
              <a:t>židle</a:t>
            </a:r>
            <a:r>
              <a:rPr lang="cs-CZ" dirty="0"/>
              <a:t>. </a:t>
            </a:r>
            <a:r>
              <a:rPr lang="cs-CZ" dirty="0" err="1"/>
              <a:t>Možnost</a:t>
            </a:r>
            <a:r>
              <a:rPr lang="cs-CZ" dirty="0"/>
              <a:t> nastavit si </a:t>
            </a:r>
            <a:r>
              <a:rPr lang="cs-CZ" dirty="0" err="1"/>
              <a:t>kancelářsky</a:t>
            </a:r>
            <a:r>
              <a:rPr lang="cs-CZ" dirty="0"/>
              <a:t>́ </a:t>
            </a:r>
            <a:r>
              <a:rPr lang="cs-CZ" dirty="0" err="1"/>
              <a:t>nábytek</a:t>
            </a:r>
            <a:r>
              <a:rPr lang="cs-CZ" dirty="0"/>
              <a:t> </a:t>
            </a:r>
            <a:r>
              <a:rPr lang="cs-CZ" dirty="0" err="1"/>
              <a:t>totiz</a:t>
            </a:r>
            <a:r>
              <a:rPr lang="cs-CZ" dirty="0"/>
              <a:t>̌ </a:t>
            </a:r>
            <a:r>
              <a:rPr lang="cs-CZ" dirty="0" err="1"/>
              <a:t>umožni</a:t>
            </a:r>
            <a:r>
              <a:rPr lang="cs-CZ" dirty="0"/>
              <a:t>́ jeho </a:t>
            </a:r>
            <a:r>
              <a:rPr lang="cs-CZ" dirty="0" err="1"/>
              <a:t>uživateli</a:t>
            </a:r>
            <a:r>
              <a:rPr lang="cs-CZ" dirty="0"/>
              <a:t> </a:t>
            </a:r>
            <a:r>
              <a:rPr lang="cs-CZ" dirty="0" err="1"/>
              <a:t>svobodne</a:t>
            </a:r>
            <a:r>
              <a:rPr lang="cs-CZ" dirty="0"/>
              <a:t>́ </a:t>
            </a:r>
            <a:r>
              <a:rPr lang="cs-CZ" dirty="0" err="1"/>
              <a:t>přizpůsobeni</a:t>
            </a:r>
            <a:r>
              <a:rPr lang="cs-CZ" dirty="0"/>
              <a:t>́ jeho </a:t>
            </a:r>
            <a:r>
              <a:rPr lang="cs-CZ" dirty="0" err="1"/>
              <a:t>tělesným</a:t>
            </a:r>
            <a:r>
              <a:rPr lang="cs-CZ" dirty="0"/>
              <a:t> </a:t>
            </a:r>
            <a:r>
              <a:rPr lang="cs-CZ" dirty="0" err="1"/>
              <a:t>proporcím</a:t>
            </a:r>
            <a:r>
              <a:rPr lang="cs-CZ" dirty="0"/>
              <a:t>, ale </a:t>
            </a:r>
            <a:r>
              <a:rPr lang="cs-CZ" dirty="0" err="1"/>
              <a:t>take</a:t>
            </a:r>
            <a:r>
              <a:rPr lang="cs-CZ" dirty="0"/>
              <a:t>́ </a:t>
            </a:r>
            <a:r>
              <a:rPr lang="cs-CZ" dirty="0" err="1"/>
              <a:t>potřebám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9754218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 PPT_4-3_CZ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Sablona%20PPT_4-3_CZ.potx</Template>
  <TotalTime>780</TotalTime>
  <Words>2299</Words>
  <Application>Microsoft Macintosh PowerPoint</Application>
  <PresentationFormat>Předvádění na obrazovce (4:3)</PresentationFormat>
  <Paragraphs>100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Sablona PPT_4-3_CZ</vt:lpstr>
      <vt:lpstr>OCHRANA ZDRAVÍ, BEZPEČNOST A ERGONOMIE PŘI PRÁCI S ICT</vt:lpstr>
      <vt:lpstr>Pojem ergonomie</vt:lpstr>
      <vt:lpstr>Definice ergonomie </vt:lpstr>
      <vt:lpstr>Co zahrnuje ergonomie</vt:lpstr>
      <vt:lpstr>Oblasti výzkumu ergonomie</vt:lpstr>
      <vt:lpstr>Ergonomie při práci s počítačem</vt:lpstr>
      <vt:lpstr>Ergonomie</vt:lpstr>
      <vt:lpstr>Ergonomické zásady při práci s počítačem (PC) obnáší následující body</vt:lpstr>
      <vt:lpstr>Dispozice kanceláře a její vybavení</vt:lpstr>
      <vt:lpstr>Výška a rozměry pracovního stolu</vt:lpstr>
      <vt:lpstr>Výška a rozměry pracovního stolu</vt:lpstr>
      <vt:lpstr>Ergonomická židle a její nastavení</vt:lpstr>
      <vt:lpstr>Ergonomická židle a její nastavení</vt:lpstr>
      <vt:lpstr>Správné sezení u PC</vt:lpstr>
      <vt:lpstr>Správné sezení u PC</vt:lpstr>
      <vt:lpstr>Jak správně sedět u PC</vt:lpstr>
      <vt:lpstr>Přstávky a rozcvičky</vt:lpstr>
      <vt:lpstr>Rizika při nedodržování</vt:lpstr>
      <vt:lpstr>Nejčastější problémy při práci na PC</vt:lpstr>
      <vt:lpstr>Syndrom RSI</vt:lpstr>
      <vt:lpstr>Syndrom RSI</vt:lpstr>
      <vt:lpstr>Jak předcházet RSI</vt:lpstr>
      <vt:lpstr>Děkuji za pozornost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Adam Kazmíř</dc:creator>
  <cp:lastModifiedBy>Lavrinčík Jan</cp:lastModifiedBy>
  <cp:revision>37</cp:revision>
  <dcterms:created xsi:type="dcterms:W3CDTF">2016-02-02T10:34:09Z</dcterms:created>
  <dcterms:modified xsi:type="dcterms:W3CDTF">2019-11-24T23:37:30Z</dcterms:modified>
</cp:coreProperties>
</file>