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65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1" autoAdjust="0"/>
    <p:restoredTop sz="94660"/>
  </p:normalViewPr>
  <p:slideViewPr>
    <p:cSldViewPr snapToGrid="0" showGuides="1">
      <p:cViewPr varScale="1">
        <p:scale>
          <a:sx n="169" d="100"/>
          <a:sy n="169" d="100"/>
        </p:scale>
        <p:origin x="159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Drag picture to placeholder or click icon to add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APLIKAČNÍ SOFTWARE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PhDr. Jan </a:t>
            </a:r>
            <a:r>
              <a:rPr lang="cs-CZ" dirty="0" err="1"/>
              <a:t>Lavrinčík</a:t>
            </a:r>
            <a:r>
              <a:rPr lang="cs-CZ" dirty="0"/>
              <a:t>, </a:t>
            </a:r>
            <a:r>
              <a:rPr lang="cs-CZ" dirty="0" err="1"/>
              <a:t>DiS</a:t>
            </a:r>
            <a:r>
              <a:rPr lang="cs-CZ" dirty="0"/>
              <a:t>., Ph.D.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66CDF-E273-7145-B587-37AB94B0D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MATLAB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2DFDD9-5B08-DA4F-8336-E46408022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Systém</a:t>
            </a:r>
            <a:r>
              <a:rPr lang="cs-CZ" dirty="0"/>
              <a:t> MATLAB se </a:t>
            </a:r>
            <a:r>
              <a:rPr lang="cs-CZ" dirty="0" err="1"/>
              <a:t>skláda</a:t>
            </a:r>
            <a:r>
              <a:rPr lang="cs-CZ" dirty="0"/>
              <a:t>́ z </a:t>
            </a:r>
            <a:r>
              <a:rPr lang="cs-CZ" dirty="0" err="1"/>
              <a:t>pěti</a:t>
            </a:r>
            <a:r>
              <a:rPr lang="cs-CZ" dirty="0"/>
              <a:t> </a:t>
            </a:r>
            <a:r>
              <a:rPr lang="cs-CZ" dirty="0" err="1"/>
              <a:t>hlavních</a:t>
            </a:r>
            <a:r>
              <a:rPr lang="cs-CZ" dirty="0"/>
              <a:t> </a:t>
            </a:r>
            <a:r>
              <a:rPr lang="cs-CZ" dirty="0" err="1"/>
              <a:t>části</a:t>
            </a:r>
            <a:r>
              <a:rPr lang="cs-CZ" dirty="0"/>
              <a:t>́: </a:t>
            </a:r>
          </a:p>
          <a:p>
            <a:r>
              <a:rPr lang="cs-CZ" dirty="0"/>
              <a:t>Jazyk MATLAB </a:t>
            </a:r>
          </a:p>
          <a:p>
            <a:r>
              <a:rPr lang="cs-CZ" dirty="0" err="1"/>
              <a:t>Pracovni</a:t>
            </a:r>
            <a:r>
              <a:rPr lang="cs-CZ" dirty="0"/>
              <a:t>́ </a:t>
            </a:r>
            <a:r>
              <a:rPr lang="cs-CZ" dirty="0" err="1"/>
              <a:t>prostředi</a:t>
            </a:r>
            <a:r>
              <a:rPr lang="cs-CZ" dirty="0"/>
              <a:t>́ MATLAB </a:t>
            </a:r>
          </a:p>
          <a:p>
            <a:r>
              <a:rPr lang="cs-CZ" dirty="0"/>
              <a:t>Grafika s </a:t>
            </a:r>
            <a:r>
              <a:rPr lang="cs-CZ" dirty="0" err="1"/>
              <a:t>handlery</a:t>
            </a:r>
            <a:r>
              <a:rPr lang="cs-CZ" dirty="0"/>
              <a:t> </a:t>
            </a:r>
          </a:p>
          <a:p>
            <a:r>
              <a:rPr lang="cs-CZ" dirty="0" err="1"/>
              <a:t>Rozhrani</a:t>
            </a:r>
            <a:r>
              <a:rPr lang="cs-CZ" dirty="0"/>
              <a:t>́ </a:t>
            </a:r>
            <a:r>
              <a:rPr lang="cs-CZ" dirty="0" err="1"/>
              <a:t>aplikačního</a:t>
            </a:r>
            <a:r>
              <a:rPr lang="cs-CZ" dirty="0"/>
              <a:t> programu MATLAB (API) </a:t>
            </a:r>
          </a:p>
          <a:p>
            <a:r>
              <a:rPr lang="cs-CZ" dirty="0" err="1"/>
              <a:t>Matematicka</a:t>
            </a:r>
            <a:r>
              <a:rPr lang="cs-CZ" dirty="0"/>
              <a:t>́ knihovna funkcí MATLAB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011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4F4EF8-2662-C94F-93C2-1817EC37E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Scilab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0844B9-6686-454B-8916-EAC7692D6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Program </a:t>
            </a:r>
            <a:r>
              <a:rPr lang="cs-CZ" dirty="0" err="1"/>
              <a:t>Scilab</a:t>
            </a:r>
            <a:r>
              <a:rPr lang="cs-CZ" dirty="0"/>
              <a:t> je do </a:t>
            </a:r>
            <a:r>
              <a:rPr lang="cs-CZ" dirty="0" err="1"/>
              <a:t>jiste</a:t>
            </a:r>
            <a:r>
              <a:rPr lang="cs-CZ" dirty="0"/>
              <a:t>́ </a:t>
            </a:r>
            <a:r>
              <a:rPr lang="cs-CZ" dirty="0" err="1"/>
              <a:t>míry</a:t>
            </a:r>
            <a:r>
              <a:rPr lang="cs-CZ" dirty="0"/>
              <a:t> alternativou k programu MATLAB. </a:t>
            </a:r>
            <a:r>
              <a:rPr lang="cs-CZ" dirty="0" err="1"/>
              <a:t>Výhodou</a:t>
            </a:r>
            <a:r>
              <a:rPr lang="cs-CZ" dirty="0"/>
              <a:t> </a:t>
            </a:r>
            <a:r>
              <a:rPr lang="cs-CZ" dirty="0" err="1"/>
              <a:t>této</a:t>
            </a:r>
            <a:r>
              <a:rPr lang="cs-CZ" dirty="0"/>
              <a:t> alternativy je dostupnost a </a:t>
            </a:r>
            <a:r>
              <a:rPr lang="cs-CZ" dirty="0" err="1"/>
              <a:t>finančni</a:t>
            </a:r>
            <a:r>
              <a:rPr lang="cs-CZ" dirty="0"/>
              <a:t>́ </a:t>
            </a:r>
            <a:r>
              <a:rPr lang="cs-CZ" dirty="0" err="1"/>
              <a:t>nenáročnost</a:t>
            </a:r>
            <a:r>
              <a:rPr lang="cs-CZ" dirty="0"/>
              <a:t> programu – pro </a:t>
            </a:r>
            <a:r>
              <a:rPr lang="cs-CZ" dirty="0" err="1"/>
              <a:t>soukrome</a:t>
            </a:r>
            <a:r>
              <a:rPr lang="cs-CZ" dirty="0"/>
              <a:t>́ a </a:t>
            </a:r>
            <a:r>
              <a:rPr lang="cs-CZ" dirty="0" err="1"/>
              <a:t>neziskove</a:t>
            </a:r>
            <a:r>
              <a:rPr lang="cs-CZ" dirty="0"/>
              <a:t>́ </a:t>
            </a:r>
            <a:r>
              <a:rPr lang="cs-CZ" dirty="0" err="1"/>
              <a:t>využiti</a:t>
            </a:r>
            <a:r>
              <a:rPr lang="cs-CZ" dirty="0"/>
              <a:t>́ je (na </a:t>
            </a:r>
            <a:r>
              <a:rPr lang="cs-CZ" dirty="0" err="1"/>
              <a:t>rozdíl</a:t>
            </a:r>
            <a:r>
              <a:rPr lang="cs-CZ" dirty="0"/>
              <a:t> od MAT- </a:t>
            </a:r>
            <a:r>
              <a:rPr lang="cs-CZ" dirty="0" err="1"/>
              <a:t>LABu</a:t>
            </a:r>
            <a:r>
              <a:rPr lang="cs-CZ" dirty="0"/>
              <a:t>) zcela zdarma.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6617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FB157B-FC93-D148-BFEF-C2E05C11B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ERP </a:t>
            </a:r>
            <a:r>
              <a:rPr lang="cs-CZ" dirty="0" err="1"/>
              <a:t>systémy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6AD53E-95A4-A34D-86B4-269900DD2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ERP je zkratka </a:t>
            </a:r>
            <a:r>
              <a:rPr lang="cs-CZ" dirty="0" err="1"/>
              <a:t>anglických</a:t>
            </a:r>
            <a:r>
              <a:rPr lang="cs-CZ" dirty="0"/>
              <a:t> slov </a:t>
            </a:r>
            <a:r>
              <a:rPr lang="cs-CZ" dirty="0" err="1"/>
              <a:t>Enterprise</a:t>
            </a:r>
            <a:r>
              <a:rPr lang="cs-CZ" dirty="0"/>
              <a:t> </a:t>
            </a:r>
            <a:r>
              <a:rPr lang="cs-CZ" dirty="0" err="1"/>
              <a:t>Resource</a:t>
            </a:r>
            <a:r>
              <a:rPr lang="cs-CZ" dirty="0"/>
              <a:t> </a:t>
            </a:r>
            <a:r>
              <a:rPr lang="cs-CZ" dirty="0" err="1"/>
              <a:t>Planning</a:t>
            </a:r>
            <a:r>
              <a:rPr lang="cs-CZ" dirty="0"/>
              <a:t> – neboli </a:t>
            </a:r>
            <a:r>
              <a:rPr lang="cs-CZ" dirty="0" err="1"/>
              <a:t>Plánováni</a:t>
            </a:r>
            <a:r>
              <a:rPr lang="cs-CZ" dirty="0"/>
              <a:t>́ </a:t>
            </a:r>
            <a:r>
              <a:rPr lang="cs-CZ" dirty="0" err="1"/>
              <a:t>podnikových</a:t>
            </a:r>
            <a:r>
              <a:rPr lang="cs-CZ" dirty="0"/>
              <a:t> </a:t>
            </a:r>
            <a:r>
              <a:rPr lang="cs-CZ" dirty="0" err="1"/>
              <a:t>zdroju</a:t>
            </a:r>
            <a:r>
              <a:rPr lang="cs-CZ" dirty="0"/>
              <a:t>̊. ERP je </a:t>
            </a:r>
            <a:r>
              <a:rPr lang="cs-CZ" dirty="0" err="1"/>
              <a:t>komplexni</a:t>
            </a:r>
            <a:r>
              <a:rPr lang="cs-CZ" dirty="0"/>
              <a:t>́ software, </a:t>
            </a:r>
            <a:r>
              <a:rPr lang="cs-CZ" dirty="0" err="1"/>
              <a:t>ktery</a:t>
            </a:r>
            <a:r>
              <a:rPr lang="cs-CZ" dirty="0"/>
              <a:t>́ </a:t>
            </a:r>
            <a:r>
              <a:rPr lang="cs-CZ" dirty="0" err="1"/>
              <a:t>dokáže</a:t>
            </a:r>
            <a:r>
              <a:rPr lang="cs-CZ" dirty="0"/>
              <a:t> </a:t>
            </a:r>
            <a:r>
              <a:rPr lang="cs-CZ" dirty="0" err="1"/>
              <a:t>řídit</a:t>
            </a:r>
            <a:r>
              <a:rPr lang="cs-CZ" dirty="0"/>
              <a:t> a integrovat </a:t>
            </a:r>
            <a:r>
              <a:rPr lang="cs-CZ" dirty="0" err="1"/>
              <a:t>všechny</a:t>
            </a:r>
            <a:r>
              <a:rPr lang="cs-CZ" dirty="0"/>
              <a:t> </a:t>
            </a:r>
            <a:r>
              <a:rPr lang="cs-CZ" dirty="0" err="1"/>
              <a:t>firemni</a:t>
            </a:r>
            <a:r>
              <a:rPr lang="cs-CZ" dirty="0"/>
              <a:t>́ procesy - </a:t>
            </a:r>
            <a:r>
              <a:rPr lang="cs-CZ" dirty="0" err="1"/>
              <a:t>prvotni</a:t>
            </a:r>
            <a:r>
              <a:rPr lang="cs-CZ" dirty="0"/>
              <a:t>́ evidenci dokladů, majetku a smluv, </a:t>
            </a:r>
            <a:r>
              <a:rPr lang="cs-CZ" dirty="0" err="1"/>
              <a:t>účetnictvi</a:t>
            </a:r>
            <a:r>
              <a:rPr lang="cs-CZ" dirty="0"/>
              <a:t>́, evidenci </a:t>
            </a:r>
            <a:r>
              <a:rPr lang="cs-CZ" dirty="0" err="1"/>
              <a:t>docházky</a:t>
            </a:r>
            <a:r>
              <a:rPr lang="cs-CZ" dirty="0"/>
              <a:t>, </a:t>
            </a:r>
            <a:r>
              <a:rPr lang="cs-CZ" dirty="0" err="1"/>
              <a:t>zpracováni</a:t>
            </a:r>
            <a:r>
              <a:rPr lang="cs-CZ" dirty="0"/>
              <a:t>́ mezd, personalistiku, </a:t>
            </a:r>
            <a:r>
              <a:rPr lang="cs-CZ" dirty="0" err="1"/>
              <a:t>vzděláváni</a:t>
            </a:r>
            <a:r>
              <a:rPr lang="cs-CZ" dirty="0"/>
              <a:t>́ </a:t>
            </a:r>
            <a:r>
              <a:rPr lang="cs-CZ" dirty="0" err="1"/>
              <a:t>pracovníku</a:t>
            </a:r>
            <a:r>
              <a:rPr lang="cs-CZ" dirty="0"/>
              <a:t>̊, </a:t>
            </a:r>
            <a:r>
              <a:rPr lang="cs-CZ" dirty="0" err="1"/>
              <a:t>plánováni</a:t>
            </a:r>
            <a:r>
              <a:rPr lang="cs-CZ" dirty="0"/>
              <a:t>́ </a:t>
            </a:r>
            <a:r>
              <a:rPr lang="cs-CZ" dirty="0" err="1"/>
              <a:t>dovolene</a:t>
            </a:r>
            <a:r>
              <a:rPr lang="cs-CZ" dirty="0"/>
              <a:t>́, </a:t>
            </a:r>
            <a:r>
              <a:rPr lang="cs-CZ" dirty="0" err="1"/>
              <a:t>pracovních</a:t>
            </a:r>
            <a:r>
              <a:rPr lang="cs-CZ" dirty="0"/>
              <a:t> cest apod.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0005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E25F7F-11CB-6E44-A64D-F576A62EA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software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5B4E5B-5F72-E947-8E5C-6F64023F6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Adobe (</a:t>
            </a:r>
            <a:r>
              <a:rPr lang="cs-CZ" dirty="0" err="1"/>
              <a:t>Photoshop</a:t>
            </a:r>
            <a:r>
              <a:rPr lang="cs-CZ" dirty="0"/>
              <a:t>, </a:t>
            </a:r>
            <a:r>
              <a:rPr lang="cs-CZ" dirty="0" err="1"/>
              <a:t>AfterEffect</a:t>
            </a:r>
            <a:r>
              <a:rPr lang="cs-CZ" dirty="0"/>
              <a:t>, </a:t>
            </a:r>
            <a:r>
              <a:rPr lang="cs-CZ" dirty="0" err="1"/>
              <a:t>Ilustrator</a:t>
            </a:r>
            <a:r>
              <a:rPr lang="cs-CZ" dirty="0"/>
              <a:t>, </a:t>
            </a:r>
            <a:r>
              <a:rPr lang="cs-CZ" dirty="0" err="1"/>
              <a:t>Acrobat</a:t>
            </a:r>
            <a:r>
              <a:rPr lang="cs-CZ" dirty="0"/>
              <a:t> Professional)</a:t>
            </a:r>
          </a:p>
          <a:p>
            <a:r>
              <a:rPr lang="cs-CZ" dirty="0"/>
              <a:t>Autodesk (</a:t>
            </a:r>
            <a:r>
              <a:rPr lang="cs-CZ" dirty="0" err="1"/>
              <a:t>Maya</a:t>
            </a:r>
            <a:r>
              <a:rPr lang="cs-CZ" dirty="0"/>
              <a:t>, </a:t>
            </a:r>
            <a:r>
              <a:rPr lang="cs-CZ" dirty="0" err="1"/>
              <a:t>AutoCAD</a:t>
            </a:r>
            <a:r>
              <a:rPr lang="cs-CZ" dirty="0"/>
              <a:t>)</a:t>
            </a:r>
          </a:p>
          <a:p>
            <a:r>
              <a:rPr lang="cs-CZ" dirty="0"/>
              <a:t>Apple (</a:t>
            </a:r>
            <a:r>
              <a:rPr lang="cs-CZ" dirty="0" err="1"/>
              <a:t>iWork</a:t>
            </a:r>
            <a:r>
              <a:rPr lang="cs-CZ" dirty="0"/>
              <a:t>, </a:t>
            </a:r>
            <a:r>
              <a:rPr lang="cs-CZ" dirty="0" err="1"/>
              <a:t>FinalCut</a:t>
            </a:r>
            <a:r>
              <a:rPr lang="cs-CZ" dirty="0"/>
              <a:t>, </a:t>
            </a:r>
            <a:r>
              <a:rPr lang="cs-CZ" dirty="0" err="1"/>
              <a:t>Motion</a:t>
            </a:r>
            <a:r>
              <a:rPr lang="cs-CZ" dirty="0"/>
              <a:t>)</a:t>
            </a:r>
          </a:p>
          <a:p>
            <a:r>
              <a:rPr lang="cs-CZ" dirty="0" err="1"/>
              <a:t>Synium</a:t>
            </a:r>
            <a:r>
              <a:rPr lang="cs-CZ" dirty="0"/>
              <a:t> (</a:t>
            </a:r>
            <a:r>
              <a:rPr lang="cs-CZ" dirty="0" err="1"/>
              <a:t>MacFamilyTree</a:t>
            </a:r>
            <a:r>
              <a:rPr lang="cs-CZ" dirty="0"/>
              <a:t>, </a:t>
            </a:r>
            <a:r>
              <a:rPr lang="cs-CZ" dirty="0" err="1"/>
              <a:t>Logoist</a:t>
            </a:r>
            <a:r>
              <a:rPr lang="cs-CZ" dirty="0"/>
              <a:t>, </a:t>
            </a:r>
            <a:r>
              <a:rPr lang="cs-CZ" dirty="0" err="1"/>
              <a:t>iFinance</a:t>
            </a:r>
            <a:r>
              <a:rPr lang="cs-CZ" dirty="0"/>
              <a:t>, </a:t>
            </a:r>
            <a:r>
              <a:rPr lang="cs-CZ" dirty="0" err="1"/>
              <a:t>Screenium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63062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Děkuji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pozornost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PhDr</a:t>
            </a:r>
            <a:r>
              <a:rPr lang="en-US" dirty="0"/>
              <a:t>. Jan </a:t>
            </a:r>
            <a:r>
              <a:rPr lang="en-US" dirty="0" err="1"/>
              <a:t>Lavrinčík</a:t>
            </a:r>
            <a:r>
              <a:rPr lang="en-US" dirty="0"/>
              <a:t>, </a:t>
            </a:r>
            <a:r>
              <a:rPr lang="en-US" dirty="0" err="1"/>
              <a:t>DiS.</a:t>
            </a:r>
            <a:r>
              <a:rPr lang="en-US" dirty="0"/>
              <a:t>, Ph.D.</a:t>
            </a:r>
          </a:p>
          <a:p>
            <a:r>
              <a:rPr lang="en-US" dirty="0" err="1"/>
              <a:t>Moravská</a:t>
            </a:r>
            <a:r>
              <a:rPr lang="en-US" dirty="0"/>
              <a:t> </a:t>
            </a:r>
            <a:r>
              <a:rPr lang="en-US" dirty="0" err="1"/>
              <a:t>vysoká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 Olomouc, </a:t>
            </a:r>
            <a:r>
              <a:rPr lang="en-US" dirty="0" err="1"/>
              <a:t>o.p.s</a:t>
            </a:r>
            <a:r>
              <a:rPr lang="en-US" dirty="0"/>
              <a:t>.</a:t>
            </a:r>
          </a:p>
          <a:p>
            <a:r>
              <a:rPr lang="en-US" dirty="0" err="1"/>
              <a:t>Třída</a:t>
            </a:r>
            <a:r>
              <a:rPr lang="en-US" dirty="0"/>
              <a:t> </a:t>
            </a:r>
            <a:r>
              <a:rPr lang="en-US" dirty="0" err="1"/>
              <a:t>kosmonautů</a:t>
            </a:r>
            <a:r>
              <a:rPr lang="en-US" dirty="0"/>
              <a:t> 1288/1</a:t>
            </a:r>
          </a:p>
          <a:p>
            <a:r>
              <a:rPr lang="en-US" dirty="0"/>
              <a:t>779 00 Olomouc - </a:t>
            </a:r>
            <a:r>
              <a:rPr lang="en-US" dirty="0" err="1"/>
              <a:t>Hodolany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143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5CC8D-5899-664D-93F4-F89A1E499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97D5AE-C995-6945-B0DE-D46A97FA5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Aplikačni</a:t>
            </a:r>
            <a:r>
              <a:rPr lang="cs-CZ" b="1" dirty="0"/>
              <a:t>́ software </a:t>
            </a:r>
            <a:r>
              <a:rPr lang="cs-CZ" dirty="0"/>
              <a:t>je program nebo skupina programů </a:t>
            </a:r>
            <a:r>
              <a:rPr lang="cs-CZ" dirty="0" err="1"/>
              <a:t>určených</a:t>
            </a:r>
            <a:r>
              <a:rPr lang="cs-CZ" dirty="0"/>
              <a:t> pro </a:t>
            </a:r>
            <a:r>
              <a:rPr lang="cs-CZ" dirty="0" err="1"/>
              <a:t>koncove</a:t>
            </a:r>
            <a:r>
              <a:rPr lang="cs-CZ" dirty="0"/>
              <a:t>́ </a:t>
            </a:r>
            <a:r>
              <a:rPr lang="cs-CZ" dirty="0" err="1"/>
              <a:t>uživatele</a:t>
            </a:r>
            <a:r>
              <a:rPr lang="cs-CZ" dirty="0"/>
              <a:t>. Tyto programy jsou </a:t>
            </a:r>
            <a:r>
              <a:rPr lang="cs-CZ" dirty="0" err="1"/>
              <a:t>rozděleny</a:t>
            </a:r>
            <a:r>
              <a:rPr lang="cs-CZ" dirty="0"/>
              <a:t> do dvou </a:t>
            </a:r>
            <a:r>
              <a:rPr lang="cs-CZ" dirty="0" err="1"/>
              <a:t>tříd</a:t>
            </a:r>
            <a:r>
              <a:rPr lang="cs-CZ" dirty="0"/>
              <a:t>: </a:t>
            </a:r>
            <a:r>
              <a:rPr lang="cs-CZ" dirty="0" err="1"/>
              <a:t>systémovy</a:t>
            </a:r>
            <a:r>
              <a:rPr lang="cs-CZ" dirty="0"/>
              <a:t>́ software a </a:t>
            </a:r>
            <a:r>
              <a:rPr lang="cs-CZ" dirty="0" err="1"/>
              <a:t>aplikačni</a:t>
            </a:r>
            <a:r>
              <a:rPr lang="cs-CZ" dirty="0"/>
              <a:t>́ software. </a:t>
            </a:r>
            <a:r>
              <a:rPr lang="cs-CZ" dirty="0" err="1"/>
              <a:t>Zatímco</a:t>
            </a:r>
            <a:r>
              <a:rPr lang="cs-CZ" dirty="0"/>
              <a:t> </a:t>
            </a:r>
            <a:r>
              <a:rPr lang="cs-CZ" dirty="0" err="1"/>
              <a:t>systémovy</a:t>
            </a:r>
            <a:r>
              <a:rPr lang="cs-CZ" dirty="0"/>
              <a:t>́ software (</a:t>
            </a:r>
            <a:r>
              <a:rPr lang="cs-CZ" dirty="0" err="1"/>
              <a:t>většinou</a:t>
            </a:r>
            <a:r>
              <a:rPr lang="cs-CZ" dirty="0"/>
              <a:t> </a:t>
            </a:r>
            <a:r>
              <a:rPr lang="cs-CZ" dirty="0" err="1"/>
              <a:t>operačni</a:t>
            </a:r>
            <a:r>
              <a:rPr lang="cs-CZ" dirty="0"/>
              <a:t>́ </a:t>
            </a:r>
            <a:r>
              <a:rPr lang="cs-CZ" dirty="0" err="1"/>
              <a:t>systém</a:t>
            </a:r>
            <a:r>
              <a:rPr lang="cs-CZ" dirty="0"/>
              <a:t>) se </a:t>
            </a:r>
            <a:r>
              <a:rPr lang="cs-CZ" dirty="0" err="1"/>
              <a:t>skláda</a:t>
            </a:r>
            <a:r>
              <a:rPr lang="cs-CZ" dirty="0"/>
              <a:t>́ z </a:t>
            </a:r>
            <a:r>
              <a:rPr lang="cs-CZ" dirty="0" err="1"/>
              <a:t>nízkoúrovňových</a:t>
            </a:r>
            <a:r>
              <a:rPr lang="cs-CZ" dirty="0"/>
              <a:t> programů, </a:t>
            </a:r>
            <a:r>
              <a:rPr lang="cs-CZ" dirty="0" err="1"/>
              <a:t>ktere</a:t>
            </a:r>
            <a:r>
              <a:rPr lang="cs-CZ" dirty="0"/>
              <a:t>́ komunikují s </a:t>
            </a:r>
            <a:r>
              <a:rPr lang="cs-CZ" dirty="0" err="1"/>
              <a:t>počítači</a:t>
            </a:r>
            <a:r>
              <a:rPr lang="cs-CZ" dirty="0"/>
              <a:t> na </a:t>
            </a:r>
            <a:r>
              <a:rPr lang="cs-CZ" dirty="0" err="1"/>
              <a:t>základni</a:t>
            </a:r>
            <a:r>
              <a:rPr lang="cs-CZ" dirty="0"/>
              <a:t>́ </a:t>
            </a:r>
            <a:r>
              <a:rPr lang="cs-CZ" dirty="0" err="1"/>
              <a:t>úrovni</a:t>
            </a:r>
            <a:r>
              <a:rPr lang="cs-CZ" dirty="0"/>
              <a:t>, </a:t>
            </a:r>
            <a:r>
              <a:rPr lang="cs-CZ" dirty="0" err="1"/>
              <a:t>aplikačni</a:t>
            </a:r>
            <a:r>
              <a:rPr lang="cs-CZ" dirty="0"/>
              <a:t>́ software se </a:t>
            </a:r>
            <a:r>
              <a:rPr lang="cs-CZ" dirty="0" err="1"/>
              <a:t>nacházi</a:t>
            </a:r>
            <a:r>
              <a:rPr lang="cs-CZ" dirty="0"/>
              <a:t>́ nad </a:t>
            </a:r>
            <a:r>
              <a:rPr lang="cs-CZ" dirty="0" err="1"/>
              <a:t>systémovým</a:t>
            </a:r>
            <a:r>
              <a:rPr lang="cs-CZ" dirty="0"/>
              <a:t> softwarem a zahrnuje aplikace, jako jsou </a:t>
            </a:r>
            <a:r>
              <a:rPr lang="cs-CZ" dirty="0" err="1"/>
              <a:t>databázove</a:t>
            </a:r>
            <a:r>
              <a:rPr lang="cs-CZ" dirty="0"/>
              <a:t>́ programy, </a:t>
            </a:r>
            <a:r>
              <a:rPr lang="cs-CZ" dirty="0" err="1"/>
              <a:t>textove</a:t>
            </a:r>
            <a:r>
              <a:rPr lang="cs-CZ" dirty="0"/>
              <a:t>́ procesory a tabulky. </a:t>
            </a:r>
            <a:r>
              <a:rPr lang="cs-CZ" dirty="0" err="1"/>
              <a:t>Aplikačni</a:t>
            </a:r>
            <a:r>
              <a:rPr lang="cs-CZ" dirty="0"/>
              <a:t>́ software </a:t>
            </a:r>
            <a:r>
              <a:rPr lang="cs-CZ" dirty="0" err="1"/>
              <a:t>může</a:t>
            </a:r>
            <a:r>
              <a:rPr lang="cs-CZ" dirty="0"/>
              <a:t> </a:t>
            </a:r>
            <a:r>
              <a:rPr lang="cs-CZ" dirty="0" err="1"/>
              <a:t>být</a:t>
            </a:r>
            <a:r>
              <a:rPr lang="cs-CZ" dirty="0"/>
              <a:t> do- </a:t>
            </a:r>
            <a:r>
              <a:rPr lang="cs-CZ" dirty="0" err="1"/>
              <a:t>dáván</a:t>
            </a:r>
            <a:r>
              <a:rPr lang="cs-CZ" dirty="0"/>
              <a:t> se </a:t>
            </a:r>
            <a:r>
              <a:rPr lang="cs-CZ" dirty="0" err="1"/>
              <a:t>systémovým</a:t>
            </a:r>
            <a:r>
              <a:rPr lang="cs-CZ" dirty="0"/>
              <a:t> softwarem nebo </a:t>
            </a:r>
            <a:r>
              <a:rPr lang="cs-CZ" dirty="0" err="1"/>
              <a:t>publikován</a:t>
            </a:r>
            <a:r>
              <a:rPr lang="cs-CZ" dirty="0"/>
              <a:t> </a:t>
            </a:r>
            <a:r>
              <a:rPr lang="cs-CZ" dirty="0" err="1"/>
              <a:t>samostatne</a:t>
            </a:r>
            <a:r>
              <a:rPr lang="cs-CZ" dirty="0"/>
              <a:t>̌. </a:t>
            </a:r>
          </a:p>
        </p:txBody>
      </p:sp>
    </p:spTree>
    <p:extLst>
      <p:ext uri="{BB962C8B-B14F-4D97-AF65-F5344CB8AC3E}">
        <p14:creationId xmlns:p14="http://schemas.microsoft.com/office/powerpoint/2010/main" val="538102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D97D1-D53D-E04D-B73F-DBF8B3628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Microsoft Excel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9E1E01-A7E6-4147-9118-98E6088A8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Microsoft Excel je </a:t>
            </a:r>
            <a:r>
              <a:rPr lang="cs-CZ" dirty="0" err="1"/>
              <a:t>tabulkovy</a:t>
            </a:r>
            <a:r>
              <a:rPr lang="cs-CZ" dirty="0"/>
              <a:t>́ procesor vyvinutý </a:t>
            </a:r>
            <a:r>
              <a:rPr lang="cs-CZ" dirty="0" err="1"/>
              <a:t>společnosti</a:t>
            </a:r>
            <a:r>
              <a:rPr lang="cs-CZ" dirty="0"/>
              <a:t>́ Microsoft pro Windows, Mac OS, Android a </a:t>
            </a:r>
            <a:r>
              <a:rPr lang="cs-CZ" dirty="0" err="1"/>
              <a:t>iOS</a:t>
            </a:r>
            <a:r>
              <a:rPr lang="cs-CZ" dirty="0"/>
              <a:t>. Obsahuje </a:t>
            </a:r>
            <a:r>
              <a:rPr lang="cs-CZ" dirty="0" err="1"/>
              <a:t>nástroje</a:t>
            </a:r>
            <a:r>
              <a:rPr lang="cs-CZ" dirty="0"/>
              <a:t> pro </a:t>
            </a:r>
            <a:r>
              <a:rPr lang="cs-CZ" dirty="0" err="1"/>
              <a:t>výpočty</a:t>
            </a:r>
            <a:r>
              <a:rPr lang="cs-CZ" dirty="0"/>
              <a:t>, </a:t>
            </a:r>
            <a:r>
              <a:rPr lang="cs-CZ" dirty="0" err="1"/>
              <a:t>graficke</a:t>
            </a:r>
            <a:r>
              <a:rPr lang="cs-CZ" dirty="0"/>
              <a:t>́ </a:t>
            </a:r>
            <a:r>
              <a:rPr lang="cs-CZ" dirty="0" err="1"/>
              <a:t>nástroje</a:t>
            </a:r>
            <a:r>
              <a:rPr lang="cs-CZ" dirty="0"/>
              <a:t>, </a:t>
            </a:r>
            <a:r>
              <a:rPr lang="cs-CZ" dirty="0" err="1"/>
              <a:t>kontingenčni</a:t>
            </a:r>
            <a:r>
              <a:rPr lang="cs-CZ" dirty="0"/>
              <a:t>́ tabulky a </a:t>
            </a:r>
            <a:r>
              <a:rPr lang="cs-CZ" dirty="0" err="1"/>
              <a:t>programovaci</a:t>
            </a:r>
            <a:r>
              <a:rPr lang="cs-CZ" dirty="0"/>
              <a:t>́ jazyk </a:t>
            </a:r>
            <a:r>
              <a:rPr lang="cs-CZ" dirty="0" err="1"/>
              <a:t>nazvany</a:t>
            </a:r>
            <a:r>
              <a:rPr lang="cs-CZ" dirty="0"/>
              <a:t>́ </a:t>
            </a:r>
            <a:r>
              <a:rPr lang="cs-CZ" dirty="0" err="1"/>
              <a:t>Visual</a:t>
            </a:r>
            <a:r>
              <a:rPr lang="cs-CZ" dirty="0"/>
              <a:t> Basic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Applications</a:t>
            </a:r>
            <a:r>
              <a:rPr lang="cs-CZ" dirty="0"/>
              <a:t> (VBA) </a:t>
            </a:r>
            <a:r>
              <a:rPr lang="cs-CZ" dirty="0" err="1"/>
              <a:t>umožňujíci</a:t>
            </a:r>
            <a:r>
              <a:rPr lang="cs-CZ" dirty="0"/>
              <a:t>́ tvorbu </a:t>
            </a:r>
            <a:r>
              <a:rPr lang="cs-CZ" dirty="0" err="1"/>
              <a:t>sofistikovaných</a:t>
            </a:r>
            <a:r>
              <a:rPr lang="cs-CZ" dirty="0"/>
              <a:t> maker. Jedná se o velmi </a:t>
            </a:r>
            <a:r>
              <a:rPr lang="cs-CZ" dirty="0" err="1"/>
              <a:t>rozšířeny</a:t>
            </a:r>
            <a:r>
              <a:rPr lang="cs-CZ" dirty="0"/>
              <a:t>́ </a:t>
            </a:r>
            <a:r>
              <a:rPr lang="cs-CZ" dirty="0" err="1"/>
              <a:t>tabulkovy</a:t>
            </a:r>
            <a:r>
              <a:rPr lang="cs-CZ" dirty="0"/>
              <a:t>́ procesor pro </a:t>
            </a:r>
            <a:r>
              <a:rPr lang="cs-CZ" dirty="0" err="1"/>
              <a:t>uvedene</a:t>
            </a:r>
            <a:r>
              <a:rPr lang="cs-CZ" dirty="0"/>
              <a:t>́ platformy – to </a:t>
            </a:r>
            <a:r>
              <a:rPr lang="cs-CZ" dirty="0" err="1"/>
              <a:t>plati</a:t>
            </a:r>
            <a:r>
              <a:rPr lang="cs-CZ" dirty="0"/>
              <a:t>́ </a:t>
            </a:r>
            <a:r>
              <a:rPr lang="cs-CZ" dirty="0" err="1"/>
              <a:t>zejména</a:t>
            </a:r>
            <a:r>
              <a:rPr lang="cs-CZ" dirty="0"/>
              <a:t> od verze 5 (1993). Aplikace Excel je </a:t>
            </a:r>
            <a:r>
              <a:rPr lang="cs-CZ" dirty="0" err="1"/>
              <a:t>součásti</a:t>
            </a:r>
            <a:r>
              <a:rPr lang="cs-CZ" dirty="0"/>
              <a:t>́ </a:t>
            </a:r>
            <a:r>
              <a:rPr lang="cs-CZ" dirty="0" err="1"/>
              <a:t>balíku</a:t>
            </a:r>
            <a:r>
              <a:rPr lang="cs-CZ" dirty="0"/>
              <a:t> Microsoft Office.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276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CE3E75-80EE-2A4D-9754-B3A3EA0FE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Microsoft Excel - funkce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4CA7ED-3DA1-0540-9A95-3587E768D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Aplikace Microsoft Excel obsahuje </a:t>
            </a:r>
            <a:r>
              <a:rPr lang="cs-CZ" dirty="0" err="1"/>
              <a:t>základní</a:t>
            </a:r>
            <a:r>
              <a:rPr lang="cs-CZ" dirty="0"/>
              <a:t> funkce pro </a:t>
            </a:r>
            <a:r>
              <a:rPr lang="cs-CZ" dirty="0" err="1"/>
              <a:t>práci</a:t>
            </a:r>
            <a:r>
              <a:rPr lang="cs-CZ" dirty="0"/>
              <a:t> s tabulkami. Obsahuje </a:t>
            </a:r>
            <a:r>
              <a:rPr lang="cs-CZ" dirty="0" err="1"/>
              <a:t>mřížky</a:t>
            </a:r>
            <a:r>
              <a:rPr lang="cs-CZ" dirty="0"/>
              <a:t> </a:t>
            </a:r>
            <a:r>
              <a:rPr lang="cs-CZ" dirty="0" err="1"/>
              <a:t>buněk</a:t>
            </a:r>
            <a:r>
              <a:rPr lang="cs-CZ" dirty="0"/>
              <a:t> </a:t>
            </a:r>
            <a:r>
              <a:rPr lang="cs-CZ" dirty="0" err="1"/>
              <a:t>uspořádaných</a:t>
            </a:r>
            <a:r>
              <a:rPr lang="cs-CZ" dirty="0"/>
              <a:t> v </a:t>
            </a:r>
            <a:r>
              <a:rPr lang="cs-CZ" dirty="0" err="1"/>
              <a:t>očíslovaných</a:t>
            </a:r>
            <a:r>
              <a:rPr lang="cs-CZ" dirty="0"/>
              <a:t> </a:t>
            </a:r>
            <a:r>
              <a:rPr lang="cs-CZ" dirty="0" err="1"/>
              <a:t>řádcích</a:t>
            </a:r>
            <a:r>
              <a:rPr lang="cs-CZ" dirty="0"/>
              <a:t> a </a:t>
            </a:r>
            <a:r>
              <a:rPr lang="cs-CZ" dirty="0" err="1"/>
              <a:t>sloupcích</a:t>
            </a:r>
            <a:r>
              <a:rPr lang="cs-CZ" dirty="0"/>
              <a:t> </a:t>
            </a:r>
            <a:r>
              <a:rPr lang="cs-CZ" dirty="0" err="1"/>
              <a:t>označených</a:t>
            </a:r>
            <a:r>
              <a:rPr lang="cs-CZ" dirty="0"/>
              <a:t> </a:t>
            </a:r>
            <a:r>
              <a:rPr lang="cs-CZ" dirty="0" err="1"/>
              <a:t>písmeny</a:t>
            </a:r>
            <a:r>
              <a:rPr lang="cs-CZ" dirty="0"/>
              <a:t> abecedy, pomocí </a:t>
            </a:r>
            <a:r>
              <a:rPr lang="cs-CZ" dirty="0" err="1"/>
              <a:t>kterých</a:t>
            </a:r>
            <a:r>
              <a:rPr lang="cs-CZ" dirty="0"/>
              <a:t> jsou </a:t>
            </a:r>
            <a:r>
              <a:rPr lang="cs-CZ" dirty="0" err="1"/>
              <a:t>organizovány</a:t>
            </a:r>
            <a:r>
              <a:rPr lang="cs-CZ" dirty="0"/>
              <a:t> manipulace s daty, </a:t>
            </a:r>
            <a:r>
              <a:rPr lang="cs-CZ" dirty="0" err="1"/>
              <a:t>například</a:t>
            </a:r>
            <a:r>
              <a:rPr lang="cs-CZ" dirty="0"/>
              <a:t> </a:t>
            </a:r>
            <a:r>
              <a:rPr lang="cs-CZ" dirty="0" err="1"/>
              <a:t>aritmeticke</a:t>
            </a:r>
            <a:r>
              <a:rPr lang="cs-CZ" dirty="0"/>
              <a:t>́ operace. MS Excel disponuje </a:t>
            </a:r>
            <a:r>
              <a:rPr lang="cs-CZ" dirty="0" err="1"/>
              <a:t>množstvím</a:t>
            </a:r>
            <a:r>
              <a:rPr lang="cs-CZ" dirty="0"/>
              <a:t> </a:t>
            </a:r>
            <a:r>
              <a:rPr lang="cs-CZ" dirty="0" err="1"/>
              <a:t>dodaných</a:t>
            </a:r>
            <a:r>
              <a:rPr lang="cs-CZ" dirty="0"/>
              <a:t> funkcí, </a:t>
            </a:r>
            <a:r>
              <a:rPr lang="cs-CZ" dirty="0" err="1"/>
              <a:t>ktere</a:t>
            </a:r>
            <a:r>
              <a:rPr lang="cs-CZ" dirty="0"/>
              <a:t>́ </a:t>
            </a:r>
            <a:r>
              <a:rPr lang="cs-CZ" dirty="0" err="1"/>
              <a:t>odpovídaji</a:t>
            </a:r>
            <a:r>
              <a:rPr lang="cs-CZ" dirty="0"/>
              <a:t>́ </a:t>
            </a:r>
            <a:r>
              <a:rPr lang="cs-CZ" dirty="0" err="1"/>
              <a:t>statistickým</a:t>
            </a:r>
            <a:r>
              <a:rPr lang="cs-CZ" dirty="0"/>
              <a:t>, </a:t>
            </a:r>
            <a:r>
              <a:rPr lang="cs-CZ" dirty="0" err="1"/>
              <a:t>inženýrským</a:t>
            </a:r>
            <a:r>
              <a:rPr lang="cs-CZ" dirty="0"/>
              <a:t> a </a:t>
            </a:r>
            <a:r>
              <a:rPr lang="cs-CZ" dirty="0" err="1"/>
              <a:t>finančním</a:t>
            </a:r>
            <a:r>
              <a:rPr lang="cs-CZ" dirty="0"/>
              <a:t> </a:t>
            </a:r>
            <a:r>
              <a:rPr lang="cs-CZ" dirty="0" err="1"/>
              <a:t>potřebám</a:t>
            </a:r>
            <a:r>
              <a:rPr lang="cs-CZ" dirty="0"/>
              <a:t>. Je v </a:t>
            </a:r>
            <a:r>
              <a:rPr lang="cs-CZ" dirty="0" err="1"/>
              <a:t>něm</a:t>
            </a:r>
            <a:r>
              <a:rPr lang="cs-CZ" dirty="0"/>
              <a:t> </a:t>
            </a:r>
            <a:r>
              <a:rPr lang="cs-CZ" dirty="0" err="1"/>
              <a:t>možne</a:t>
            </a:r>
            <a:r>
              <a:rPr lang="cs-CZ" dirty="0"/>
              <a:t>́ zobrazovat data v </a:t>
            </a:r>
            <a:r>
              <a:rPr lang="cs-CZ" dirty="0" err="1"/>
              <a:t>graficke</a:t>
            </a:r>
            <a:r>
              <a:rPr lang="cs-CZ" dirty="0"/>
              <a:t>́ </a:t>
            </a:r>
            <a:r>
              <a:rPr lang="cs-CZ" dirty="0" err="1"/>
              <a:t>podobe</a:t>
            </a:r>
            <a:r>
              <a:rPr lang="cs-CZ" dirty="0"/>
              <a:t>̌ - grafy, histogramy a ve velmi </a:t>
            </a:r>
            <a:r>
              <a:rPr lang="cs-CZ" dirty="0" err="1"/>
              <a:t>omezene</a:t>
            </a:r>
            <a:r>
              <a:rPr lang="cs-CZ" dirty="0"/>
              <a:t>́ </a:t>
            </a:r>
            <a:r>
              <a:rPr lang="cs-CZ" dirty="0" err="1"/>
              <a:t>míře</a:t>
            </a:r>
            <a:r>
              <a:rPr lang="cs-CZ" dirty="0"/>
              <a:t> </a:t>
            </a:r>
            <a:r>
              <a:rPr lang="cs-CZ" dirty="0" err="1"/>
              <a:t>umožňuje</a:t>
            </a:r>
            <a:r>
              <a:rPr lang="cs-CZ" dirty="0"/>
              <a:t> </a:t>
            </a:r>
            <a:r>
              <a:rPr lang="cs-CZ" dirty="0" err="1"/>
              <a:t>take</a:t>
            </a:r>
            <a:r>
              <a:rPr lang="cs-CZ" dirty="0"/>
              <a:t>́ </a:t>
            </a:r>
            <a:r>
              <a:rPr lang="cs-CZ" dirty="0" err="1"/>
              <a:t>trojrozměrne</a:t>
            </a:r>
            <a:r>
              <a:rPr lang="cs-CZ" dirty="0"/>
              <a:t>́ </a:t>
            </a:r>
            <a:r>
              <a:rPr lang="cs-CZ" dirty="0" err="1"/>
              <a:t>graficke</a:t>
            </a:r>
            <a:r>
              <a:rPr lang="cs-CZ" dirty="0"/>
              <a:t>́ zobrazení.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057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1013EF-0A95-774C-8031-F61CD785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Programování ve VBA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881710-D6A3-6540-96BB-9F2C5959F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Verze programu MS Excel pro OS Windows podporuje </a:t>
            </a:r>
            <a:r>
              <a:rPr lang="cs-CZ" dirty="0" err="1"/>
              <a:t>programováni</a:t>
            </a:r>
            <a:r>
              <a:rPr lang="cs-CZ" dirty="0"/>
              <a:t>́ pomocí aplikace Microsoft </a:t>
            </a:r>
            <a:r>
              <a:rPr lang="cs-CZ" dirty="0" err="1"/>
              <a:t>Visual</a:t>
            </a:r>
            <a:r>
              <a:rPr lang="cs-CZ" dirty="0"/>
              <a:t> Basic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Applications</a:t>
            </a:r>
            <a:r>
              <a:rPr lang="cs-CZ" dirty="0"/>
              <a:t> (VBA), </a:t>
            </a:r>
            <a:r>
              <a:rPr lang="cs-CZ" dirty="0" err="1"/>
              <a:t>coz</a:t>
            </a:r>
            <a:r>
              <a:rPr lang="cs-CZ" dirty="0"/>
              <a:t>̌ je dialekt jazyka </a:t>
            </a:r>
            <a:r>
              <a:rPr lang="cs-CZ" dirty="0" err="1"/>
              <a:t>Visual</a:t>
            </a:r>
            <a:r>
              <a:rPr lang="cs-CZ" dirty="0"/>
              <a:t> Basic. </a:t>
            </a:r>
            <a:r>
              <a:rPr lang="cs-CZ" dirty="0" err="1"/>
              <a:t>Programováni</a:t>
            </a:r>
            <a:r>
              <a:rPr lang="cs-CZ" dirty="0"/>
              <a:t>́ pomocí VBA </a:t>
            </a:r>
            <a:r>
              <a:rPr lang="cs-CZ" dirty="0" err="1"/>
              <a:t>umožňuje</a:t>
            </a:r>
            <a:r>
              <a:rPr lang="cs-CZ" dirty="0"/>
              <a:t> manipulace s tabulkami, </a:t>
            </a:r>
            <a:r>
              <a:rPr lang="cs-CZ" dirty="0" err="1"/>
              <a:t>ktere</a:t>
            </a:r>
            <a:r>
              <a:rPr lang="cs-CZ" dirty="0"/>
              <a:t>́ nejsou </a:t>
            </a:r>
            <a:r>
              <a:rPr lang="cs-CZ" dirty="0" err="1"/>
              <a:t>přístupne</a:t>
            </a:r>
            <a:r>
              <a:rPr lang="cs-CZ" dirty="0"/>
              <a:t>́ nebo </a:t>
            </a:r>
            <a:r>
              <a:rPr lang="cs-CZ" dirty="0" err="1"/>
              <a:t>možna</a:t>
            </a:r>
            <a:r>
              <a:rPr lang="cs-CZ" dirty="0"/>
              <a:t>́ pomocí </a:t>
            </a:r>
            <a:r>
              <a:rPr lang="cs-CZ" dirty="0" err="1"/>
              <a:t>standardních</a:t>
            </a:r>
            <a:r>
              <a:rPr lang="cs-CZ" dirty="0"/>
              <a:t> </a:t>
            </a:r>
            <a:r>
              <a:rPr lang="cs-CZ" dirty="0" err="1"/>
              <a:t>nástroju</a:t>
            </a:r>
            <a:r>
              <a:rPr lang="cs-CZ" dirty="0"/>
              <a:t>̊ </a:t>
            </a:r>
            <a:r>
              <a:rPr lang="cs-CZ" dirty="0" err="1"/>
              <a:t>vybíraných</a:t>
            </a:r>
            <a:r>
              <a:rPr lang="cs-CZ" dirty="0"/>
              <a:t> z </a:t>
            </a:r>
            <a:r>
              <a:rPr lang="cs-CZ" dirty="0" err="1"/>
              <a:t>nabídky</a:t>
            </a:r>
            <a:r>
              <a:rPr lang="cs-CZ" dirty="0"/>
              <a:t> (menu) okna programu MS Excel. </a:t>
            </a:r>
          </a:p>
        </p:txBody>
      </p:sp>
    </p:spTree>
    <p:extLst>
      <p:ext uri="{BB962C8B-B14F-4D97-AF65-F5344CB8AC3E}">
        <p14:creationId xmlns:p14="http://schemas.microsoft.com/office/powerpoint/2010/main" val="796755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C2E8AA-77AD-D944-9A3A-7991C54EE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Microsoft Word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6EAB98-955F-DF48-887E-31E6A1944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Microsoft Word (nebo prostě Word) je </a:t>
            </a:r>
            <a:r>
              <a:rPr lang="cs-CZ" dirty="0" err="1"/>
              <a:t>textovy</a:t>
            </a:r>
            <a:r>
              <a:rPr lang="cs-CZ" dirty="0"/>
              <a:t>́ procesor vyvinutý </a:t>
            </a:r>
            <a:r>
              <a:rPr lang="cs-CZ" dirty="0" err="1"/>
              <a:t>společnosti</a:t>
            </a:r>
            <a:r>
              <a:rPr lang="cs-CZ" dirty="0"/>
              <a:t>́ Microsoft. MS Word pro Windows je k dispozici </a:t>
            </a:r>
            <a:r>
              <a:rPr lang="cs-CZ" dirty="0" err="1"/>
              <a:t>samostatne</a:t>
            </a:r>
            <a:r>
              <a:rPr lang="cs-CZ" dirty="0"/>
              <a:t>̌ nebo jako </a:t>
            </a:r>
            <a:r>
              <a:rPr lang="cs-CZ" dirty="0" err="1"/>
              <a:t>součást</a:t>
            </a:r>
            <a:r>
              <a:rPr lang="cs-CZ" dirty="0"/>
              <a:t> sady Microsoft Office. MS Word obsahuje </a:t>
            </a:r>
            <a:r>
              <a:rPr lang="cs-CZ" dirty="0" err="1"/>
              <a:t>základni</a:t>
            </a:r>
            <a:r>
              <a:rPr lang="cs-CZ" dirty="0"/>
              <a:t>́ (nejen) </a:t>
            </a:r>
            <a:r>
              <a:rPr lang="cs-CZ" dirty="0" err="1"/>
              <a:t>možnosti</a:t>
            </a:r>
            <a:r>
              <a:rPr lang="cs-CZ" dirty="0"/>
              <a:t> pro editaci textů a jejich </a:t>
            </a:r>
            <a:r>
              <a:rPr lang="cs-CZ" dirty="0" err="1"/>
              <a:t>publikováni</a:t>
            </a:r>
            <a:r>
              <a:rPr lang="cs-CZ" dirty="0"/>
              <a:t>́ a je </a:t>
            </a:r>
            <a:r>
              <a:rPr lang="cs-CZ" dirty="0" err="1"/>
              <a:t>nejrozšířenějším</a:t>
            </a:r>
            <a:r>
              <a:rPr lang="cs-CZ" dirty="0"/>
              <a:t> pro- gramem pro </a:t>
            </a:r>
            <a:r>
              <a:rPr lang="cs-CZ" dirty="0" err="1"/>
              <a:t>zpracováni</a:t>
            </a:r>
            <a:r>
              <a:rPr lang="cs-CZ" dirty="0"/>
              <a:t>́ textu na trhu.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8698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BB5B93-4A47-964E-B45A-985764D12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Microsoft Word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316991-2BEA-284C-807D-098FF8ADC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Word 2010 </a:t>
            </a:r>
            <a:r>
              <a:rPr lang="cs-CZ" dirty="0" err="1"/>
              <a:t>umožňuje</a:t>
            </a:r>
            <a:r>
              <a:rPr lang="cs-CZ" dirty="0"/>
              <a:t> </a:t>
            </a:r>
            <a:r>
              <a:rPr lang="cs-CZ" dirty="0" err="1"/>
              <a:t>přizpůsobeni</a:t>
            </a:r>
            <a:r>
              <a:rPr lang="cs-CZ" dirty="0"/>
              <a:t>́ </a:t>
            </a:r>
            <a:r>
              <a:rPr lang="cs-CZ" dirty="0" err="1"/>
              <a:t>pásu</a:t>
            </a:r>
            <a:r>
              <a:rPr lang="cs-CZ" dirty="0"/>
              <a:t> karet, </a:t>
            </a:r>
            <a:r>
              <a:rPr lang="cs-CZ" dirty="0" err="1"/>
              <a:t>přidáva</a:t>
            </a:r>
            <a:r>
              <a:rPr lang="cs-CZ" dirty="0"/>
              <a:t>́ zobrazení </a:t>
            </a:r>
            <a:r>
              <a:rPr lang="cs-CZ" dirty="0" err="1"/>
              <a:t>Backstage</a:t>
            </a:r>
            <a:r>
              <a:rPr lang="cs-CZ" dirty="0"/>
              <a:t> pro </a:t>
            </a:r>
            <a:r>
              <a:rPr lang="cs-CZ" dirty="0" err="1"/>
              <a:t>správu</a:t>
            </a:r>
            <a:r>
              <a:rPr lang="cs-CZ" dirty="0"/>
              <a:t> souborů, </a:t>
            </a:r>
            <a:r>
              <a:rPr lang="cs-CZ" dirty="0" err="1"/>
              <a:t>přináši</a:t>
            </a:r>
            <a:r>
              <a:rPr lang="cs-CZ" dirty="0"/>
              <a:t>́ </a:t>
            </a:r>
            <a:r>
              <a:rPr lang="cs-CZ" dirty="0" err="1"/>
              <a:t>vylepšenou</a:t>
            </a:r>
            <a:r>
              <a:rPr lang="cs-CZ" dirty="0"/>
              <a:t> navigaci v dokumentech, </a:t>
            </a:r>
            <a:r>
              <a:rPr lang="cs-CZ" dirty="0" err="1"/>
              <a:t>umožňuje</a:t>
            </a:r>
            <a:r>
              <a:rPr lang="cs-CZ" dirty="0"/>
              <a:t> </a:t>
            </a:r>
            <a:r>
              <a:rPr lang="cs-CZ" dirty="0" err="1"/>
              <a:t>vytvářeni</a:t>
            </a:r>
            <a:r>
              <a:rPr lang="cs-CZ" dirty="0"/>
              <a:t>́ a </a:t>
            </a:r>
            <a:r>
              <a:rPr lang="cs-CZ" dirty="0" err="1"/>
              <a:t>vkládáni</a:t>
            </a:r>
            <a:r>
              <a:rPr lang="cs-CZ" dirty="0"/>
              <a:t>́ </a:t>
            </a:r>
            <a:r>
              <a:rPr lang="cs-CZ" dirty="0" err="1"/>
              <a:t>screenshotu</a:t>
            </a:r>
            <a:r>
              <a:rPr lang="cs-CZ" dirty="0"/>
              <a:t>̊ a je </a:t>
            </a:r>
            <a:r>
              <a:rPr lang="cs-CZ" dirty="0" err="1"/>
              <a:t>inte</a:t>
            </a:r>
            <a:r>
              <a:rPr lang="cs-CZ" dirty="0"/>
              <a:t>- </a:t>
            </a:r>
            <a:r>
              <a:rPr lang="cs-CZ" dirty="0" err="1"/>
              <a:t>grována</a:t>
            </a:r>
            <a:r>
              <a:rPr lang="cs-CZ" dirty="0"/>
              <a:t> s aplikací Word Web </a:t>
            </a:r>
            <a:r>
              <a:rPr lang="cs-CZ" dirty="0" err="1"/>
              <a:t>App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82817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546EE4-910C-D346-BD89-5771E145E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Word pro Mac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E2DD30-3FF7-A94A-A7A9-7DBDD1147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roce 1997 </a:t>
            </a:r>
            <a:r>
              <a:rPr lang="cs-CZ" dirty="0" err="1"/>
              <a:t>založila</a:t>
            </a:r>
            <a:r>
              <a:rPr lang="cs-CZ" dirty="0"/>
              <a:t> </a:t>
            </a:r>
            <a:r>
              <a:rPr lang="cs-CZ" dirty="0" err="1"/>
              <a:t>společnost</a:t>
            </a:r>
            <a:r>
              <a:rPr lang="cs-CZ" dirty="0"/>
              <a:t> Microsoft Macintosh Business Unit jako samostatnou skupinu Microsoft </a:t>
            </a:r>
            <a:r>
              <a:rPr lang="cs-CZ" dirty="0" err="1"/>
              <a:t>zaměřenou</a:t>
            </a:r>
            <a:r>
              <a:rPr lang="cs-CZ" dirty="0"/>
              <a:t> na </a:t>
            </a:r>
            <a:r>
              <a:rPr lang="cs-CZ" dirty="0" err="1"/>
              <a:t>psani</a:t>
            </a:r>
            <a:r>
              <a:rPr lang="cs-CZ" dirty="0"/>
              <a:t>́ softwaru pro Mac OS. Jeho první verze Word, Word 98, byla </a:t>
            </a:r>
            <a:r>
              <a:rPr lang="cs-CZ" dirty="0" err="1"/>
              <a:t>vydána</a:t>
            </a:r>
            <a:r>
              <a:rPr lang="cs-CZ" dirty="0"/>
              <a:t> s Office 98 Macintosh </a:t>
            </a:r>
            <a:r>
              <a:rPr lang="cs-CZ" dirty="0" err="1"/>
              <a:t>Edition</a:t>
            </a:r>
            <a:r>
              <a:rPr lang="cs-CZ" dirty="0"/>
              <a:t>. Kompatibilita dokumentů </a:t>
            </a:r>
            <a:r>
              <a:rPr lang="cs-CZ" dirty="0" err="1"/>
              <a:t>dosáhla</a:t>
            </a:r>
            <a:r>
              <a:rPr lang="cs-CZ" dirty="0"/>
              <a:t> parity s aplikací Word 97 a </a:t>
            </a:r>
            <a:r>
              <a:rPr lang="cs-CZ" dirty="0" err="1"/>
              <a:t>obsaho</a:t>
            </a:r>
            <a:r>
              <a:rPr lang="cs-CZ" dirty="0"/>
              <a:t>- </a:t>
            </a:r>
            <a:r>
              <a:rPr lang="cs-CZ" dirty="0" err="1"/>
              <a:t>vala</a:t>
            </a:r>
            <a:r>
              <a:rPr lang="cs-CZ" dirty="0"/>
              <a:t> funkce z aplikace Word 97 pro Windows, </a:t>
            </a:r>
            <a:r>
              <a:rPr lang="cs-CZ" dirty="0" err="1"/>
              <a:t>včetne</a:t>
            </a:r>
            <a:r>
              <a:rPr lang="cs-CZ" dirty="0"/>
              <a:t>̌ kontroly gramatiky. </a:t>
            </a:r>
            <a:r>
              <a:rPr lang="cs-CZ" dirty="0" err="1"/>
              <a:t>Uživatele</a:t>
            </a:r>
            <a:r>
              <a:rPr lang="cs-CZ" dirty="0"/>
              <a:t>́ mohli </a:t>
            </a:r>
            <a:r>
              <a:rPr lang="cs-CZ" dirty="0" err="1"/>
              <a:t>využívat</a:t>
            </a:r>
            <a:r>
              <a:rPr lang="cs-CZ" dirty="0"/>
              <a:t> </a:t>
            </a:r>
            <a:r>
              <a:rPr lang="cs-CZ" dirty="0" err="1"/>
              <a:t>nabídky</a:t>
            </a:r>
            <a:r>
              <a:rPr lang="cs-CZ" dirty="0"/>
              <a:t> a </a:t>
            </a:r>
            <a:r>
              <a:rPr lang="cs-CZ" dirty="0" err="1"/>
              <a:t>klávesove</a:t>
            </a:r>
            <a:r>
              <a:rPr lang="cs-CZ" dirty="0"/>
              <a:t>́ zkratky </a:t>
            </a:r>
            <a:r>
              <a:rPr lang="cs-CZ" dirty="0" err="1"/>
              <a:t>podobne</a:t>
            </a:r>
            <a:r>
              <a:rPr lang="cs-CZ" dirty="0"/>
              <a:t>̌ jako v aplikaci Word 97 pro Windows nebo Word 5 pro Mac OS. </a:t>
            </a:r>
          </a:p>
        </p:txBody>
      </p:sp>
    </p:spTree>
    <p:extLst>
      <p:ext uri="{BB962C8B-B14F-4D97-AF65-F5344CB8AC3E}">
        <p14:creationId xmlns:p14="http://schemas.microsoft.com/office/powerpoint/2010/main" val="3957146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24918-2C52-7B43-B846-F07D8F6E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Matlab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F94227-A036-EA4B-AFA5-D4DAE5AB2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MATLAB je vysoce </a:t>
            </a:r>
            <a:r>
              <a:rPr lang="cs-CZ" dirty="0" err="1"/>
              <a:t>výkonny</a:t>
            </a:r>
            <a:r>
              <a:rPr lang="cs-CZ" dirty="0"/>
              <a:t>́ jazyk pro </a:t>
            </a:r>
            <a:r>
              <a:rPr lang="cs-CZ" dirty="0" err="1"/>
              <a:t>technicke</a:t>
            </a:r>
            <a:r>
              <a:rPr lang="cs-CZ" dirty="0"/>
              <a:t>́ </a:t>
            </a:r>
            <a:r>
              <a:rPr lang="cs-CZ" dirty="0" err="1"/>
              <a:t>výpočty</a:t>
            </a:r>
            <a:r>
              <a:rPr lang="cs-CZ" dirty="0"/>
              <a:t>. Integruje </a:t>
            </a:r>
            <a:r>
              <a:rPr lang="cs-CZ" dirty="0" err="1"/>
              <a:t>výpočet</a:t>
            </a:r>
            <a:r>
              <a:rPr lang="cs-CZ" dirty="0"/>
              <a:t>, vizualizaci a </a:t>
            </a:r>
            <a:r>
              <a:rPr lang="cs-CZ" dirty="0" err="1"/>
              <a:t>programováni</a:t>
            </a:r>
            <a:r>
              <a:rPr lang="cs-CZ" dirty="0"/>
              <a:t>́ do snadno </a:t>
            </a:r>
            <a:r>
              <a:rPr lang="cs-CZ" dirty="0" err="1"/>
              <a:t>použitelného</a:t>
            </a:r>
            <a:r>
              <a:rPr lang="cs-CZ" dirty="0"/>
              <a:t> </a:t>
            </a:r>
            <a:r>
              <a:rPr lang="cs-CZ" dirty="0" err="1"/>
              <a:t>prostředi</a:t>
            </a:r>
            <a:r>
              <a:rPr lang="cs-CZ" dirty="0"/>
              <a:t>́, kde jsou </a:t>
            </a:r>
            <a:r>
              <a:rPr lang="cs-CZ" dirty="0" err="1"/>
              <a:t>problémy</a:t>
            </a:r>
            <a:r>
              <a:rPr lang="cs-CZ" dirty="0"/>
              <a:t> a </a:t>
            </a:r>
            <a:r>
              <a:rPr lang="cs-CZ" dirty="0" err="1"/>
              <a:t>řešeni</a:t>
            </a:r>
            <a:r>
              <a:rPr lang="cs-CZ" dirty="0"/>
              <a:t>́ </a:t>
            </a:r>
            <a:r>
              <a:rPr lang="cs-CZ" dirty="0" err="1"/>
              <a:t>vyjádřeny</a:t>
            </a:r>
            <a:r>
              <a:rPr lang="cs-CZ" dirty="0"/>
              <a:t> </a:t>
            </a:r>
            <a:r>
              <a:rPr lang="cs-CZ" dirty="0" err="1"/>
              <a:t>známou</a:t>
            </a:r>
            <a:r>
              <a:rPr lang="cs-CZ" dirty="0"/>
              <a:t> matematickou notací. Mezi </a:t>
            </a:r>
            <a:r>
              <a:rPr lang="cs-CZ" dirty="0" err="1"/>
              <a:t>typicka</a:t>
            </a:r>
            <a:r>
              <a:rPr lang="cs-CZ" dirty="0"/>
              <a:t>́ </a:t>
            </a:r>
            <a:r>
              <a:rPr lang="cs-CZ" dirty="0" err="1"/>
              <a:t>použiti</a:t>
            </a:r>
            <a:r>
              <a:rPr lang="cs-CZ" dirty="0"/>
              <a:t>́ </a:t>
            </a:r>
            <a:r>
              <a:rPr lang="cs-CZ" dirty="0" err="1"/>
              <a:t>patři</a:t>
            </a:r>
            <a:r>
              <a:rPr lang="cs-CZ" dirty="0"/>
              <a:t>́: </a:t>
            </a:r>
          </a:p>
          <a:p>
            <a:r>
              <a:rPr lang="cs-CZ" dirty="0"/>
              <a:t>Matematika a </a:t>
            </a:r>
            <a:r>
              <a:rPr lang="cs-CZ" dirty="0" err="1"/>
              <a:t>výpočet</a:t>
            </a:r>
            <a:r>
              <a:rPr lang="cs-CZ" dirty="0"/>
              <a:t> </a:t>
            </a:r>
          </a:p>
          <a:p>
            <a:r>
              <a:rPr lang="cs-CZ" dirty="0" err="1"/>
              <a:t>Vývoj</a:t>
            </a:r>
            <a:r>
              <a:rPr lang="cs-CZ" dirty="0"/>
              <a:t> algoritmu </a:t>
            </a:r>
          </a:p>
          <a:p>
            <a:r>
              <a:rPr lang="cs-CZ" dirty="0" err="1"/>
              <a:t>Modelováni</a:t>
            </a:r>
            <a:r>
              <a:rPr lang="cs-CZ" dirty="0"/>
              <a:t>́, simulace a </a:t>
            </a:r>
            <a:r>
              <a:rPr lang="cs-CZ" dirty="0" err="1"/>
              <a:t>prototypováni</a:t>
            </a:r>
            <a:r>
              <a:rPr lang="cs-CZ" dirty="0"/>
              <a:t>́ </a:t>
            </a:r>
          </a:p>
          <a:p>
            <a:r>
              <a:rPr lang="cs-CZ" dirty="0" err="1"/>
              <a:t>Analýza</a:t>
            </a:r>
            <a:r>
              <a:rPr lang="cs-CZ" dirty="0"/>
              <a:t> dat, </a:t>
            </a:r>
            <a:r>
              <a:rPr lang="cs-CZ" dirty="0" err="1"/>
              <a:t>průzkum</a:t>
            </a:r>
            <a:r>
              <a:rPr lang="cs-CZ" dirty="0"/>
              <a:t> a vizualizace </a:t>
            </a:r>
          </a:p>
          <a:p>
            <a:r>
              <a:rPr lang="cs-CZ" dirty="0" err="1"/>
              <a:t>Vědecka</a:t>
            </a:r>
            <a:r>
              <a:rPr lang="cs-CZ" dirty="0"/>
              <a:t>́ a </a:t>
            </a:r>
            <a:r>
              <a:rPr lang="cs-CZ" dirty="0" err="1"/>
              <a:t>inženýrska</a:t>
            </a:r>
            <a:r>
              <a:rPr lang="cs-CZ" dirty="0"/>
              <a:t>́ grafika </a:t>
            </a:r>
          </a:p>
          <a:p>
            <a:r>
              <a:rPr lang="cs-CZ" dirty="0" err="1"/>
              <a:t>Vývoj</a:t>
            </a:r>
            <a:r>
              <a:rPr lang="cs-CZ" dirty="0"/>
              <a:t> aplikací </a:t>
            </a:r>
            <a:r>
              <a:rPr lang="cs-CZ" dirty="0" err="1"/>
              <a:t>včetne</a:t>
            </a:r>
            <a:r>
              <a:rPr lang="cs-CZ" dirty="0"/>
              <a:t>̌ </a:t>
            </a:r>
            <a:r>
              <a:rPr lang="cs-CZ" dirty="0" err="1"/>
              <a:t>budováni</a:t>
            </a:r>
            <a:r>
              <a:rPr lang="cs-CZ" dirty="0"/>
              <a:t>́ </a:t>
            </a:r>
            <a:r>
              <a:rPr lang="cs-CZ" dirty="0" err="1"/>
              <a:t>grafického</a:t>
            </a:r>
            <a:r>
              <a:rPr lang="cs-CZ" dirty="0"/>
              <a:t> </a:t>
            </a:r>
            <a:r>
              <a:rPr lang="cs-CZ" dirty="0" err="1"/>
              <a:t>uživatelského</a:t>
            </a:r>
            <a:r>
              <a:rPr lang="cs-CZ" dirty="0"/>
              <a:t> </a:t>
            </a:r>
            <a:r>
              <a:rPr lang="cs-CZ" dirty="0" err="1"/>
              <a:t>rozhrani</a:t>
            </a:r>
            <a:r>
              <a:rPr lang="cs-CZ" dirty="0"/>
              <a:t>́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60453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4-3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Sablona%20PPT_4-3_CZ.potx</Template>
  <TotalTime>597</TotalTime>
  <Words>954</Words>
  <Application>Microsoft Macintosh PowerPoint</Application>
  <PresentationFormat>Předvádění na obrazovce (4:3)</PresentationFormat>
  <Paragraphs>50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Sablona PPT_4-3_CZ</vt:lpstr>
      <vt:lpstr>APLIKAČNÍ SOFTWARE</vt:lpstr>
      <vt:lpstr>Prezentace aplikace PowerPoint</vt:lpstr>
      <vt:lpstr>Microsoft Excel</vt:lpstr>
      <vt:lpstr>Microsoft Excel - funkce </vt:lpstr>
      <vt:lpstr>Programování ve VBA</vt:lpstr>
      <vt:lpstr>Microsoft Word</vt:lpstr>
      <vt:lpstr>Microsoft Word</vt:lpstr>
      <vt:lpstr>Word pro Mac</vt:lpstr>
      <vt:lpstr>Matlab</vt:lpstr>
      <vt:lpstr>Systém MATLAB</vt:lpstr>
      <vt:lpstr>Scilab</vt:lpstr>
      <vt:lpstr>ERP systémy </vt:lpstr>
      <vt:lpstr>Další software</vt:lpstr>
      <vt:lpstr>Děkuji za pozornost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Adam Kazmíř</dc:creator>
  <cp:lastModifiedBy>Lavrinčík Jan</cp:lastModifiedBy>
  <cp:revision>28</cp:revision>
  <dcterms:created xsi:type="dcterms:W3CDTF">2016-02-02T10:34:09Z</dcterms:created>
  <dcterms:modified xsi:type="dcterms:W3CDTF">2019-11-04T00:49:22Z</dcterms:modified>
</cp:coreProperties>
</file>