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3" r:id="rId7"/>
    <p:sldId id="260" r:id="rId8"/>
    <p:sldId id="261" r:id="rId9"/>
    <p:sldId id="262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5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92" y="2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ÚVOD K OPERAČNÍM SYSTÉMŮM</a:t>
            </a:r>
            <a:br>
              <a:rPr lang="cs-CZ" dirty="0"/>
            </a:br>
            <a:r>
              <a:rPr lang="cs-CZ" sz="4900" cap="none" dirty="0"/>
              <a:t>(Windows, Unixové OS, </a:t>
            </a:r>
            <a:r>
              <a:rPr lang="cs-CZ" sz="4900" cap="none" dirty="0" err="1"/>
              <a:t>macOS</a:t>
            </a:r>
            <a:r>
              <a:rPr lang="cs-CZ" sz="4900" cap="none" dirty="0"/>
              <a:t>)</a:t>
            </a:r>
            <a:endParaRPr lang="cs-CZ" sz="5400" cap="none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Graficke</a:t>
            </a:r>
            <a:r>
              <a:rPr lang="cs-CZ" dirty="0"/>
              <a:t>́ </a:t>
            </a:r>
            <a:r>
              <a:rPr lang="cs-CZ" dirty="0" err="1"/>
              <a:t>uživatelske</a:t>
            </a:r>
            <a:r>
              <a:rPr lang="cs-CZ" dirty="0"/>
              <a:t>́ </a:t>
            </a:r>
            <a:r>
              <a:rPr lang="cs-CZ" dirty="0" err="1"/>
              <a:t>rozhrani</a:t>
            </a:r>
            <a:r>
              <a:rPr lang="cs-CZ" dirty="0"/>
              <a:t>́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Dnes již většina moderních operačních systémů obsahuje grafické uživatelské rozhraní. V některých systémech je přímo integrované v jádru systému – například v původní implementaci MS Windows a Mac OS byl grafický podsystém ve skutečnosti částí jádra. Jiné operační systémy, jak starší, tak novější, jsou modulární – oddělují grafický podsystém od jádra a operačního systému. Již v roce 1980 existovaly systémy UNIX, VMS a mnoho jiných, které byly vybudovány právě tímto způsobem. Dnes na tomto principu funguje také Linux a </a:t>
            </a:r>
            <a:r>
              <a:rPr lang="cs-CZ" dirty="0" err="1"/>
              <a:t>macOS</a:t>
            </a:r>
            <a:r>
              <a:rPr lang="cs-CZ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9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Popis systémů Windows, Unix, Linux, </a:t>
            </a:r>
            <a:r>
              <a:rPr lang="cs-CZ" sz="3200" dirty="0" err="1"/>
              <a:t>macOS</a:t>
            </a:r>
            <a:endParaRPr lang="cs-CZ" sz="3200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F50320-B583-3241-B20D-3DFEB0E76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Operační systém je v informatice základní programové vybavení počítače (tj. software), které je za- vedeno do paměti počítače při jeho startu a zůstává v paměti až do jeho vypnutí. Skládá se z jádra a pomocných systémových prvků. Operační systémy může dělit dle různých kritérií. Jako optimální se jeví dle použitého hardware na desktopové a mobilní. V naší kapitole se dále budeme zabývat nejrozšířenějšími desktopovými operačními systémy: Mac OS X, Google </a:t>
            </a:r>
            <a:r>
              <a:rPr lang="cs-CZ" dirty="0" err="1"/>
              <a:t>Chromium</a:t>
            </a:r>
            <a:r>
              <a:rPr lang="cs-CZ" dirty="0"/>
              <a:t>, Unix, Linux a Microsoft Windows.</a:t>
            </a:r>
          </a:p>
        </p:txBody>
      </p:sp>
    </p:spTree>
    <p:extLst>
      <p:ext uri="{BB962C8B-B14F-4D97-AF65-F5344CB8AC3E}">
        <p14:creationId xmlns:p14="http://schemas.microsoft.com/office/powerpoint/2010/main" val="3203162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3957A1-EF8C-C242-AB2C-F24C265E9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Apple </a:t>
            </a:r>
            <a:r>
              <a:rPr lang="cs-CZ" dirty="0" err="1"/>
              <a:t>macOS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643AC-1B52-D447-91B9-2CC51F5B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Mac OS X je sofistikovaný operační systém z dílny společnosti Apple. Staví na stabilním jádře systému Unix, ze kterého si do dnešní podoby zachoval horní panel s nastavením aktuálních aplikací. Ke klíčovým vlastnostem patří bezpečnost, odolnost proti běžným počítačovým virům. Pod operačním systémem Mac OS X nelze standardně spouštět </a:t>
            </a:r>
            <a:r>
              <a:rPr lang="cs-CZ" dirty="0" err="1"/>
              <a:t>exe</a:t>
            </a:r>
            <a:r>
              <a:rPr lang="cs-CZ" dirty="0"/>
              <a:t> soubory. Ze zajímavostí můžeme zmínit funkce a nástroje </a:t>
            </a:r>
            <a:r>
              <a:rPr lang="cs-CZ" dirty="0" err="1"/>
              <a:t>Dashboard</a:t>
            </a:r>
            <a:r>
              <a:rPr lang="cs-CZ" dirty="0"/>
              <a:t>, </a:t>
            </a:r>
            <a:r>
              <a:rPr lang="cs-CZ" dirty="0" err="1"/>
              <a:t>TimeMachine</a:t>
            </a:r>
            <a:r>
              <a:rPr lang="cs-CZ" dirty="0"/>
              <a:t>, </a:t>
            </a:r>
            <a:r>
              <a:rPr lang="cs-CZ" dirty="0" err="1"/>
              <a:t>AppleScript</a:t>
            </a:r>
            <a:r>
              <a:rPr lang="cs-CZ" dirty="0"/>
              <a:t> atd. Obrovskou nevýhodou je naprostá nekompatibilita aplikací a her určených pod operační systémy Microsoft Windows. Zde se nabízí možnost </a:t>
            </a:r>
            <a:r>
              <a:rPr lang="cs-CZ" dirty="0" err="1"/>
              <a:t>virtualizovat</a:t>
            </a:r>
            <a:r>
              <a:rPr lang="cs-CZ" dirty="0"/>
              <a:t> OS Windows pomocí nástrojů </a:t>
            </a:r>
            <a:r>
              <a:rPr lang="cs-CZ" dirty="0" err="1"/>
              <a:t>Parallels</a:t>
            </a:r>
            <a:r>
              <a:rPr lang="cs-CZ" dirty="0"/>
              <a:t> Desktop nebo </a:t>
            </a:r>
            <a:r>
              <a:rPr lang="cs-CZ" dirty="0" err="1"/>
              <a:t>CroosOver</a:t>
            </a:r>
            <a:r>
              <a:rPr lang="cs-CZ" dirty="0"/>
              <a:t> [19].</a:t>
            </a:r>
          </a:p>
        </p:txBody>
      </p:sp>
    </p:spTree>
    <p:extLst>
      <p:ext uri="{BB962C8B-B14F-4D97-AF65-F5344CB8AC3E}">
        <p14:creationId xmlns:p14="http://schemas.microsoft.com/office/powerpoint/2010/main" val="3298286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6B1D18-0E6A-BA40-A93C-FBFDBA91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Apple </a:t>
            </a:r>
            <a:r>
              <a:rPr lang="cs-CZ" dirty="0" err="1"/>
              <a:t>macOS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80AF5B-4DB8-5C45-B136-972453C1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Programovacím nástrojem je zde </a:t>
            </a:r>
            <a:r>
              <a:rPr lang="cs-CZ" dirty="0" err="1"/>
              <a:t>XCode</a:t>
            </a:r>
            <a:r>
              <a:rPr lang="cs-CZ" dirty="0"/>
              <a:t> pro systém Mac OS X a speciální </a:t>
            </a:r>
            <a:r>
              <a:rPr lang="cs-CZ" dirty="0" err="1"/>
              <a:t>framework</a:t>
            </a:r>
            <a:r>
              <a:rPr lang="cs-CZ" dirty="0"/>
              <a:t> </a:t>
            </a:r>
            <a:r>
              <a:rPr lang="cs-CZ" dirty="0" err="1"/>
              <a:t>iOS</a:t>
            </a:r>
            <a:r>
              <a:rPr lang="cs-CZ" dirty="0"/>
              <a:t> SDK umožňuje vývoj aplikací pod mobilní platformu </a:t>
            </a:r>
            <a:r>
              <a:rPr lang="cs-CZ" dirty="0" err="1"/>
              <a:t>iOS</a:t>
            </a:r>
            <a:r>
              <a:rPr lang="cs-CZ" dirty="0"/>
              <a:t>. Jazyk je založen na </a:t>
            </a:r>
            <a:r>
              <a:rPr lang="cs-CZ" dirty="0" err="1"/>
              <a:t>Objective</a:t>
            </a:r>
            <a:r>
              <a:rPr lang="cs-CZ" dirty="0"/>
              <a:t> C++ a je do jisté míry specifický [20].</a:t>
            </a:r>
          </a:p>
          <a:p>
            <a:r>
              <a:rPr lang="cs-CZ" dirty="0"/>
              <a:t>Pro pokročilou správu a možnost automatizovat některé procesy v systému Apple standardně v kaž- dém Mac OS X nabízí nástroj </a:t>
            </a:r>
            <a:r>
              <a:rPr lang="cs-CZ" dirty="0" err="1"/>
              <a:t>AppleScript</a:t>
            </a:r>
            <a:r>
              <a:rPr lang="cs-CZ" dirty="0"/>
              <a:t> Editor 2.1. Pomocí něj můžeme například jednoduše spouště některé aplikace (ukázka spuštění aplikace </a:t>
            </a:r>
            <a:r>
              <a:rPr lang="cs-CZ" dirty="0" err="1"/>
              <a:t>Finder</a:t>
            </a:r>
            <a:r>
              <a:rPr lang="cs-CZ" dirty="0"/>
              <a:t> v domovské složce „</a:t>
            </a:r>
            <a:r>
              <a:rPr lang="cs-CZ" dirty="0" err="1"/>
              <a:t>home</a:t>
            </a:r>
            <a:r>
              <a:rPr lang="cs-CZ" dirty="0"/>
              <a:t>“).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773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94BF2C-83B7-9A47-A650-0DE70D54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systém</a:t>
            </a:r>
            <a:r>
              <a:rPr lang="cs-CZ" dirty="0"/>
              <a:t> Unix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3940FA-01ED-A949-995C-7248FD129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UNIX je v informatice ochranná známka starého operačního systému vytvořeného v Bellových </a:t>
            </a:r>
            <a:r>
              <a:rPr lang="cs-CZ" dirty="0" err="1"/>
              <a:t>labo</a:t>
            </a:r>
            <a:r>
              <a:rPr lang="cs-CZ" dirty="0"/>
              <a:t>- </a:t>
            </a:r>
            <a:r>
              <a:rPr lang="cs-CZ" dirty="0" err="1"/>
              <a:t>ratořích</a:t>
            </a:r>
            <a:r>
              <a:rPr lang="cs-CZ" dirty="0"/>
              <a:t> americké firmy AT&amp;T v roce 1969. Značná část operačních systémů je unixovými systémy různou měrou inspirována. Samotný UNIX byl inspirován komplikovaným systémem </a:t>
            </a:r>
            <a:r>
              <a:rPr lang="cs-CZ" dirty="0" err="1"/>
              <a:t>Multics</a:t>
            </a:r>
            <a:r>
              <a:rPr lang="cs-CZ" dirty="0"/>
              <a:t>, ale snažil se o zjednodušení. Na rozdíl od </a:t>
            </a:r>
            <a:r>
              <a:rPr lang="cs-CZ" dirty="0" err="1"/>
              <a:t>Multicsu</a:t>
            </a:r>
            <a:r>
              <a:rPr lang="cs-CZ" dirty="0"/>
              <a:t>, byl Unix napsán v modernějším programovacím </a:t>
            </a:r>
            <a:r>
              <a:rPr lang="cs-CZ" dirty="0" err="1"/>
              <a:t>ja</a:t>
            </a:r>
            <a:r>
              <a:rPr lang="cs-CZ" dirty="0"/>
              <a:t>- </a:t>
            </a:r>
            <a:r>
              <a:rPr lang="cs-CZ" dirty="0" err="1"/>
              <a:t>zyce</a:t>
            </a:r>
            <a:r>
              <a:rPr lang="cs-CZ" dirty="0"/>
              <a:t> C. Dalším vývojem </a:t>
            </a:r>
            <a:r>
              <a:rPr lang="cs-CZ" dirty="0" err="1"/>
              <a:t>UNIXu</a:t>
            </a:r>
            <a:r>
              <a:rPr lang="cs-CZ" dirty="0"/>
              <a:t> vznikl </a:t>
            </a:r>
            <a:r>
              <a:rPr lang="cs-CZ" dirty="0" err="1"/>
              <a:t>Plan</a:t>
            </a:r>
            <a:r>
              <a:rPr lang="cs-CZ" dirty="0"/>
              <a:t> 9.</a:t>
            </a:r>
          </a:p>
        </p:txBody>
      </p:sp>
    </p:spTree>
    <p:extLst>
      <p:ext uri="{BB962C8B-B14F-4D97-AF65-F5344CB8AC3E}">
        <p14:creationId xmlns:p14="http://schemas.microsoft.com/office/powerpoint/2010/main" val="1476288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05D304-911B-6E48-8F32-E42451B8E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systém</a:t>
            </a:r>
            <a:r>
              <a:rPr lang="cs-CZ" dirty="0"/>
              <a:t> Unix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974B7F-EE0F-4140-8253-1A50BADDA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Označení Unix je ochranná známka, kterou v dnešní době vlastní konsorcium </a:t>
            </a:r>
            <a:r>
              <a:rPr lang="cs-CZ" dirty="0" err="1"/>
              <a:t>The</a:t>
            </a:r>
            <a:r>
              <a:rPr lang="cs-CZ" dirty="0"/>
              <a:t> Open Group a mohou ji používat pouze systémy, které jsou certifikovány podle Single UNIX </a:t>
            </a:r>
            <a:r>
              <a:rPr lang="cs-CZ" dirty="0" err="1"/>
              <a:t>Specification</a:t>
            </a:r>
            <a:r>
              <a:rPr lang="cs-CZ" dirty="0"/>
              <a:t>. Na světě jsou různé systémy, které jsou s </a:t>
            </a:r>
            <a:r>
              <a:rPr lang="cs-CZ" dirty="0" err="1"/>
              <a:t>UNIXem</a:t>
            </a:r>
            <a:r>
              <a:rPr lang="cs-CZ" dirty="0"/>
              <a:t> v různé míře kompatibilní, ale nemohou nebo nechtějí platit licenční poplatky, a proto často používají varianty názvů, které na název UNIX odkazují (na- příklad XENIX, MINIX, Linux), ale mohou být pojmenovány i jinak (například BSD varianty </a:t>
            </a:r>
            <a:r>
              <a:rPr lang="cs-CZ" dirty="0" err="1"/>
              <a:t>OpenBSD</a:t>
            </a:r>
            <a:r>
              <a:rPr lang="cs-CZ" dirty="0"/>
              <a:t>, </a:t>
            </a:r>
            <a:r>
              <a:rPr lang="cs-CZ" dirty="0" err="1"/>
              <a:t>NetBSD</a:t>
            </a:r>
            <a:r>
              <a:rPr lang="cs-CZ" dirty="0"/>
              <a:t>, ale též Mac OS X atd.). Souhrnně je označujeme jako unixové systémy. Pod pojmem „tra- </a:t>
            </a:r>
            <a:r>
              <a:rPr lang="cs-CZ" dirty="0" err="1"/>
              <a:t>diční</a:t>
            </a:r>
            <a:r>
              <a:rPr lang="cs-CZ" dirty="0"/>
              <a:t> Unix“ se rozumí operační systém, který svojí charakteristikou odpovídá systémům Unix </a:t>
            </a:r>
            <a:r>
              <a:rPr lang="cs-CZ" dirty="0" err="1"/>
              <a:t>Version</a:t>
            </a:r>
            <a:r>
              <a:rPr lang="cs-CZ" dirty="0"/>
              <a:t> 7 nebo UNIX </a:t>
            </a:r>
            <a:r>
              <a:rPr lang="cs-CZ" dirty="0" err="1"/>
              <a:t>System</a:t>
            </a:r>
            <a:r>
              <a:rPr lang="cs-CZ" dirty="0"/>
              <a:t> 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0754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1A2C3-8FDF-F149-B910-7D6D2E22B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Google </a:t>
            </a:r>
            <a:r>
              <a:rPr lang="cs-CZ" dirty="0" err="1"/>
              <a:t>Chromium</a:t>
            </a:r>
            <a:r>
              <a:rPr lang="cs-CZ" dirty="0"/>
              <a:t> OS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1F82CF-C0A5-5548-90C6-E43B8E3AD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 dalším významným a odlišným operačním systémům patří operační systém společnosti Google Inc. – </a:t>
            </a:r>
            <a:r>
              <a:rPr lang="cs-CZ" dirty="0" err="1"/>
              <a:t>Chromium</a:t>
            </a:r>
            <a:r>
              <a:rPr lang="cs-CZ" dirty="0"/>
              <a:t> OS. Ten je založen na linuxovém jádře [22], aby dobře odolával počítačovým virům. Jeho základem je účet na </a:t>
            </a:r>
            <a:r>
              <a:rPr lang="cs-CZ" dirty="0" err="1"/>
              <a:t>gmail.com</a:t>
            </a:r>
            <a:r>
              <a:rPr lang="cs-CZ" dirty="0"/>
              <a:t>, který slouží jako „</a:t>
            </a:r>
            <a:r>
              <a:rPr lang="cs-CZ" dirty="0" err="1"/>
              <a:t>login</a:t>
            </a:r>
            <a:r>
              <a:rPr lang="cs-CZ" dirty="0"/>
              <a:t>“ do systému. Aplikace, které najdeme na výchozí stránce prohlížeče Google Chrome jsou spouštěny ze vzdáleného prostředí tzv.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clouding</a:t>
            </a:r>
            <a:r>
              <a:rPr lang="cs-CZ" dirty="0"/>
              <a:t> [7], [8].</a:t>
            </a:r>
          </a:p>
          <a:p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computing</a:t>
            </a:r>
            <a:r>
              <a:rPr lang="cs-CZ" dirty="0"/>
              <a:t> je na internetu založený model vývoje a používaní počítačových technologií. Lze ho také charakterizovat jako poskytování služeb či programů uložených na serverech na internetu</a:t>
            </a:r>
          </a:p>
          <a:p>
            <a:r>
              <a:rPr lang="cs-CZ" dirty="0"/>
              <a:t>s tím, že uživatelé k nim mohou přistupovat například pomocí webového prohlížeče nebo klienta dané aplikace a používat prakticky odkudkoliv.</a:t>
            </a:r>
          </a:p>
        </p:txBody>
      </p:sp>
    </p:spTree>
    <p:extLst>
      <p:ext uri="{BB962C8B-B14F-4D97-AF65-F5344CB8AC3E}">
        <p14:creationId xmlns:p14="http://schemas.microsoft.com/office/powerpoint/2010/main" val="2802381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FB7CEE-1459-C34D-AD14-13F56EC7A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Linux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0EE82B-3652-0444-953D-E45F07251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Linux je v informačních a komunikačních technologiích označení pro svobodný a otevřený počítačový operační systém, který je založený na linuxovém jádru. Linuxové systémy jsou běžně šířeny</a:t>
            </a:r>
          </a:p>
          <a:p>
            <a:r>
              <a:rPr lang="cs-CZ" dirty="0"/>
              <a:t>v podobě distribucí, které je možné nainstalovat nebo používat bez instalace (tzv. live edice). Používané licence umožňují systém zdarma a velmi volně používat, distribuovat) i upravovat. Tím se tento systém odlišuje od proprietárních systémů (např. Microsoft Windows či Mac OS X), za které je nutné platit nemalé peníze a dodržovat striktně omezující licence.</a:t>
            </a:r>
          </a:p>
          <a:p>
            <a:r>
              <a:rPr lang="cs-CZ" dirty="0"/>
              <a:t>Operační systém Linux je založen na unixovém jádře, které vychází z myšlenek Unixu a respektuje příslušné standardy POSIX a Single UNIX </a:t>
            </a:r>
            <a:r>
              <a:rPr lang="cs-CZ" dirty="0" err="1"/>
              <a:t>Specification</a:t>
            </a:r>
            <a:r>
              <a:rPr lang="cs-CZ" dirty="0"/>
              <a:t>. Název vznikl z křestního jména jeho tvůrce </a:t>
            </a:r>
            <a:r>
              <a:rPr lang="cs-CZ" dirty="0" err="1"/>
              <a:t>Linuse</a:t>
            </a:r>
            <a:r>
              <a:rPr lang="cs-CZ" dirty="0"/>
              <a:t> </a:t>
            </a:r>
            <a:r>
              <a:rPr lang="cs-CZ" dirty="0" err="1"/>
              <a:t>Torvaldse</a:t>
            </a:r>
            <a:r>
              <a:rPr lang="cs-CZ" dirty="0"/>
              <a:t> a koncovka písmenem „</a:t>
            </a:r>
            <a:r>
              <a:rPr lang="cs-CZ" dirty="0" err="1"/>
              <a:t>x</a:t>
            </a:r>
            <a:r>
              <a:rPr lang="cs-CZ" dirty="0"/>
              <a:t>“ odkazuje právě na Unix.</a:t>
            </a:r>
          </a:p>
        </p:txBody>
      </p:sp>
    </p:spTree>
    <p:extLst>
      <p:ext uri="{BB962C8B-B14F-4D97-AF65-F5344CB8AC3E}">
        <p14:creationId xmlns:p14="http://schemas.microsoft.com/office/powerpoint/2010/main" val="335818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0062CE-CA34-D648-8D73-F5EDEC4B8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Windows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8F8314-EA19-7D45-B992-7A86D2806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Microsoft Windows je v současné době nejrozšířenější operační systém, dle některých průzkumů</a:t>
            </a:r>
          </a:p>
          <a:p>
            <a:r>
              <a:rPr lang="cs-CZ" dirty="0"/>
              <a:t>mu na trhu patří více než 90 % (2). Microsoft Windows 1.0 byly na trh uvedeny již v roce 1985. K jeho klíčovým vlastnostem patří multitasking a plánování procesů.</a:t>
            </a:r>
          </a:p>
          <a:p>
            <a:r>
              <a:rPr lang="cs-CZ" dirty="0"/>
              <a:t>Jako souborový systém byl využíván FAT 32, v současné době jej nahradil systém NTFS, z důvodů potřeby nahrávat soubory větší než 4 GB (3).</a:t>
            </a:r>
          </a:p>
          <a:p>
            <a:r>
              <a:rPr lang="cs-CZ" dirty="0"/>
              <a:t>Aktuální verzí je nyní Windows 7. Nabízí mimo jiné </a:t>
            </a:r>
            <a:r>
              <a:rPr lang="cs-CZ" dirty="0" err="1"/>
              <a:t>BitLocker</a:t>
            </a:r>
            <a:r>
              <a:rPr lang="cs-CZ" dirty="0"/>
              <a:t>, možnost provozu na terminálech, práci přes vzdálenou plochu.</a:t>
            </a:r>
          </a:p>
        </p:txBody>
      </p:sp>
    </p:spTree>
    <p:extLst>
      <p:ext uri="{BB962C8B-B14F-4D97-AF65-F5344CB8AC3E}">
        <p14:creationId xmlns:p14="http://schemas.microsoft.com/office/powerpoint/2010/main" val="3697629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E80F95-9CEC-1A49-B1EA-73EA464BF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Windows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923B15-68DB-204B-8DD8-83A5FBADB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Slabiny systému bychom mohli hledat v bezpečnosti, stabilitě systému a rychlosti. Zajímavostí je</a:t>
            </a:r>
          </a:p>
          <a:p>
            <a:r>
              <a:rPr lang="cs-CZ" dirty="0"/>
              <a:t>i nekompatibilita některých aplikací sestavených ve </a:t>
            </a:r>
            <a:r>
              <a:rPr lang="cs-CZ" dirty="0" err="1"/>
              <a:t>Visual</a:t>
            </a:r>
            <a:r>
              <a:rPr lang="cs-CZ" dirty="0"/>
              <a:t> Studiu 2010 mezi 32 bitovou a 64 bitovou verzí OS (4).</a:t>
            </a:r>
          </a:p>
          <a:p>
            <a:r>
              <a:rPr lang="cs-CZ" dirty="0"/>
              <a:t>Vývojovými nástroji mohou být jazyky </a:t>
            </a:r>
            <a:r>
              <a:rPr lang="cs-CZ" dirty="0" err="1"/>
              <a:t>Visual</a:t>
            </a:r>
            <a:r>
              <a:rPr lang="cs-CZ" dirty="0"/>
              <a:t> Basic, </a:t>
            </a:r>
            <a:r>
              <a:rPr lang="cs-CZ" dirty="0" err="1"/>
              <a:t>Visual</a:t>
            </a:r>
            <a:r>
              <a:rPr lang="cs-CZ" dirty="0"/>
              <a:t> C++ nebo C#. Aktuální verze vývojářské balíku </a:t>
            </a:r>
            <a:r>
              <a:rPr lang="cs-CZ" dirty="0" err="1"/>
              <a:t>Visual</a:t>
            </a:r>
            <a:r>
              <a:rPr lang="cs-CZ" dirty="0"/>
              <a:t> Studio 2010 mimo klasických desktopových aplikací, podporuje i vývoj internetových řešení, technologie </a:t>
            </a:r>
            <a:r>
              <a:rPr lang="cs-CZ" dirty="0" err="1"/>
              <a:t>Silverlight</a:t>
            </a:r>
            <a:r>
              <a:rPr lang="cs-CZ" dirty="0"/>
              <a:t> a řešení budoucnosti –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Clouding</a:t>
            </a:r>
            <a:r>
              <a:rPr lang="cs-CZ" dirty="0"/>
              <a:t> (Windows Azure).</a:t>
            </a:r>
          </a:p>
        </p:txBody>
      </p:sp>
    </p:spTree>
    <p:extLst>
      <p:ext uri="{BB962C8B-B14F-4D97-AF65-F5344CB8AC3E}">
        <p14:creationId xmlns:p14="http://schemas.microsoft.com/office/powerpoint/2010/main" val="283740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systém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Operační systém je základní softwarové vybavení počítače, které je nahráno do paměti počítače při jeho startu a zůstává v činnosti až do jeho vypnutí nebo odpojení od zdroje napájení.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9C59F-F727-1F44-B322-E602F39FA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 - obecně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1DE603-6ED3-A94D-9FDC-FEC0B8A6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Operační systémy jsou nedílnou součástí základní softwarové výbavy každého moderního zařízení. Mezi nejrozšířenější desktopové systémy v současné době patří Microsoft Windows a Apple </a:t>
            </a:r>
            <a:r>
              <a:rPr lang="cs-CZ" dirty="0" err="1"/>
              <a:t>macOS</a:t>
            </a:r>
            <a:r>
              <a:rPr lang="cs-CZ" dirty="0"/>
              <a:t>. Přístup každé společnosti je zcela odlišný a je jen na uživateli pro jaký se rozhodne. Větší popularitě mezi uživateli se těší Windows, ovšem při práci s grafikou, multimédii, pro business a zejména vzdělávání je o krok vpřed </a:t>
            </a:r>
            <a:r>
              <a:rPr lang="cs-CZ" dirty="0" err="1"/>
              <a:t>macOS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3887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5747" y="353555"/>
            <a:ext cx="8064000" cy="1325563"/>
          </a:xfrm>
        </p:spPr>
        <p:txBody>
          <a:bodyPr/>
          <a:lstStyle/>
          <a:p>
            <a:r>
              <a:rPr lang="cs-CZ" dirty="0" err="1"/>
              <a:t>Základní</a:t>
            </a:r>
            <a:r>
              <a:rPr lang="cs-CZ" dirty="0"/>
              <a:t> deska (motherboard)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/>
              <a:t>Standardně se skládá z jádra (kernel) a pomocných systémových nástrojů, které se liší verzí a výrobcem systému. Základním úkolem operačního systému je zajistit uživateli možnost ovládat počítač, vytvořit pro procesy stabilní aplikační rozhraní (API) a přidělovat jim systémové zdroje.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První počítače operační systém neměly. Zárodky operačních systémů lze vysledovat v knihovnách pro obsluhu vstupních a výstupních zařízení. Na počátku 60. let 20. století výrobci počítačů dodávali propracované nástroje pro řízení dávkového zpracování spouštěných programů. První operační systémy byly dodávány k prvním sálovým počítačům (mainframe). V roce 1967 byl firmou IBM vydán speciální operační systém MFT, který podporoval i v omezené míře multitasking. Z teoretického hlediska můžeme za ten první průlomový operační systém označit </a:t>
            </a:r>
            <a:r>
              <a:rPr lang="cs-CZ" dirty="0" err="1"/>
              <a:t>Multics</a:t>
            </a:r>
            <a:r>
              <a:rPr lang="cs-CZ" dirty="0"/>
              <a:t> vyvíjený od roku 1964, který vycházel z myšlenky dodávky výpočetního výkonu podobným způsobem, jako jsou realizovány dodávky elektřiny, plynu nebo vody. </a:t>
            </a:r>
            <a:r>
              <a:rPr lang="cs-CZ" dirty="0" err="1"/>
              <a:t>Multics</a:t>
            </a:r>
            <a:r>
              <a:rPr lang="cs-CZ" dirty="0"/>
              <a:t> realizoval celou řadu nových myšlenek, a navíc frustrace z jeho složitosti a zdlouhavého vývoje inspirovala vytvoření operačního systému Unix. První průmyslově udržitelný a využitelný operační systém firmy Microsoft lze považovat MS-DOS. Prvními grafickými systémy se potom staly edice Microsoft Windows.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sz="3600" dirty="0"/>
              <a:t>Operační systémy pro koncové uživatele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57519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/>
              <a:t>Dominantním operačním systémem je v současné době Microsoft Windows s podílem na trhu až 80 %. </a:t>
            </a:r>
            <a:r>
              <a:rPr lang="cs-CZ" dirty="0" err="1"/>
              <a:t>MacOS</a:t>
            </a:r>
            <a:r>
              <a:rPr lang="cs-CZ" dirty="0"/>
              <a:t> společnosti Apple Inc. je na druhém místě (11,2%) a varianty Linuxu jsou na třetím místě (1,55%). U řady koncových uživatelů není moc v oblibě, práce na Linuxu a jeho distribucích probíhá přes textové rozhraní terminál.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Operační</a:t>
            </a:r>
            <a:r>
              <a:rPr lang="en-US" sz="4000" dirty="0"/>
              <a:t> </a:t>
            </a:r>
            <a:r>
              <a:rPr lang="en-US" sz="4000" dirty="0" err="1"/>
              <a:t>systémy</a:t>
            </a:r>
            <a:r>
              <a:rPr lang="en-US" sz="4000" dirty="0"/>
              <a:t> pro </a:t>
            </a:r>
            <a:r>
              <a:rPr lang="en-US" sz="4000" dirty="0" err="1"/>
              <a:t>servery</a:t>
            </a:r>
            <a:r>
              <a:rPr lang="en-US" sz="4000" dirty="0"/>
              <a:t> a </a:t>
            </a:r>
            <a:r>
              <a:rPr lang="en-US" sz="4000" dirty="0" err="1"/>
              <a:t>superpočítače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6F5EBCE-C67A-B74E-9AD2-E2C179325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90692"/>
            <a:ext cx="8064000" cy="408120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V superpočítačích a velkokapacitních serverech je výhradně operační systém Linux a jeho distribuce používán pro svou bezpečnost a spolehlivost. Linux je k prosinci 2017 zcela jediným operačním systémem používaným na první pětistovce nejvýkonnějších superpočítačů.</a:t>
            </a:r>
          </a:p>
        </p:txBody>
      </p:sp>
    </p:spTree>
    <p:extLst>
      <p:ext uri="{BB962C8B-B14F-4D97-AF65-F5344CB8AC3E}">
        <p14:creationId xmlns:p14="http://schemas.microsoft.com/office/powerpoint/2010/main" val="400265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operačního systému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cs-CZ" dirty="0"/>
              <a:t>Operační systém plní tři základní funkce:</a:t>
            </a:r>
          </a:p>
          <a:p>
            <a:r>
              <a:rPr lang="cs-CZ" dirty="0"/>
              <a:t>1. ovládání počítače, umožňuje uživateli spouštět aplikace, předávat jim vstupy a získávat jejich výstupy s výsledky.</a:t>
            </a:r>
          </a:p>
          <a:p>
            <a:r>
              <a:rPr lang="cs-CZ" dirty="0"/>
              <a:t>2. abstrakce hardware, vytváří rozhraní pro aplikace, které abstrahuje ovládání hardware</a:t>
            </a:r>
          </a:p>
          <a:p>
            <a:r>
              <a:rPr lang="cs-CZ" dirty="0"/>
              <a:t>3. a dalších funkcí do snadno použitelných funkcí (API).</a:t>
            </a:r>
          </a:p>
          <a:p>
            <a:r>
              <a:rPr lang="cs-CZ" dirty="0"/>
              <a:t>4. správa prostředků, přiděluje a odebírá procesům systémové prostředky počítače.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18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Ovládání počítače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6A9192-1829-AD45-8C45-E0180FC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cs-CZ" dirty="0"/>
              <a:t>Při definici operačního systému se obvykle omezuje ovládání počítače na schopnost vůbec spustit program, předat mu vstupní data a umožnit výstup výsledků na výstupní zařízení. Běžně je však pojem operační systém rozšířen i na grafické uživatelské rozhraní, což může být z důvodů marketingových, ale i problému nejasné hranice mezi operačním systémem a aplikacemi.</a:t>
            </a:r>
          </a:p>
          <a:p>
            <a:r>
              <a:rPr lang="cs-CZ" dirty="0"/>
              <a:t>U operačních systémů, jenž disponují jediným grafickým rozhraním (Microsoft Windows, </a:t>
            </a:r>
            <a:r>
              <a:rPr lang="cs-CZ" dirty="0" err="1"/>
              <a:t>Symbian</a:t>
            </a:r>
            <a:r>
              <a:rPr lang="cs-CZ" dirty="0"/>
              <a:t> OS, ...) je často grafické rozhraní zahrnováno do operačního systému. U systémů, kde je uživatelské rozhraní možné vytvořit několika nezávislými způsoby nebo různými aplikacemi, je běžné nepovažovat ho za součást systému (unixové systémy).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Stavba operačního systému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27CD9D-1589-3B4E-913A-B429DB9CF192}"/>
              </a:ext>
            </a:extLst>
          </p:cNvPr>
          <p:cNvSpPr txBox="1">
            <a:spLocks/>
          </p:cNvSpPr>
          <p:nvPr/>
        </p:nvSpPr>
        <p:spPr>
          <a:xfrm>
            <a:off x="540000" y="1825625"/>
            <a:ext cx="7890845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Operační systém se skládá z jádra (též označovaného jako kernel) a pomocných systémových nástrojů. Jádro je základním kamenem operačního systému. Zavádí se do operační paměti počítače při startu a zůstává v činnosti po celou dobu běhu operačního systému. Jádro může být naprogramováno různými způsoby a podle toho rozeznáváme [10]:</a:t>
            </a:r>
          </a:p>
          <a:p>
            <a:r>
              <a:rPr lang="cs-CZ" dirty="0"/>
              <a:t>monolitické jádro – jádro je jedním funkčním celkem.</a:t>
            </a:r>
          </a:p>
          <a:p>
            <a:r>
              <a:rPr lang="cs-CZ" dirty="0"/>
              <a:t>mikrojádro – jádro je velmi malé a všechny oddělitelné části pracují samostatně jako běžné procesy.</a:t>
            </a:r>
          </a:p>
          <a:p>
            <a:r>
              <a:rPr lang="cs-CZ" dirty="0"/>
              <a:t>hybridní jádro – kombinuje vlastnosti monolitického jádra i mikrojádra. Související informace naleznete také v článku Kernel.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496</TotalTime>
  <Words>1779</Words>
  <Application>Microsoft Macintosh PowerPoint</Application>
  <PresentationFormat>Předvádění na obrazovce (4:3)</PresentationFormat>
  <Paragraphs>72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Sablona PPT_4-3_CZ</vt:lpstr>
      <vt:lpstr>ÚVOD K OPERAČNÍM SYSTÉMŮM (Windows, Unixové OS, macOS)</vt:lpstr>
      <vt:lpstr>Operační systém</vt:lpstr>
      <vt:lpstr>Základní deska (motherboard) </vt:lpstr>
      <vt:lpstr>Historie OS</vt:lpstr>
      <vt:lpstr>Operační systémy pro koncové uživatele</vt:lpstr>
      <vt:lpstr>Operační systémy pro servery a superpočítače</vt:lpstr>
      <vt:lpstr>Funkce operačního systému</vt:lpstr>
      <vt:lpstr>Ovládání počítače</vt:lpstr>
      <vt:lpstr> Stavba operačního systému </vt:lpstr>
      <vt:lpstr>Grafické uživatelské rozhraní </vt:lpstr>
      <vt:lpstr>Popis systémů Windows, Unix, Linux, macOS</vt:lpstr>
      <vt:lpstr>Apple macOS</vt:lpstr>
      <vt:lpstr>Apple macOS</vt:lpstr>
      <vt:lpstr>Operační systém Unix </vt:lpstr>
      <vt:lpstr>Operační systém Unix </vt:lpstr>
      <vt:lpstr>Google Chromium OS </vt:lpstr>
      <vt:lpstr>Linux</vt:lpstr>
      <vt:lpstr>Microsoft Windows</vt:lpstr>
      <vt:lpstr>Microsoft Windows</vt:lpstr>
      <vt:lpstr>OS - obecně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29</cp:revision>
  <dcterms:created xsi:type="dcterms:W3CDTF">2016-02-02T10:34:09Z</dcterms:created>
  <dcterms:modified xsi:type="dcterms:W3CDTF">2019-10-20T21:29:29Z</dcterms:modified>
</cp:coreProperties>
</file>