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58" r:id="rId6"/>
    <p:sldId id="263" r:id="rId7"/>
    <p:sldId id="260" r:id="rId8"/>
    <p:sldId id="261" r:id="rId9"/>
    <p:sldId id="262"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65"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1" autoAdjust="0"/>
    <p:restoredTop sz="94660"/>
  </p:normalViewPr>
  <p:slideViewPr>
    <p:cSldViewPr snapToGrid="0" showGuides="1">
      <p:cViewPr varScale="1">
        <p:scale>
          <a:sx n="169" d="100"/>
          <a:sy n="169" d="100"/>
        </p:scale>
        <p:origin x="1592"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Click to edit Master title style</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Click to edit Master subtitle style</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Click to edit Master title style</a:t>
            </a:r>
          </a:p>
        </p:txBody>
      </p:sp>
      <p:sp>
        <p:nvSpPr>
          <p:cNvPr id="3" name="Zástupný symbol pro svislý text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Click to edit Master title style</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Click to edit Master title style</a:t>
            </a:r>
            <a:endParaRPr lang="cs-CZ" dirty="0"/>
          </a:p>
        </p:txBody>
      </p:sp>
      <p:sp>
        <p:nvSpPr>
          <p:cNvPr id="3" name="Zástupný symbol pro obsah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Click to edit Master title style</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Click to edit Master subtitle style</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Click to edit Master title style</a:t>
            </a:r>
          </a:p>
        </p:txBody>
      </p:sp>
      <p:sp>
        <p:nvSpPr>
          <p:cNvPr id="3" name="Zástupný symbol pro obsah 2"/>
          <p:cNvSpPr>
            <a:spLocks noGrp="1"/>
          </p:cNvSpPr>
          <p:nvPr>
            <p:ph sz="half" idx="1"/>
          </p:nvPr>
        </p:nvSpPr>
        <p:spPr>
          <a:xfrm>
            <a:off x="628650" y="1825625"/>
            <a:ext cx="38862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Zástupný symbol pro obsah 3"/>
          <p:cNvSpPr>
            <a:spLocks noGrp="1"/>
          </p:cNvSpPr>
          <p:nvPr>
            <p:ph sz="half" idx="2"/>
          </p:nvPr>
        </p:nvSpPr>
        <p:spPr>
          <a:xfrm>
            <a:off x="4629150" y="1825625"/>
            <a:ext cx="38862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Click to edit Master title style</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Click to edit Master text styles</a:t>
            </a:r>
          </a:p>
        </p:txBody>
      </p:sp>
      <p:sp>
        <p:nvSpPr>
          <p:cNvPr id="4" name="Zástupný symbol pro obsah 3"/>
          <p:cNvSpPr>
            <a:spLocks noGrp="1"/>
          </p:cNvSpPr>
          <p:nvPr>
            <p:ph sz="half" idx="2"/>
          </p:nvPr>
        </p:nvSpPr>
        <p:spPr>
          <a:xfrm>
            <a:off x="629842" y="2505075"/>
            <a:ext cx="3868340"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Click to edit Master text styles</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Click to edit Master title style</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Click to edit Master title style</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Click to edit Master text styles</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Click to edit Master title style</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Drag picture to placeholder or click icon to add</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Click to edit Master text styles</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POČÍTAČOVÉ SÍTĚ</a:t>
            </a:r>
            <a:endParaRPr lang="cs-CZ" sz="5400" dirty="0"/>
          </a:p>
        </p:txBody>
      </p:sp>
      <p:sp>
        <p:nvSpPr>
          <p:cNvPr id="3" name="Podnadpis 2"/>
          <p:cNvSpPr>
            <a:spLocks noGrp="1"/>
          </p:cNvSpPr>
          <p:nvPr>
            <p:ph type="subTitle" idx="1"/>
          </p:nvPr>
        </p:nvSpPr>
        <p:spPr/>
        <p:txBody>
          <a:bodyPr/>
          <a:lstStyle/>
          <a:p>
            <a:r>
              <a:rPr lang="cs-CZ" dirty="0"/>
              <a:t>PhDr. Jan </a:t>
            </a:r>
            <a:r>
              <a:rPr lang="cs-CZ" dirty="0" err="1"/>
              <a:t>Lavrinčík</a:t>
            </a:r>
            <a:r>
              <a:rPr lang="cs-CZ" dirty="0"/>
              <a:t>, </a:t>
            </a:r>
            <a:r>
              <a:rPr lang="cs-CZ" dirty="0" err="1"/>
              <a:t>DiS</a:t>
            </a:r>
            <a:r>
              <a:rPr lang="cs-CZ" dirty="0"/>
              <a:t>., Ph.D.</a:t>
            </a:r>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MAN - Metropolitan Area Network, metropolitní sítě</a:t>
            </a:r>
          </a:p>
        </p:txBody>
      </p:sp>
      <p:sp>
        <p:nvSpPr>
          <p:cNvPr id="3" name="Content Placeholder 2"/>
          <p:cNvSpPr>
            <a:spLocks noGrp="1"/>
          </p:cNvSpPr>
          <p:nvPr>
            <p:ph idx="1"/>
          </p:nvPr>
        </p:nvSpPr>
        <p:spPr/>
        <p:txBody>
          <a:bodyPr/>
          <a:lstStyle/>
          <a:p>
            <a:r>
              <a:rPr lang="cs-CZ" dirty="0"/>
              <a:t>V dnešní době se díky vysokým přenosovým rychlostem tyto sítě chovají jako sítě lokální. Propojují lokální sítě v městské zástavbě, slouží pro přenos dat, hlasu a obrazu. Spojují vzdálenosti řádově jednotek až desítek km.</a:t>
            </a:r>
          </a:p>
          <a:p>
            <a:r>
              <a:rPr lang="cs-CZ" dirty="0"/>
              <a:t>Tato síť je menší než WAN, ale větší než LAN. Pro klasifikaci pro ní platí přibližně to samé co v síti LAN. Síť MAN má přibližně stejnou dobu vysílání jako šíření signálu (</a:t>
            </a:r>
            <a:r>
              <a:rPr lang="cs-CZ" dirty="0" err="1"/>
              <a:t>tv</a:t>
            </a:r>
            <a:r>
              <a:rPr lang="cs-CZ" dirty="0"/>
              <a:t> = </a:t>
            </a:r>
            <a:r>
              <a:rPr lang="cs-CZ" dirty="0" err="1"/>
              <a:t>ts</a:t>
            </a:r>
            <a:r>
              <a:rPr lang="cs-CZ" dirty="0"/>
              <a:t>).</a:t>
            </a:r>
            <a:endParaRPr lang="en-US" dirty="0"/>
          </a:p>
        </p:txBody>
      </p:sp>
    </p:spTree>
    <p:extLst>
      <p:ext uri="{BB962C8B-B14F-4D97-AF65-F5344CB8AC3E}">
        <p14:creationId xmlns:p14="http://schemas.microsoft.com/office/powerpoint/2010/main" val="3567792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C3D22F-567B-A244-B056-E39540E6A3B4}"/>
              </a:ext>
            </a:extLst>
          </p:cNvPr>
          <p:cNvSpPr>
            <a:spLocks noGrp="1"/>
          </p:cNvSpPr>
          <p:nvPr>
            <p:ph type="title"/>
          </p:nvPr>
        </p:nvSpPr>
        <p:spPr/>
        <p:txBody>
          <a:bodyPr/>
          <a:lstStyle/>
          <a:p>
            <a:r>
              <a:rPr lang="cs-CZ" dirty="0"/>
              <a:t>WAN - </a:t>
            </a:r>
            <a:r>
              <a:rPr lang="cs-CZ" dirty="0" err="1"/>
              <a:t>Wide</a:t>
            </a:r>
            <a:r>
              <a:rPr lang="cs-CZ" dirty="0"/>
              <a:t> Area Network – rozsáhlé sítě </a:t>
            </a:r>
          </a:p>
        </p:txBody>
      </p:sp>
      <p:sp>
        <p:nvSpPr>
          <p:cNvPr id="4" name="Zástupný symbol pro obsah 3">
            <a:extLst>
              <a:ext uri="{FF2B5EF4-FFF2-40B4-BE49-F238E27FC236}">
                <a16:creationId xmlns:a16="http://schemas.microsoft.com/office/drawing/2014/main" id="{2EF50320-B583-3241-B20D-3DFEB0E764EF}"/>
              </a:ext>
            </a:extLst>
          </p:cNvPr>
          <p:cNvSpPr>
            <a:spLocks noGrp="1"/>
          </p:cNvSpPr>
          <p:nvPr>
            <p:ph idx="1"/>
          </p:nvPr>
        </p:nvSpPr>
        <p:spPr/>
        <p:txBody>
          <a:bodyPr/>
          <a:lstStyle/>
          <a:p>
            <a:r>
              <a:rPr lang="cs-CZ" dirty="0"/>
              <a:t>Spojují LAN a MAN sítě s působností po celé zemi nebo kontinentu, na libovolné vzdálenosti. S růstem geografického dosahu sítí připojováním uživatelů v různých městech nebo státech přerůstá síť LAN a MAN do sítě WAN (</a:t>
            </a:r>
            <a:r>
              <a:rPr lang="cs-CZ" dirty="0" err="1"/>
              <a:t>Wide</a:t>
            </a:r>
            <a:r>
              <a:rPr lang="cs-CZ" dirty="0"/>
              <a:t> Area Network). Počet uživatelů v takové síti může činit od deseti do několik tisíc uživatelů. </a:t>
            </a:r>
          </a:p>
          <a:p>
            <a:endParaRPr lang="cs-CZ" dirty="0"/>
          </a:p>
        </p:txBody>
      </p:sp>
    </p:spTree>
    <p:extLst>
      <p:ext uri="{BB962C8B-B14F-4D97-AF65-F5344CB8AC3E}">
        <p14:creationId xmlns:p14="http://schemas.microsoft.com/office/powerpoint/2010/main" val="3203162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6C0114-8030-9940-9F28-6711E501B697}"/>
              </a:ext>
            </a:extLst>
          </p:cNvPr>
          <p:cNvSpPr>
            <a:spLocks noGrp="1"/>
          </p:cNvSpPr>
          <p:nvPr>
            <p:ph type="title"/>
          </p:nvPr>
        </p:nvSpPr>
        <p:spPr/>
        <p:txBody>
          <a:bodyPr/>
          <a:lstStyle/>
          <a:p>
            <a:r>
              <a:rPr lang="cs-CZ" dirty="0"/>
              <a:t>WAN - </a:t>
            </a:r>
            <a:r>
              <a:rPr lang="cs-CZ" dirty="0" err="1"/>
              <a:t>Wide</a:t>
            </a:r>
            <a:r>
              <a:rPr lang="cs-CZ" dirty="0"/>
              <a:t> Area Network – rozsáhlé sítě </a:t>
            </a:r>
          </a:p>
        </p:txBody>
      </p:sp>
      <p:sp>
        <p:nvSpPr>
          <p:cNvPr id="3" name="Zástupný symbol pro obsah 2">
            <a:extLst>
              <a:ext uri="{FF2B5EF4-FFF2-40B4-BE49-F238E27FC236}">
                <a16:creationId xmlns:a16="http://schemas.microsoft.com/office/drawing/2014/main" id="{E5B46A99-118A-4E46-ABD5-658A1B2B37FC}"/>
              </a:ext>
            </a:extLst>
          </p:cNvPr>
          <p:cNvSpPr>
            <a:spLocks noGrp="1"/>
          </p:cNvSpPr>
          <p:nvPr>
            <p:ph idx="1"/>
          </p:nvPr>
        </p:nvSpPr>
        <p:spPr/>
        <p:txBody>
          <a:bodyPr/>
          <a:lstStyle/>
          <a:p>
            <a:r>
              <a:rPr lang="cs-CZ" dirty="0"/>
              <a:t>Můžeme bez nadsázky říct, že velikost sítí WAN je dnes omezena velikostí Země. Sítě WAN jsou tvořeny řídicími počítači (tzv. uzlovými počítači, anglicky host), které jsou propojeny mezi sebou prostřednictvím komunikační podsítě. Komunikační podsít‘ tvoří většinou speciální datové spoje </a:t>
            </a:r>
            <a:r>
              <a:rPr lang="cs-CZ" dirty="0" err="1"/>
              <a:t>orga</a:t>
            </a:r>
            <a:r>
              <a:rPr lang="cs-CZ" dirty="0"/>
              <a:t>- </a:t>
            </a:r>
            <a:r>
              <a:rPr lang="cs-CZ" dirty="0" err="1"/>
              <a:t>nizací</a:t>
            </a:r>
            <a:r>
              <a:rPr lang="cs-CZ" dirty="0"/>
              <a:t> poskytujících telekomunikační služby. Jedná se nejčastěji o pevné telefonní linky nebo optické kabely, existují však i možnosti mikrovlnného a družicového spojení.</a:t>
            </a:r>
          </a:p>
        </p:txBody>
      </p:sp>
    </p:spTree>
    <p:extLst>
      <p:ext uri="{BB962C8B-B14F-4D97-AF65-F5344CB8AC3E}">
        <p14:creationId xmlns:p14="http://schemas.microsoft.com/office/powerpoint/2010/main" val="1082159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182879-0206-F340-8981-937D19C9ECD5}"/>
              </a:ext>
            </a:extLst>
          </p:cNvPr>
          <p:cNvSpPr>
            <a:spLocks noGrp="1"/>
          </p:cNvSpPr>
          <p:nvPr>
            <p:ph type="title"/>
          </p:nvPr>
        </p:nvSpPr>
        <p:spPr/>
        <p:txBody>
          <a:bodyPr/>
          <a:lstStyle/>
          <a:p>
            <a:r>
              <a:rPr lang="cs-CZ" dirty="0"/>
              <a:t>WAN - </a:t>
            </a:r>
            <a:r>
              <a:rPr lang="cs-CZ" dirty="0" err="1"/>
              <a:t>Wide</a:t>
            </a:r>
            <a:r>
              <a:rPr lang="cs-CZ" dirty="0"/>
              <a:t> Area Network – rozsáhlé sítě (služby)</a:t>
            </a:r>
          </a:p>
        </p:txBody>
      </p:sp>
      <p:sp>
        <p:nvSpPr>
          <p:cNvPr id="3" name="Zástupný symbol pro obsah 2">
            <a:extLst>
              <a:ext uri="{FF2B5EF4-FFF2-40B4-BE49-F238E27FC236}">
                <a16:creationId xmlns:a16="http://schemas.microsoft.com/office/drawing/2014/main" id="{BBF8BAB2-E92B-DB40-9B34-85B4A9733FC0}"/>
              </a:ext>
            </a:extLst>
          </p:cNvPr>
          <p:cNvSpPr>
            <a:spLocks noGrp="1"/>
          </p:cNvSpPr>
          <p:nvPr>
            <p:ph idx="1"/>
          </p:nvPr>
        </p:nvSpPr>
        <p:spPr/>
        <p:txBody>
          <a:bodyPr/>
          <a:lstStyle/>
          <a:p>
            <a:r>
              <a:rPr lang="cs-CZ" dirty="0"/>
              <a:t>Rozlehlá počítačová síť poskytuje tyto služby:</a:t>
            </a:r>
          </a:p>
          <a:p>
            <a:r>
              <a:rPr lang="cs-CZ" dirty="0"/>
              <a:t>práce na vzdálených počítačích (</a:t>
            </a:r>
            <a:r>
              <a:rPr lang="cs-CZ" dirty="0" err="1"/>
              <a:t>remote</a:t>
            </a:r>
            <a:r>
              <a:rPr lang="cs-CZ" dirty="0"/>
              <a:t> </a:t>
            </a:r>
            <a:r>
              <a:rPr lang="cs-CZ" dirty="0" err="1"/>
              <a:t>login</a:t>
            </a:r>
            <a:r>
              <a:rPr lang="cs-CZ" dirty="0"/>
              <a:t>),</a:t>
            </a:r>
          </a:p>
          <a:p>
            <a:r>
              <a:rPr lang="cs-CZ" dirty="0"/>
              <a:t>přenos dat (</a:t>
            </a:r>
            <a:r>
              <a:rPr lang="cs-CZ" dirty="0" err="1"/>
              <a:t>ftp</a:t>
            </a:r>
            <a:r>
              <a:rPr lang="cs-CZ" dirty="0"/>
              <a:t>), elektronická pošta (e-mail),</a:t>
            </a:r>
          </a:p>
          <a:p>
            <a:r>
              <a:rPr lang="cs-CZ" dirty="0"/>
              <a:t>přístup do rozsáhlých informačních databází, konference, diskusní kluby,</a:t>
            </a:r>
          </a:p>
          <a:p>
            <a:r>
              <a:rPr lang="cs-CZ" dirty="0"/>
              <a:t>WWW (</a:t>
            </a:r>
            <a:r>
              <a:rPr lang="cs-CZ" dirty="0" err="1"/>
              <a:t>World</a:t>
            </a:r>
            <a:r>
              <a:rPr lang="cs-CZ" dirty="0"/>
              <a:t> </a:t>
            </a:r>
            <a:r>
              <a:rPr lang="cs-CZ" dirty="0" err="1"/>
              <a:t>Wide</a:t>
            </a:r>
            <a:r>
              <a:rPr lang="cs-CZ" dirty="0"/>
              <a:t> Web).</a:t>
            </a:r>
          </a:p>
        </p:txBody>
      </p:sp>
    </p:spTree>
    <p:extLst>
      <p:ext uri="{BB962C8B-B14F-4D97-AF65-F5344CB8AC3E}">
        <p14:creationId xmlns:p14="http://schemas.microsoft.com/office/powerpoint/2010/main" val="1465168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807787-5079-674C-834F-047398C2DF99}"/>
              </a:ext>
            </a:extLst>
          </p:cNvPr>
          <p:cNvSpPr>
            <a:spLocks noGrp="1"/>
          </p:cNvSpPr>
          <p:nvPr>
            <p:ph type="title"/>
          </p:nvPr>
        </p:nvSpPr>
        <p:spPr/>
        <p:txBody>
          <a:bodyPr/>
          <a:lstStyle/>
          <a:p>
            <a:r>
              <a:rPr lang="cs-CZ" dirty="0"/>
              <a:t>WAN - </a:t>
            </a:r>
            <a:r>
              <a:rPr lang="cs-CZ" dirty="0" err="1"/>
              <a:t>Wide</a:t>
            </a:r>
            <a:r>
              <a:rPr lang="cs-CZ" dirty="0"/>
              <a:t> Area Network – rozsáhlé sítě (služby)</a:t>
            </a:r>
          </a:p>
        </p:txBody>
      </p:sp>
      <p:sp>
        <p:nvSpPr>
          <p:cNvPr id="3" name="Zástupný symbol pro obsah 2">
            <a:extLst>
              <a:ext uri="{FF2B5EF4-FFF2-40B4-BE49-F238E27FC236}">
                <a16:creationId xmlns:a16="http://schemas.microsoft.com/office/drawing/2014/main" id="{E16052EF-4278-F34D-998C-9DD60CDF18FD}"/>
              </a:ext>
            </a:extLst>
          </p:cNvPr>
          <p:cNvSpPr>
            <a:spLocks noGrp="1"/>
          </p:cNvSpPr>
          <p:nvPr>
            <p:ph idx="1"/>
          </p:nvPr>
        </p:nvSpPr>
        <p:spPr>
          <a:xfrm>
            <a:off x="540000" y="1840739"/>
            <a:ext cx="8064000" cy="4081204"/>
          </a:xfrm>
        </p:spPr>
        <p:txBody>
          <a:bodyPr/>
          <a:lstStyle/>
          <a:p>
            <a:r>
              <a:rPr lang="cs-CZ" dirty="0"/>
              <a:t>Příkladem může být síť českých univerzit a vědeckých institucí CESNET2 a samozřejmě největší </a:t>
            </a:r>
            <a:r>
              <a:rPr lang="cs-CZ" dirty="0" err="1"/>
              <a:t>svě</a:t>
            </a:r>
            <a:r>
              <a:rPr lang="cs-CZ" dirty="0"/>
              <a:t>- </a:t>
            </a:r>
            <a:r>
              <a:rPr lang="cs-CZ" dirty="0" err="1"/>
              <a:t>tová</a:t>
            </a:r>
            <a:r>
              <a:rPr lang="cs-CZ" dirty="0"/>
              <a:t> síť Internet. Doba vysílání je menší než doba šíření (</a:t>
            </a:r>
            <a:r>
              <a:rPr lang="cs-CZ" dirty="0" err="1"/>
              <a:t>tv</a:t>
            </a:r>
            <a:r>
              <a:rPr lang="cs-CZ" dirty="0"/>
              <a:t> &lt; </a:t>
            </a:r>
            <a:r>
              <a:rPr lang="cs-CZ" dirty="0" err="1"/>
              <a:t>ts</a:t>
            </a:r>
            <a:r>
              <a:rPr lang="cs-CZ" dirty="0"/>
              <a:t>).</a:t>
            </a:r>
          </a:p>
          <a:p>
            <a:endParaRPr lang="cs-CZ" dirty="0"/>
          </a:p>
        </p:txBody>
      </p:sp>
      <p:pic>
        <p:nvPicPr>
          <p:cNvPr id="2049" name="Picture 1" descr="page35image64721792">
            <a:extLst>
              <a:ext uri="{FF2B5EF4-FFF2-40B4-BE49-F238E27FC236}">
                <a16:creationId xmlns:a16="http://schemas.microsoft.com/office/drawing/2014/main" id="{C644F0F3-DA85-554C-9C83-B6EB10D4D8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8133" y="3179749"/>
            <a:ext cx="5833743" cy="241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238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7B615-44CC-9243-AB3D-CF4AF2D16390}"/>
              </a:ext>
            </a:extLst>
          </p:cNvPr>
          <p:cNvSpPr>
            <a:spLocks noGrp="1"/>
          </p:cNvSpPr>
          <p:nvPr>
            <p:ph type="title"/>
          </p:nvPr>
        </p:nvSpPr>
        <p:spPr/>
        <p:txBody>
          <a:bodyPr/>
          <a:lstStyle/>
          <a:p>
            <a:r>
              <a:rPr lang="cs-CZ" dirty="0"/>
              <a:t>Rozdělení sítí podle vztahu mezi uzly</a:t>
            </a:r>
          </a:p>
        </p:txBody>
      </p:sp>
      <p:sp>
        <p:nvSpPr>
          <p:cNvPr id="3" name="Zástupný symbol pro obsah 2">
            <a:extLst>
              <a:ext uri="{FF2B5EF4-FFF2-40B4-BE49-F238E27FC236}">
                <a16:creationId xmlns:a16="http://schemas.microsoft.com/office/drawing/2014/main" id="{3C58EB30-9B97-2143-A31C-16973956A38E}"/>
              </a:ext>
            </a:extLst>
          </p:cNvPr>
          <p:cNvSpPr>
            <a:spLocks noGrp="1"/>
          </p:cNvSpPr>
          <p:nvPr>
            <p:ph idx="1"/>
          </p:nvPr>
        </p:nvSpPr>
        <p:spPr/>
        <p:txBody>
          <a:bodyPr/>
          <a:lstStyle/>
          <a:p>
            <a:r>
              <a:rPr lang="cs-CZ" dirty="0"/>
              <a:t>Na </a:t>
            </a:r>
            <a:r>
              <a:rPr lang="cs-CZ" dirty="0" err="1"/>
              <a:t>základe</a:t>
            </a:r>
            <a:r>
              <a:rPr lang="cs-CZ" dirty="0"/>
              <a:t>̌ toho, jak jsou </a:t>
            </a:r>
            <a:r>
              <a:rPr lang="cs-CZ" dirty="0" err="1"/>
              <a:t>počítače</a:t>
            </a:r>
            <a:r>
              <a:rPr lang="cs-CZ" dirty="0"/>
              <a:t> v </a:t>
            </a:r>
            <a:r>
              <a:rPr lang="cs-CZ" dirty="0" err="1"/>
              <a:t>síti</a:t>
            </a:r>
            <a:r>
              <a:rPr lang="cs-CZ" dirty="0"/>
              <a:t> </a:t>
            </a:r>
            <a:r>
              <a:rPr lang="cs-CZ" dirty="0" err="1"/>
              <a:t>nakonfigurovány</a:t>
            </a:r>
            <a:r>
              <a:rPr lang="cs-CZ" dirty="0"/>
              <a:t> a jak </a:t>
            </a:r>
            <a:r>
              <a:rPr lang="cs-CZ" dirty="0" err="1"/>
              <a:t>přistupuji</a:t>
            </a:r>
            <a:r>
              <a:rPr lang="cs-CZ" dirty="0"/>
              <a:t>́ k </a:t>
            </a:r>
            <a:r>
              <a:rPr lang="cs-CZ" dirty="0" err="1"/>
              <a:t>informacím</a:t>
            </a:r>
            <a:r>
              <a:rPr lang="cs-CZ" dirty="0"/>
              <a:t>, </a:t>
            </a:r>
            <a:r>
              <a:rPr lang="cs-CZ" dirty="0" err="1"/>
              <a:t>dělíme</a:t>
            </a:r>
            <a:r>
              <a:rPr lang="cs-CZ" dirty="0"/>
              <a:t> </a:t>
            </a:r>
            <a:r>
              <a:rPr lang="cs-CZ" dirty="0" err="1"/>
              <a:t>síte</a:t>
            </a:r>
            <a:r>
              <a:rPr lang="cs-CZ" dirty="0"/>
              <a:t>̌ na dva </a:t>
            </a:r>
            <a:r>
              <a:rPr lang="cs-CZ" dirty="0" err="1"/>
              <a:t>základní</a:t>
            </a:r>
            <a:r>
              <a:rPr lang="cs-CZ" dirty="0"/>
              <a:t> typy: Peer-to-Peer a Klient-Server. </a:t>
            </a:r>
          </a:p>
        </p:txBody>
      </p:sp>
    </p:spTree>
    <p:extLst>
      <p:ext uri="{BB962C8B-B14F-4D97-AF65-F5344CB8AC3E}">
        <p14:creationId xmlns:p14="http://schemas.microsoft.com/office/powerpoint/2010/main" val="3453744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0DA838-6839-8546-A8F2-60838E12F77C}"/>
              </a:ext>
            </a:extLst>
          </p:cNvPr>
          <p:cNvSpPr>
            <a:spLocks noGrp="1"/>
          </p:cNvSpPr>
          <p:nvPr>
            <p:ph type="title"/>
          </p:nvPr>
        </p:nvSpPr>
        <p:spPr/>
        <p:txBody>
          <a:bodyPr/>
          <a:lstStyle/>
          <a:p>
            <a:r>
              <a:rPr lang="cs-CZ" dirty="0"/>
              <a:t>Peer-to-Peer</a:t>
            </a:r>
          </a:p>
        </p:txBody>
      </p:sp>
      <p:sp>
        <p:nvSpPr>
          <p:cNvPr id="3" name="Zástupný symbol pro obsah 2">
            <a:extLst>
              <a:ext uri="{FF2B5EF4-FFF2-40B4-BE49-F238E27FC236}">
                <a16:creationId xmlns:a16="http://schemas.microsoft.com/office/drawing/2014/main" id="{F4F11E1F-79FE-1646-B4B9-D47EC291AAED}"/>
              </a:ext>
            </a:extLst>
          </p:cNvPr>
          <p:cNvSpPr>
            <a:spLocks noGrp="1"/>
          </p:cNvSpPr>
          <p:nvPr>
            <p:ph idx="1"/>
          </p:nvPr>
        </p:nvSpPr>
        <p:spPr/>
        <p:txBody>
          <a:bodyPr>
            <a:normAutofit lnSpcReduction="10000"/>
          </a:bodyPr>
          <a:lstStyle/>
          <a:p>
            <a:r>
              <a:rPr lang="cs-CZ" dirty="0"/>
              <a:t>Tento název se nejčastěji překládá do češtiny jako „rovný s rovným“. Je to typ počítačové sítě, ve které není žádný počítač nadřazen ostatním. Používá se při relativně malém počtu počítačů. Síti typu Peer-to-Peer se také říká pracovní skupina. Je to malá skupina jednotlivců (obvykle do deseti), pracujících spolu.</a:t>
            </a:r>
          </a:p>
          <a:p>
            <a:r>
              <a:rPr lang="cs-CZ" dirty="0"/>
              <a:t>Taková síť nemá žádného správce a je určena ve většině případů k řešení problematiky sdílení zdrojů, např. problém tisku v malé organizaci. Počítače se propojí do sítě a na jeden z nich se při-pojí tiskárna, ta se potom jednoduše „</a:t>
            </a:r>
            <a:r>
              <a:rPr lang="cs-CZ" dirty="0" err="1"/>
              <a:t>vysdílí</a:t>
            </a:r>
            <a:r>
              <a:rPr lang="cs-CZ" dirty="0"/>
              <a:t>“ (zpřístupní) ostatním uživatelům, kteří ji od tohoto okamžiku mohou využívat.</a:t>
            </a:r>
          </a:p>
          <a:p>
            <a:r>
              <a:rPr lang="cs-CZ" dirty="0"/>
              <a:t>Většina dnes používaných operačních systémů má už v sobě vše potřebné pro zprovoznění tohoto typu sítě. Jako příklad můžeme uvést Windows 2000, všechny druhy Linuxu i operační systémy Mac OS.</a:t>
            </a:r>
          </a:p>
        </p:txBody>
      </p:sp>
    </p:spTree>
    <p:extLst>
      <p:ext uri="{BB962C8B-B14F-4D97-AF65-F5344CB8AC3E}">
        <p14:creationId xmlns:p14="http://schemas.microsoft.com/office/powerpoint/2010/main" val="2977687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98691C-AE33-AC44-8597-898691090B55}"/>
              </a:ext>
            </a:extLst>
          </p:cNvPr>
          <p:cNvSpPr>
            <a:spLocks noGrp="1"/>
          </p:cNvSpPr>
          <p:nvPr>
            <p:ph type="title"/>
          </p:nvPr>
        </p:nvSpPr>
        <p:spPr/>
        <p:txBody>
          <a:bodyPr/>
          <a:lstStyle/>
          <a:p>
            <a:r>
              <a:rPr lang="cs-CZ" dirty="0"/>
              <a:t>Klient - Server</a:t>
            </a:r>
          </a:p>
        </p:txBody>
      </p:sp>
      <p:sp>
        <p:nvSpPr>
          <p:cNvPr id="3" name="Zástupný symbol pro obsah 2">
            <a:extLst>
              <a:ext uri="{FF2B5EF4-FFF2-40B4-BE49-F238E27FC236}">
                <a16:creationId xmlns:a16="http://schemas.microsoft.com/office/drawing/2014/main" id="{E6F3575F-DC9A-744D-88E3-925FF57F1D17}"/>
              </a:ext>
            </a:extLst>
          </p:cNvPr>
          <p:cNvSpPr>
            <a:spLocks noGrp="1"/>
          </p:cNvSpPr>
          <p:nvPr>
            <p:ph idx="1"/>
          </p:nvPr>
        </p:nvSpPr>
        <p:spPr/>
        <p:txBody>
          <a:bodyPr/>
          <a:lstStyle/>
          <a:p>
            <a:r>
              <a:rPr lang="cs-CZ" dirty="0"/>
              <a:t>Toto slovní spojení už v českém jazyce zdomácnělo, i když byly doby, kdy jazykoví puristé chtěli, aby se místo pojmu server používal český ekvivalent „obslužná stanice“. V takové síti existuje jeden nebo více počítačů, které ostatním nabízejí své služby a to jsou právě servery. Naopak ty počítače, které využívají jejich služby a většinou ostatním žádné služby nenabízejí, se nazývají klienti, někdy také stanice nebo pracovní stanice. Taková síť je dnes typickým příkladem počítačové sítě a najdete ji na ve většině organizací nebo firem.</a:t>
            </a:r>
          </a:p>
        </p:txBody>
      </p:sp>
    </p:spTree>
    <p:extLst>
      <p:ext uri="{BB962C8B-B14F-4D97-AF65-F5344CB8AC3E}">
        <p14:creationId xmlns:p14="http://schemas.microsoft.com/office/powerpoint/2010/main" val="735321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FDCE2-E821-2B40-8514-167D084AF4E2}"/>
              </a:ext>
            </a:extLst>
          </p:cNvPr>
          <p:cNvSpPr>
            <a:spLocks noGrp="1"/>
          </p:cNvSpPr>
          <p:nvPr>
            <p:ph type="title"/>
          </p:nvPr>
        </p:nvSpPr>
        <p:spPr/>
        <p:txBody>
          <a:bodyPr/>
          <a:lstStyle/>
          <a:p>
            <a:r>
              <a:rPr lang="cs-CZ" dirty="0"/>
              <a:t>Klient - Server</a:t>
            </a:r>
          </a:p>
        </p:txBody>
      </p:sp>
      <p:pic>
        <p:nvPicPr>
          <p:cNvPr id="3073" name="Picture 1" descr="page37image64802672">
            <a:extLst>
              <a:ext uri="{FF2B5EF4-FFF2-40B4-BE49-F238E27FC236}">
                <a16:creationId xmlns:a16="http://schemas.microsoft.com/office/drawing/2014/main" id="{AEDA8732-D6B6-EF4B-9BA9-9726F8F7C68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1750" y="2202656"/>
            <a:ext cx="4000500" cy="332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957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3DFC7E-2EC1-A549-9D0A-36221610B5D6}"/>
              </a:ext>
            </a:extLst>
          </p:cNvPr>
          <p:cNvSpPr>
            <a:spLocks noGrp="1"/>
          </p:cNvSpPr>
          <p:nvPr>
            <p:ph type="title"/>
          </p:nvPr>
        </p:nvSpPr>
        <p:spPr/>
        <p:txBody>
          <a:bodyPr/>
          <a:lstStyle/>
          <a:p>
            <a:r>
              <a:rPr lang="cs-CZ" dirty="0"/>
              <a:t>SAN – </a:t>
            </a:r>
            <a:r>
              <a:rPr lang="cs-CZ" dirty="0" err="1"/>
              <a:t>Storage</a:t>
            </a:r>
            <a:r>
              <a:rPr lang="cs-CZ" dirty="0"/>
              <a:t> Area Network - síť úložišť</a:t>
            </a:r>
          </a:p>
        </p:txBody>
      </p:sp>
      <p:sp>
        <p:nvSpPr>
          <p:cNvPr id="3" name="Zástupný symbol pro obsah 2">
            <a:extLst>
              <a:ext uri="{FF2B5EF4-FFF2-40B4-BE49-F238E27FC236}">
                <a16:creationId xmlns:a16="http://schemas.microsoft.com/office/drawing/2014/main" id="{9FB40DAF-4FDB-2645-8AE4-1DBDA9882C70}"/>
              </a:ext>
            </a:extLst>
          </p:cNvPr>
          <p:cNvSpPr>
            <a:spLocks noGrp="1"/>
          </p:cNvSpPr>
          <p:nvPr>
            <p:ph idx="1"/>
          </p:nvPr>
        </p:nvSpPr>
        <p:spPr/>
        <p:txBody>
          <a:bodyPr/>
          <a:lstStyle/>
          <a:p>
            <a:r>
              <a:rPr lang="cs-CZ" dirty="0"/>
              <a:t>Je to síť specializovaná na přenos velkých množství dat. Data, která se přenášení mezi jednotlivými úložišti a servery, nezatěžují jiné běžně používané linky. Tato síť je zaměřena na výkon a dostupnost.</a:t>
            </a:r>
          </a:p>
        </p:txBody>
      </p:sp>
    </p:spTree>
    <p:extLst>
      <p:ext uri="{BB962C8B-B14F-4D97-AF65-F5344CB8AC3E}">
        <p14:creationId xmlns:p14="http://schemas.microsoft.com/office/powerpoint/2010/main" val="176084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Vymezení pojmu počítačová síť</a:t>
            </a:r>
          </a:p>
        </p:txBody>
      </p:sp>
      <p:sp>
        <p:nvSpPr>
          <p:cNvPr id="3" name="Zástupný symbol pro obsah 2"/>
          <p:cNvSpPr>
            <a:spLocks noGrp="1"/>
          </p:cNvSpPr>
          <p:nvPr>
            <p:ph idx="1"/>
          </p:nvPr>
        </p:nvSpPr>
        <p:spPr/>
        <p:txBody>
          <a:bodyPr>
            <a:normAutofit/>
          </a:bodyPr>
          <a:lstStyle/>
          <a:p>
            <a:r>
              <a:rPr lang="cs-CZ" dirty="0"/>
              <a:t>Počítačová síť je systém, který vznikne vzájemným propojením počítačů s cílem komunikovat a společně využívat prostředky připojené k jednotlivým počítačům.</a:t>
            </a:r>
          </a:p>
          <a:p>
            <a:r>
              <a:rPr lang="cs-CZ" dirty="0"/>
              <a:t>Základními důvody pro vytvoření prvních počítačových sítí byla potřeba společného přístupu k datům, přenos dat mezi počítači (zejména za účelem připojení uživatele k jinému počítači pro provádění výpočtů a jiných operací na dálku, obvykle formou tzv. vzdálené terminálové relace) a v neposlední řadě tisk na tiskárně připojené k jinému počítači. </a:t>
            </a:r>
            <a:endParaRPr lang="cs-CZ" sz="2800" dirty="0"/>
          </a:p>
        </p:txBody>
      </p:sp>
    </p:spTree>
    <p:extLst>
      <p:ext uri="{BB962C8B-B14F-4D97-AF65-F5344CB8AC3E}">
        <p14:creationId xmlns:p14="http://schemas.microsoft.com/office/powerpoint/2010/main" val="227020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930CD-28D8-E54D-ABF5-F7FD75429FCD}"/>
              </a:ext>
            </a:extLst>
          </p:cNvPr>
          <p:cNvSpPr>
            <a:spLocks noGrp="1"/>
          </p:cNvSpPr>
          <p:nvPr>
            <p:ph type="title"/>
          </p:nvPr>
        </p:nvSpPr>
        <p:spPr/>
        <p:txBody>
          <a:bodyPr/>
          <a:lstStyle/>
          <a:p>
            <a:r>
              <a:rPr lang="cs-CZ" dirty="0"/>
              <a:t>Dělení sítí podle topologie</a:t>
            </a:r>
          </a:p>
        </p:txBody>
      </p:sp>
      <p:sp>
        <p:nvSpPr>
          <p:cNvPr id="3" name="Zástupný symbol pro obsah 2">
            <a:extLst>
              <a:ext uri="{FF2B5EF4-FFF2-40B4-BE49-F238E27FC236}">
                <a16:creationId xmlns:a16="http://schemas.microsoft.com/office/drawing/2014/main" id="{5853E053-65C9-9945-9464-C6954007AD40}"/>
              </a:ext>
            </a:extLst>
          </p:cNvPr>
          <p:cNvSpPr>
            <a:spLocks noGrp="1"/>
          </p:cNvSpPr>
          <p:nvPr>
            <p:ph idx="1"/>
          </p:nvPr>
        </p:nvSpPr>
        <p:spPr/>
        <p:txBody>
          <a:bodyPr/>
          <a:lstStyle/>
          <a:p>
            <a:r>
              <a:rPr lang="cs-CZ" dirty="0"/>
              <a:t>Fyzická topologie</a:t>
            </a:r>
          </a:p>
          <a:p>
            <a:r>
              <a:rPr lang="cs-CZ" dirty="0"/>
              <a:t>Mezi základní fyzické topologie patří následující typy:</a:t>
            </a:r>
          </a:p>
          <a:p>
            <a:r>
              <a:rPr lang="cs-CZ" dirty="0"/>
              <a:t>sběrnicová</a:t>
            </a:r>
          </a:p>
          <a:p>
            <a:r>
              <a:rPr lang="cs-CZ" dirty="0"/>
              <a:t>hvězdicová</a:t>
            </a:r>
          </a:p>
          <a:p>
            <a:r>
              <a:rPr lang="cs-CZ" dirty="0"/>
              <a:t>prstencová</a:t>
            </a:r>
          </a:p>
          <a:p>
            <a:r>
              <a:rPr lang="cs-CZ" dirty="0"/>
              <a:t>hybridní</a:t>
            </a:r>
          </a:p>
        </p:txBody>
      </p:sp>
    </p:spTree>
    <p:extLst>
      <p:ext uri="{BB962C8B-B14F-4D97-AF65-F5344CB8AC3E}">
        <p14:creationId xmlns:p14="http://schemas.microsoft.com/office/powerpoint/2010/main" val="2111308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B650A6-80E5-D84B-98C8-394ABA1D4F89}"/>
              </a:ext>
            </a:extLst>
          </p:cNvPr>
          <p:cNvSpPr>
            <a:spLocks noGrp="1"/>
          </p:cNvSpPr>
          <p:nvPr>
            <p:ph type="title"/>
          </p:nvPr>
        </p:nvSpPr>
        <p:spPr/>
        <p:txBody>
          <a:bodyPr/>
          <a:lstStyle/>
          <a:p>
            <a:r>
              <a:rPr lang="cs-CZ" dirty="0"/>
              <a:t>Sběrnicová topologie (</a:t>
            </a:r>
            <a:r>
              <a:rPr lang="cs-CZ" dirty="0" err="1"/>
              <a:t>serial</a:t>
            </a:r>
            <a:r>
              <a:rPr lang="cs-CZ" dirty="0"/>
              <a:t> hub)</a:t>
            </a:r>
          </a:p>
        </p:txBody>
      </p:sp>
      <p:sp>
        <p:nvSpPr>
          <p:cNvPr id="3" name="Zástupný symbol pro obsah 2">
            <a:extLst>
              <a:ext uri="{FF2B5EF4-FFF2-40B4-BE49-F238E27FC236}">
                <a16:creationId xmlns:a16="http://schemas.microsoft.com/office/drawing/2014/main" id="{DFD829E6-52BA-FB44-A8E3-BE979E771BDB}"/>
              </a:ext>
            </a:extLst>
          </p:cNvPr>
          <p:cNvSpPr>
            <a:spLocks noGrp="1"/>
          </p:cNvSpPr>
          <p:nvPr>
            <p:ph idx="1"/>
          </p:nvPr>
        </p:nvSpPr>
        <p:spPr/>
        <p:txBody>
          <a:bodyPr/>
          <a:lstStyle/>
          <a:p>
            <a:r>
              <a:rPr lang="cs-CZ" dirty="0"/>
              <a:t>Sběrnicová topologie je také známa jako lineární sběrnice. Jde o nejjednodušší a nejčastější způsob zapojení počítačů do sítě. Skládá se z jediného kabelu nazývaného hlavní kabel (také páteř nebo segment), který v jedné řadě propojuje všechny počítače v síti.</a:t>
            </a:r>
          </a:p>
        </p:txBody>
      </p:sp>
      <p:pic>
        <p:nvPicPr>
          <p:cNvPr id="4097" name="Picture 1" descr="page39image64714144">
            <a:extLst>
              <a:ext uri="{FF2B5EF4-FFF2-40B4-BE49-F238E27FC236}">
                <a16:creationId xmlns:a16="http://schemas.microsoft.com/office/drawing/2014/main" id="{A0B12BB6-A2BE-594C-A0EB-90E98B25CC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352" y="3770955"/>
            <a:ext cx="59817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649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8105DC-A57E-FD43-A0B9-4D5608455438}"/>
              </a:ext>
            </a:extLst>
          </p:cNvPr>
          <p:cNvSpPr>
            <a:spLocks noGrp="1"/>
          </p:cNvSpPr>
          <p:nvPr>
            <p:ph type="title"/>
          </p:nvPr>
        </p:nvSpPr>
        <p:spPr/>
        <p:txBody>
          <a:bodyPr/>
          <a:lstStyle/>
          <a:p>
            <a:r>
              <a:rPr lang="cs-CZ" dirty="0"/>
              <a:t>Hvězdicová topologie (</a:t>
            </a:r>
            <a:r>
              <a:rPr lang="cs-CZ" dirty="0" err="1"/>
              <a:t>star</a:t>
            </a:r>
            <a:r>
              <a:rPr lang="cs-CZ" dirty="0"/>
              <a:t>)</a:t>
            </a:r>
          </a:p>
        </p:txBody>
      </p:sp>
      <p:sp>
        <p:nvSpPr>
          <p:cNvPr id="3" name="Zástupný symbol pro obsah 2">
            <a:extLst>
              <a:ext uri="{FF2B5EF4-FFF2-40B4-BE49-F238E27FC236}">
                <a16:creationId xmlns:a16="http://schemas.microsoft.com/office/drawing/2014/main" id="{9543F9E0-496E-834F-BEA9-80343E4C4E12}"/>
              </a:ext>
            </a:extLst>
          </p:cNvPr>
          <p:cNvSpPr>
            <a:spLocks noGrp="1"/>
          </p:cNvSpPr>
          <p:nvPr>
            <p:ph idx="1"/>
          </p:nvPr>
        </p:nvSpPr>
        <p:spPr/>
        <p:txBody>
          <a:bodyPr>
            <a:normAutofit/>
          </a:bodyPr>
          <a:lstStyle/>
          <a:p>
            <a:r>
              <a:rPr lang="cs-CZ" dirty="0"/>
              <a:t>Ve hvězdicové topologii jsou počítače propojeny pomocí kabelových segmentů k centrálnímu prvku sítě, nazývanému rozbočovač (HUB). Signály se přenáší z vysílacího počítače přes rozbočovače do všech počítačů v síti. Tato topologie pochází z počátků používání výpočetní techniky, kdy bývaly počítače připojeny k centrálnímu počítači mainframe. Mezi každými dvěma stanicemi musí existovat jen jedna cesta!</a:t>
            </a:r>
          </a:p>
        </p:txBody>
      </p:sp>
    </p:spTree>
    <p:extLst>
      <p:ext uri="{BB962C8B-B14F-4D97-AF65-F5344CB8AC3E}">
        <p14:creationId xmlns:p14="http://schemas.microsoft.com/office/powerpoint/2010/main" val="2755010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AC279-F6AF-6943-AEDE-BAFE06D2E561}"/>
              </a:ext>
            </a:extLst>
          </p:cNvPr>
          <p:cNvSpPr>
            <a:spLocks noGrp="1"/>
          </p:cNvSpPr>
          <p:nvPr>
            <p:ph type="title"/>
          </p:nvPr>
        </p:nvSpPr>
        <p:spPr/>
        <p:txBody>
          <a:bodyPr/>
          <a:lstStyle/>
          <a:p>
            <a:r>
              <a:rPr lang="cs-CZ" dirty="0"/>
              <a:t>Hvězdicová topologie (</a:t>
            </a:r>
            <a:r>
              <a:rPr lang="cs-CZ" dirty="0" err="1"/>
              <a:t>star</a:t>
            </a:r>
            <a:r>
              <a:rPr lang="cs-CZ" dirty="0"/>
              <a:t>)</a:t>
            </a:r>
          </a:p>
        </p:txBody>
      </p:sp>
      <p:sp>
        <p:nvSpPr>
          <p:cNvPr id="3" name="Zástupný symbol pro obsah 2">
            <a:extLst>
              <a:ext uri="{FF2B5EF4-FFF2-40B4-BE49-F238E27FC236}">
                <a16:creationId xmlns:a16="http://schemas.microsoft.com/office/drawing/2014/main" id="{7A8F9702-18FD-254C-BA66-7445A89CD108}"/>
              </a:ext>
            </a:extLst>
          </p:cNvPr>
          <p:cNvSpPr>
            <a:spLocks noGrp="1"/>
          </p:cNvSpPr>
          <p:nvPr>
            <p:ph idx="1"/>
          </p:nvPr>
        </p:nvSpPr>
        <p:spPr/>
        <p:txBody>
          <a:bodyPr/>
          <a:lstStyle/>
          <a:p>
            <a:r>
              <a:rPr lang="cs-CZ" dirty="0"/>
              <a:t>Hvězdicová topologie nabízí centralizované zdroje a správu. Protože jsou však všechny počítače připojeny k centrálnímu bodu, vyžaduje tato topologie při instalaci velké sítě velké množství kabelů. Selhání hubu ve hvězdicové topologii způsobí "spadnutí" sítě u stanic k němu připojených. Je proto vhodné ho chránit před výpadkem el. proudu zdrojem UPS.</a:t>
            </a:r>
          </a:p>
          <a:p>
            <a:endParaRPr lang="cs-CZ" dirty="0"/>
          </a:p>
        </p:txBody>
      </p:sp>
      <p:pic>
        <p:nvPicPr>
          <p:cNvPr id="5121" name="Picture 1" descr="page39image64716432">
            <a:extLst>
              <a:ext uri="{FF2B5EF4-FFF2-40B4-BE49-F238E27FC236}">
                <a16:creationId xmlns:a16="http://schemas.microsoft.com/office/drawing/2014/main" id="{1BB3FB8E-5807-F047-8086-B3FC3002FE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762" y="3746385"/>
            <a:ext cx="2710731" cy="2295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392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F33B35-CA21-3D4A-9EE9-F7E59A876F2F}"/>
              </a:ext>
            </a:extLst>
          </p:cNvPr>
          <p:cNvSpPr>
            <a:spLocks noGrp="1"/>
          </p:cNvSpPr>
          <p:nvPr>
            <p:ph type="title"/>
          </p:nvPr>
        </p:nvSpPr>
        <p:spPr/>
        <p:txBody>
          <a:bodyPr/>
          <a:lstStyle/>
          <a:p>
            <a:r>
              <a:rPr lang="cs-CZ" dirty="0"/>
              <a:t>Prstencová topologie (ring)</a:t>
            </a:r>
          </a:p>
        </p:txBody>
      </p:sp>
      <p:sp>
        <p:nvSpPr>
          <p:cNvPr id="3" name="Zástupný symbol pro obsah 2">
            <a:extLst>
              <a:ext uri="{FF2B5EF4-FFF2-40B4-BE49-F238E27FC236}">
                <a16:creationId xmlns:a16="http://schemas.microsoft.com/office/drawing/2014/main" id="{FEB406D9-2168-CE43-8CD0-A260AFC06A96}"/>
              </a:ext>
            </a:extLst>
          </p:cNvPr>
          <p:cNvSpPr>
            <a:spLocks noGrp="1"/>
          </p:cNvSpPr>
          <p:nvPr>
            <p:ph idx="1"/>
          </p:nvPr>
        </p:nvSpPr>
        <p:spPr/>
        <p:txBody>
          <a:bodyPr/>
          <a:lstStyle/>
          <a:p>
            <a:r>
              <a:rPr lang="cs-CZ" dirty="0"/>
              <a:t>Prstencová topologie propojuje počítače pomocí kabelu v jediném okruhu. Neexistují žádné zakončené konce. Signál postupuje po smyčce v jednom směru a prochází všemi počítači. Na rozdíl od pasivní sběrnicové topologie funguje každý počítač jako opakovač, tzn., že zesiluje signál a posílá ho do dalšího počítače. Protože signál prochází všemi počítači, může mít selhání jednoho počítače dopad na celou síť.</a:t>
            </a:r>
          </a:p>
        </p:txBody>
      </p:sp>
    </p:spTree>
    <p:extLst>
      <p:ext uri="{BB962C8B-B14F-4D97-AF65-F5344CB8AC3E}">
        <p14:creationId xmlns:p14="http://schemas.microsoft.com/office/powerpoint/2010/main" val="2149256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74C198-2227-8B40-8D4E-87A334E878DE}"/>
              </a:ext>
            </a:extLst>
          </p:cNvPr>
          <p:cNvSpPr>
            <a:spLocks noGrp="1"/>
          </p:cNvSpPr>
          <p:nvPr>
            <p:ph type="title"/>
          </p:nvPr>
        </p:nvSpPr>
        <p:spPr/>
        <p:txBody>
          <a:bodyPr/>
          <a:lstStyle/>
          <a:p>
            <a:r>
              <a:rPr lang="cs-CZ" dirty="0"/>
              <a:t>Prstencová topologie (ring)</a:t>
            </a:r>
          </a:p>
        </p:txBody>
      </p:sp>
      <p:sp>
        <p:nvSpPr>
          <p:cNvPr id="3" name="Zástupný symbol pro obsah 2">
            <a:extLst>
              <a:ext uri="{FF2B5EF4-FFF2-40B4-BE49-F238E27FC236}">
                <a16:creationId xmlns:a16="http://schemas.microsoft.com/office/drawing/2014/main" id="{575CB6E6-CA18-A34D-9CA9-608AD424A56A}"/>
              </a:ext>
            </a:extLst>
          </p:cNvPr>
          <p:cNvSpPr>
            <a:spLocks noGrp="1"/>
          </p:cNvSpPr>
          <p:nvPr>
            <p:ph idx="1"/>
          </p:nvPr>
        </p:nvSpPr>
        <p:spPr/>
        <p:txBody>
          <a:bodyPr/>
          <a:lstStyle/>
          <a:p>
            <a:r>
              <a:rPr lang="cs-CZ" dirty="0"/>
              <a:t>Jeden způsob přenosu dat po kruhu se nazývá předávání známky. Známka (token – speciální paket) se posílá z jednoho počítače na druhý, dokud se nedostane do počítače, který má data k odeslání. Vysílající počítač známku pozmění, přiřadí datům elektronickou adresu a pošle ji dál po okruhu. Data procházejí všemi počítači, dokud nenaleznou počítač s adresou, která odpovídá jim přiřazené adrese.</a:t>
            </a:r>
          </a:p>
        </p:txBody>
      </p:sp>
      <p:pic>
        <p:nvPicPr>
          <p:cNvPr id="6145" name="Picture 1" descr="page40image64744000">
            <a:extLst>
              <a:ext uri="{FF2B5EF4-FFF2-40B4-BE49-F238E27FC236}">
                <a16:creationId xmlns:a16="http://schemas.microsoft.com/office/drawing/2014/main" id="{E908AE75-A7DE-284F-AB3B-D9B865715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0564" y="3938075"/>
            <a:ext cx="2810989" cy="2236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801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252FA6-FCB0-0A4C-AE48-FD334A04F086}"/>
              </a:ext>
            </a:extLst>
          </p:cNvPr>
          <p:cNvSpPr>
            <a:spLocks noGrp="1"/>
          </p:cNvSpPr>
          <p:nvPr>
            <p:ph type="title"/>
          </p:nvPr>
        </p:nvSpPr>
        <p:spPr>
          <a:xfrm>
            <a:off x="540000" y="365129"/>
            <a:ext cx="8064000" cy="1325563"/>
          </a:xfrm>
        </p:spPr>
        <p:txBody>
          <a:bodyPr/>
          <a:lstStyle/>
          <a:p>
            <a:r>
              <a:rPr lang="cs-CZ" dirty="0"/>
              <a:t>Hybridní topologie (Strom)</a:t>
            </a:r>
          </a:p>
        </p:txBody>
      </p:sp>
      <p:sp>
        <p:nvSpPr>
          <p:cNvPr id="3" name="Zástupný symbol pro obsah 2">
            <a:extLst>
              <a:ext uri="{FF2B5EF4-FFF2-40B4-BE49-F238E27FC236}">
                <a16:creationId xmlns:a16="http://schemas.microsoft.com/office/drawing/2014/main" id="{6FEB89C1-7F4E-BD42-BF7A-5FADF5D10F0E}"/>
              </a:ext>
            </a:extLst>
          </p:cNvPr>
          <p:cNvSpPr>
            <a:spLocks noGrp="1"/>
          </p:cNvSpPr>
          <p:nvPr>
            <p:ph idx="1"/>
          </p:nvPr>
        </p:nvSpPr>
        <p:spPr>
          <a:xfrm>
            <a:off x="540000" y="1605225"/>
            <a:ext cx="8064000" cy="4081204"/>
          </a:xfrm>
        </p:spPr>
        <p:txBody>
          <a:bodyPr/>
          <a:lstStyle/>
          <a:p>
            <a:r>
              <a:rPr lang="cs-CZ" dirty="0"/>
              <a:t>hvězdicově sběrnicová</a:t>
            </a:r>
          </a:p>
          <a:p>
            <a:r>
              <a:rPr lang="cs-CZ" dirty="0"/>
              <a:t>hvězdicově prstencová.</a:t>
            </a:r>
          </a:p>
          <a:p>
            <a:r>
              <a:rPr lang="cs-CZ" dirty="0"/>
              <a:t>Hvězdicově sběrnicová topologie kombinuje několik hvězdicových sítí navzájem </a:t>
            </a:r>
            <a:r>
              <a:rPr lang="cs-CZ"/>
              <a:t>propojených pomocí </a:t>
            </a:r>
            <a:r>
              <a:rPr lang="cs-CZ" dirty="0"/>
              <a:t>lineární sběrnice.</a:t>
            </a:r>
          </a:p>
          <a:p>
            <a:r>
              <a:rPr lang="cs-CZ" dirty="0"/>
              <a:t>Hvězdicově prstencová topologie se někdy nazývá hvězda zapojena do kruhu. Ke spojení počítačů se používají rozbočovače (</a:t>
            </a:r>
            <a:r>
              <a:rPr lang="cs-CZ" dirty="0" err="1"/>
              <a:t>víceportové</a:t>
            </a:r>
            <a:r>
              <a:rPr lang="cs-CZ" dirty="0"/>
              <a:t> opakovače).</a:t>
            </a:r>
          </a:p>
        </p:txBody>
      </p:sp>
      <p:pic>
        <p:nvPicPr>
          <p:cNvPr id="7169" name="Picture 1" descr="page41image64638624">
            <a:extLst>
              <a:ext uri="{FF2B5EF4-FFF2-40B4-BE49-F238E27FC236}">
                <a16:creationId xmlns:a16="http://schemas.microsoft.com/office/drawing/2014/main" id="{B584FE02-DE58-184F-B67A-929175EEEC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630" y="4060440"/>
            <a:ext cx="2901898" cy="1948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70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Děkuji</a:t>
            </a:r>
            <a:r>
              <a:rPr lang="en-US" dirty="0"/>
              <a:t> </a:t>
            </a:r>
            <a:r>
              <a:rPr lang="en-US" dirty="0" err="1"/>
              <a:t>za</a:t>
            </a:r>
            <a:r>
              <a:rPr lang="en-US" dirty="0"/>
              <a:t> </a:t>
            </a:r>
            <a:r>
              <a:rPr lang="en-US" dirty="0" err="1"/>
              <a:t>pozornost</a:t>
            </a:r>
            <a:endParaRPr lang="en-US" dirty="0"/>
          </a:p>
        </p:txBody>
      </p:sp>
      <p:sp>
        <p:nvSpPr>
          <p:cNvPr id="3" name="Content Placeholder 2"/>
          <p:cNvSpPr>
            <a:spLocks noGrp="1"/>
          </p:cNvSpPr>
          <p:nvPr>
            <p:ph idx="1"/>
          </p:nvPr>
        </p:nvSpPr>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r>
              <a:rPr lang="en-US" dirty="0" err="1"/>
              <a:t>PhDr</a:t>
            </a:r>
            <a:r>
              <a:rPr lang="en-US" dirty="0"/>
              <a:t>. Jan </a:t>
            </a:r>
            <a:r>
              <a:rPr lang="en-US" dirty="0" err="1"/>
              <a:t>Lavrinčík</a:t>
            </a:r>
            <a:r>
              <a:rPr lang="en-US" dirty="0"/>
              <a:t>, </a:t>
            </a:r>
            <a:r>
              <a:rPr lang="en-US" dirty="0" err="1"/>
              <a:t>DiS.</a:t>
            </a:r>
            <a:r>
              <a:rPr lang="en-US" dirty="0"/>
              <a:t>, Ph.D.</a:t>
            </a:r>
          </a:p>
          <a:p>
            <a:r>
              <a:rPr lang="en-US" dirty="0" err="1"/>
              <a:t>Moravská</a:t>
            </a:r>
            <a:r>
              <a:rPr lang="en-US" dirty="0"/>
              <a:t> </a:t>
            </a:r>
            <a:r>
              <a:rPr lang="en-US" dirty="0" err="1"/>
              <a:t>vysoká</a:t>
            </a:r>
            <a:r>
              <a:rPr lang="en-US" dirty="0"/>
              <a:t> </a:t>
            </a:r>
            <a:r>
              <a:rPr lang="en-US" dirty="0" err="1"/>
              <a:t>škola</a:t>
            </a:r>
            <a:r>
              <a:rPr lang="en-US" dirty="0"/>
              <a:t> Olomouc, </a:t>
            </a:r>
            <a:r>
              <a:rPr lang="en-US" dirty="0" err="1"/>
              <a:t>o.p.s</a:t>
            </a:r>
            <a:r>
              <a:rPr lang="en-US" dirty="0"/>
              <a:t>.</a:t>
            </a:r>
          </a:p>
          <a:p>
            <a:r>
              <a:rPr lang="en-US" dirty="0" err="1"/>
              <a:t>Třída</a:t>
            </a:r>
            <a:r>
              <a:rPr lang="en-US" dirty="0"/>
              <a:t> </a:t>
            </a:r>
            <a:r>
              <a:rPr lang="en-US" dirty="0" err="1"/>
              <a:t>kosmonautů</a:t>
            </a:r>
            <a:r>
              <a:rPr lang="en-US" dirty="0"/>
              <a:t> 1288/1</a:t>
            </a:r>
          </a:p>
          <a:p>
            <a:r>
              <a:rPr lang="en-US" dirty="0"/>
              <a:t>779 00 Olomouc - </a:t>
            </a:r>
            <a:r>
              <a:rPr lang="en-US" dirty="0" err="1"/>
              <a:t>Hodolany</a:t>
            </a:r>
            <a:endParaRPr lang="en-US" dirty="0"/>
          </a:p>
        </p:txBody>
      </p:sp>
    </p:spTree>
    <p:extLst>
      <p:ext uri="{BB962C8B-B14F-4D97-AF65-F5344CB8AC3E}">
        <p14:creationId xmlns:p14="http://schemas.microsoft.com/office/powerpoint/2010/main" val="164514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5291" y="376226"/>
            <a:ext cx="8064000" cy="1325563"/>
          </a:xfrm>
        </p:spPr>
        <p:txBody>
          <a:bodyPr/>
          <a:lstStyle/>
          <a:p>
            <a:r>
              <a:rPr lang="cs-CZ" dirty="0"/>
              <a:t>Vymezení pojmu počítačová síť</a:t>
            </a:r>
          </a:p>
        </p:txBody>
      </p:sp>
      <p:sp>
        <p:nvSpPr>
          <p:cNvPr id="3" name="Zástupný symbol pro obsah 2"/>
          <p:cNvSpPr>
            <a:spLocks noGrp="1"/>
          </p:cNvSpPr>
          <p:nvPr>
            <p:ph idx="1"/>
          </p:nvPr>
        </p:nvSpPr>
        <p:spPr>
          <a:xfrm>
            <a:off x="517329" y="1780284"/>
            <a:ext cx="8064000" cy="4081204"/>
          </a:xfrm>
        </p:spPr>
        <p:txBody>
          <a:bodyPr>
            <a:normAutofit/>
          </a:bodyPr>
          <a:lstStyle/>
          <a:p>
            <a:r>
              <a:rPr lang="cs-CZ" dirty="0"/>
              <a:t>Skupina počítačů spojených dohromady, umožňující více uživatelům přistupovat k jedněm zdrojům, sdílet jedna data a využívat je, se nazývá počítačová síť.</a:t>
            </a:r>
          </a:p>
          <a:p>
            <a:endParaRPr lang="cs-CZ" dirty="0"/>
          </a:p>
          <a:p>
            <a:endParaRPr lang="cs-CZ" dirty="0"/>
          </a:p>
          <a:p>
            <a:endParaRPr lang="cs-CZ" dirty="0"/>
          </a:p>
          <a:p>
            <a:endParaRPr lang="cs-CZ" dirty="0"/>
          </a:p>
          <a:p>
            <a:endParaRPr lang="cs-CZ" dirty="0"/>
          </a:p>
          <a:p>
            <a:r>
              <a:rPr lang="cs-CZ" sz="1200" dirty="0"/>
              <a:t> Obr. </a:t>
            </a:r>
            <a:r>
              <a:rPr lang="cs-CZ" sz="1200" dirty="0" err="1"/>
              <a:t>Příklad</a:t>
            </a:r>
            <a:r>
              <a:rPr lang="cs-CZ" sz="1200" dirty="0"/>
              <a:t> </a:t>
            </a:r>
            <a:r>
              <a:rPr lang="cs-CZ" sz="1200" dirty="0" err="1"/>
              <a:t>počítačove</a:t>
            </a:r>
            <a:r>
              <a:rPr lang="cs-CZ" sz="1200" dirty="0"/>
              <a:t>́ </a:t>
            </a:r>
            <a:r>
              <a:rPr lang="cs-CZ" sz="1200" dirty="0" err="1"/>
              <a:t>síte</a:t>
            </a:r>
            <a:r>
              <a:rPr lang="cs-CZ" sz="1200" dirty="0"/>
              <a:t>̌; zdroj: http://</a:t>
            </a:r>
            <a:r>
              <a:rPr lang="cs-CZ" sz="1200" dirty="0" err="1"/>
              <a:t>site.the.cz</a:t>
            </a:r>
            <a:r>
              <a:rPr lang="cs-CZ" sz="1200" dirty="0"/>
              <a:t>/</a:t>
            </a:r>
            <a:r>
              <a:rPr lang="cs-CZ" sz="1200" dirty="0" err="1"/>
              <a:t>index.php?id</a:t>
            </a:r>
            <a:r>
              <a:rPr lang="cs-CZ" sz="1200" dirty="0"/>
              <a:t>=1 </a:t>
            </a:r>
            <a:endParaRPr lang="cs-CZ" sz="600" dirty="0"/>
          </a:p>
          <a:p>
            <a:endParaRPr lang="cs-CZ" sz="2800" dirty="0"/>
          </a:p>
        </p:txBody>
      </p:sp>
      <p:pic>
        <p:nvPicPr>
          <p:cNvPr id="4" name="Picture 2" descr="page32image64675760">
            <a:extLst>
              <a:ext uri="{FF2B5EF4-FFF2-40B4-BE49-F238E27FC236}">
                <a16:creationId xmlns:a16="http://schemas.microsoft.com/office/drawing/2014/main" id="{DE2FC564-7140-8F40-B444-F208D5054A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311" y="3053039"/>
            <a:ext cx="5207000" cy="181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52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Struktura počítačové sítě</a:t>
            </a:r>
          </a:p>
        </p:txBody>
      </p:sp>
      <p:sp>
        <p:nvSpPr>
          <p:cNvPr id="3" name="Content Placeholder 2"/>
          <p:cNvSpPr>
            <a:spLocks noGrp="1"/>
          </p:cNvSpPr>
          <p:nvPr>
            <p:ph idx="1"/>
          </p:nvPr>
        </p:nvSpPr>
        <p:spPr>
          <a:xfrm>
            <a:off x="540000" y="1825625"/>
            <a:ext cx="8064000" cy="4081204"/>
          </a:xfrm>
        </p:spPr>
        <p:txBody>
          <a:bodyPr>
            <a:normAutofit/>
          </a:bodyPr>
          <a:lstStyle/>
          <a:p>
            <a:r>
              <a:rPr lang="cs-CZ" dirty="0"/>
              <a:t>Každá počítačová síť se skládá z jednotlivých stanic (počítačů), síťového hardwaru (síťové karty, kabely, konektory, aktivní prvky atd.) a síťového softwaru (programů pro práci v síti). Podle úlohy, kterou daný počítač – koncový uzel – v síti plní rozdělujeme počítače na:</a:t>
            </a:r>
          </a:p>
          <a:p>
            <a:r>
              <a:rPr lang="cs-CZ" dirty="0"/>
              <a:t>servery</a:t>
            </a:r>
          </a:p>
          <a:p>
            <a:r>
              <a:rPr lang="cs-CZ" dirty="0"/>
              <a:t>pracovní stanice (Workstation)</a:t>
            </a:r>
            <a:endParaRPr lang="cs-CZ" sz="2800" dirty="0"/>
          </a:p>
        </p:txBody>
      </p:sp>
    </p:spTree>
    <p:extLst>
      <p:ext uri="{BB962C8B-B14F-4D97-AF65-F5344CB8AC3E}">
        <p14:creationId xmlns:p14="http://schemas.microsoft.com/office/powerpoint/2010/main" val="97232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38130"/>
            <a:ext cx="8064000" cy="1022102"/>
          </a:xfrm>
        </p:spPr>
        <p:txBody>
          <a:bodyPr/>
          <a:lstStyle/>
          <a:p>
            <a:r>
              <a:rPr lang="cs-CZ" dirty="0"/>
              <a:t>Servery</a:t>
            </a:r>
          </a:p>
        </p:txBody>
      </p:sp>
      <p:sp>
        <p:nvSpPr>
          <p:cNvPr id="3" name="Content Placeholder 2"/>
          <p:cNvSpPr>
            <a:spLocks noGrp="1"/>
          </p:cNvSpPr>
          <p:nvPr>
            <p:ph idx="1"/>
          </p:nvPr>
        </p:nvSpPr>
        <p:spPr>
          <a:xfrm>
            <a:off x="540000" y="1457519"/>
            <a:ext cx="8064000" cy="4081204"/>
          </a:xfrm>
        </p:spPr>
        <p:txBody>
          <a:bodyPr>
            <a:normAutofit/>
          </a:bodyPr>
          <a:lstStyle/>
          <a:p>
            <a:r>
              <a:rPr lang="cs-CZ" dirty="0"/>
              <a:t>poskytují ostatním stanicím určité služby (souborové, aplikační, tiskové, poštovní, databázové, terminálové),</a:t>
            </a:r>
          </a:p>
          <a:p>
            <a:r>
              <a:rPr lang="cs-CZ" dirty="0"/>
              <a:t>současně plní funkci řídící stanice v síti,</a:t>
            </a:r>
          </a:p>
          <a:p>
            <a:r>
              <a:rPr lang="cs-CZ" dirty="0"/>
              <a:t>v síti může být jeden nebo více serverů (v malých sítích nemusí být žádný – viz síť peer-to-peer níže).</a:t>
            </a:r>
          </a:p>
          <a:p>
            <a:r>
              <a:rPr lang="cs-CZ" dirty="0"/>
              <a:t>Server je počítač, který ostatním nabízí své služby. Z tohoto důvodu bývá vybaven odlišným hardwarem i softwarem, než mají běžné stanice. Hardware pro servery bývá jednak výkonnější, jednak odolnější vůči chybám, musí obsahovat zdroj nepřerušitelného napájení elektrickou energií (UPS) a taky zálohovací systém[8].</a:t>
            </a:r>
          </a:p>
        </p:txBody>
      </p:sp>
    </p:spTree>
    <p:extLst>
      <p:ext uri="{BB962C8B-B14F-4D97-AF65-F5344CB8AC3E}">
        <p14:creationId xmlns:p14="http://schemas.microsoft.com/office/powerpoint/2010/main" val="132869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a:t>Servery</a:t>
            </a:r>
            <a:r>
              <a:rPr lang="en-US" sz="4000" dirty="0"/>
              <a:t> a OS</a:t>
            </a:r>
          </a:p>
        </p:txBody>
      </p:sp>
      <p:sp>
        <p:nvSpPr>
          <p:cNvPr id="6" name="Zástupný symbol pro obsah 5">
            <a:extLst>
              <a:ext uri="{FF2B5EF4-FFF2-40B4-BE49-F238E27FC236}">
                <a16:creationId xmlns:a16="http://schemas.microsoft.com/office/drawing/2014/main" id="{F6F5EBCE-C67A-B74E-9AD2-E2C1793259B8}"/>
              </a:ext>
            </a:extLst>
          </p:cNvPr>
          <p:cNvSpPr>
            <a:spLocks noGrp="1"/>
          </p:cNvSpPr>
          <p:nvPr>
            <p:ph idx="1"/>
          </p:nvPr>
        </p:nvSpPr>
        <p:spPr>
          <a:xfrm>
            <a:off x="540000" y="1690692"/>
            <a:ext cx="8064000" cy="4081204"/>
          </a:xfrm>
        </p:spPr>
        <p:txBody>
          <a:bodyPr/>
          <a:lstStyle/>
          <a:p>
            <a:r>
              <a:rPr lang="cs-CZ" dirty="0"/>
              <a:t>Po stránce software může být použit jiný operační systém, než mají běžné stanice. Síťový operační systém typu server se skládá ze dvou částí: síťový software nainstalovaný na klientech a nainstalovaný na serverech. Tak tomu je například u operačního systému Windows, který dnes může vidět např. ve verzích Windows 2000 server, Windows 2003 server, Windows Server (adaptovaný na </a:t>
            </a:r>
            <a:r>
              <a:rPr lang="cs-CZ" dirty="0" err="1"/>
              <a:t>cloudové</a:t>
            </a:r>
            <a:r>
              <a:rPr lang="cs-CZ" dirty="0"/>
              <a:t> služby), různé verze Linux serverů, apod. </a:t>
            </a:r>
          </a:p>
          <a:p>
            <a:endParaRPr lang="cs-CZ" dirty="0"/>
          </a:p>
        </p:txBody>
      </p:sp>
    </p:spTree>
    <p:extLst>
      <p:ext uri="{BB962C8B-B14F-4D97-AF65-F5344CB8AC3E}">
        <p14:creationId xmlns:p14="http://schemas.microsoft.com/office/powerpoint/2010/main" val="400265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Rozdělení počítačových sítí podle jejich rozsahu (velikosti)</a:t>
            </a:r>
          </a:p>
        </p:txBody>
      </p:sp>
      <p:sp>
        <p:nvSpPr>
          <p:cNvPr id="3" name="Content Placeholder 2"/>
          <p:cNvSpPr>
            <a:spLocks noGrp="1"/>
          </p:cNvSpPr>
          <p:nvPr>
            <p:ph idx="1"/>
          </p:nvPr>
        </p:nvSpPr>
        <p:spPr>
          <a:xfrm>
            <a:off x="540000" y="1825625"/>
            <a:ext cx="7890845" cy="4081204"/>
          </a:xfrm>
        </p:spPr>
        <p:txBody>
          <a:bodyPr>
            <a:normAutofit/>
          </a:bodyPr>
          <a:lstStyle/>
          <a:p>
            <a:r>
              <a:rPr lang="cs-CZ" sz="2800" dirty="0"/>
              <a:t>LAN</a:t>
            </a:r>
          </a:p>
          <a:p>
            <a:r>
              <a:rPr lang="cs-CZ" sz="2800" dirty="0"/>
              <a:t>MAN</a:t>
            </a:r>
          </a:p>
          <a:p>
            <a:r>
              <a:rPr lang="cs-CZ" sz="2800" dirty="0"/>
              <a:t>WAN</a:t>
            </a:r>
          </a:p>
          <a:p>
            <a:r>
              <a:rPr lang="cs-CZ" sz="2800" dirty="0"/>
              <a:t>PAN</a:t>
            </a:r>
          </a:p>
          <a:p>
            <a:endParaRPr lang="en-US" sz="2800" dirty="0"/>
          </a:p>
        </p:txBody>
      </p:sp>
    </p:spTree>
    <p:extLst>
      <p:ext uri="{BB962C8B-B14F-4D97-AF65-F5344CB8AC3E}">
        <p14:creationId xmlns:p14="http://schemas.microsoft.com/office/powerpoint/2010/main" val="551806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LAN – </a:t>
            </a:r>
            <a:r>
              <a:rPr lang="cs-CZ" dirty="0" err="1"/>
              <a:t>Local</a:t>
            </a:r>
            <a:r>
              <a:rPr lang="cs-CZ" dirty="0"/>
              <a:t> Area Network - lokální sítě</a:t>
            </a:r>
          </a:p>
        </p:txBody>
      </p:sp>
      <p:sp>
        <p:nvSpPr>
          <p:cNvPr id="7" name="Content Placeholder 2">
            <a:extLst>
              <a:ext uri="{FF2B5EF4-FFF2-40B4-BE49-F238E27FC236}">
                <a16:creationId xmlns:a16="http://schemas.microsoft.com/office/drawing/2014/main" id="{E96A9192-1829-AD45-8C45-E0180FC24AC5}"/>
              </a:ext>
            </a:extLst>
          </p:cNvPr>
          <p:cNvSpPr>
            <a:spLocks noGrp="1"/>
          </p:cNvSpPr>
          <p:nvPr>
            <p:ph idx="1"/>
          </p:nvPr>
        </p:nvSpPr>
        <p:spPr>
          <a:xfrm>
            <a:off x="540000" y="1825625"/>
            <a:ext cx="7890845" cy="4081204"/>
          </a:xfrm>
        </p:spPr>
        <p:txBody>
          <a:bodyPr>
            <a:normAutofit/>
          </a:bodyPr>
          <a:lstStyle/>
          <a:p>
            <a:r>
              <a:rPr lang="cs-CZ" dirty="0"/>
              <a:t>Prvky </a:t>
            </a:r>
            <a:r>
              <a:rPr lang="cs-CZ" dirty="0" err="1"/>
              <a:t>takove</a:t>
            </a:r>
            <a:r>
              <a:rPr lang="cs-CZ" dirty="0"/>
              <a:t>́ </a:t>
            </a:r>
            <a:r>
              <a:rPr lang="cs-CZ" dirty="0" err="1"/>
              <a:t>síte</a:t>
            </a:r>
            <a:r>
              <a:rPr lang="cs-CZ" dirty="0"/>
              <a:t>̌ jsou </a:t>
            </a:r>
            <a:r>
              <a:rPr lang="cs-CZ" dirty="0" err="1"/>
              <a:t>rozmístěny</a:t>
            </a:r>
            <a:r>
              <a:rPr lang="cs-CZ" dirty="0"/>
              <a:t> v </a:t>
            </a:r>
            <a:r>
              <a:rPr lang="cs-CZ" dirty="0" err="1"/>
              <a:t>určitém</a:t>
            </a:r>
            <a:r>
              <a:rPr lang="cs-CZ" dirty="0"/>
              <a:t> </a:t>
            </a:r>
            <a:r>
              <a:rPr lang="cs-CZ" dirty="0" err="1"/>
              <a:t>ohraničeném</a:t>
            </a:r>
            <a:r>
              <a:rPr lang="cs-CZ" dirty="0"/>
              <a:t> objektu, </a:t>
            </a:r>
            <a:r>
              <a:rPr lang="cs-CZ" dirty="0" err="1"/>
              <a:t>ktery</a:t>
            </a:r>
            <a:r>
              <a:rPr lang="cs-CZ" dirty="0"/>
              <a:t>́ se </a:t>
            </a:r>
            <a:r>
              <a:rPr lang="cs-CZ" dirty="0" err="1"/>
              <a:t>rozprostíra</a:t>
            </a:r>
            <a:r>
              <a:rPr lang="cs-CZ" dirty="0"/>
              <a:t>́ v rozmezí stovek metrů. </a:t>
            </a:r>
            <a:r>
              <a:rPr lang="cs-CZ" dirty="0" err="1"/>
              <a:t>Většinou</a:t>
            </a:r>
            <a:r>
              <a:rPr lang="cs-CZ" dirty="0"/>
              <a:t> se jedná o </a:t>
            </a:r>
            <a:r>
              <a:rPr lang="cs-CZ" dirty="0" err="1"/>
              <a:t>učebnu</a:t>
            </a:r>
            <a:r>
              <a:rPr lang="cs-CZ" dirty="0"/>
              <a:t>, </a:t>
            </a:r>
            <a:r>
              <a:rPr lang="cs-CZ" dirty="0" err="1"/>
              <a:t>školu</a:t>
            </a:r>
            <a:r>
              <a:rPr lang="cs-CZ" dirty="0"/>
              <a:t>, firmu, </a:t>
            </a:r>
            <a:r>
              <a:rPr lang="cs-CZ" dirty="0" err="1"/>
              <a:t>závod</a:t>
            </a:r>
            <a:r>
              <a:rPr lang="cs-CZ" dirty="0"/>
              <a:t> atd. Celá </a:t>
            </a:r>
            <a:r>
              <a:rPr lang="cs-CZ" dirty="0" err="1"/>
              <a:t>sít</a:t>
            </a:r>
            <a:r>
              <a:rPr lang="cs-CZ" dirty="0"/>
              <a:t>̌ je pod kontrolou (logickou i fyzickou) jednoho </a:t>
            </a:r>
            <a:r>
              <a:rPr lang="cs-CZ" dirty="0" err="1"/>
              <a:t>pracovníka</a:t>
            </a:r>
            <a:r>
              <a:rPr lang="cs-CZ" dirty="0"/>
              <a:t>, </a:t>
            </a:r>
            <a:r>
              <a:rPr lang="cs-CZ" dirty="0" err="1"/>
              <a:t>označovaného</a:t>
            </a:r>
            <a:r>
              <a:rPr lang="cs-CZ" dirty="0"/>
              <a:t> jako </a:t>
            </a:r>
            <a:r>
              <a:rPr lang="cs-CZ" dirty="0" err="1"/>
              <a:t>správce</a:t>
            </a:r>
            <a:r>
              <a:rPr lang="cs-CZ" dirty="0"/>
              <a:t> </a:t>
            </a:r>
            <a:r>
              <a:rPr lang="cs-CZ" dirty="0" err="1"/>
              <a:t>síte</a:t>
            </a:r>
            <a:r>
              <a:rPr lang="cs-CZ" dirty="0"/>
              <a:t>̌ (</a:t>
            </a:r>
            <a:r>
              <a:rPr lang="cs-CZ" dirty="0" err="1"/>
              <a:t>supervisor</a:t>
            </a:r>
            <a:r>
              <a:rPr lang="cs-CZ" dirty="0"/>
              <a:t>, </a:t>
            </a:r>
            <a:r>
              <a:rPr lang="cs-CZ" dirty="0" err="1"/>
              <a:t>administrátor</a:t>
            </a:r>
            <a:r>
              <a:rPr lang="cs-CZ" dirty="0"/>
              <a:t>).</a:t>
            </a:r>
          </a:p>
          <a:p>
            <a:r>
              <a:rPr lang="cs-CZ" dirty="0"/>
              <a:t>Síť se skládá obvykle z osobních počítačů doplněných o potřebné hardwarové prostředky (síťové adaptéry, konektory) a spojené síťovými kabely. Přenosová média jsou různá – od kroucené dvou- linky přes koaxiální kabel až po vysokorychlostní optické kabely. Žádnou výjimkou už dnes nejsou ani bezdrátové spoje.</a:t>
            </a:r>
          </a:p>
        </p:txBody>
      </p:sp>
    </p:spTree>
    <p:extLst>
      <p:ext uri="{BB962C8B-B14F-4D97-AF65-F5344CB8AC3E}">
        <p14:creationId xmlns:p14="http://schemas.microsoft.com/office/powerpoint/2010/main" val="4146711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LAN – </a:t>
            </a:r>
            <a:r>
              <a:rPr lang="cs-CZ" dirty="0" err="1"/>
              <a:t>Local</a:t>
            </a:r>
            <a:r>
              <a:rPr lang="cs-CZ" dirty="0"/>
              <a:t> Area Network - lokální sítě </a:t>
            </a:r>
          </a:p>
        </p:txBody>
      </p:sp>
      <p:sp>
        <p:nvSpPr>
          <p:cNvPr id="3" name="Content Placeholder 2"/>
          <p:cNvSpPr>
            <a:spLocks noGrp="1"/>
          </p:cNvSpPr>
          <p:nvPr>
            <p:ph idx="1"/>
          </p:nvPr>
        </p:nvSpPr>
        <p:spPr/>
        <p:txBody>
          <a:bodyPr/>
          <a:lstStyle/>
          <a:p>
            <a:pPr marL="0" indent="0">
              <a:buNone/>
            </a:pPr>
            <a:endParaRPr lang="cs-CZ" dirty="0"/>
          </a:p>
          <a:p>
            <a:endParaRPr lang="cs-CZ" dirty="0"/>
          </a:p>
          <a:p>
            <a:endParaRPr lang="cs-CZ" dirty="0"/>
          </a:p>
          <a:p>
            <a:endParaRPr lang="cs-CZ" dirty="0"/>
          </a:p>
          <a:p>
            <a:endParaRPr lang="en-US" dirty="0"/>
          </a:p>
        </p:txBody>
      </p:sp>
      <p:sp>
        <p:nvSpPr>
          <p:cNvPr id="6" name="Content Placeholder 2">
            <a:extLst>
              <a:ext uri="{FF2B5EF4-FFF2-40B4-BE49-F238E27FC236}">
                <a16:creationId xmlns:a16="http://schemas.microsoft.com/office/drawing/2014/main" id="{4827CD9D-1589-3B4E-913A-B429DB9CF192}"/>
              </a:ext>
            </a:extLst>
          </p:cNvPr>
          <p:cNvSpPr txBox="1">
            <a:spLocks/>
          </p:cNvSpPr>
          <p:nvPr/>
        </p:nvSpPr>
        <p:spPr>
          <a:xfrm>
            <a:off x="540000" y="1825625"/>
            <a:ext cx="7890845" cy="4081204"/>
          </a:xfrm>
          <a:prstGeom prst="rect">
            <a:avLst/>
          </a:prstGeom>
        </p:spPr>
        <p:txBody>
          <a:bodyPr vert="horz" lIns="91440" tIns="45720" rIns="91440" bIns="45720" rtlCol="0">
            <a:normAutofit/>
          </a:bodyPr>
          <a:lst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cs-CZ" dirty="0"/>
              <a:t>Lokální počítačová síť zajišťuje následující služby:</a:t>
            </a:r>
          </a:p>
          <a:p>
            <a:r>
              <a:rPr lang="cs-CZ" dirty="0"/>
              <a:t>sdílení nákladných periferií (laserové tiskárny, velkokapacitní diskové systémy, systémy CD- ROM, apod.),</a:t>
            </a:r>
          </a:p>
          <a:p>
            <a:r>
              <a:rPr lang="cs-CZ" dirty="0"/>
              <a:t>sdílení společných dat a aplikací (zajišťující aktuálnost dat, úsporu diskového prostoru, snadné zálohování, přechody na vyšší verzi produktů, apod.),</a:t>
            </a:r>
          </a:p>
          <a:p>
            <a:r>
              <a:rPr lang="cs-CZ" dirty="0"/>
              <a:t>využívání intranetu a jednoduchou komunikaci mezi uživateli (posílání zpráv, počítačová pošta). </a:t>
            </a:r>
            <a:endParaRPr lang="cs-CZ" sz="2800" dirty="0"/>
          </a:p>
        </p:txBody>
      </p:sp>
    </p:spTree>
    <p:extLst>
      <p:ext uri="{BB962C8B-B14F-4D97-AF65-F5344CB8AC3E}">
        <p14:creationId xmlns:p14="http://schemas.microsoft.com/office/powerpoint/2010/main" val="3575976009"/>
      </p:ext>
    </p:extLst>
  </p:cSld>
  <p:clrMapOvr>
    <a:masterClrMapping/>
  </p:clrMapOvr>
</p:sld>
</file>

<file path=ppt/theme/theme1.xml><?xml version="1.0" encoding="utf-8"?>
<a:theme xmlns:a="http://schemas.openxmlformats.org/drawingml/2006/main" name="Sablona PPT_4-3_CZ">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Sablona%20PPT_4-3_CZ.potx</Template>
  <TotalTime>525</TotalTime>
  <Words>1699</Words>
  <Application>Microsoft Macintosh PowerPoint</Application>
  <PresentationFormat>Předvádění na obrazovce (4:3)</PresentationFormat>
  <Paragraphs>99</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Calibri Light</vt:lpstr>
      <vt:lpstr>Sablona PPT_4-3_CZ</vt:lpstr>
      <vt:lpstr>POČÍTAČOVÉ SÍTĚ</vt:lpstr>
      <vt:lpstr>Vymezení pojmu počítačová síť</vt:lpstr>
      <vt:lpstr>Vymezení pojmu počítačová síť</vt:lpstr>
      <vt:lpstr>Struktura počítačové sítě</vt:lpstr>
      <vt:lpstr>Servery</vt:lpstr>
      <vt:lpstr>Servery a OS</vt:lpstr>
      <vt:lpstr>Rozdělení počítačových sítí podle jejich rozsahu (velikosti)</vt:lpstr>
      <vt:lpstr>LAN – Local Area Network - lokální sítě</vt:lpstr>
      <vt:lpstr>LAN – Local Area Network - lokální sítě </vt:lpstr>
      <vt:lpstr>MAN - Metropolitan Area Network, metropolitní sítě</vt:lpstr>
      <vt:lpstr>WAN - Wide Area Network – rozsáhlé sítě </vt:lpstr>
      <vt:lpstr>WAN - Wide Area Network – rozsáhlé sítě </vt:lpstr>
      <vt:lpstr>WAN - Wide Area Network – rozsáhlé sítě (služby)</vt:lpstr>
      <vt:lpstr>WAN - Wide Area Network – rozsáhlé sítě (služby)</vt:lpstr>
      <vt:lpstr>Rozdělení sítí podle vztahu mezi uzly</vt:lpstr>
      <vt:lpstr>Peer-to-Peer</vt:lpstr>
      <vt:lpstr>Klient - Server</vt:lpstr>
      <vt:lpstr>Klient - Server</vt:lpstr>
      <vt:lpstr>SAN – Storage Area Network - síť úložišť</vt:lpstr>
      <vt:lpstr>Dělení sítí podle topologie</vt:lpstr>
      <vt:lpstr>Sběrnicová topologie (serial hub)</vt:lpstr>
      <vt:lpstr>Hvězdicová topologie (star)</vt:lpstr>
      <vt:lpstr>Hvězdicová topologie (star)</vt:lpstr>
      <vt:lpstr>Prstencová topologie (ring)</vt:lpstr>
      <vt:lpstr>Prstencová topologie (ring)</vt:lpstr>
      <vt:lpstr>Hybridní topologie (Strom)</vt:lpstr>
      <vt:lpstr>Děkuji za pozornost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Adam Kazmíř</dc:creator>
  <cp:lastModifiedBy>Lavrinčík Jan</cp:lastModifiedBy>
  <cp:revision>29</cp:revision>
  <dcterms:created xsi:type="dcterms:W3CDTF">2016-02-02T10:34:09Z</dcterms:created>
  <dcterms:modified xsi:type="dcterms:W3CDTF">2019-10-13T20:44:56Z</dcterms:modified>
</cp:coreProperties>
</file>