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9" r:id="rId5"/>
    <p:sldId id="258" r:id="rId6"/>
    <p:sldId id="263" r:id="rId7"/>
    <p:sldId id="260" r:id="rId8"/>
    <p:sldId id="261" r:id="rId9"/>
    <p:sldId id="262" r:id="rId10"/>
    <p:sldId id="264" r:id="rId11"/>
    <p:sldId id="267" r:id="rId12"/>
    <p:sldId id="265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31" autoAdjust="0"/>
    <p:restoredTop sz="94660"/>
  </p:normalViewPr>
  <p:slideViewPr>
    <p:cSldViewPr snapToGrid="0" showGuides="1">
      <p:cViewPr>
        <p:scale>
          <a:sx n="110" d="100"/>
          <a:sy n="110" d="100"/>
        </p:scale>
        <p:origin x="3272" y="14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Click to edit Master title style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Click to edit Master subtitle style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Click to edit Master title style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Drag picture to placeholder or click icon to add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HARDWAROVÉ SOUČÁSTI POČÍTAČE</a:t>
            </a:r>
            <a:endParaRPr lang="cs-CZ" sz="54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PhDr. Jan </a:t>
            </a:r>
            <a:r>
              <a:rPr lang="cs-CZ" dirty="0" err="1"/>
              <a:t>Lavrinčík</a:t>
            </a:r>
            <a:r>
              <a:rPr lang="cs-CZ" dirty="0"/>
              <a:t>, </a:t>
            </a:r>
            <a:r>
              <a:rPr lang="cs-CZ" dirty="0" err="1"/>
              <a:t>DiS</a:t>
            </a:r>
            <a:r>
              <a:rPr lang="cs-CZ" dirty="0"/>
              <a:t>., Ph.D.</a:t>
            </a:r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Klávesnice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Klávesnice</a:t>
            </a:r>
            <a:r>
              <a:rPr lang="cs-CZ" dirty="0"/>
              <a:t> je </a:t>
            </a:r>
            <a:r>
              <a:rPr lang="cs-CZ" dirty="0" err="1"/>
              <a:t>vstupni</a:t>
            </a:r>
            <a:r>
              <a:rPr lang="cs-CZ" dirty="0"/>
              <a:t>́ </a:t>
            </a:r>
            <a:r>
              <a:rPr lang="cs-CZ" dirty="0" err="1"/>
              <a:t>zařízení</a:t>
            </a:r>
            <a:r>
              <a:rPr lang="cs-CZ" dirty="0"/>
              <a:t>, pomocí </a:t>
            </a:r>
            <a:r>
              <a:rPr lang="cs-CZ" dirty="0" err="1"/>
              <a:t>kterého</a:t>
            </a:r>
            <a:r>
              <a:rPr lang="cs-CZ" dirty="0"/>
              <a:t> </a:t>
            </a:r>
            <a:r>
              <a:rPr lang="cs-CZ" dirty="0" err="1"/>
              <a:t>zadáváme</a:t>
            </a:r>
            <a:r>
              <a:rPr lang="cs-CZ" dirty="0"/>
              <a:t> data do </a:t>
            </a:r>
            <a:r>
              <a:rPr lang="cs-CZ" dirty="0" err="1"/>
              <a:t>počítače</a:t>
            </a:r>
            <a:r>
              <a:rPr lang="cs-CZ" dirty="0"/>
              <a:t>. Jedná se tedy o </a:t>
            </a:r>
            <a:r>
              <a:rPr lang="cs-CZ" dirty="0" err="1"/>
              <a:t>vstupni</a:t>
            </a:r>
            <a:r>
              <a:rPr lang="cs-CZ" dirty="0"/>
              <a:t>́ </a:t>
            </a:r>
            <a:r>
              <a:rPr lang="cs-CZ" dirty="0" err="1"/>
              <a:t>zařízeni</a:t>
            </a:r>
            <a:r>
              <a:rPr lang="cs-CZ" dirty="0"/>
              <a:t>́. Po stisku </a:t>
            </a:r>
            <a:r>
              <a:rPr lang="cs-CZ" dirty="0" err="1"/>
              <a:t>určite</a:t>
            </a:r>
            <a:r>
              <a:rPr lang="cs-CZ" dirty="0"/>
              <a:t>́ </a:t>
            </a:r>
            <a:r>
              <a:rPr lang="cs-CZ" dirty="0" err="1"/>
              <a:t>klávesy</a:t>
            </a:r>
            <a:r>
              <a:rPr lang="cs-CZ" dirty="0"/>
              <a:t> je do </a:t>
            </a:r>
            <a:r>
              <a:rPr lang="cs-CZ" dirty="0" err="1"/>
              <a:t>počítače</a:t>
            </a:r>
            <a:r>
              <a:rPr lang="cs-CZ" dirty="0"/>
              <a:t> </a:t>
            </a:r>
            <a:r>
              <a:rPr lang="cs-CZ" dirty="0" err="1"/>
              <a:t>zaslán</a:t>
            </a:r>
            <a:r>
              <a:rPr lang="cs-CZ" dirty="0"/>
              <a:t> </a:t>
            </a:r>
            <a:r>
              <a:rPr lang="cs-CZ" dirty="0" err="1"/>
              <a:t>jeji</a:t>
            </a:r>
            <a:r>
              <a:rPr lang="cs-CZ" dirty="0"/>
              <a:t>́ </a:t>
            </a:r>
            <a:r>
              <a:rPr lang="cs-CZ" dirty="0" err="1"/>
              <a:t>kód</a:t>
            </a:r>
            <a:r>
              <a:rPr lang="cs-CZ" dirty="0"/>
              <a:t>, </a:t>
            </a:r>
            <a:r>
              <a:rPr lang="cs-CZ" dirty="0" err="1"/>
              <a:t>ktery</a:t>
            </a:r>
            <a:r>
              <a:rPr lang="cs-CZ" dirty="0"/>
              <a:t>́ je </a:t>
            </a:r>
            <a:r>
              <a:rPr lang="cs-CZ" dirty="0" err="1"/>
              <a:t>dále</a:t>
            </a:r>
            <a:r>
              <a:rPr lang="cs-CZ" dirty="0"/>
              <a:t> </a:t>
            </a:r>
            <a:r>
              <a:rPr lang="cs-CZ" dirty="0" err="1"/>
              <a:t>zpracováván</a:t>
            </a:r>
            <a:r>
              <a:rPr lang="cs-CZ" dirty="0"/>
              <a:t> (</a:t>
            </a:r>
            <a:r>
              <a:rPr lang="cs-CZ" dirty="0" err="1"/>
              <a:t>přeložen</a:t>
            </a:r>
            <a:r>
              <a:rPr lang="cs-CZ" dirty="0"/>
              <a:t> na </a:t>
            </a:r>
            <a:r>
              <a:rPr lang="cs-CZ" dirty="0" err="1"/>
              <a:t>příkaz</a:t>
            </a:r>
            <a:r>
              <a:rPr lang="cs-CZ" dirty="0"/>
              <a:t> nebo alfanumerický znak). </a:t>
            </a:r>
            <a:r>
              <a:rPr lang="cs-CZ" dirty="0" err="1"/>
              <a:t>Klávesnici</a:t>
            </a:r>
            <a:r>
              <a:rPr lang="cs-CZ" dirty="0"/>
              <a:t> </a:t>
            </a:r>
            <a:r>
              <a:rPr lang="cs-CZ" dirty="0" err="1"/>
              <a:t>připojujeme</a:t>
            </a:r>
            <a:r>
              <a:rPr lang="cs-CZ" dirty="0"/>
              <a:t> k </a:t>
            </a:r>
            <a:r>
              <a:rPr lang="cs-CZ" dirty="0" err="1"/>
              <a:t>počítači</a:t>
            </a:r>
            <a:r>
              <a:rPr lang="cs-CZ" dirty="0"/>
              <a:t> obvykle pomocí portu USB nebo </a:t>
            </a:r>
            <a:r>
              <a:rPr lang="cs-CZ" dirty="0" err="1"/>
              <a:t>můžeme</a:t>
            </a:r>
            <a:r>
              <a:rPr lang="cs-CZ" dirty="0"/>
              <a:t> </a:t>
            </a:r>
            <a:r>
              <a:rPr lang="cs-CZ" dirty="0" err="1"/>
              <a:t>využít</a:t>
            </a:r>
            <a:r>
              <a:rPr lang="cs-CZ" dirty="0"/>
              <a:t> </a:t>
            </a:r>
            <a:r>
              <a:rPr lang="cs-CZ" dirty="0" err="1"/>
              <a:t>bezdrátovou</a:t>
            </a:r>
            <a:r>
              <a:rPr lang="cs-CZ" dirty="0"/>
              <a:t> komunikaci pomocí </a:t>
            </a:r>
            <a:r>
              <a:rPr lang="cs-CZ" dirty="0" err="1"/>
              <a:t>bluetooth</a:t>
            </a:r>
            <a:r>
              <a:rPr lang="cs-CZ" dirty="0"/>
              <a:t>. </a:t>
            </a:r>
            <a:endParaRPr lang="cs-CZ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792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C3D22F-567B-A244-B056-E39540E6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Myš 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2EF50320-B583-3241-B20D-3DFEB0E764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</a:t>
            </a:r>
            <a:r>
              <a:rPr lang="cs-CZ" dirty="0" err="1"/>
              <a:t>ploše</a:t>
            </a:r>
            <a:r>
              <a:rPr lang="cs-CZ" dirty="0"/>
              <a:t> monitoru pomocí </a:t>
            </a:r>
            <a:r>
              <a:rPr lang="cs-CZ" dirty="0" err="1"/>
              <a:t>myši</a:t>
            </a:r>
            <a:r>
              <a:rPr lang="cs-CZ" dirty="0"/>
              <a:t> </a:t>
            </a:r>
            <a:r>
              <a:rPr lang="cs-CZ" dirty="0" err="1"/>
              <a:t>ovládáme</a:t>
            </a:r>
            <a:r>
              <a:rPr lang="cs-CZ" dirty="0"/>
              <a:t> kurzor, </a:t>
            </a:r>
            <a:r>
              <a:rPr lang="cs-CZ" dirty="0" err="1"/>
              <a:t>kterým</a:t>
            </a:r>
            <a:r>
              <a:rPr lang="cs-CZ" dirty="0"/>
              <a:t> je </a:t>
            </a:r>
            <a:r>
              <a:rPr lang="cs-CZ" dirty="0" err="1"/>
              <a:t>možne</a:t>
            </a:r>
            <a:r>
              <a:rPr lang="cs-CZ" dirty="0"/>
              <a:t>́ </a:t>
            </a:r>
            <a:r>
              <a:rPr lang="cs-CZ" dirty="0" err="1"/>
              <a:t>ovládat</a:t>
            </a:r>
            <a:r>
              <a:rPr lang="cs-CZ" dirty="0"/>
              <a:t> </a:t>
            </a:r>
            <a:r>
              <a:rPr lang="cs-CZ" dirty="0" err="1"/>
              <a:t>různe</a:t>
            </a:r>
            <a:r>
              <a:rPr lang="cs-CZ" dirty="0"/>
              <a:t>́ funkce </a:t>
            </a:r>
            <a:r>
              <a:rPr lang="cs-CZ" dirty="0" err="1"/>
              <a:t>počítače</a:t>
            </a:r>
            <a:r>
              <a:rPr lang="cs-CZ" dirty="0"/>
              <a:t>. Myš do </a:t>
            </a:r>
            <a:r>
              <a:rPr lang="cs-CZ" dirty="0" err="1"/>
              <a:t>počítače</a:t>
            </a:r>
            <a:r>
              <a:rPr lang="cs-CZ" dirty="0"/>
              <a:t> </a:t>
            </a:r>
            <a:r>
              <a:rPr lang="cs-CZ" dirty="0" err="1"/>
              <a:t>vysíla</a:t>
            </a:r>
            <a:r>
              <a:rPr lang="cs-CZ" dirty="0"/>
              <a:t>́ data </a:t>
            </a:r>
            <a:r>
              <a:rPr lang="cs-CZ" dirty="0" err="1"/>
              <a:t>korespondujíci</a:t>
            </a:r>
            <a:r>
              <a:rPr lang="cs-CZ" dirty="0"/>
              <a:t>́ s </a:t>
            </a:r>
            <a:r>
              <a:rPr lang="cs-CZ" dirty="0" err="1"/>
              <a:t>vertikálními</a:t>
            </a:r>
            <a:r>
              <a:rPr lang="cs-CZ" dirty="0"/>
              <a:t> a </a:t>
            </a:r>
            <a:r>
              <a:rPr lang="cs-CZ" dirty="0" err="1"/>
              <a:t>horizontálními</a:t>
            </a:r>
            <a:r>
              <a:rPr lang="cs-CZ" dirty="0"/>
              <a:t> </a:t>
            </a:r>
            <a:r>
              <a:rPr lang="cs-CZ" dirty="0" err="1"/>
              <a:t>souřadnicemi</a:t>
            </a:r>
            <a:r>
              <a:rPr lang="cs-CZ" dirty="0"/>
              <a:t> polohy kur- zoru na obrazovce a </a:t>
            </a:r>
            <a:r>
              <a:rPr lang="cs-CZ" dirty="0" err="1"/>
              <a:t>údaje</a:t>
            </a:r>
            <a:r>
              <a:rPr lang="cs-CZ" dirty="0"/>
              <a:t> o stisku </a:t>
            </a:r>
            <a:r>
              <a:rPr lang="cs-CZ" dirty="0" err="1"/>
              <a:t>některého</a:t>
            </a:r>
            <a:r>
              <a:rPr lang="cs-CZ" dirty="0"/>
              <a:t> z </a:t>
            </a:r>
            <a:r>
              <a:rPr lang="cs-CZ" dirty="0" err="1"/>
              <a:t>tlačítek</a:t>
            </a:r>
            <a:r>
              <a:rPr lang="cs-CZ" dirty="0"/>
              <a:t>. Po vyhodnocení </a:t>
            </a:r>
            <a:r>
              <a:rPr lang="cs-CZ" dirty="0" err="1"/>
              <a:t>souřadnic</a:t>
            </a:r>
            <a:r>
              <a:rPr lang="cs-CZ" dirty="0"/>
              <a:t> a stisku </a:t>
            </a:r>
            <a:r>
              <a:rPr lang="cs-CZ" dirty="0" err="1"/>
              <a:t>tlačítka</a:t>
            </a:r>
            <a:r>
              <a:rPr lang="cs-CZ" dirty="0"/>
              <a:t> </a:t>
            </a:r>
            <a:r>
              <a:rPr lang="cs-CZ" dirty="0" err="1"/>
              <a:t>obslužny</a:t>
            </a:r>
            <a:r>
              <a:rPr lang="cs-CZ" dirty="0"/>
              <a:t>́ program </a:t>
            </a:r>
            <a:r>
              <a:rPr lang="cs-CZ" dirty="0" err="1"/>
              <a:t>provádi</a:t>
            </a:r>
            <a:r>
              <a:rPr lang="cs-CZ" dirty="0"/>
              <a:t>́ </a:t>
            </a:r>
            <a:r>
              <a:rPr lang="cs-CZ" dirty="0" err="1"/>
              <a:t>určene</a:t>
            </a:r>
            <a:r>
              <a:rPr lang="cs-CZ" dirty="0"/>
              <a:t>́ </a:t>
            </a:r>
            <a:r>
              <a:rPr lang="cs-CZ" dirty="0" err="1"/>
              <a:t>činnosti</a:t>
            </a:r>
            <a:r>
              <a:rPr lang="cs-CZ" dirty="0"/>
              <a:t>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31620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Děkuji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pozornost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PhDr</a:t>
            </a:r>
            <a:r>
              <a:rPr lang="en-US" dirty="0"/>
              <a:t>. Jan </a:t>
            </a:r>
            <a:r>
              <a:rPr lang="en-US" dirty="0" err="1"/>
              <a:t>Lavrinčík</a:t>
            </a:r>
            <a:r>
              <a:rPr lang="en-US" dirty="0"/>
              <a:t>, </a:t>
            </a:r>
            <a:r>
              <a:rPr lang="en-US" dirty="0" err="1"/>
              <a:t>DiS.</a:t>
            </a:r>
            <a:r>
              <a:rPr lang="en-US" dirty="0"/>
              <a:t>, Ph.D.</a:t>
            </a:r>
          </a:p>
          <a:p>
            <a:r>
              <a:rPr lang="en-US" dirty="0" err="1"/>
              <a:t>Moravská</a:t>
            </a:r>
            <a:r>
              <a:rPr lang="en-US" dirty="0"/>
              <a:t>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/>
              <a:t>škola</a:t>
            </a:r>
            <a:r>
              <a:rPr lang="en-US" dirty="0"/>
              <a:t> Olomouc, </a:t>
            </a:r>
            <a:r>
              <a:rPr lang="en-US" dirty="0" err="1"/>
              <a:t>o.p.s</a:t>
            </a:r>
            <a:r>
              <a:rPr lang="en-US" dirty="0"/>
              <a:t>.</a:t>
            </a:r>
          </a:p>
          <a:p>
            <a:r>
              <a:rPr lang="en-US" dirty="0" err="1"/>
              <a:t>Třída</a:t>
            </a:r>
            <a:r>
              <a:rPr lang="en-US" dirty="0"/>
              <a:t> </a:t>
            </a:r>
            <a:r>
              <a:rPr lang="en-US" dirty="0" err="1"/>
              <a:t>kosmonautů</a:t>
            </a:r>
            <a:r>
              <a:rPr lang="en-US" dirty="0"/>
              <a:t> 1288/1</a:t>
            </a:r>
          </a:p>
          <a:p>
            <a:r>
              <a:rPr lang="en-US" dirty="0"/>
              <a:t>779 00 Olomouc - </a:t>
            </a:r>
            <a:r>
              <a:rPr lang="en-US" dirty="0" err="1"/>
              <a:t>Hodolany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51432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Skřín</a:t>
            </a:r>
            <a:r>
              <a:rPr lang="cs-CZ" dirty="0"/>
              <a:t>̌ </a:t>
            </a:r>
            <a:r>
              <a:rPr lang="cs-CZ" dirty="0" err="1"/>
              <a:t>počítače</a:t>
            </a:r>
            <a:r>
              <a:rPr lang="cs-CZ" dirty="0"/>
              <a:t> (case)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Do </a:t>
            </a:r>
            <a:r>
              <a:rPr lang="cs-CZ" dirty="0" err="1"/>
              <a:t>skříne</a:t>
            </a:r>
            <a:r>
              <a:rPr lang="cs-CZ" dirty="0"/>
              <a:t>̌ </a:t>
            </a:r>
            <a:r>
              <a:rPr lang="cs-CZ" dirty="0" err="1"/>
              <a:t>počítače</a:t>
            </a:r>
            <a:r>
              <a:rPr lang="cs-CZ" dirty="0"/>
              <a:t> zasazujeme </a:t>
            </a:r>
            <a:r>
              <a:rPr lang="cs-CZ" dirty="0" err="1"/>
              <a:t>základní</a:t>
            </a:r>
            <a:r>
              <a:rPr lang="cs-CZ" dirty="0"/>
              <a:t> desku, zdroj a </a:t>
            </a:r>
            <a:r>
              <a:rPr lang="cs-CZ" dirty="0" err="1"/>
              <a:t>další</a:t>
            </a:r>
            <a:r>
              <a:rPr lang="cs-CZ" dirty="0"/>
              <a:t> komponenty, </a:t>
            </a:r>
            <a:r>
              <a:rPr lang="cs-CZ" dirty="0" err="1"/>
              <a:t>ktere</a:t>
            </a:r>
            <a:r>
              <a:rPr lang="cs-CZ" dirty="0"/>
              <a:t>́ jsou </a:t>
            </a:r>
            <a:r>
              <a:rPr lang="cs-CZ" dirty="0" err="1"/>
              <a:t>chráněny</a:t>
            </a:r>
            <a:r>
              <a:rPr lang="cs-CZ" dirty="0"/>
              <a:t> ze </a:t>
            </a:r>
            <a:r>
              <a:rPr lang="cs-CZ" dirty="0" err="1"/>
              <a:t>všech</a:t>
            </a:r>
            <a:r>
              <a:rPr lang="cs-CZ" dirty="0"/>
              <a:t> stran </a:t>
            </a:r>
            <a:r>
              <a:rPr lang="cs-CZ" dirty="0" err="1"/>
              <a:t>kovovým</a:t>
            </a:r>
            <a:r>
              <a:rPr lang="cs-CZ" dirty="0"/>
              <a:t> nebo </a:t>
            </a:r>
            <a:r>
              <a:rPr lang="cs-CZ" dirty="0" err="1"/>
              <a:t>plastovým</a:t>
            </a:r>
            <a:r>
              <a:rPr lang="cs-CZ" dirty="0"/>
              <a:t> krytem. Tento kryt je obvykle </a:t>
            </a:r>
            <a:r>
              <a:rPr lang="cs-CZ" dirty="0" err="1"/>
              <a:t>možne</a:t>
            </a:r>
            <a:r>
              <a:rPr lang="cs-CZ" dirty="0"/>
              <a:t>́ z </a:t>
            </a:r>
            <a:r>
              <a:rPr lang="cs-CZ" dirty="0" err="1"/>
              <a:t>jedne</a:t>
            </a:r>
            <a:r>
              <a:rPr lang="cs-CZ" dirty="0"/>
              <a:t>́ nebo </a:t>
            </a:r>
            <a:r>
              <a:rPr lang="cs-CZ" dirty="0" err="1"/>
              <a:t>více</a:t>
            </a:r>
            <a:r>
              <a:rPr lang="cs-CZ" dirty="0"/>
              <a:t> stran sejmout. V </a:t>
            </a:r>
            <a:r>
              <a:rPr lang="cs-CZ" dirty="0" err="1"/>
              <a:t>přeni</a:t>
            </a:r>
            <a:r>
              <a:rPr lang="cs-CZ" dirty="0"/>
              <a:t>́ </a:t>
            </a:r>
            <a:r>
              <a:rPr lang="cs-CZ" dirty="0" err="1"/>
              <a:t>části</a:t>
            </a:r>
            <a:r>
              <a:rPr lang="cs-CZ" dirty="0"/>
              <a:t> se obvykle </a:t>
            </a:r>
            <a:r>
              <a:rPr lang="cs-CZ" dirty="0" err="1"/>
              <a:t>nacházi</a:t>
            </a:r>
            <a:r>
              <a:rPr lang="cs-CZ" dirty="0"/>
              <a:t>́ </a:t>
            </a:r>
            <a:r>
              <a:rPr lang="cs-CZ" dirty="0" err="1"/>
              <a:t>místo</a:t>
            </a:r>
            <a:r>
              <a:rPr lang="cs-CZ" dirty="0"/>
              <a:t> pro CD/DVD mechaniku (v minulosti pro diskety), LED diody, </a:t>
            </a:r>
            <a:r>
              <a:rPr lang="cs-CZ" dirty="0" err="1"/>
              <a:t>ktere</a:t>
            </a:r>
            <a:r>
              <a:rPr lang="cs-CZ" dirty="0"/>
              <a:t>́ signalizují </a:t>
            </a:r>
            <a:r>
              <a:rPr lang="cs-CZ" dirty="0" err="1"/>
              <a:t>různe</a:t>
            </a:r>
            <a:r>
              <a:rPr lang="cs-CZ" dirty="0"/>
              <a:t>́ funkce </a:t>
            </a:r>
            <a:r>
              <a:rPr lang="cs-CZ" dirty="0" err="1"/>
              <a:t>počítače</a:t>
            </a:r>
            <a:r>
              <a:rPr lang="cs-CZ" dirty="0"/>
              <a:t> (zapnutí, </a:t>
            </a:r>
            <a:r>
              <a:rPr lang="cs-CZ" dirty="0" err="1"/>
              <a:t>činnost</a:t>
            </a:r>
            <a:r>
              <a:rPr lang="cs-CZ" dirty="0"/>
              <a:t> </a:t>
            </a:r>
            <a:r>
              <a:rPr lang="cs-CZ" dirty="0" err="1"/>
              <a:t>pevného</a:t>
            </a:r>
            <a:r>
              <a:rPr lang="cs-CZ" dirty="0"/>
              <a:t> disku apod.) a </a:t>
            </a:r>
            <a:r>
              <a:rPr lang="cs-CZ" dirty="0" err="1"/>
              <a:t>tlačítka</a:t>
            </a:r>
            <a:r>
              <a:rPr lang="cs-CZ" dirty="0"/>
              <a:t> pro zapnutí nebo reset </a:t>
            </a:r>
            <a:r>
              <a:rPr lang="cs-CZ" dirty="0" err="1"/>
              <a:t>počítače</a:t>
            </a:r>
            <a:r>
              <a:rPr lang="cs-CZ" dirty="0"/>
              <a:t>. U </a:t>
            </a:r>
            <a:r>
              <a:rPr lang="cs-CZ" dirty="0" err="1"/>
              <a:t>většiny</a:t>
            </a:r>
            <a:r>
              <a:rPr lang="cs-CZ" dirty="0"/>
              <a:t> </a:t>
            </a:r>
            <a:r>
              <a:rPr lang="cs-CZ" dirty="0" err="1"/>
              <a:t>dnešních</a:t>
            </a:r>
            <a:r>
              <a:rPr lang="cs-CZ" dirty="0"/>
              <a:t> </a:t>
            </a:r>
            <a:r>
              <a:rPr lang="cs-CZ" dirty="0" err="1"/>
              <a:t>skříní</a:t>
            </a:r>
            <a:r>
              <a:rPr lang="cs-CZ" dirty="0"/>
              <a:t> nalezneme na </a:t>
            </a:r>
            <a:r>
              <a:rPr lang="cs-CZ" dirty="0" err="1"/>
              <a:t>předni</a:t>
            </a:r>
            <a:r>
              <a:rPr lang="cs-CZ" dirty="0"/>
              <a:t>́ </a:t>
            </a:r>
            <a:r>
              <a:rPr lang="cs-CZ" dirty="0" err="1"/>
              <a:t>strane</a:t>
            </a:r>
            <a:r>
              <a:rPr lang="cs-CZ" dirty="0"/>
              <a:t>̌ </a:t>
            </a:r>
            <a:r>
              <a:rPr lang="cs-CZ" dirty="0" err="1"/>
              <a:t>take</a:t>
            </a:r>
            <a:r>
              <a:rPr lang="cs-CZ" dirty="0"/>
              <a:t>́ porty USB </a:t>
            </a:r>
            <a:r>
              <a:rPr lang="cs-CZ" dirty="0" err="1"/>
              <a:t>či</a:t>
            </a:r>
            <a:r>
              <a:rPr lang="cs-CZ" dirty="0"/>
              <a:t> konektory pro </a:t>
            </a:r>
            <a:r>
              <a:rPr lang="cs-CZ" dirty="0" err="1"/>
              <a:t>práci</a:t>
            </a:r>
            <a:r>
              <a:rPr lang="cs-CZ" dirty="0"/>
              <a:t> se zvukem. </a:t>
            </a:r>
            <a:r>
              <a:rPr lang="cs-CZ" dirty="0" err="1"/>
              <a:t>Zařízení</a:t>
            </a:r>
            <a:r>
              <a:rPr lang="cs-CZ" dirty="0"/>
              <a:t> jako monitor, </a:t>
            </a:r>
            <a:r>
              <a:rPr lang="cs-CZ" dirty="0" err="1"/>
              <a:t>klávesnice</a:t>
            </a:r>
            <a:r>
              <a:rPr lang="cs-CZ" dirty="0"/>
              <a:t>, myš, apod. se </a:t>
            </a:r>
            <a:r>
              <a:rPr lang="cs-CZ" dirty="0" err="1"/>
              <a:t>většinou</a:t>
            </a:r>
            <a:r>
              <a:rPr lang="cs-CZ" dirty="0"/>
              <a:t> </a:t>
            </a:r>
            <a:r>
              <a:rPr lang="cs-CZ" dirty="0" err="1"/>
              <a:t>připojují</a:t>
            </a:r>
            <a:r>
              <a:rPr lang="cs-CZ" dirty="0"/>
              <a:t> ze </a:t>
            </a:r>
            <a:r>
              <a:rPr lang="cs-CZ" dirty="0" err="1"/>
              <a:t>zadni</a:t>
            </a:r>
            <a:r>
              <a:rPr lang="cs-CZ" dirty="0"/>
              <a:t>́ </a:t>
            </a:r>
            <a:r>
              <a:rPr lang="cs-CZ" dirty="0" err="1"/>
              <a:t>části</a:t>
            </a:r>
            <a:r>
              <a:rPr lang="cs-CZ" dirty="0"/>
              <a:t> </a:t>
            </a:r>
            <a:r>
              <a:rPr lang="cs-CZ" dirty="0" err="1"/>
              <a:t>skříne</a:t>
            </a:r>
            <a:r>
              <a:rPr lang="cs-CZ" dirty="0"/>
              <a:t>̌, </a:t>
            </a:r>
            <a:r>
              <a:rPr lang="cs-CZ" dirty="0" err="1"/>
              <a:t>přímo</a:t>
            </a:r>
            <a:r>
              <a:rPr lang="cs-CZ" dirty="0"/>
              <a:t> na konektory </a:t>
            </a:r>
            <a:r>
              <a:rPr lang="cs-CZ" dirty="0" err="1"/>
              <a:t>integrovane</a:t>
            </a:r>
            <a:r>
              <a:rPr lang="cs-CZ" dirty="0"/>
              <a:t>́ na </a:t>
            </a:r>
            <a:r>
              <a:rPr lang="cs-CZ" dirty="0" err="1"/>
              <a:t>základní</a:t>
            </a:r>
            <a:r>
              <a:rPr lang="cs-CZ" dirty="0"/>
              <a:t> desce.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7020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5747" y="353555"/>
            <a:ext cx="8064000" cy="1325563"/>
          </a:xfrm>
        </p:spPr>
        <p:txBody>
          <a:bodyPr/>
          <a:lstStyle/>
          <a:p>
            <a:r>
              <a:rPr lang="cs-CZ" dirty="0" err="1"/>
              <a:t>Základní</a:t>
            </a:r>
            <a:r>
              <a:rPr lang="cs-CZ" dirty="0"/>
              <a:t> deska (motherboard)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081204"/>
          </a:xfrm>
        </p:spPr>
        <p:txBody>
          <a:bodyPr>
            <a:normAutofit/>
          </a:bodyPr>
          <a:lstStyle/>
          <a:p>
            <a:r>
              <a:rPr lang="cs-CZ" dirty="0" err="1"/>
              <a:t>Základní</a:t>
            </a:r>
            <a:r>
              <a:rPr lang="cs-CZ" dirty="0"/>
              <a:t> deska </a:t>
            </a:r>
            <a:r>
              <a:rPr lang="cs-CZ" dirty="0" err="1"/>
              <a:t>zabezpečuje</a:t>
            </a:r>
            <a:r>
              <a:rPr lang="cs-CZ" dirty="0"/>
              <a:t> </a:t>
            </a:r>
            <a:r>
              <a:rPr lang="cs-CZ" dirty="0" err="1"/>
              <a:t>bezproblémovy</a:t>
            </a:r>
            <a:r>
              <a:rPr lang="cs-CZ" dirty="0"/>
              <a:t>́ provoz </a:t>
            </a:r>
            <a:r>
              <a:rPr lang="cs-CZ" dirty="0" err="1"/>
              <a:t>počítače</a:t>
            </a:r>
            <a:r>
              <a:rPr lang="cs-CZ" dirty="0"/>
              <a:t>. Se </a:t>
            </a:r>
            <a:r>
              <a:rPr lang="cs-CZ" dirty="0" err="1"/>
              <a:t>základní</a:t>
            </a:r>
            <a:r>
              <a:rPr lang="cs-CZ" dirty="0"/>
              <a:t> deskou se propojují </a:t>
            </a:r>
            <a:r>
              <a:rPr lang="cs-CZ" dirty="0" err="1"/>
              <a:t>veškere</a:t>
            </a:r>
            <a:r>
              <a:rPr lang="cs-CZ" dirty="0"/>
              <a:t>́ </a:t>
            </a:r>
            <a:r>
              <a:rPr lang="cs-CZ" dirty="0" err="1"/>
              <a:t>dalši</a:t>
            </a:r>
            <a:r>
              <a:rPr lang="cs-CZ" dirty="0"/>
              <a:t>́ komponenty </a:t>
            </a:r>
            <a:r>
              <a:rPr lang="cs-CZ" dirty="0" err="1"/>
              <a:t>počítače</a:t>
            </a:r>
            <a:r>
              <a:rPr lang="cs-CZ" dirty="0"/>
              <a:t>. </a:t>
            </a:r>
            <a:r>
              <a:rPr lang="cs-CZ" dirty="0" err="1"/>
              <a:t>Některe</a:t>
            </a:r>
            <a:r>
              <a:rPr lang="cs-CZ" dirty="0"/>
              <a:t>́ komponenty je </a:t>
            </a:r>
            <a:r>
              <a:rPr lang="cs-CZ" dirty="0" err="1"/>
              <a:t>nutne</a:t>
            </a:r>
            <a:r>
              <a:rPr lang="cs-CZ" dirty="0"/>
              <a:t>́ se </a:t>
            </a:r>
            <a:r>
              <a:rPr lang="cs-CZ" dirty="0" err="1"/>
              <a:t>základní</a:t>
            </a:r>
            <a:r>
              <a:rPr lang="cs-CZ" dirty="0"/>
              <a:t> deskou spojit pomocí kabelů. </a:t>
            </a:r>
            <a:r>
              <a:rPr lang="cs-CZ" dirty="0" err="1"/>
              <a:t>Základní</a:t>
            </a:r>
            <a:r>
              <a:rPr lang="cs-CZ" dirty="0"/>
              <a:t> deska je obvykle </a:t>
            </a:r>
            <a:r>
              <a:rPr lang="cs-CZ" dirty="0" err="1"/>
              <a:t>přišroubována</a:t>
            </a:r>
            <a:r>
              <a:rPr lang="cs-CZ" dirty="0"/>
              <a:t> ke </a:t>
            </a:r>
            <a:r>
              <a:rPr lang="cs-CZ" dirty="0" err="1"/>
              <a:t>skříni</a:t>
            </a:r>
            <a:r>
              <a:rPr lang="cs-CZ" dirty="0"/>
              <a:t> </a:t>
            </a:r>
            <a:r>
              <a:rPr lang="cs-CZ" dirty="0" err="1"/>
              <a:t>počítače</a:t>
            </a:r>
            <a:r>
              <a:rPr lang="cs-CZ" dirty="0"/>
              <a:t>. </a:t>
            </a:r>
            <a:r>
              <a:rPr lang="cs-CZ" dirty="0" err="1"/>
              <a:t>Jeji</a:t>
            </a:r>
            <a:r>
              <a:rPr lang="cs-CZ" dirty="0"/>
              <a:t>́ </a:t>
            </a:r>
            <a:r>
              <a:rPr lang="cs-CZ" dirty="0" err="1"/>
              <a:t>součástí</a:t>
            </a:r>
            <a:r>
              <a:rPr lang="cs-CZ" dirty="0"/>
              <a:t> jsou </a:t>
            </a:r>
            <a:r>
              <a:rPr lang="cs-CZ" dirty="0" err="1"/>
              <a:t>různe</a:t>
            </a:r>
            <a:r>
              <a:rPr lang="cs-CZ" dirty="0"/>
              <a:t>́ sloty, </a:t>
            </a:r>
            <a:r>
              <a:rPr lang="cs-CZ" dirty="0" err="1"/>
              <a:t>sockety</a:t>
            </a:r>
            <a:r>
              <a:rPr lang="cs-CZ" dirty="0"/>
              <a:t> apod., </a:t>
            </a:r>
            <a:r>
              <a:rPr lang="cs-CZ" dirty="0" err="1"/>
              <a:t>ktere</a:t>
            </a:r>
            <a:r>
              <a:rPr lang="cs-CZ" dirty="0"/>
              <a:t>́ pak </a:t>
            </a:r>
            <a:r>
              <a:rPr lang="cs-CZ" dirty="0" err="1"/>
              <a:t>slouží</a:t>
            </a:r>
            <a:r>
              <a:rPr lang="cs-CZ" dirty="0"/>
              <a:t> k </a:t>
            </a:r>
            <a:r>
              <a:rPr lang="cs-CZ" dirty="0" err="1"/>
              <a:t>připojeni</a:t>
            </a:r>
            <a:r>
              <a:rPr lang="cs-CZ" dirty="0"/>
              <a:t>́ </a:t>
            </a:r>
            <a:r>
              <a:rPr lang="cs-CZ" dirty="0" err="1"/>
              <a:t>dalších</a:t>
            </a:r>
            <a:r>
              <a:rPr lang="cs-CZ" dirty="0"/>
              <a:t> komponent, </a:t>
            </a:r>
            <a:r>
              <a:rPr lang="cs-CZ" dirty="0" err="1"/>
              <a:t>napr</a:t>
            </a:r>
            <a:r>
              <a:rPr lang="cs-CZ" dirty="0"/>
              <a:t>̌. </a:t>
            </a:r>
            <a:r>
              <a:rPr lang="cs-CZ" dirty="0" err="1"/>
              <a:t>paměti</a:t>
            </a:r>
            <a:r>
              <a:rPr lang="cs-CZ" dirty="0"/>
              <a:t> RAM, procesoru, </a:t>
            </a:r>
            <a:r>
              <a:rPr lang="cs-CZ" dirty="0" err="1"/>
              <a:t>přídavných</a:t>
            </a:r>
            <a:r>
              <a:rPr lang="cs-CZ" dirty="0"/>
              <a:t> karet (</a:t>
            </a:r>
            <a:r>
              <a:rPr lang="cs-CZ" dirty="0" err="1"/>
              <a:t>graficka</a:t>
            </a:r>
            <a:r>
              <a:rPr lang="cs-CZ" dirty="0"/>
              <a:t>́, </a:t>
            </a:r>
            <a:r>
              <a:rPr lang="cs-CZ" dirty="0" err="1"/>
              <a:t>zvukova</a:t>
            </a:r>
            <a:r>
              <a:rPr lang="cs-CZ" dirty="0"/>
              <a:t>́), </a:t>
            </a:r>
            <a:r>
              <a:rPr lang="cs-CZ" dirty="0" err="1"/>
              <a:t>pevných</a:t>
            </a:r>
            <a:r>
              <a:rPr lang="cs-CZ" dirty="0"/>
              <a:t> disků, atd. </a:t>
            </a:r>
            <a:endParaRPr lang="cs-CZ" sz="2800" dirty="0"/>
          </a:p>
          <a:p>
            <a:r>
              <a:rPr lang="cs-CZ" dirty="0"/>
              <a:t>Obr. 4 </a:t>
            </a:r>
            <a:r>
              <a:rPr lang="cs-CZ" dirty="0" err="1"/>
              <a:t>Základní</a:t>
            </a:r>
            <a:r>
              <a:rPr lang="cs-CZ" dirty="0"/>
              <a:t> deska </a:t>
            </a:r>
            <a:r>
              <a:rPr lang="cs-CZ" dirty="0" err="1"/>
              <a:t>počítače</a:t>
            </a:r>
            <a:r>
              <a:rPr lang="cs-CZ" dirty="0"/>
              <a:t>.</a:t>
            </a:r>
          </a:p>
          <a:p>
            <a:endParaRPr lang="cs-CZ" dirty="0"/>
          </a:p>
          <a:p>
            <a:r>
              <a:rPr lang="cs-CZ" dirty="0"/>
              <a:t> </a:t>
            </a:r>
            <a:r>
              <a:rPr lang="cs-CZ" sz="1050" dirty="0"/>
              <a:t>Zdroj: https://</a:t>
            </a:r>
            <a:r>
              <a:rPr lang="cs-CZ" sz="1050" dirty="0" err="1"/>
              <a:t>www.itnetwork.cz</a:t>
            </a:r>
            <a:r>
              <a:rPr lang="cs-CZ" sz="1050" dirty="0"/>
              <a:t>/</a:t>
            </a:r>
            <a:r>
              <a:rPr lang="cs-CZ" sz="1050" dirty="0" err="1"/>
              <a:t>images</a:t>
            </a:r>
            <a:r>
              <a:rPr lang="cs-CZ" sz="1050" dirty="0"/>
              <a:t>/5/hw/</a:t>
            </a:r>
            <a:r>
              <a:rPr lang="cs-CZ" sz="1050" dirty="0" err="1"/>
              <a:t>motherboard.jpg</a:t>
            </a:r>
            <a:r>
              <a:rPr lang="cs-CZ" sz="1050" dirty="0"/>
              <a:t> </a:t>
            </a:r>
            <a:endParaRPr lang="cs-CZ" sz="2800" dirty="0"/>
          </a:p>
        </p:txBody>
      </p:sp>
      <p:pic>
        <p:nvPicPr>
          <p:cNvPr id="1026" name="Picture 2" descr="page26image59353040">
            <a:extLst>
              <a:ext uri="{FF2B5EF4-FFF2-40B4-BE49-F238E27FC236}">
                <a16:creationId xmlns:a16="http://schemas.microsoft.com/office/drawing/2014/main" id="{4EE54876-C656-F744-8DDF-DA28AE0536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8608" y="4085640"/>
            <a:ext cx="2233913" cy="1661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081204"/>
          </a:xfrm>
        </p:spPr>
        <p:txBody>
          <a:bodyPr>
            <a:normAutofit/>
          </a:bodyPr>
          <a:lstStyle/>
          <a:p>
            <a:r>
              <a:rPr lang="cs-CZ" dirty="0"/>
              <a:t>Pomocí portů </a:t>
            </a:r>
            <a:r>
              <a:rPr lang="cs-CZ" dirty="0" err="1"/>
              <a:t>připojujeme</a:t>
            </a:r>
            <a:r>
              <a:rPr lang="cs-CZ" dirty="0"/>
              <a:t> k </a:t>
            </a:r>
            <a:r>
              <a:rPr lang="cs-CZ" dirty="0" err="1"/>
              <a:t>počítači</a:t>
            </a:r>
            <a:r>
              <a:rPr lang="cs-CZ" dirty="0"/>
              <a:t> </a:t>
            </a:r>
            <a:r>
              <a:rPr lang="cs-CZ" dirty="0" err="1"/>
              <a:t>periferni</a:t>
            </a:r>
            <a:r>
              <a:rPr lang="cs-CZ" dirty="0"/>
              <a:t>́ </a:t>
            </a:r>
            <a:r>
              <a:rPr lang="cs-CZ" dirty="0" err="1"/>
              <a:t>zařízeni</a:t>
            </a:r>
            <a:r>
              <a:rPr lang="cs-CZ" dirty="0"/>
              <a:t>́ </a:t>
            </a:r>
            <a:r>
              <a:rPr lang="cs-CZ" dirty="0" err="1"/>
              <a:t>sloužíci</a:t>
            </a:r>
            <a:r>
              <a:rPr lang="cs-CZ" dirty="0"/>
              <a:t>́ pro vstup nebo </a:t>
            </a:r>
            <a:r>
              <a:rPr lang="cs-CZ" dirty="0" err="1"/>
              <a:t>výstup</a:t>
            </a:r>
            <a:r>
              <a:rPr lang="cs-CZ" dirty="0"/>
              <a:t> dat. V </a:t>
            </a:r>
            <a:r>
              <a:rPr lang="cs-CZ" dirty="0" err="1"/>
              <a:t>počíta</a:t>
            </a:r>
            <a:r>
              <a:rPr lang="cs-CZ" dirty="0"/>
              <a:t>- </a:t>
            </a:r>
            <a:endParaRPr lang="cs-CZ" sz="2800" dirty="0"/>
          </a:p>
          <a:p>
            <a:r>
              <a:rPr lang="cs-CZ" dirty="0" err="1"/>
              <a:t>čove</a:t>
            </a:r>
            <a:r>
              <a:rPr lang="cs-CZ" dirty="0"/>
              <a:t>́ </a:t>
            </a:r>
            <a:r>
              <a:rPr lang="cs-CZ" dirty="0" err="1"/>
              <a:t>skříni</a:t>
            </a:r>
            <a:r>
              <a:rPr lang="cs-CZ" dirty="0"/>
              <a:t> jsou obvykle </a:t>
            </a:r>
            <a:r>
              <a:rPr lang="cs-CZ" dirty="0" err="1"/>
              <a:t>umístěny</a:t>
            </a:r>
            <a:r>
              <a:rPr lang="cs-CZ" dirty="0"/>
              <a:t> v </a:t>
            </a:r>
            <a:r>
              <a:rPr lang="cs-CZ" dirty="0" err="1"/>
              <a:t>zadni</a:t>
            </a:r>
            <a:r>
              <a:rPr lang="cs-CZ" dirty="0"/>
              <a:t>́ </a:t>
            </a:r>
            <a:r>
              <a:rPr lang="cs-CZ" dirty="0" err="1"/>
              <a:t>části</a:t>
            </a:r>
            <a:r>
              <a:rPr lang="cs-CZ" dirty="0"/>
              <a:t> (</a:t>
            </a:r>
            <a:r>
              <a:rPr lang="cs-CZ" dirty="0" err="1"/>
              <a:t>nejčastěji</a:t>
            </a:r>
            <a:r>
              <a:rPr lang="cs-CZ" dirty="0"/>
              <a:t> jsou </a:t>
            </a:r>
            <a:r>
              <a:rPr lang="cs-CZ" dirty="0" err="1"/>
              <a:t>součásti</a:t>
            </a:r>
            <a:r>
              <a:rPr lang="cs-CZ" dirty="0"/>
              <a:t>́ </a:t>
            </a:r>
            <a:r>
              <a:rPr lang="cs-CZ" dirty="0" err="1"/>
              <a:t>základni</a:t>
            </a:r>
            <a:r>
              <a:rPr lang="cs-CZ" dirty="0"/>
              <a:t>́ desky). </a:t>
            </a:r>
            <a:endParaRPr lang="cs-CZ" sz="2800" dirty="0"/>
          </a:p>
        </p:txBody>
      </p:sp>
      <p:pic>
        <p:nvPicPr>
          <p:cNvPr id="2049" name="Picture 1" descr="page27image59345968">
            <a:extLst>
              <a:ext uri="{FF2B5EF4-FFF2-40B4-BE49-F238E27FC236}">
                <a16:creationId xmlns:a16="http://schemas.microsoft.com/office/drawing/2014/main" id="{C5CE996F-DB4F-4342-8D10-D2A14436CE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8396" y="3287211"/>
            <a:ext cx="4734485" cy="2476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2322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00" y="238130"/>
            <a:ext cx="8064000" cy="1022102"/>
          </a:xfrm>
        </p:spPr>
        <p:txBody>
          <a:bodyPr/>
          <a:lstStyle/>
          <a:p>
            <a:r>
              <a:rPr lang="cs-CZ" dirty="0" err="1"/>
              <a:t>Sběrnice</a:t>
            </a:r>
            <a:r>
              <a:rPr lang="cs-CZ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457519"/>
            <a:ext cx="8064000" cy="4081204"/>
          </a:xfrm>
        </p:spPr>
        <p:txBody>
          <a:bodyPr>
            <a:normAutofit/>
          </a:bodyPr>
          <a:lstStyle/>
          <a:p>
            <a:r>
              <a:rPr lang="cs-CZ" dirty="0"/>
              <a:t>Jde o </a:t>
            </a:r>
            <a:r>
              <a:rPr lang="cs-CZ" dirty="0" err="1"/>
              <a:t>systém</a:t>
            </a:r>
            <a:r>
              <a:rPr lang="cs-CZ" dirty="0"/>
              <a:t> </a:t>
            </a:r>
            <a:r>
              <a:rPr lang="cs-CZ" dirty="0" err="1"/>
              <a:t>většího</a:t>
            </a:r>
            <a:r>
              <a:rPr lang="cs-CZ" dirty="0"/>
              <a:t> </a:t>
            </a:r>
            <a:r>
              <a:rPr lang="cs-CZ" dirty="0" err="1"/>
              <a:t>množstvi</a:t>
            </a:r>
            <a:r>
              <a:rPr lang="cs-CZ" dirty="0"/>
              <a:t>́ </a:t>
            </a:r>
            <a:r>
              <a:rPr lang="cs-CZ" dirty="0" err="1"/>
              <a:t>vodiču</a:t>
            </a:r>
            <a:r>
              <a:rPr lang="cs-CZ" dirty="0"/>
              <a:t>̊. </a:t>
            </a:r>
            <a:r>
              <a:rPr lang="cs-CZ" dirty="0" err="1"/>
              <a:t>Těmito</a:t>
            </a:r>
            <a:r>
              <a:rPr lang="cs-CZ" dirty="0"/>
              <a:t> </a:t>
            </a:r>
            <a:r>
              <a:rPr lang="cs-CZ" dirty="0" err="1"/>
              <a:t>vodiči</a:t>
            </a:r>
            <a:r>
              <a:rPr lang="cs-CZ" dirty="0"/>
              <a:t> </a:t>
            </a:r>
            <a:r>
              <a:rPr lang="cs-CZ" dirty="0" err="1"/>
              <a:t>vysíláme</a:t>
            </a:r>
            <a:r>
              <a:rPr lang="cs-CZ" dirty="0"/>
              <a:t> </a:t>
            </a:r>
            <a:r>
              <a:rPr lang="cs-CZ" dirty="0" err="1"/>
              <a:t>řídíci</a:t>
            </a:r>
            <a:r>
              <a:rPr lang="cs-CZ" dirty="0"/>
              <a:t>́ instrukce, adresy a data mezi </a:t>
            </a:r>
            <a:r>
              <a:rPr lang="cs-CZ" dirty="0" err="1"/>
              <a:t>všemi</a:t>
            </a:r>
            <a:r>
              <a:rPr lang="cs-CZ" dirty="0"/>
              <a:t> komponentami v </a:t>
            </a:r>
            <a:r>
              <a:rPr lang="cs-CZ" dirty="0" err="1"/>
              <a:t>počítači</a:t>
            </a:r>
            <a:r>
              <a:rPr lang="cs-CZ" dirty="0"/>
              <a:t>. </a:t>
            </a:r>
            <a:r>
              <a:rPr lang="cs-CZ" dirty="0" err="1"/>
              <a:t>Veškere</a:t>
            </a:r>
            <a:r>
              <a:rPr lang="cs-CZ" dirty="0"/>
              <a:t>́ komponenty </a:t>
            </a:r>
            <a:r>
              <a:rPr lang="cs-CZ" dirty="0" err="1"/>
              <a:t>počítače</a:t>
            </a:r>
            <a:r>
              <a:rPr lang="cs-CZ" dirty="0"/>
              <a:t> jsou pomocí </a:t>
            </a:r>
            <a:r>
              <a:rPr lang="cs-CZ" dirty="0" err="1"/>
              <a:t>sběrnice</a:t>
            </a:r>
            <a:r>
              <a:rPr lang="cs-CZ" dirty="0"/>
              <a:t> propojeny s mikroprocesorem.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328697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Procesor</a:t>
            </a:r>
            <a:endParaRPr lang="en-US" sz="4000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F6F5EBCE-C67A-B74E-9AD2-E2C1793259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690692"/>
            <a:ext cx="8064000" cy="4081204"/>
          </a:xfrm>
        </p:spPr>
        <p:txBody>
          <a:bodyPr/>
          <a:lstStyle/>
          <a:p>
            <a:r>
              <a:rPr lang="cs-CZ" dirty="0"/>
              <a:t>Procesor je </a:t>
            </a:r>
            <a:r>
              <a:rPr lang="cs-CZ" dirty="0" err="1"/>
              <a:t>situován</a:t>
            </a:r>
            <a:r>
              <a:rPr lang="cs-CZ" dirty="0"/>
              <a:t> na </a:t>
            </a:r>
            <a:r>
              <a:rPr lang="cs-CZ" dirty="0" err="1"/>
              <a:t>základni</a:t>
            </a:r>
            <a:r>
              <a:rPr lang="cs-CZ" dirty="0"/>
              <a:t>́ desce a </a:t>
            </a:r>
            <a:r>
              <a:rPr lang="cs-CZ" dirty="0" err="1"/>
              <a:t>řídi</a:t>
            </a:r>
            <a:r>
              <a:rPr lang="cs-CZ" dirty="0"/>
              <a:t>́ </a:t>
            </a:r>
            <a:r>
              <a:rPr lang="cs-CZ" dirty="0" err="1"/>
              <a:t>vše</a:t>
            </a:r>
            <a:r>
              <a:rPr lang="cs-CZ" dirty="0"/>
              <a:t>, co se v </a:t>
            </a:r>
            <a:r>
              <a:rPr lang="cs-CZ" dirty="0" err="1"/>
              <a:t>počítači</a:t>
            </a:r>
            <a:r>
              <a:rPr lang="cs-CZ" dirty="0"/>
              <a:t> </a:t>
            </a:r>
            <a:r>
              <a:rPr lang="cs-CZ" dirty="0" err="1"/>
              <a:t>děje</a:t>
            </a:r>
            <a:r>
              <a:rPr lang="cs-CZ" dirty="0"/>
              <a:t>. Po </a:t>
            </a:r>
            <a:r>
              <a:rPr lang="cs-CZ" dirty="0" err="1"/>
              <a:t>spuštěni</a:t>
            </a:r>
            <a:r>
              <a:rPr lang="cs-CZ" dirty="0"/>
              <a:t>́ je aplikace </a:t>
            </a:r>
            <a:r>
              <a:rPr lang="cs-CZ" dirty="0" err="1"/>
              <a:t>pře</a:t>
            </a:r>
            <a:r>
              <a:rPr lang="cs-CZ" dirty="0"/>
              <a:t>- vedena do </a:t>
            </a:r>
            <a:r>
              <a:rPr lang="cs-CZ" dirty="0" err="1"/>
              <a:t>strojového</a:t>
            </a:r>
            <a:r>
              <a:rPr lang="cs-CZ" dirty="0"/>
              <a:t> </a:t>
            </a:r>
            <a:r>
              <a:rPr lang="cs-CZ" dirty="0" err="1"/>
              <a:t>kódu</a:t>
            </a:r>
            <a:r>
              <a:rPr lang="cs-CZ" dirty="0"/>
              <a:t>. </a:t>
            </a:r>
            <a:r>
              <a:rPr lang="cs-CZ" dirty="0" err="1"/>
              <a:t>Práve</a:t>
            </a:r>
            <a:r>
              <a:rPr lang="cs-CZ" dirty="0"/>
              <a:t>̌ tento </a:t>
            </a:r>
            <a:r>
              <a:rPr lang="cs-CZ" dirty="0" err="1"/>
              <a:t>kód</a:t>
            </a:r>
            <a:r>
              <a:rPr lang="cs-CZ" dirty="0"/>
              <a:t> procesor </a:t>
            </a:r>
            <a:r>
              <a:rPr lang="cs-CZ" dirty="0" err="1"/>
              <a:t>provádi</a:t>
            </a:r>
            <a:r>
              <a:rPr lang="cs-CZ" dirty="0"/>
              <a:t>́ pomocí </a:t>
            </a:r>
            <a:r>
              <a:rPr lang="cs-CZ" dirty="0" err="1"/>
              <a:t>strojových</a:t>
            </a:r>
            <a:r>
              <a:rPr lang="cs-CZ" dirty="0"/>
              <a:t> instrukcí, </a:t>
            </a:r>
            <a:r>
              <a:rPr lang="cs-CZ" dirty="0" err="1"/>
              <a:t>ktere</a:t>
            </a:r>
            <a:r>
              <a:rPr lang="cs-CZ" dirty="0"/>
              <a:t>́ jsou </a:t>
            </a:r>
            <a:r>
              <a:rPr lang="cs-CZ" dirty="0" err="1"/>
              <a:t>uloženy</a:t>
            </a:r>
            <a:r>
              <a:rPr lang="cs-CZ" dirty="0"/>
              <a:t> v </a:t>
            </a:r>
            <a:r>
              <a:rPr lang="cs-CZ" dirty="0" err="1"/>
              <a:t>operačni</a:t>
            </a:r>
            <a:r>
              <a:rPr lang="cs-CZ" dirty="0"/>
              <a:t>́ </a:t>
            </a:r>
            <a:r>
              <a:rPr lang="cs-CZ" dirty="0" err="1"/>
              <a:t>paměti</a:t>
            </a:r>
            <a:r>
              <a:rPr lang="cs-CZ" dirty="0"/>
              <a:t>. </a:t>
            </a:r>
          </a:p>
          <a:p>
            <a:endParaRPr lang="cs-CZ" dirty="0"/>
          </a:p>
        </p:txBody>
      </p:sp>
      <p:pic>
        <p:nvPicPr>
          <p:cNvPr id="3073" name="Picture 1" descr="page28image59370048">
            <a:extLst>
              <a:ext uri="{FF2B5EF4-FFF2-40B4-BE49-F238E27FC236}">
                <a16:creationId xmlns:a16="http://schemas.microsoft.com/office/drawing/2014/main" id="{B43EC9D1-C322-B842-AE6F-39DDF6F1C9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8313" y="3016255"/>
            <a:ext cx="3819646" cy="26073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2654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Operačni</a:t>
            </a:r>
            <a:r>
              <a:rPr lang="cs-CZ" dirty="0"/>
              <a:t>́ </a:t>
            </a:r>
            <a:r>
              <a:rPr lang="cs-CZ" dirty="0" err="1"/>
              <a:t>pamět</a:t>
            </a:r>
            <a:r>
              <a:rPr lang="cs-CZ" dirty="0"/>
              <a:t>̌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/>
          </a:bodyPr>
          <a:lstStyle/>
          <a:p>
            <a:r>
              <a:rPr lang="cs-CZ" dirty="0"/>
              <a:t>Jedná se o </a:t>
            </a:r>
            <a:r>
              <a:rPr lang="cs-CZ" dirty="0" err="1"/>
              <a:t>pamět</a:t>
            </a:r>
            <a:r>
              <a:rPr lang="cs-CZ" dirty="0"/>
              <a:t>̌ RAM, </a:t>
            </a:r>
            <a:r>
              <a:rPr lang="cs-CZ" dirty="0" err="1"/>
              <a:t>ktera</a:t>
            </a:r>
            <a:r>
              <a:rPr lang="cs-CZ" dirty="0"/>
              <a:t>́ dovoluje </a:t>
            </a:r>
            <a:r>
              <a:rPr lang="cs-CZ" dirty="0" err="1"/>
              <a:t>čteni</a:t>
            </a:r>
            <a:r>
              <a:rPr lang="cs-CZ" dirty="0"/>
              <a:t>́ i </a:t>
            </a:r>
            <a:r>
              <a:rPr lang="cs-CZ" dirty="0" err="1"/>
              <a:t>zápis</a:t>
            </a:r>
            <a:r>
              <a:rPr lang="cs-CZ" dirty="0"/>
              <a:t>. Aplikace a data, </a:t>
            </a:r>
            <a:r>
              <a:rPr lang="cs-CZ" dirty="0" err="1"/>
              <a:t>ktera</a:t>
            </a:r>
            <a:r>
              <a:rPr lang="cs-CZ" dirty="0"/>
              <a:t>́ jsou </a:t>
            </a:r>
            <a:r>
              <a:rPr lang="cs-CZ" dirty="0" err="1"/>
              <a:t>počítačem</a:t>
            </a:r>
            <a:r>
              <a:rPr lang="cs-CZ" dirty="0"/>
              <a:t> v </a:t>
            </a:r>
            <a:r>
              <a:rPr lang="cs-CZ" dirty="0" err="1"/>
              <a:t>určitou</a:t>
            </a:r>
            <a:r>
              <a:rPr lang="cs-CZ" dirty="0"/>
              <a:t> </a:t>
            </a:r>
            <a:r>
              <a:rPr lang="cs-CZ" dirty="0" err="1"/>
              <a:t>chvíli</a:t>
            </a:r>
            <a:r>
              <a:rPr lang="cs-CZ" dirty="0"/>
              <a:t> </a:t>
            </a:r>
            <a:r>
              <a:rPr lang="cs-CZ" dirty="0" err="1"/>
              <a:t>zpracovávána</a:t>
            </a:r>
            <a:r>
              <a:rPr lang="cs-CZ" dirty="0"/>
              <a:t>, </a:t>
            </a:r>
            <a:r>
              <a:rPr lang="cs-CZ" dirty="0" err="1"/>
              <a:t>potřebuji</a:t>
            </a:r>
            <a:r>
              <a:rPr lang="cs-CZ" dirty="0"/>
              <a:t>́ </a:t>
            </a:r>
            <a:r>
              <a:rPr lang="cs-CZ" dirty="0" err="1"/>
              <a:t>být</a:t>
            </a:r>
            <a:r>
              <a:rPr lang="cs-CZ" dirty="0"/>
              <a:t> </a:t>
            </a:r>
            <a:r>
              <a:rPr lang="cs-CZ" dirty="0" err="1"/>
              <a:t>take</a:t>
            </a:r>
            <a:r>
              <a:rPr lang="cs-CZ" dirty="0"/>
              <a:t>́ </a:t>
            </a:r>
            <a:r>
              <a:rPr lang="cs-CZ" dirty="0" err="1"/>
              <a:t>někde</a:t>
            </a:r>
            <a:r>
              <a:rPr lang="cs-CZ" dirty="0"/>
              <a:t> </a:t>
            </a:r>
            <a:r>
              <a:rPr lang="cs-CZ" dirty="0" err="1"/>
              <a:t>dočasne</a:t>
            </a:r>
            <a:r>
              <a:rPr lang="cs-CZ" dirty="0"/>
              <a:t>̌ </a:t>
            </a:r>
            <a:r>
              <a:rPr lang="cs-CZ" dirty="0" err="1"/>
              <a:t>uložena</a:t>
            </a:r>
            <a:r>
              <a:rPr lang="cs-CZ" dirty="0"/>
              <a:t>. Toto </a:t>
            </a:r>
            <a:r>
              <a:rPr lang="cs-CZ" dirty="0" err="1"/>
              <a:t>dočasne</a:t>
            </a:r>
            <a:r>
              <a:rPr lang="cs-CZ" dirty="0"/>
              <a:t>́ </a:t>
            </a:r>
            <a:r>
              <a:rPr lang="cs-CZ" dirty="0" err="1"/>
              <a:t>uloženi</a:t>
            </a:r>
            <a:r>
              <a:rPr lang="cs-CZ" dirty="0"/>
              <a:t>́ </a:t>
            </a:r>
            <a:r>
              <a:rPr lang="cs-CZ" dirty="0" err="1"/>
              <a:t>zprostředko</a:t>
            </a:r>
            <a:r>
              <a:rPr lang="cs-CZ" dirty="0"/>
              <a:t>- </a:t>
            </a:r>
            <a:r>
              <a:rPr lang="cs-CZ" dirty="0" err="1"/>
              <a:t>váva</a:t>
            </a:r>
            <a:r>
              <a:rPr lang="cs-CZ" dirty="0"/>
              <a:t>́ </a:t>
            </a:r>
            <a:r>
              <a:rPr lang="cs-CZ" dirty="0" err="1"/>
              <a:t>práve</a:t>
            </a:r>
            <a:r>
              <a:rPr lang="cs-CZ" dirty="0"/>
              <a:t>̌ </a:t>
            </a:r>
            <a:r>
              <a:rPr lang="cs-CZ" dirty="0" err="1"/>
              <a:t>pamět</a:t>
            </a:r>
            <a:r>
              <a:rPr lang="cs-CZ" dirty="0"/>
              <a:t>̌ RAM. </a:t>
            </a:r>
            <a:endParaRPr lang="cs-CZ" sz="2800" dirty="0"/>
          </a:p>
          <a:p>
            <a:r>
              <a:rPr lang="cs-CZ" dirty="0" err="1"/>
              <a:t>Operačni</a:t>
            </a:r>
            <a:r>
              <a:rPr lang="cs-CZ" dirty="0"/>
              <a:t>́ </a:t>
            </a:r>
            <a:r>
              <a:rPr lang="cs-CZ" dirty="0" err="1"/>
              <a:t>pamět</a:t>
            </a:r>
            <a:r>
              <a:rPr lang="cs-CZ" dirty="0"/>
              <a:t>̌ je </a:t>
            </a:r>
            <a:r>
              <a:rPr lang="cs-CZ" dirty="0" err="1"/>
              <a:t>využívána</a:t>
            </a:r>
            <a:r>
              <a:rPr lang="cs-CZ" dirty="0"/>
              <a:t> </a:t>
            </a:r>
            <a:r>
              <a:rPr lang="cs-CZ" dirty="0" err="1"/>
              <a:t>například</a:t>
            </a:r>
            <a:r>
              <a:rPr lang="cs-CZ" dirty="0"/>
              <a:t> John Von Neumannovou architekturou, </a:t>
            </a:r>
            <a:r>
              <a:rPr lang="cs-CZ" dirty="0" err="1"/>
              <a:t>ktera</a:t>
            </a:r>
            <a:r>
              <a:rPr lang="cs-CZ" dirty="0"/>
              <a:t>́ se </a:t>
            </a:r>
            <a:r>
              <a:rPr lang="cs-CZ" dirty="0" err="1"/>
              <a:t>vyznačuje</a:t>
            </a:r>
            <a:r>
              <a:rPr lang="cs-CZ" dirty="0"/>
              <a:t> jednotnou </a:t>
            </a:r>
            <a:r>
              <a:rPr lang="cs-CZ" dirty="0" err="1"/>
              <a:t>paměti</a:t>
            </a:r>
            <a:r>
              <a:rPr lang="cs-CZ" dirty="0"/>
              <a:t>́ pro </a:t>
            </a:r>
            <a:r>
              <a:rPr lang="cs-CZ" dirty="0" err="1"/>
              <a:t>veškere</a:t>
            </a:r>
            <a:r>
              <a:rPr lang="cs-CZ" dirty="0"/>
              <a:t>́ instrukce a data, nebo Harvardskou architekturou, </a:t>
            </a:r>
            <a:r>
              <a:rPr lang="cs-CZ" dirty="0" err="1"/>
              <a:t>ktera</a:t>
            </a:r>
            <a:r>
              <a:rPr lang="cs-CZ" dirty="0"/>
              <a:t>́ se </a:t>
            </a:r>
            <a:r>
              <a:rPr lang="cs-CZ" dirty="0" err="1"/>
              <a:t>vyznačuje</a:t>
            </a:r>
            <a:r>
              <a:rPr lang="cs-CZ" dirty="0"/>
              <a:t> </a:t>
            </a:r>
            <a:r>
              <a:rPr lang="cs-CZ" dirty="0" err="1"/>
              <a:t>dvěma</a:t>
            </a:r>
            <a:r>
              <a:rPr lang="cs-CZ" dirty="0"/>
              <a:t> </a:t>
            </a:r>
            <a:r>
              <a:rPr lang="cs-CZ" dirty="0" err="1"/>
              <a:t>samostatnými</a:t>
            </a:r>
            <a:r>
              <a:rPr lang="cs-CZ" dirty="0"/>
              <a:t> </a:t>
            </a:r>
            <a:r>
              <a:rPr lang="cs-CZ" dirty="0" err="1"/>
              <a:t>paměťmi</a:t>
            </a:r>
            <a:r>
              <a:rPr lang="cs-CZ" dirty="0"/>
              <a:t> pro data a instrukce. </a:t>
            </a:r>
            <a:endParaRPr lang="cs-CZ" sz="2800" dirty="0"/>
          </a:p>
          <a:p>
            <a:endParaRPr lang="en-US" sz="2800" dirty="0"/>
          </a:p>
        </p:txBody>
      </p:sp>
      <p:pic>
        <p:nvPicPr>
          <p:cNvPr id="4097" name="Picture 1" descr="page29image59656224">
            <a:extLst>
              <a:ext uri="{FF2B5EF4-FFF2-40B4-BE49-F238E27FC236}">
                <a16:creationId xmlns:a16="http://schemas.microsoft.com/office/drawing/2014/main" id="{D25919A7-6FCE-9F45-9C37-8B5FC1CD98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653" y="4606724"/>
            <a:ext cx="3044142" cy="19056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1806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HDD – </a:t>
            </a:r>
            <a:r>
              <a:rPr lang="cs-CZ" dirty="0" err="1"/>
              <a:t>pevny</a:t>
            </a:r>
            <a:r>
              <a:rPr lang="cs-CZ" dirty="0"/>
              <a:t>́ disk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96A9192-1829-AD45-8C45-E0180FC24A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7890845" cy="4081204"/>
          </a:xfrm>
        </p:spPr>
        <p:txBody>
          <a:bodyPr>
            <a:normAutofit lnSpcReduction="10000"/>
          </a:bodyPr>
          <a:lstStyle/>
          <a:p>
            <a:r>
              <a:rPr lang="cs-CZ" dirty="0" err="1"/>
              <a:t>Pevny</a:t>
            </a:r>
            <a:r>
              <a:rPr lang="cs-CZ" dirty="0"/>
              <a:t>́ disk, </a:t>
            </a:r>
            <a:r>
              <a:rPr lang="cs-CZ" dirty="0" err="1"/>
              <a:t>často</a:t>
            </a:r>
            <a:r>
              <a:rPr lang="cs-CZ" dirty="0"/>
              <a:t> </a:t>
            </a:r>
            <a:r>
              <a:rPr lang="cs-CZ" dirty="0" err="1"/>
              <a:t>označovany</a:t>
            </a:r>
            <a:r>
              <a:rPr lang="cs-CZ" dirty="0"/>
              <a:t>́ </a:t>
            </a:r>
            <a:r>
              <a:rPr lang="cs-CZ" dirty="0" err="1"/>
              <a:t>take</a:t>
            </a:r>
            <a:r>
              <a:rPr lang="cs-CZ" dirty="0"/>
              <a:t>́ jako Harddisk (HDD) je </a:t>
            </a:r>
            <a:r>
              <a:rPr lang="cs-CZ" dirty="0" err="1"/>
              <a:t>důležitým</a:t>
            </a:r>
            <a:r>
              <a:rPr lang="cs-CZ" dirty="0"/>
              <a:t> </a:t>
            </a:r>
            <a:r>
              <a:rPr lang="cs-CZ" dirty="0" err="1"/>
              <a:t>paměťovým</a:t>
            </a:r>
            <a:r>
              <a:rPr lang="cs-CZ" dirty="0"/>
              <a:t> </a:t>
            </a:r>
            <a:r>
              <a:rPr lang="cs-CZ" dirty="0" err="1"/>
              <a:t>médiem</a:t>
            </a:r>
            <a:r>
              <a:rPr lang="cs-CZ" dirty="0"/>
              <a:t>, na </a:t>
            </a:r>
            <a:r>
              <a:rPr lang="cs-CZ" dirty="0" err="1"/>
              <a:t>ktere</a:t>
            </a:r>
            <a:r>
              <a:rPr lang="cs-CZ" dirty="0"/>
              <a:t>́ jsou </a:t>
            </a:r>
            <a:r>
              <a:rPr lang="cs-CZ" dirty="0" err="1"/>
              <a:t>ukládána</a:t>
            </a:r>
            <a:r>
              <a:rPr lang="cs-CZ" dirty="0"/>
              <a:t> data, </a:t>
            </a:r>
            <a:r>
              <a:rPr lang="cs-CZ" dirty="0" err="1"/>
              <a:t>ktera</a:t>
            </a:r>
            <a:r>
              <a:rPr lang="cs-CZ" dirty="0"/>
              <a:t>́ </a:t>
            </a:r>
            <a:r>
              <a:rPr lang="cs-CZ" dirty="0" err="1"/>
              <a:t>zůstávaji</a:t>
            </a:r>
            <a:r>
              <a:rPr lang="cs-CZ" dirty="0"/>
              <a:t>́ </a:t>
            </a:r>
            <a:r>
              <a:rPr lang="cs-CZ" dirty="0" err="1"/>
              <a:t>zachována</a:t>
            </a:r>
            <a:r>
              <a:rPr lang="cs-CZ" dirty="0"/>
              <a:t> i po odpojení </a:t>
            </a:r>
            <a:r>
              <a:rPr lang="cs-CZ" dirty="0" err="1"/>
              <a:t>počítače</a:t>
            </a:r>
            <a:r>
              <a:rPr lang="cs-CZ" dirty="0"/>
              <a:t> od zdroje </a:t>
            </a:r>
            <a:r>
              <a:rPr lang="cs-CZ" dirty="0" err="1"/>
              <a:t>napájeni</a:t>
            </a:r>
            <a:r>
              <a:rPr lang="cs-CZ" dirty="0"/>
              <a:t>́ (na </a:t>
            </a:r>
            <a:r>
              <a:rPr lang="cs-CZ" dirty="0" err="1"/>
              <a:t>rozdíl</a:t>
            </a:r>
            <a:r>
              <a:rPr lang="cs-CZ" dirty="0"/>
              <a:t> od </a:t>
            </a:r>
            <a:r>
              <a:rPr lang="cs-CZ" dirty="0" err="1"/>
              <a:t>paměti</a:t>
            </a:r>
            <a:r>
              <a:rPr lang="cs-CZ" dirty="0"/>
              <a:t> RAM). </a:t>
            </a:r>
            <a:r>
              <a:rPr lang="cs-CZ" dirty="0" err="1"/>
              <a:t>Alespon</a:t>
            </a:r>
            <a:r>
              <a:rPr lang="cs-CZ" dirty="0"/>
              <a:t>̌ na jednom harddisku v </a:t>
            </a:r>
            <a:r>
              <a:rPr lang="cs-CZ" dirty="0" err="1"/>
              <a:t>počítači</a:t>
            </a:r>
            <a:r>
              <a:rPr lang="cs-CZ" dirty="0"/>
              <a:t> je obvykle </a:t>
            </a:r>
            <a:r>
              <a:rPr lang="cs-CZ" dirty="0" err="1"/>
              <a:t>nainstalován</a:t>
            </a:r>
            <a:r>
              <a:rPr lang="cs-CZ" dirty="0"/>
              <a:t> </a:t>
            </a:r>
            <a:r>
              <a:rPr lang="cs-CZ" dirty="0" err="1"/>
              <a:t>operačni</a:t>
            </a:r>
            <a:r>
              <a:rPr lang="cs-CZ" dirty="0"/>
              <a:t>́ </a:t>
            </a:r>
            <a:r>
              <a:rPr lang="cs-CZ" dirty="0" err="1"/>
              <a:t>systém</a:t>
            </a:r>
            <a:r>
              <a:rPr lang="cs-CZ" dirty="0"/>
              <a:t>, programy a data, </a:t>
            </a:r>
            <a:r>
              <a:rPr lang="cs-CZ" dirty="0" err="1"/>
              <a:t>ktere</a:t>
            </a:r>
            <a:r>
              <a:rPr lang="cs-CZ" dirty="0"/>
              <a:t>́ chceme v </a:t>
            </a:r>
            <a:r>
              <a:rPr lang="cs-CZ" dirty="0" err="1"/>
              <a:t>počítači</a:t>
            </a:r>
            <a:r>
              <a:rPr lang="cs-CZ" dirty="0"/>
              <a:t> uchovat. </a:t>
            </a:r>
            <a:endParaRPr lang="cs-CZ" sz="2800" dirty="0"/>
          </a:p>
          <a:p>
            <a:r>
              <a:rPr lang="cs-CZ" dirty="0" err="1"/>
              <a:t>Při</a:t>
            </a:r>
            <a:r>
              <a:rPr lang="cs-CZ" dirty="0"/>
              <a:t> koupi harddisku se </a:t>
            </a:r>
            <a:r>
              <a:rPr lang="cs-CZ" dirty="0" err="1"/>
              <a:t>díváme</a:t>
            </a:r>
            <a:r>
              <a:rPr lang="cs-CZ" dirty="0"/>
              <a:t> </a:t>
            </a:r>
            <a:r>
              <a:rPr lang="cs-CZ" dirty="0" err="1"/>
              <a:t>především</a:t>
            </a:r>
            <a:r>
              <a:rPr lang="cs-CZ" dirty="0"/>
              <a:t> na jeho kapacitu (stovky MB nebo jednotky TB). </a:t>
            </a:r>
            <a:r>
              <a:rPr lang="cs-CZ" dirty="0" err="1"/>
              <a:t>Měli</a:t>
            </a:r>
            <a:r>
              <a:rPr lang="cs-CZ" dirty="0"/>
              <a:t> by- </a:t>
            </a:r>
            <a:r>
              <a:rPr lang="cs-CZ" dirty="0" err="1"/>
              <a:t>chom</a:t>
            </a:r>
            <a:r>
              <a:rPr lang="cs-CZ" dirty="0"/>
              <a:t> se </a:t>
            </a:r>
            <a:r>
              <a:rPr lang="cs-CZ" dirty="0" err="1"/>
              <a:t>zaměřit</a:t>
            </a:r>
            <a:r>
              <a:rPr lang="cs-CZ" dirty="0"/>
              <a:t> i na rychlost </a:t>
            </a:r>
            <a:r>
              <a:rPr lang="cs-CZ" dirty="0" err="1"/>
              <a:t>přenosu</a:t>
            </a:r>
            <a:r>
              <a:rPr lang="cs-CZ" dirty="0"/>
              <a:t> dat a </a:t>
            </a:r>
            <a:r>
              <a:rPr lang="cs-CZ" dirty="0" err="1"/>
              <a:t>počet</a:t>
            </a:r>
            <a:r>
              <a:rPr lang="cs-CZ" dirty="0"/>
              <a:t> </a:t>
            </a:r>
            <a:r>
              <a:rPr lang="cs-CZ" dirty="0" err="1"/>
              <a:t>otáček</a:t>
            </a:r>
            <a:r>
              <a:rPr lang="cs-CZ" dirty="0"/>
              <a:t> za minutu a velikost </a:t>
            </a:r>
            <a:r>
              <a:rPr lang="cs-CZ" dirty="0" err="1"/>
              <a:t>vyrovnávaci</a:t>
            </a:r>
            <a:r>
              <a:rPr lang="cs-CZ" dirty="0"/>
              <a:t>́ </a:t>
            </a:r>
            <a:r>
              <a:rPr lang="cs-CZ" dirty="0" err="1"/>
              <a:t>paměti</a:t>
            </a:r>
            <a:r>
              <a:rPr lang="cs-CZ" dirty="0"/>
              <a:t> (</a:t>
            </a:r>
            <a:r>
              <a:rPr lang="cs-CZ" dirty="0" err="1"/>
              <a:t>cashe</a:t>
            </a:r>
            <a:r>
              <a:rPr lang="cs-CZ" dirty="0"/>
              <a:t>). </a:t>
            </a:r>
            <a:r>
              <a:rPr lang="cs-CZ" dirty="0" err="1"/>
              <a:t>Přenos</a:t>
            </a:r>
            <a:r>
              <a:rPr lang="cs-CZ" dirty="0"/>
              <a:t> dat mezi harddiskem a </a:t>
            </a:r>
            <a:r>
              <a:rPr lang="cs-CZ" dirty="0" err="1"/>
              <a:t>sběrnici</a:t>
            </a:r>
            <a:r>
              <a:rPr lang="cs-CZ" dirty="0"/>
              <a:t>́ urychluje </a:t>
            </a:r>
            <a:r>
              <a:rPr lang="cs-CZ" dirty="0" err="1"/>
              <a:t>práve</a:t>
            </a:r>
            <a:r>
              <a:rPr lang="cs-CZ" dirty="0"/>
              <a:t>̌ </a:t>
            </a:r>
            <a:r>
              <a:rPr lang="cs-CZ" dirty="0" err="1"/>
              <a:t>pamět</a:t>
            </a:r>
            <a:r>
              <a:rPr lang="cs-CZ" dirty="0"/>
              <a:t>̌ </a:t>
            </a:r>
            <a:r>
              <a:rPr lang="cs-CZ" dirty="0" err="1"/>
              <a:t>cache</a:t>
            </a:r>
            <a:r>
              <a:rPr lang="cs-CZ" dirty="0"/>
              <a:t>. </a:t>
            </a:r>
            <a:endParaRPr lang="cs-CZ" sz="2800" dirty="0"/>
          </a:p>
          <a:p>
            <a:r>
              <a:rPr lang="cs-CZ" dirty="0"/>
              <a:t>V </a:t>
            </a:r>
            <a:r>
              <a:rPr lang="cs-CZ" dirty="0" err="1"/>
              <a:t>dnešni</a:t>
            </a:r>
            <a:r>
              <a:rPr lang="cs-CZ" dirty="0"/>
              <a:t>́ </a:t>
            </a:r>
            <a:r>
              <a:rPr lang="cs-CZ" dirty="0" err="1"/>
              <a:t>dobe</a:t>
            </a:r>
            <a:r>
              <a:rPr lang="cs-CZ" dirty="0"/>
              <a:t>̌ je k dispozici </a:t>
            </a:r>
            <a:r>
              <a:rPr lang="cs-CZ" dirty="0" err="1"/>
              <a:t>několik</a:t>
            </a:r>
            <a:r>
              <a:rPr lang="cs-CZ" dirty="0"/>
              <a:t> typů disků, z </a:t>
            </a:r>
            <a:r>
              <a:rPr lang="cs-CZ" dirty="0" err="1"/>
              <a:t>nichz</a:t>
            </a:r>
            <a:r>
              <a:rPr lang="cs-CZ" dirty="0"/>
              <a:t>̌ </a:t>
            </a:r>
            <a:r>
              <a:rPr lang="cs-CZ" dirty="0" err="1"/>
              <a:t>nejznámějši</a:t>
            </a:r>
            <a:r>
              <a:rPr lang="cs-CZ" dirty="0"/>
              <a:t>́ jsou </a:t>
            </a:r>
            <a:r>
              <a:rPr lang="cs-CZ" dirty="0" err="1"/>
              <a:t>mechanicke</a:t>
            </a:r>
            <a:r>
              <a:rPr lang="cs-CZ" dirty="0"/>
              <a:t>́, SSD nebo </a:t>
            </a:r>
            <a:r>
              <a:rPr lang="cs-CZ" dirty="0" err="1"/>
              <a:t>hybridni</a:t>
            </a:r>
            <a:r>
              <a:rPr lang="cs-CZ" dirty="0"/>
              <a:t>́.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41467119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Monitor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4827CD9D-1589-3B4E-913A-B429DB9CF192}"/>
              </a:ext>
            </a:extLst>
          </p:cNvPr>
          <p:cNvSpPr txBox="1">
            <a:spLocks/>
          </p:cNvSpPr>
          <p:nvPr/>
        </p:nvSpPr>
        <p:spPr>
          <a:xfrm>
            <a:off x="540000" y="1825625"/>
            <a:ext cx="7890845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71446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21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1pPr>
            <a:lvl2pPr marL="514337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2pPr>
            <a:lvl3pPr marL="857228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8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3pPr>
            <a:lvl4pPr marL="1200120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4pPr>
            <a:lvl5pPr marL="1543012" indent="-171446" algn="l" defTabSz="685783" rtl="0" eaLnBrk="1" latinLnBrk="0" hangingPunct="1">
              <a:lnSpc>
                <a:spcPct val="100000"/>
              </a:lnSpc>
              <a:spcBef>
                <a:spcPts val="750"/>
              </a:spcBef>
              <a:buClr>
                <a:srgbClr val="CF1F28"/>
              </a:buClr>
              <a:buSzPct val="75000"/>
              <a:buFont typeface="Arial" panose="020B0604020202020204" pitchFamily="34" charset="0"/>
              <a:buChar char="•"/>
              <a:defRPr sz="1500" kern="1200">
                <a:solidFill>
                  <a:srgbClr val="313131"/>
                </a:solidFill>
                <a:latin typeface="+mj-lt"/>
                <a:ea typeface="+mn-ea"/>
                <a:cs typeface="+mn-cs"/>
              </a:defRPr>
            </a:lvl5pPr>
            <a:lvl6pPr marL="1885903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3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err="1"/>
              <a:t>Zařízeni</a:t>
            </a:r>
            <a:r>
              <a:rPr lang="cs-CZ" dirty="0"/>
              <a:t>́ </a:t>
            </a:r>
            <a:r>
              <a:rPr lang="cs-CZ" dirty="0" err="1"/>
              <a:t>sloužíci</a:t>
            </a:r>
            <a:r>
              <a:rPr lang="cs-CZ" dirty="0"/>
              <a:t>́ k </a:t>
            </a:r>
            <a:r>
              <a:rPr lang="cs-CZ" dirty="0" err="1"/>
              <a:t>zobrazováni</a:t>
            </a:r>
            <a:r>
              <a:rPr lang="cs-CZ" dirty="0"/>
              <a:t>́ dat z </a:t>
            </a:r>
            <a:r>
              <a:rPr lang="cs-CZ" dirty="0" err="1"/>
              <a:t>počítače</a:t>
            </a:r>
            <a:r>
              <a:rPr lang="cs-CZ" dirty="0"/>
              <a:t>. </a:t>
            </a:r>
            <a:r>
              <a:rPr lang="cs-CZ" dirty="0" err="1"/>
              <a:t>Připojuje</a:t>
            </a:r>
            <a:r>
              <a:rPr lang="cs-CZ" dirty="0"/>
              <a:t> se (obvykle) ze </a:t>
            </a:r>
            <a:r>
              <a:rPr lang="cs-CZ" dirty="0" err="1"/>
              <a:t>zadni</a:t>
            </a:r>
            <a:r>
              <a:rPr lang="cs-CZ" dirty="0"/>
              <a:t>́ strany </a:t>
            </a:r>
            <a:r>
              <a:rPr lang="cs-CZ" dirty="0" err="1"/>
              <a:t>skříne</a:t>
            </a:r>
            <a:r>
              <a:rPr lang="cs-CZ" dirty="0"/>
              <a:t>̌ pomocí konektoru VGA, DVI nebo HDMI. Ve </a:t>
            </a:r>
            <a:r>
              <a:rPr lang="cs-CZ" dirty="0" err="1"/>
              <a:t>většine</a:t>
            </a:r>
            <a:r>
              <a:rPr lang="cs-CZ" dirty="0"/>
              <a:t>̌ </a:t>
            </a:r>
            <a:r>
              <a:rPr lang="cs-CZ" dirty="0" err="1"/>
              <a:t>případu</a:t>
            </a:r>
            <a:r>
              <a:rPr lang="cs-CZ" dirty="0"/>
              <a:t>̊ se jedná o </a:t>
            </a:r>
            <a:r>
              <a:rPr lang="cs-CZ" dirty="0" err="1"/>
              <a:t>výstupni</a:t>
            </a:r>
            <a:r>
              <a:rPr lang="cs-CZ" dirty="0"/>
              <a:t>́ </a:t>
            </a:r>
            <a:r>
              <a:rPr lang="cs-CZ" dirty="0" err="1"/>
              <a:t>zařízeni</a:t>
            </a:r>
            <a:r>
              <a:rPr lang="cs-CZ" dirty="0"/>
              <a:t>́ – </a:t>
            </a:r>
            <a:r>
              <a:rPr lang="cs-CZ" dirty="0" err="1"/>
              <a:t>prostřednictvím</a:t>
            </a:r>
            <a:r>
              <a:rPr lang="cs-CZ" dirty="0"/>
              <a:t> monitoru nelze do </a:t>
            </a:r>
            <a:r>
              <a:rPr lang="cs-CZ" dirty="0" err="1"/>
              <a:t>počítače</a:t>
            </a:r>
            <a:r>
              <a:rPr lang="cs-CZ" dirty="0"/>
              <a:t> </a:t>
            </a:r>
            <a:r>
              <a:rPr lang="cs-CZ" dirty="0" err="1"/>
              <a:t>zadávat</a:t>
            </a:r>
            <a:r>
              <a:rPr lang="cs-CZ" dirty="0"/>
              <a:t> data (</a:t>
            </a:r>
            <a:r>
              <a:rPr lang="cs-CZ" dirty="0" err="1"/>
              <a:t>výjimkou</a:t>
            </a:r>
            <a:r>
              <a:rPr lang="cs-CZ" dirty="0"/>
              <a:t> jsou </a:t>
            </a:r>
            <a:r>
              <a:rPr lang="cs-CZ" dirty="0" err="1"/>
              <a:t>dotekove</a:t>
            </a:r>
            <a:r>
              <a:rPr lang="cs-CZ" dirty="0"/>
              <a:t>́ monitory). </a:t>
            </a:r>
            <a:r>
              <a:rPr lang="cs-CZ" dirty="0" err="1"/>
              <a:t>Této</a:t>
            </a:r>
            <a:r>
              <a:rPr lang="cs-CZ" dirty="0"/>
              <a:t> funkcionality je </a:t>
            </a:r>
            <a:r>
              <a:rPr lang="cs-CZ" dirty="0" err="1"/>
              <a:t>využíváno</a:t>
            </a:r>
            <a:r>
              <a:rPr lang="cs-CZ" dirty="0"/>
              <a:t> </a:t>
            </a:r>
            <a:r>
              <a:rPr lang="cs-CZ" dirty="0" err="1"/>
              <a:t>spíše</a:t>
            </a:r>
            <a:r>
              <a:rPr lang="cs-CZ" dirty="0"/>
              <a:t> v </a:t>
            </a:r>
            <a:r>
              <a:rPr lang="cs-CZ" dirty="0" err="1"/>
              <a:t>případe</a:t>
            </a:r>
            <a:r>
              <a:rPr lang="cs-CZ" dirty="0"/>
              <a:t>̌ tabletu </a:t>
            </a:r>
            <a:r>
              <a:rPr lang="cs-CZ" dirty="0" err="1"/>
              <a:t>či</a:t>
            </a:r>
            <a:r>
              <a:rPr lang="cs-CZ" dirty="0"/>
              <a:t> </a:t>
            </a:r>
            <a:r>
              <a:rPr lang="cs-CZ" dirty="0" err="1"/>
              <a:t>smartphonu</a:t>
            </a:r>
            <a:r>
              <a:rPr lang="cs-CZ" dirty="0"/>
              <a:t>, </a:t>
            </a:r>
            <a:r>
              <a:rPr lang="cs-CZ" dirty="0" err="1"/>
              <a:t>vybavených</a:t>
            </a:r>
            <a:r>
              <a:rPr lang="cs-CZ" dirty="0"/>
              <a:t> dotykovou obrazovku, pomocí </a:t>
            </a:r>
            <a:r>
              <a:rPr lang="cs-CZ" dirty="0" err="1"/>
              <a:t>ktere</a:t>
            </a:r>
            <a:r>
              <a:rPr lang="cs-CZ" dirty="0"/>
              <a:t>́ </a:t>
            </a:r>
            <a:r>
              <a:rPr lang="cs-CZ" dirty="0" err="1"/>
              <a:t>můžeme</a:t>
            </a:r>
            <a:r>
              <a:rPr lang="cs-CZ" dirty="0"/>
              <a:t> data do </a:t>
            </a:r>
            <a:r>
              <a:rPr lang="cs-CZ" dirty="0" err="1"/>
              <a:t>počítače</a:t>
            </a:r>
            <a:r>
              <a:rPr lang="cs-CZ" dirty="0"/>
              <a:t> (</a:t>
            </a:r>
            <a:r>
              <a:rPr lang="cs-CZ" dirty="0" err="1"/>
              <a:t>kterým</a:t>
            </a:r>
            <a:r>
              <a:rPr lang="cs-CZ" dirty="0"/>
              <a:t> tablet nebo </a:t>
            </a:r>
            <a:r>
              <a:rPr lang="cs-CZ" dirty="0" err="1"/>
              <a:t>smartphone</a:t>
            </a:r>
            <a:r>
              <a:rPr lang="cs-CZ" dirty="0"/>
              <a:t> </a:t>
            </a:r>
            <a:r>
              <a:rPr lang="cs-CZ" dirty="0" err="1"/>
              <a:t>take</a:t>
            </a:r>
            <a:r>
              <a:rPr lang="cs-CZ" dirty="0"/>
              <a:t>́ je) </a:t>
            </a:r>
            <a:r>
              <a:rPr lang="cs-CZ" dirty="0" err="1"/>
              <a:t>přenést</a:t>
            </a:r>
            <a:r>
              <a:rPr lang="cs-CZ" dirty="0"/>
              <a:t>. V tomto </a:t>
            </a:r>
            <a:r>
              <a:rPr lang="cs-CZ" dirty="0" err="1"/>
              <a:t>případe</a:t>
            </a:r>
            <a:r>
              <a:rPr lang="cs-CZ" dirty="0"/>
              <a:t>̌ by se monitor </a:t>
            </a:r>
            <a:r>
              <a:rPr lang="cs-CZ" dirty="0" err="1"/>
              <a:t>či</a:t>
            </a:r>
            <a:r>
              <a:rPr lang="cs-CZ" dirty="0"/>
              <a:t> displej dal </a:t>
            </a:r>
            <a:r>
              <a:rPr lang="cs-CZ" dirty="0" err="1"/>
              <a:t>označit</a:t>
            </a:r>
            <a:r>
              <a:rPr lang="cs-CZ" dirty="0"/>
              <a:t> jako </a:t>
            </a:r>
            <a:r>
              <a:rPr lang="cs-CZ" dirty="0" err="1"/>
              <a:t>vstupne</a:t>
            </a:r>
            <a:r>
              <a:rPr lang="cs-CZ" dirty="0"/>
              <a:t>̌-</a:t>
            </a:r>
            <a:r>
              <a:rPr lang="cs-CZ" dirty="0" err="1"/>
              <a:t>výstupni</a:t>
            </a:r>
            <a:r>
              <a:rPr lang="cs-CZ" dirty="0"/>
              <a:t>́ </a:t>
            </a:r>
            <a:r>
              <a:rPr lang="cs-CZ" dirty="0" err="1"/>
              <a:t>zařízeni</a:t>
            </a:r>
            <a:r>
              <a:rPr lang="cs-CZ" dirty="0"/>
              <a:t>́. 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575976009"/>
      </p:ext>
    </p:extLst>
  </p:cSld>
  <p:clrMapOvr>
    <a:masterClrMapping/>
  </p:clrMapOvr>
</p:sld>
</file>

<file path=ppt/theme/theme1.xml><?xml version="1.0" encoding="utf-8"?>
<a:theme xmlns:a="http://schemas.openxmlformats.org/drawingml/2006/main" name="Sablona PPT_4-3_CZ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Sablona%20PPT_4-3_CZ.potx</Template>
  <TotalTime>475</TotalTime>
  <Words>1255</Words>
  <Application>Microsoft Macintosh PowerPoint</Application>
  <PresentationFormat>Předvádění na obrazovce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Sablona PPT_4-3_CZ</vt:lpstr>
      <vt:lpstr>HARDWAROVÉ SOUČÁSTI POČÍTAČE</vt:lpstr>
      <vt:lpstr>Skříň počítače (case)</vt:lpstr>
      <vt:lpstr>Základní deska (motherboard) </vt:lpstr>
      <vt:lpstr>Port</vt:lpstr>
      <vt:lpstr>Sběrnice </vt:lpstr>
      <vt:lpstr>Procesor</vt:lpstr>
      <vt:lpstr>Operační paměť </vt:lpstr>
      <vt:lpstr>HDD – pevný disk</vt:lpstr>
      <vt:lpstr>Monitor </vt:lpstr>
      <vt:lpstr>Klávesnice</vt:lpstr>
      <vt:lpstr>Myš </vt:lpstr>
      <vt:lpstr>Děkuji za pozornost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Adam Kazmíř</dc:creator>
  <cp:lastModifiedBy>Lavrinčík Jan</cp:lastModifiedBy>
  <cp:revision>24</cp:revision>
  <dcterms:created xsi:type="dcterms:W3CDTF">2016-02-02T10:34:09Z</dcterms:created>
  <dcterms:modified xsi:type="dcterms:W3CDTF">2019-10-06T23:01:53Z</dcterms:modified>
</cp:coreProperties>
</file>