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58" r:id="rId6"/>
    <p:sldId id="263" r:id="rId7"/>
    <p:sldId id="260" r:id="rId8"/>
    <p:sldId id="261" r:id="rId9"/>
    <p:sldId id="262" r:id="rId10"/>
    <p:sldId id="264" r:id="rId11"/>
    <p:sldId id="267" r:id="rId12"/>
    <p:sldId id="268" r:id="rId13"/>
    <p:sldId id="269" r:id="rId14"/>
    <p:sldId id="270" r:id="rId15"/>
    <p:sldId id="271" r:id="rId16"/>
    <p:sldId id="26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 showGuides="1">
      <p:cViewPr varScale="1">
        <p:scale>
          <a:sx n="169" d="100"/>
          <a:sy n="169" d="100"/>
        </p:scale>
        <p:origin x="159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Click to edit Master subtitle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Drag picture to placeholder or click icon to add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PRINCIPY FUNGOVÁNÍ POČÍTAČE</a:t>
            </a:r>
            <a:br>
              <a:rPr lang="cs-CZ" dirty="0"/>
            </a:br>
            <a:r>
              <a:rPr lang="cs-CZ" sz="2400" dirty="0"/>
              <a:t>(přednáška č. 2)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Jan </a:t>
            </a:r>
            <a:r>
              <a:rPr lang="cs-CZ" dirty="0" err="1"/>
              <a:t>Lavrinčík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Von Neumannova architektura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Von Neumannova architektura </a:t>
            </a:r>
            <a:r>
              <a:rPr lang="cs-CZ" dirty="0"/>
              <a:t>je </a:t>
            </a:r>
            <a:r>
              <a:rPr lang="cs-CZ" dirty="0" err="1"/>
              <a:t>využívána</a:t>
            </a:r>
            <a:r>
              <a:rPr lang="cs-CZ" dirty="0"/>
              <a:t> ve </a:t>
            </a:r>
            <a:r>
              <a:rPr lang="cs-CZ" dirty="0" err="1"/>
              <a:t>většine</a:t>
            </a:r>
            <a:r>
              <a:rPr lang="cs-CZ" dirty="0"/>
              <a:t>̌ </a:t>
            </a:r>
            <a:r>
              <a:rPr lang="cs-CZ" dirty="0" err="1"/>
              <a:t>běžných</a:t>
            </a:r>
            <a:r>
              <a:rPr lang="cs-CZ" dirty="0"/>
              <a:t> </a:t>
            </a:r>
            <a:r>
              <a:rPr lang="cs-CZ" dirty="0" err="1"/>
              <a:t>zařízeni</a:t>
            </a:r>
            <a:r>
              <a:rPr lang="cs-CZ" dirty="0"/>
              <a:t>́ – </a:t>
            </a:r>
            <a:r>
              <a:rPr lang="cs-CZ" dirty="0" err="1"/>
              <a:t>stolni</a:t>
            </a:r>
            <a:r>
              <a:rPr lang="cs-CZ" dirty="0"/>
              <a:t>́ </a:t>
            </a:r>
            <a:r>
              <a:rPr lang="cs-CZ" dirty="0" err="1"/>
              <a:t>počítače</a:t>
            </a:r>
            <a:r>
              <a:rPr lang="cs-CZ" dirty="0"/>
              <a:t>, </a:t>
            </a:r>
            <a:r>
              <a:rPr lang="cs-CZ" dirty="0" err="1"/>
              <a:t>notebo</a:t>
            </a:r>
            <a:r>
              <a:rPr lang="cs-CZ" dirty="0"/>
              <a:t>- oky, </a:t>
            </a:r>
            <a:r>
              <a:rPr lang="cs-CZ" dirty="0" err="1"/>
              <a:t>mobilni</a:t>
            </a:r>
            <a:r>
              <a:rPr lang="cs-CZ" dirty="0"/>
              <a:t>́ telefony, tablety, atd., </a:t>
            </a:r>
            <a:r>
              <a:rPr lang="cs-CZ" dirty="0" err="1"/>
              <a:t>nezávisle</a:t>
            </a:r>
            <a:r>
              <a:rPr lang="cs-CZ" dirty="0"/>
              <a:t> na </a:t>
            </a:r>
            <a:r>
              <a:rPr lang="cs-CZ" dirty="0" err="1"/>
              <a:t>programovém</a:t>
            </a:r>
            <a:r>
              <a:rPr lang="cs-CZ" dirty="0"/>
              <a:t> vybavení (</a:t>
            </a:r>
            <a:r>
              <a:rPr lang="cs-CZ" dirty="0" err="1"/>
              <a:t>operačním</a:t>
            </a:r>
            <a:r>
              <a:rPr lang="cs-CZ" dirty="0"/>
              <a:t> </a:t>
            </a:r>
            <a:r>
              <a:rPr lang="cs-CZ" dirty="0" err="1"/>
              <a:t>systému</a:t>
            </a:r>
            <a:r>
              <a:rPr lang="cs-CZ" dirty="0"/>
              <a:t>). 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92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D22F-567B-A244-B056-E39540E6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Harvardská architektura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669F4BE-0AD0-3349-8B7A-FA8468E59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Harvardská architektura </a:t>
            </a:r>
            <a:r>
              <a:rPr lang="cs-CZ" dirty="0"/>
              <a:t>je tvořena stejnými součástmi jako Von Neumannova architektura, s výjimkou operační paměti. Ta je u této architektury rozdělena na:</a:t>
            </a:r>
          </a:p>
          <a:p>
            <a:r>
              <a:rPr lang="cs-CZ" dirty="0"/>
              <a:t>paměť pro data</a:t>
            </a:r>
          </a:p>
          <a:p>
            <a:r>
              <a:rPr lang="cs-CZ" dirty="0"/>
              <a:t>paměť pro instrukce (program)</a:t>
            </a:r>
          </a:p>
        </p:txBody>
      </p:sp>
    </p:spTree>
    <p:extLst>
      <p:ext uri="{BB962C8B-B14F-4D97-AF65-F5344CB8AC3E}">
        <p14:creationId xmlns:p14="http://schemas.microsoft.com/office/powerpoint/2010/main" val="320316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D22F-567B-A244-B056-E39540E6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Harvardská architektura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62D8705-D03D-7643-AD2C-6404755BB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tohoto uspořádání plynou výhody i nevýhody. Výhodou je například možnost paralelního (současného) čtení a zpracovávání programových instrukcí i dat, což je v určitých případech urychlujícím faktorem. Na druhé straně je však nutné zajistit správu dvou pamětí, což je z hlediska celkového pohledu řízení procesů náročnější (výkon procesoru je pak čerpán tímto řízením). </a:t>
            </a:r>
          </a:p>
        </p:txBody>
      </p:sp>
    </p:spTree>
    <p:extLst>
      <p:ext uri="{BB962C8B-B14F-4D97-AF65-F5344CB8AC3E}">
        <p14:creationId xmlns:p14="http://schemas.microsoft.com/office/powerpoint/2010/main" val="2132743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3D22F-567B-A244-B056-E39540E6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Harvardská architektura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7A965E8C-E15D-E34A-A728-8DFD26D83C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802" y="1825625"/>
            <a:ext cx="6214396" cy="4081463"/>
          </a:xfrm>
        </p:spPr>
      </p:pic>
    </p:spTree>
    <p:extLst>
      <p:ext uri="{BB962C8B-B14F-4D97-AF65-F5344CB8AC3E}">
        <p14:creationId xmlns:p14="http://schemas.microsoft.com/office/powerpoint/2010/main" val="327835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CF0F9-82D4-0249-AD55-382089ABF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Hardware a software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0520EB-C5B1-0344-A848-F594D2BCE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Z výše uvedeného je zřejmé, že počítač pro svou funkci vyžaduje jak fyzická zařízení (dle </a:t>
            </a:r>
            <a:r>
              <a:rPr lang="cs-CZ" dirty="0" err="1"/>
              <a:t>architek</a:t>
            </a:r>
            <a:r>
              <a:rPr lang="cs-CZ" dirty="0"/>
              <a:t>- tury), tedy hardware (HW), tak softwarové vybavení (program – sled prováděných instrukcí, pří- </a:t>
            </a:r>
            <a:r>
              <a:rPr lang="cs-CZ" dirty="0" err="1"/>
              <a:t>padně</a:t>
            </a:r>
            <a:r>
              <a:rPr lang="cs-CZ" dirty="0"/>
              <a:t> data) - SW.</a:t>
            </a:r>
          </a:p>
          <a:p>
            <a:r>
              <a:rPr lang="cs-CZ" dirty="0"/>
              <a:t>Mezi software patří například operační systémy (Windows, Linux, Android, </a:t>
            </a:r>
            <a:r>
              <a:rPr lang="cs-CZ" dirty="0" err="1"/>
              <a:t>iOS</a:t>
            </a:r>
            <a:r>
              <a:rPr lang="cs-CZ" dirty="0"/>
              <a:t>, Mac OS), aplikační programy (např. Microsoft Word, internetový prohlížeč, databáze, nástroje pro správu dat, atd. Soft- </a:t>
            </a:r>
            <a:r>
              <a:rPr lang="cs-CZ" dirty="0" err="1"/>
              <a:t>ware</a:t>
            </a:r>
            <a:r>
              <a:rPr lang="cs-CZ" dirty="0"/>
              <a:t> není nic jiného, než série instrukcí, prostřednictvím kterých jsme schopni se s počítačem spojit a ovládat tak například hardware počítače a plnit různé úkoly.</a:t>
            </a:r>
          </a:p>
        </p:txBody>
      </p:sp>
    </p:spTree>
    <p:extLst>
      <p:ext uri="{BB962C8B-B14F-4D97-AF65-F5344CB8AC3E}">
        <p14:creationId xmlns:p14="http://schemas.microsoft.com/office/powerpoint/2010/main" val="1563222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827AA-0533-274C-B0FE-458B52C4A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Hardware a software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AE631-0081-5744-BB8E-0BDE91B89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kategorie hardwaru patří veškerá fyzická (technická) zařízení počítače – základní deska, zvu- ková/grafická karta, paměť RAM, tiskárna, monitor, myš, displej, apod.</a:t>
            </a:r>
          </a:p>
          <a:p>
            <a:r>
              <a:rPr lang="cs-CZ" dirty="0"/>
              <a:t>Počítač by nebyl funkční a využitelný bez patřičného softwarového vybavení a opačně, software by bez hardwaru neměl na čem běžet.</a:t>
            </a:r>
          </a:p>
        </p:txBody>
      </p:sp>
    </p:spTree>
    <p:extLst>
      <p:ext uri="{BB962C8B-B14F-4D97-AF65-F5344CB8AC3E}">
        <p14:creationId xmlns:p14="http://schemas.microsoft.com/office/powerpoint/2010/main" val="3419622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Děkuji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PhDr</a:t>
            </a:r>
            <a:r>
              <a:rPr lang="en-US" dirty="0"/>
              <a:t>. Jan </a:t>
            </a:r>
            <a:r>
              <a:rPr lang="en-US" dirty="0" err="1"/>
              <a:t>Lavrinčík</a:t>
            </a:r>
            <a:r>
              <a:rPr lang="en-US" dirty="0"/>
              <a:t>, </a:t>
            </a:r>
            <a:r>
              <a:rPr lang="en-US" dirty="0" err="1"/>
              <a:t>DiS.</a:t>
            </a:r>
            <a:r>
              <a:rPr lang="en-US" dirty="0"/>
              <a:t>, Ph.D.</a:t>
            </a:r>
          </a:p>
          <a:p>
            <a:r>
              <a:rPr lang="en-US" dirty="0" err="1"/>
              <a:t>Moravská</a:t>
            </a:r>
            <a:r>
              <a:rPr lang="en-US" dirty="0"/>
              <a:t> </a:t>
            </a:r>
            <a:r>
              <a:rPr lang="en-US" dirty="0" err="1"/>
              <a:t>vysoká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Olomouc, </a:t>
            </a:r>
            <a:r>
              <a:rPr lang="en-US" dirty="0" err="1"/>
              <a:t>o.p.s</a:t>
            </a:r>
            <a:r>
              <a:rPr lang="en-US" dirty="0"/>
              <a:t>.</a:t>
            </a:r>
          </a:p>
          <a:p>
            <a:r>
              <a:rPr lang="en-US" dirty="0" err="1"/>
              <a:t>Třída</a:t>
            </a:r>
            <a:r>
              <a:rPr lang="en-US" dirty="0"/>
              <a:t> </a:t>
            </a:r>
            <a:r>
              <a:rPr lang="en-US" dirty="0" err="1"/>
              <a:t>kosmonautů</a:t>
            </a:r>
            <a:r>
              <a:rPr lang="en-US" dirty="0"/>
              <a:t> 1288/1</a:t>
            </a:r>
          </a:p>
          <a:p>
            <a:r>
              <a:rPr lang="en-US" dirty="0"/>
              <a:t>779 00 Olomouc - </a:t>
            </a:r>
            <a:r>
              <a:rPr lang="en-US" dirty="0" err="1"/>
              <a:t>Hodolany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4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počítače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Architektura počítače označuje konkrétní způsob, jakým je počítač realizován, tzn. jakými součástmi je počítač tvořen a jak jsou tyto součásti vzájemně propojeny tak, aby vytvořily funkční celek – počítač.</a:t>
            </a:r>
          </a:p>
          <a:p>
            <a:r>
              <a:rPr lang="cs-CZ" sz="2800" dirty="0"/>
              <a:t>Za nejznámější typy jsou považovány dvě základní architektury počítačů:</a:t>
            </a:r>
          </a:p>
          <a:p>
            <a:r>
              <a:rPr lang="cs-CZ" sz="2800" dirty="0"/>
              <a:t>Von Neumannova architektura,</a:t>
            </a:r>
          </a:p>
          <a:p>
            <a:r>
              <a:rPr lang="cs-CZ" sz="2800" dirty="0"/>
              <a:t>Harvardská architektura.</a:t>
            </a:r>
          </a:p>
          <a:p>
            <a:pPr marL="0" indent="0">
              <a:buNone/>
            </a:pPr>
            <a:r>
              <a:rPr lang="cs-CZ" sz="2800" dirty="0"/>
              <a:t>V dalších podkapitolách se podíváme na jejich základní vlastnosti a rozdíly.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2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Von Neumannova architektura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Von Neumannova architektura počítače obsahuje několik základních součástí. Jsou to:</a:t>
            </a:r>
          </a:p>
          <a:p>
            <a:r>
              <a:rPr lang="cs-CZ" sz="2800" dirty="0"/>
              <a:t>řadič</a:t>
            </a:r>
          </a:p>
          <a:p>
            <a:r>
              <a:rPr lang="cs-CZ" sz="2800" dirty="0"/>
              <a:t>aritmeticko-logická jednotka (ALU),</a:t>
            </a:r>
          </a:p>
          <a:p>
            <a:r>
              <a:rPr lang="cs-CZ" sz="2800" dirty="0"/>
              <a:t>(vnitřní) paměť</a:t>
            </a:r>
          </a:p>
          <a:p>
            <a:r>
              <a:rPr lang="cs-CZ" sz="2800" dirty="0"/>
              <a:t>vstupní a výstupní zařízení</a:t>
            </a:r>
          </a:p>
          <a:p>
            <a:r>
              <a:rPr lang="cs-CZ" sz="2800" dirty="0"/>
              <a:t>vnější paměť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Von Neumannova architektura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081204"/>
          </a:xfrm>
        </p:spPr>
        <p:txBody>
          <a:bodyPr>
            <a:normAutofit/>
          </a:bodyPr>
          <a:lstStyle/>
          <a:p>
            <a:r>
              <a:rPr lang="en-US" sz="2800" dirty="0" err="1"/>
              <a:t>Naše</a:t>
            </a:r>
            <a:r>
              <a:rPr lang="en-US" sz="2800" dirty="0"/>
              <a:t> </a:t>
            </a:r>
            <a:r>
              <a:rPr lang="en-US" sz="2800" dirty="0" err="1"/>
              <a:t>požadavky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funkci</a:t>
            </a:r>
            <a:r>
              <a:rPr lang="en-US" sz="2800" dirty="0"/>
              <a:t> </a:t>
            </a:r>
            <a:r>
              <a:rPr lang="en-US" sz="2800" dirty="0" err="1"/>
              <a:t>počítače</a:t>
            </a:r>
            <a:r>
              <a:rPr lang="en-US" sz="2800" dirty="0"/>
              <a:t> (</a:t>
            </a:r>
            <a:r>
              <a:rPr lang="en-US" sz="2800" dirty="0" err="1"/>
              <a:t>určení</a:t>
            </a:r>
            <a:r>
              <a:rPr lang="en-US" sz="2800" dirty="0"/>
              <a:t> co </a:t>
            </a:r>
            <a:r>
              <a:rPr lang="en-US" sz="2800" dirty="0" err="1"/>
              <a:t>má</a:t>
            </a:r>
            <a:r>
              <a:rPr lang="en-US" sz="2800" dirty="0"/>
              <a:t> </a:t>
            </a:r>
            <a:r>
              <a:rPr lang="en-US" sz="2800" dirty="0" err="1"/>
              <a:t>počítač</a:t>
            </a:r>
            <a:r>
              <a:rPr lang="en-US" sz="2800" dirty="0"/>
              <a:t> </a:t>
            </a:r>
            <a:r>
              <a:rPr lang="en-US" sz="2800" dirty="0" err="1"/>
              <a:t>provádět</a:t>
            </a:r>
            <a:r>
              <a:rPr lang="en-US" sz="2800" dirty="0"/>
              <a:t>, </a:t>
            </a:r>
            <a:r>
              <a:rPr lang="en-US" sz="2800" dirty="0" err="1"/>
              <a:t>včetně</a:t>
            </a:r>
            <a:r>
              <a:rPr lang="en-US" sz="2800" dirty="0"/>
              <a:t> </a:t>
            </a:r>
            <a:r>
              <a:rPr lang="en-US" sz="2800" dirty="0" err="1"/>
              <a:t>zadávání</a:t>
            </a:r>
            <a:r>
              <a:rPr lang="en-US" sz="2800" dirty="0"/>
              <a:t> </a:t>
            </a:r>
            <a:r>
              <a:rPr lang="en-US" sz="2800" dirty="0" err="1"/>
              <a:t>vstupních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r>
              <a:rPr lang="en-US" sz="2800" dirty="0"/>
              <a:t>) </a:t>
            </a:r>
            <a:r>
              <a:rPr lang="en-US" sz="2800" dirty="0" err="1"/>
              <a:t>počítači</a:t>
            </a:r>
            <a:r>
              <a:rPr lang="en-US" sz="2800" dirty="0"/>
              <a:t> </a:t>
            </a:r>
            <a:r>
              <a:rPr lang="en-US" sz="2800" dirty="0" err="1"/>
              <a:t>sdělujeme</a:t>
            </a:r>
            <a:r>
              <a:rPr lang="en-US" sz="2800" dirty="0"/>
              <a:t> </a:t>
            </a:r>
            <a:r>
              <a:rPr lang="en-US" sz="2800" dirty="0" err="1"/>
              <a:t>pomocí</a:t>
            </a:r>
            <a:r>
              <a:rPr lang="en-US" sz="2800" dirty="0"/>
              <a:t> </a:t>
            </a:r>
            <a:r>
              <a:rPr lang="en-US" sz="2800" b="1" dirty="0" err="1"/>
              <a:t>vstupních</a:t>
            </a:r>
            <a:r>
              <a:rPr lang="en-US" sz="2800" b="1" dirty="0"/>
              <a:t> </a:t>
            </a:r>
            <a:r>
              <a:rPr lang="en-US" sz="2800" b="1" dirty="0" err="1"/>
              <a:t>zařízení</a:t>
            </a:r>
            <a:r>
              <a:rPr lang="en-US" sz="2800" b="1" dirty="0"/>
              <a:t> </a:t>
            </a:r>
            <a:r>
              <a:rPr lang="en-US" sz="2800" dirty="0"/>
              <a:t>(</a:t>
            </a:r>
            <a:r>
              <a:rPr lang="en-US" sz="2800" dirty="0" err="1"/>
              <a:t>klávesnice</a:t>
            </a:r>
            <a:r>
              <a:rPr lang="en-US" sz="2800" dirty="0"/>
              <a:t>, </a:t>
            </a:r>
            <a:r>
              <a:rPr lang="en-US" sz="2800" dirty="0" err="1"/>
              <a:t>myš</a:t>
            </a:r>
            <a:r>
              <a:rPr lang="en-US" sz="2800" dirty="0"/>
              <a:t>, </a:t>
            </a:r>
            <a:r>
              <a:rPr lang="en-US" sz="2800" dirty="0" err="1"/>
              <a:t>dříve</a:t>
            </a:r>
            <a:r>
              <a:rPr lang="en-US" sz="2800" dirty="0"/>
              <a:t> </a:t>
            </a:r>
            <a:r>
              <a:rPr lang="en-US" sz="2800" dirty="0" err="1"/>
              <a:t>také</a:t>
            </a:r>
            <a:r>
              <a:rPr lang="en-US" sz="2800" dirty="0"/>
              <a:t> </a:t>
            </a:r>
            <a:r>
              <a:rPr lang="en-US" sz="2800" dirty="0" err="1"/>
              <a:t>děrná</a:t>
            </a:r>
            <a:r>
              <a:rPr lang="en-US" sz="2800" dirty="0"/>
              <a:t> </a:t>
            </a:r>
            <a:r>
              <a:rPr lang="en-US" sz="2800" dirty="0" err="1"/>
              <a:t>páska</a:t>
            </a:r>
            <a:r>
              <a:rPr lang="en-US" sz="2800" dirty="0"/>
              <a:t> </a:t>
            </a:r>
            <a:r>
              <a:rPr lang="en-US" sz="2800" dirty="0" err="1"/>
              <a:t>apod</a:t>
            </a:r>
            <a:r>
              <a:rPr lang="en-US" sz="2800" dirty="0"/>
              <a:t>.).</a:t>
            </a:r>
          </a:p>
          <a:p>
            <a:r>
              <a:rPr lang="en-US" sz="2800" dirty="0" err="1"/>
              <a:t>Počítač</a:t>
            </a:r>
            <a:r>
              <a:rPr lang="en-US" sz="2800" dirty="0"/>
              <a:t> </a:t>
            </a:r>
            <a:r>
              <a:rPr lang="en-US" sz="2800" dirty="0" err="1"/>
              <a:t>své</a:t>
            </a:r>
            <a:r>
              <a:rPr lang="en-US" sz="2800" dirty="0"/>
              <a:t> </a:t>
            </a:r>
            <a:r>
              <a:rPr lang="en-US" sz="2800" dirty="0" err="1"/>
              <a:t>zpracované</a:t>
            </a:r>
            <a:r>
              <a:rPr lang="en-US" sz="2800" dirty="0"/>
              <a:t> </a:t>
            </a:r>
            <a:r>
              <a:rPr lang="en-US" sz="2800" dirty="0" err="1"/>
              <a:t>výstupy</a:t>
            </a:r>
            <a:r>
              <a:rPr lang="en-US" sz="2800" dirty="0"/>
              <a:t> (</a:t>
            </a:r>
            <a:r>
              <a:rPr lang="en-US" sz="2800" dirty="0" err="1"/>
              <a:t>výsledky</a:t>
            </a:r>
            <a:r>
              <a:rPr lang="en-US" sz="2800" dirty="0"/>
              <a:t> </a:t>
            </a:r>
            <a:r>
              <a:rPr lang="en-US" sz="2800" dirty="0" err="1"/>
              <a:t>operací</a:t>
            </a:r>
            <a:r>
              <a:rPr lang="en-US" sz="2800" dirty="0"/>
              <a:t>, </a:t>
            </a:r>
            <a:r>
              <a:rPr lang="en-US" sz="2800" dirty="0" err="1"/>
              <a:t>okno</a:t>
            </a:r>
            <a:r>
              <a:rPr lang="en-US" sz="2800" dirty="0"/>
              <a:t> s </a:t>
            </a:r>
            <a:r>
              <a:rPr lang="en-US" sz="2800" dirty="0" err="1"/>
              <a:t>obrazem</a:t>
            </a:r>
            <a:r>
              <a:rPr lang="en-US" sz="2800" dirty="0"/>
              <a:t> </a:t>
            </a:r>
            <a:r>
              <a:rPr lang="en-US" sz="2800" dirty="0" err="1"/>
              <a:t>apod</a:t>
            </a:r>
            <a:r>
              <a:rPr lang="en-US" sz="2800" dirty="0"/>
              <a:t>.) </a:t>
            </a:r>
            <a:r>
              <a:rPr lang="en-US" sz="2800" dirty="0" err="1"/>
              <a:t>sděluje</a:t>
            </a:r>
            <a:r>
              <a:rPr lang="en-US" sz="2800" dirty="0"/>
              <a:t> </a:t>
            </a:r>
            <a:r>
              <a:rPr lang="en-US" sz="2800" dirty="0" err="1"/>
              <a:t>pomocí</a:t>
            </a:r>
            <a:r>
              <a:rPr lang="en-US" sz="2800" dirty="0"/>
              <a:t> </a:t>
            </a:r>
            <a:r>
              <a:rPr lang="en-US" sz="2800" b="1" dirty="0" err="1"/>
              <a:t>výstupních</a:t>
            </a:r>
            <a:r>
              <a:rPr lang="en-US" sz="2800" b="1" dirty="0"/>
              <a:t> </a:t>
            </a:r>
            <a:r>
              <a:rPr lang="en-US" sz="2800" b="1" dirty="0" err="1"/>
              <a:t>zařízení</a:t>
            </a:r>
            <a:r>
              <a:rPr lang="en-US" sz="2800" dirty="0"/>
              <a:t>, </a:t>
            </a:r>
            <a:r>
              <a:rPr lang="en-US" sz="2800" dirty="0" err="1"/>
              <a:t>kterými</a:t>
            </a:r>
            <a:r>
              <a:rPr lang="en-US" sz="2800" dirty="0"/>
              <a:t> </a:t>
            </a:r>
            <a:r>
              <a:rPr lang="en-US" sz="2800" dirty="0" err="1"/>
              <a:t>mohou</a:t>
            </a:r>
            <a:r>
              <a:rPr lang="en-US" sz="2800" dirty="0"/>
              <a:t> </a:t>
            </a:r>
            <a:r>
              <a:rPr lang="en-US" sz="2800" dirty="0" err="1"/>
              <a:t>být</a:t>
            </a:r>
            <a:r>
              <a:rPr lang="en-US" sz="2800" dirty="0"/>
              <a:t> </a:t>
            </a:r>
            <a:r>
              <a:rPr lang="en-US" sz="2800" dirty="0" err="1"/>
              <a:t>například</a:t>
            </a:r>
            <a:r>
              <a:rPr lang="en-US" sz="2800" dirty="0"/>
              <a:t> monitor, </a:t>
            </a:r>
            <a:r>
              <a:rPr lang="en-US" sz="2800" dirty="0" err="1"/>
              <a:t>tiskárna</a:t>
            </a:r>
            <a:r>
              <a:rPr lang="en-US" sz="2800" dirty="0"/>
              <a:t>, </a:t>
            </a:r>
            <a:r>
              <a:rPr lang="en-US" sz="2800" dirty="0" err="1"/>
              <a:t>zvuková</a:t>
            </a:r>
            <a:r>
              <a:rPr lang="en-US" sz="2800" dirty="0"/>
              <a:t> </a:t>
            </a:r>
            <a:r>
              <a:rPr lang="en-US" sz="2800" dirty="0" err="1"/>
              <a:t>karta</a:t>
            </a:r>
            <a:r>
              <a:rPr lang="en-US" sz="2800" dirty="0"/>
              <a:t> </a:t>
            </a:r>
            <a:r>
              <a:rPr lang="en-US" sz="2800" dirty="0" err="1"/>
              <a:t>apod</a:t>
            </a:r>
            <a:r>
              <a:rPr lang="en-US" sz="2800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97232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38130"/>
            <a:ext cx="8064000" cy="1022102"/>
          </a:xfrm>
        </p:spPr>
        <p:txBody>
          <a:bodyPr/>
          <a:lstStyle/>
          <a:p>
            <a:r>
              <a:rPr lang="cs-CZ" dirty="0"/>
              <a:t>Von Neumannova architektura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457519"/>
            <a:ext cx="7938982" cy="4081204"/>
          </a:xfrm>
        </p:spPr>
        <p:txBody>
          <a:bodyPr>
            <a:normAutofit/>
          </a:bodyPr>
          <a:lstStyle/>
          <a:p>
            <a:r>
              <a:rPr lang="en-US" sz="2800" dirty="0" err="1"/>
              <a:t>Zjednodušeně</a:t>
            </a:r>
            <a:r>
              <a:rPr lang="en-US" sz="2800" dirty="0"/>
              <a:t> </a:t>
            </a:r>
            <a:r>
              <a:rPr lang="en-US" sz="2800" dirty="0" err="1"/>
              <a:t>lze</a:t>
            </a:r>
            <a:r>
              <a:rPr lang="en-US" sz="2800" dirty="0"/>
              <a:t> </a:t>
            </a:r>
            <a:r>
              <a:rPr lang="en-US" sz="2800" dirty="0" err="1"/>
              <a:t>říci</a:t>
            </a:r>
            <a:r>
              <a:rPr lang="en-US" sz="2800" dirty="0"/>
              <a:t>, </a:t>
            </a:r>
            <a:r>
              <a:rPr lang="en-US" sz="2800" dirty="0" err="1"/>
              <a:t>že</a:t>
            </a:r>
            <a:r>
              <a:rPr lang="en-US" sz="2800" dirty="0"/>
              <a:t> </a:t>
            </a:r>
            <a:r>
              <a:rPr lang="en-US" sz="2800" b="1" dirty="0"/>
              <a:t>ALU (</a:t>
            </a:r>
            <a:r>
              <a:rPr lang="en-US" sz="2800" b="1" dirty="0" err="1"/>
              <a:t>Aritmeticko-logická</a:t>
            </a:r>
            <a:r>
              <a:rPr lang="en-US" sz="2800" b="1" dirty="0"/>
              <a:t> </a:t>
            </a:r>
            <a:r>
              <a:rPr lang="en-US" sz="2800" b="1" dirty="0" err="1"/>
              <a:t>jednotka</a:t>
            </a:r>
            <a:r>
              <a:rPr lang="en-US" sz="2800" b="1" dirty="0"/>
              <a:t>)</a:t>
            </a:r>
            <a:r>
              <a:rPr lang="en-US" sz="2800" dirty="0"/>
              <a:t>, </a:t>
            </a:r>
            <a:r>
              <a:rPr lang="en-US" sz="2800" dirty="0" err="1"/>
              <a:t>která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často</a:t>
            </a:r>
            <a:r>
              <a:rPr lang="en-US" sz="2800" dirty="0"/>
              <a:t> </a:t>
            </a:r>
            <a:r>
              <a:rPr lang="en-US" sz="2800" dirty="0" err="1"/>
              <a:t>společně</a:t>
            </a:r>
            <a:r>
              <a:rPr lang="en-US" sz="2800" dirty="0"/>
              <a:t> s </a:t>
            </a:r>
            <a:r>
              <a:rPr lang="en-US" sz="2800" dirty="0" err="1"/>
              <a:t>řadičem</a:t>
            </a:r>
            <a:r>
              <a:rPr lang="en-US" sz="2800" dirty="0"/>
              <a:t> in- </a:t>
            </a:r>
            <a:r>
              <a:rPr lang="en-US" sz="2800" dirty="0" err="1"/>
              <a:t>tegrována</a:t>
            </a:r>
            <a:r>
              <a:rPr lang="en-US" sz="2800" dirty="0"/>
              <a:t> </a:t>
            </a:r>
            <a:r>
              <a:rPr lang="en-US" sz="2800" dirty="0" err="1"/>
              <a:t>přímo</a:t>
            </a:r>
            <a:r>
              <a:rPr lang="en-US" sz="2800" dirty="0"/>
              <a:t> v </a:t>
            </a:r>
            <a:r>
              <a:rPr lang="en-US" sz="2800" dirty="0" err="1"/>
              <a:t>procesoru</a:t>
            </a:r>
            <a:r>
              <a:rPr lang="en-US" sz="2800" dirty="0"/>
              <a:t> </a:t>
            </a:r>
            <a:r>
              <a:rPr lang="en-US" sz="2800" dirty="0" err="1"/>
              <a:t>náš</a:t>
            </a:r>
            <a:r>
              <a:rPr lang="en-US" sz="2800" dirty="0"/>
              <a:t> </a:t>
            </a:r>
            <a:r>
              <a:rPr lang="en-US" sz="2800" dirty="0" err="1"/>
              <a:t>vstupní</a:t>
            </a:r>
            <a:r>
              <a:rPr lang="en-US" sz="2800" dirty="0"/>
              <a:t> </a:t>
            </a:r>
            <a:r>
              <a:rPr lang="en-US" sz="2800" dirty="0" err="1"/>
              <a:t>požadavek</a:t>
            </a:r>
            <a:r>
              <a:rPr lang="en-US" sz="2800" dirty="0"/>
              <a:t> </a:t>
            </a:r>
            <a:r>
              <a:rPr lang="en-US" sz="2800" dirty="0" err="1"/>
              <a:t>vyhodnotí</a:t>
            </a:r>
            <a:r>
              <a:rPr lang="en-US" sz="2800" dirty="0"/>
              <a:t>, </a:t>
            </a:r>
            <a:r>
              <a:rPr lang="en-US" sz="2800" dirty="0" err="1"/>
              <a:t>zpracuje</a:t>
            </a:r>
            <a:r>
              <a:rPr lang="en-US" sz="2800" dirty="0"/>
              <a:t>, </a:t>
            </a:r>
            <a:r>
              <a:rPr lang="en-US" sz="2800" dirty="0" err="1"/>
              <a:t>provede</a:t>
            </a:r>
            <a:r>
              <a:rPr lang="en-US" sz="2800" dirty="0"/>
              <a:t> </a:t>
            </a:r>
            <a:r>
              <a:rPr lang="en-US" sz="2800" dirty="0" err="1"/>
              <a:t>aritmetické</a:t>
            </a:r>
            <a:r>
              <a:rPr lang="en-US" sz="2800" dirty="0"/>
              <a:t> </a:t>
            </a:r>
            <a:r>
              <a:rPr lang="en-US" sz="2800" dirty="0" err="1"/>
              <a:t>operace</a:t>
            </a:r>
            <a:r>
              <a:rPr lang="en-US" sz="2800" dirty="0"/>
              <a:t> (</a:t>
            </a:r>
            <a:r>
              <a:rPr lang="en-US" sz="2800" dirty="0" err="1"/>
              <a:t>sčítání</a:t>
            </a:r>
            <a:r>
              <a:rPr lang="en-US" sz="2800" dirty="0"/>
              <a:t>, </a:t>
            </a:r>
            <a:r>
              <a:rPr lang="en-US" sz="2800" dirty="0" err="1"/>
              <a:t>násobení</a:t>
            </a:r>
            <a:r>
              <a:rPr lang="en-US" sz="2800" dirty="0"/>
              <a:t>, </a:t>
            </a:r>
            <a:r>
              <a:rPr lang="en-US" sz="2800" dirty="0" err="1"/>
              <a:t>odčítání</a:t>
            </a:r>
            <a:r>
              <a:rPr lang="en-US" sz="2800" dirty="0"/>
              <a:t> a </a:t>
            </a:r>
            <a:r>
              <a:rPr lang="en-US" sz="2800" dirty="0" err="1"/>
              <a:t>dělení</a:t>
            </a:r>
            <a:r>
              <a:rPr lang="en-US" sz="2800" dirty="0"/>
              <a:t>) a </a:t>
            </a:r>
            <a:r>
              <a:rPr lang="en-US" sz="2800" dirty="0" err="1"/>
              <a:t>výstup</a:t>
            </a:r>
            <a:r>
              <a:rPr lang="en-US" sz="2800" dirty="0"/>
              <a:t> </a:t>
            </a:r>
            <a:r>
              <a:rPr lang="en-US" sz="2800" dirty="0" err="1"/>
              <a:t>pošle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výstupní</a:t>
            </a:r>
            <a:r>
              <a:rPr lang="en-US" sz="2800" dirty="0"/>
              <a:t> </a:t>
            </a:r>
            <a:r>
              <a:rPr lang="en-US" sz="2800" dirty="0" err="1"/>
              <a:t>zařízení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869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Termín řadič</a:t>
            </a:r>
            <a:endParaRPr lang="en-US" sz="4000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6F5EBCE-C67A-B74E-9AD2-E2C179325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řadič vystihuje jeho funkci: řadič řadí instrukce zpracovávané procesorem postupně tak, jak jsou prováděny (pomocí priorit a dalších závislostí). Funkce počítače je tedy pouze sekvenční – in- </a:t>
            </a:r>
            <a:r>
              <a:rPr lang="cs-CZ" dirty="0" err="1"/>
              <a:t>strukce</a:t>
            </a:r>
            <a:r>
              <a:rPr lang="cs-CZ" dirty="0"/>
              <a:t> jsou prováděny jedna za druhou.</a:t>
            </a:r>
          </a:p>
        </p:txBody>
      </p:sp>
    </p:spTree>
    <p:extLst>
      <p:ext uri="{BB962C8B-B14F-4D97-AF65-F5344CB8AC3E}">
        <p14:creationId xmlns:p14="http://schemas.microsoft.com/office/powerpoint/2010/main" val="400265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Sběrnice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err="1"/>
              <a:t>Všechny</a:t>
            </a:r>
            <a:r>
              <a:rPr lang="en-US" sz="2800" dirty="0"/>
              <a:t> </a:t>
            </a:r>
            <a:r>
              <a:rPr lang="en-US" sz="2800" dirty="0" err="1"/>
              <a:t>části</a:t>
            </a:r>
            <a:r>
              <a:rPr lang="en-US" sz="2800" dirty="0"/>
              <a:t> </a:t>
            </a:r>
            <a:r>
              <a:rPr lang="en-US" sz="2800" dirty="0" err="1"/>
              <a:t>počítače</a:t>
            </a:r>
            <a:r>
              <a:rPr lang="en-US" sz="2800" dirty="0"/>
              <a:t> </a:t>
            </a:r>
            <a:r>
              <a:rPr lang="en-US" sz="2800" dirty="0" err="1"/>
              <a:t>jsou</a:t>
            </a:r>
            <a:r>
              <a:rPr lang="en-US" sz="2800" dirty="0"/>
              <a:t> </a:t>
            </a:r>
            <a:r>
              <a:rPr lang="en-US" sz="2800" dirty="0" err="1"/>
              <a:t>propojeny</a:t>
            </a:r>
            <a:r>
              <a:rPr lang="en-US" sz="2800" dirty="0"/>
              <a:t> (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účelem</a:t>
            </a:r>
            <a:r>
              <a:rPr lang="en-US" sz="2800" dirty="0"/>
              <a:t> </a:t>
            </a:r>
            <a:r>
              <a:rPr lang="en-US" sz="2800" dirty="0" err="1"/>
              <a:t>vzájemné</a:t>
            </a:r>
            <a:r>
              <a:rPr lang="en-US" sz="2800" dirty="0"/>
              <a:t> </a:t>
            </a:r>
            <a:r>
              <a:rPr lang="en-US" sz="2800" dirty="0" err="1"/>
              <a:t>komunikace</a:t>
            </a:r>
            <a:r>
              <a:rPr lang="en-US" sz="2800" dirty="0"/>
              <a:t>) </a:t>
            </a:r>
            <a:r>
              <a:rPr lang="en-US" sz="2800" dirty="0" err="1"/>
              <a:t>prostřednictvím</a:t>
            </a:r>
            <a:r>
              <a:rPr lang="en-US" sz="2800" dirty="0"/>
              <a:t> </a:t>
            </a:r>
            <a:r>
              <a:rPr lang="en-US" sz="2800" dirty="0" err="1"/>
              <a:t>sběrnice</a:t>
            </a:r>
            <a:r>
              <a:rPr lang="en-US" sz="2800" dirty="0"/>
              <a:t> (</a:t>
            </a:r>
            <a:r>
              <a:rPr lang="en-US" sz="2800" dirty="0" err="1"/>
              <a:t>angl.</a:t>
            </a:r>
            <a:r>
              <a:rPr lang="en-US" sz="2800" dirty="0"/>
              <a:t> bus). U </a:t>
            </a:r>
            <a:r>
              <a:rPr lang="en-US" sz="2800" dirty="0" err="1"/>
              <a:t>této</a:t>
            </a:r>
            <a:r>
              <a:rPr lang="en-US" sz="2800" dirty="0"/>
              <a:t> (</a:t>
            </a:r>
            <a:r>
              <a:rPr lang="en-US" sz="2800" dirty="0" err="1"/>
              <a:t>nejen</a:t>
            </a:r>
            <a:r>
              <a:rPr lang="en-US" sz="2800" dirty="0"/>
              <a:t>) </a:t>
            </a:r>
            <a:r>
              <a:rPr lang="en-US" sz="2800" dirty="0" err="1"/>
              <a:t>architektury</a:t>
            </a:r>
            <a:r>
              <a:rPr lang="en-US" sz="2800" dirty="0"/>
              <a:t> </a:t>
            </a:r>
            <a:r>
              <a:rPr lang="en-US" sz="2800" dirty="0" err="1"/>
              <a:t>rozlišujeme</a:t>
            </a:r>
            <a:r>
              <a:rPr lang="en-US" sz="2800" dirty="0"/>
              <a:t> </a:t>
            </a:r>
            <a:r>
              <a:rPr lang="en-US" sz="2800" dirty="0" err="1"/>
              <a:t>tři</a:t>
            </a:r>
            <a:r>
              <a:rPr lang="en-US" sz="2800" dirty="0"/>
              <a:t> </a:t>
            </a:r>
            <a:r>
              <a:rPr lang="en-US" sz="2800" dirty="0" err="1"/>
              <a:t>části</a:t>
            </a:r>
            <a:r>
              <a:rPr lang="en-US" sz="2800" dirty="0"/>
              <a:t> </a:t>
            </a:r>
            <a:r>
              <a:rPr lang="en-US" sz="2800" dirty="0" err="1"/>
              <a:t>sběrnice</a:t>
            </a:r>
            <a:r>
              <a:rPr lang="en-US" sz="2800" dirty="0"/>
              <a:t>:</a:t>
            </a:r>
          </a:p>
          <a:p>
            <a:r>
              <a:rPr lang="en-US" sz="2800" b="1" dirty="0" err="1"/>
              <a:t>adresní</a:t>
            </a:r>
            <a:r>
              <a:rPr lang="en-US" sz="2800" dirty="0"/>
              <a:t> – </a:t>
            </a:r>
            <a:r>
              <a:rPr lang="en-US" sz="2800" dirty="0" err="1"/>
              <a:t>šířkou</a:t>
            </a:r>
            <a:r>
              <a:rPr lang="en-US" sz="2800" dirty="0"/>
              <a:t> </a:t>
            </a:r>
            <a:r>
              <a:rPr lang="en-US" sz="2800" dirty="0" err="1"/>
              <a:t>této</a:t>
            </a:r>
            <a:r>
              <a:rPr lang="en-US" sz="2800" dirty="0"/>
              <a:t> </a:t>
            </a:r>
            <a:r>
              <a:rPr lang="en-US" sz="2800" dirty="0" err="1"/>
              <a:t>sběrnice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dán</a:t>
            </a:r>
            <a:r>
              <a:rPr lang="en-US" sz="2800" dirty="0"/>
              <a:t> </a:t>
            </a:r>
            <a:r>
              <a:rPr lang="en-US" sz="2800" dirty="0" err="1"/>
              <a:t>maximální</a:t>
            </a:r>
            <a:r>
              <a:rPr lang="en-US" sz="2800" dirty="0"/>
              <a:t> </a:t>
            </a:r>
            <a:r>
              <a:rPr lang="en-US" sz="2800" dirty="0" err="1"/>
              <a:t>rozsah</a:t>
            </a:r>
            <a:r>
              <a:rPr lang="en-US" sz="2800" dirty="0"/>
              <a:t> </a:t>
            </a:r>
            <a:r>
              <a:rPr lang="en-US" sz="2800" dirty="0" err="1"/>
              <a:t>paměti</a:t>
            </a:r>
            <a:r>
              <a:rPr lang="en-US" sz="2800" dirty="0"/>
              <a:t>, </a:t>
            </a:r>
            <a:r>
              <a:rPr lang="en-US" sz="2800" dirty="0" err="1"/>
              <a:t>kterou</a:t>
            </a:r>
            <a:r>
              <a:rPr lang="en-US" sz="2800" dirty="0"/>
              <a:t> </a:t>
            </a:r>
            <a:r>
              <a:rPr lang="en-US" sz="2800" dirty="0" err="1"/>
              <a:t>lze</a:t>
            </a:r>
            <a:r>
              <a:rPr lang="en-US" sz="2800" dirty="0"/>
              <a:t> </a:t>
            </a:r>
            <a:r>
              <a:rPr lang="en-US" sz="2800" dirty="0" err="1"/>
              <a:t>adresovat</a:t>
            </a:r>
            <a:r>
              <a:rPr lang="en-US" sz="2800" dirty="0"/>
              <a:t>. </a:t>
            </a:r>
            <a:r>
              <a:rPr lang="en-US" sz="2800" dirty="0" err="1"/>
              <a:t>Využívá</a:t>
            </a:r>
            <a:r>
              <a:rPr lang="en-US" sz="2800" dirty="0"/>
              <a:t> se k </a:t>
            </a:r>
            <a:r>
              <a:rPr lang="en-US" sz="2800" dirty="0" err="1"/>
              <a:t>adresování</a:t>
            </a:r>
            <a:r>
              <a:rPr lang="en-US" sz="2800" dirty="0"/>
              <a:t> (</a:t>
            </a:r>
            <a:r>
              <a:rPr lang="en-US" sz="2800" dirty="0" err="1"/>
              <a:t>předávání</a:t>
            </a:r>
            <a:r>
              <a:rPr lang="en-US" sz="2800" dirty="0"/>
              <a:t> </a:t>
            </a:r>
            <a:r>
              <a:rPr lang="en-US" sz="2800" dirty="0" err="1"/>
              <a:t>adresy</a:t>
            </a:r>
            <a:r>
              <a:rPr lang="en-US" sz="2800" dirty="0"/>
              <a:t>) </a:t>
            </a:r>
            <a:r>
              <a:rPr lang="en-US" sz="2800" dirty="0" err="1"/>
              <a:t>při</a:t>
            </a:r>
            <a:r>
              <a:rPr lang="en-US" sz="2800" dirty="0"/>
              <a:t> </a:t>
            </a:r>
            <a:r>
              <a:rPr lang="en-US" sz="2800" dirty="0" err="1"/>
              <a:t>komunikaci</a:t>
            </a:r>
            <a:r>
              <a:rPr lang="en-US" sz="2800" dirty="0"/>
              <a:t> s </a:t>
            </a:r>
            <a:r>
              <a:rPr lang="en-US" sz="2800" dirty="0" err="1"/>
              <a:t>vnitřní</a:t>
            </a:r>
            <a:r>
              <a:rPr lang="en-US" sz="2800" dirty="0"/>
              <a:t> </a:t>
            </a:r>
            <a:r>
              <a:rPr lang="en-US" sz="2800" dirty="0" err="1"/>
              <a:t>pamětí</a:t>
            </a:r>
            <a:r>
              <a:rPr lang="en-US" sz="2800" dirty="0"/>
              <a:t> a </a:t>
            </a:r>
            <a:r>
              <a:rPr lang="en-US" sz="2800" dirty="0" err="1"/>
              <a:t>dalšími</a:t>
            </a:r>
            <a:r>
              <a:rPr lang="en-US" sz="2800" dirty="0"/>
              <a:t> </a:t>
            </a:r>
            <a:r>
              <a:rPr lang="en-US" sz="2800" dirty="0" err="1"/>
              <a:t>zařízeními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datovou</a:t>
            </a:r>
            <a:r>
              <a:rPr lang="en-US" sz="2800" dirty="0"/>
              <a:t> – </a:t>
            </a:r>
            <a:r>
              <a:rPr lang="en-US" sz="2800" dirty="0" err="1"/>
              <a:t>prostřednictvím</a:t>
            </a:r>
            <a:r>
              <a:rPr lang="en-US" sz="2800" dirty="0"/>
              <a:t> </a:t>
            </a:r>
            <a:r>
              <a:rPr lang="en-US" sz="2800" dirty="0" err="1"/>
              <a:t>této</a:t>
            </a:r>
            <a:r>
              <a:rPr lang="en-US" sz="2800" dirty="0"/>
              <a:t> </a:t>
            </a:r>
            <a:r>
              <a:rPr lang="en-US" sz="2800" dirty="0" err="1"/>
              <a:t>sběrnice</a:t>
            </a:r>
            <a:r>
              <a:rPr lang="en-US" sz="2800" dirty="0"/>
              <a:t> </a:t>
            </a:r>
            <a:r>
              <a:rPr lang="en-US" sz="2800" dirty="0" err="1"/>
              <a:t>jsou</a:t>
            </a:r>
            <a:r>
              <a:rPr lang="en-US" sz="2800" dirty="0"/>
              <a:t> </a:t>
            </a:r>
            <a:r>
              <a:rPr lang="en-US" sz="2800" dirty="0" err="1"/>
              <a:t>předávána</a:t>
            </a:r>
            <a:r>
              <a:rPr lang="en-US" sz="2800" dirty="0"/>
              <a:t> data </a:t>
            </a:r>
            <a:r>
              <a:rPr lang="en-US" sz="2800" dirty="0" err="1"/>
              <a:t>mezi</a:t>
            </a:r>
            <a:r>
              <a:rPr lang="en-US" sz="2800" dirty="0"/>
              <a:t> </a:t>
            </a:r>
            <a:r>
              <a:rPr lang="en-US" sz="2800" dirty="0" err="1"/>
              <a:t>jednotlivými</a:t>
            </a:r>
            <a:r>
              <a:rPr lang="en-US" sz="2800" dirty="0"/>
              <a:t> </a:t>
            </a:r>
            <a:r>
              <a:rPr lang="en-US" sz="2800" dirty="0" err="1"/>
              <a:t>součástmi</a:t>
            </a:r>
            <a:r>
              <a:rPr lang="en-US" sz="2800" dirty="0"/>
              <a:t> a </a:t>
            </a:r>
            <a:r>
              <a:rPr lang="en-US" sz="2800" dirty="0" err="1"/>
              <a:t>zařízeními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řídicí</a:t>
            </a:r>
            <a:r>
              <a:rPr lang="en-US" sz="2800" b="1" dirty="0"/>
              <a:t> </a:t>
            </a:r>
            <a:r>
              <a:rPr lang="en-US" sz="2800" dirty="0"/>
              <a:t>– </a:t>
            </a:r>
            <a:r>
              <a:rPr lang="en-US" sz="2800" dirty="0" err="1"/>
              <a:t>přenáší</a:t>
            </a:r>
            <a:r>
              <a:rPr lang="en-US" sz="2800" dirty="0"/>
              <a:t> </a:t>
            </a:r>
            <a:r>
              <a:rPr lang="en-US" sz="2800" dirty="0" err="1"/>
              <a:t>řídicí</a:t>
            </a:r>
            <a:r>
              <a:rPr lang="en-US" sz="2800" dirty="0"/>
              <a:t> </a:t>
            </a:r>
            <a:r>
              <a:rPr lang="en-US" sz="2800" dirty="0" err="1"/>
              <a:t>signály</a:t>
            </a:r>
            <a:r>
              <a:rPr lang="en-US" sz="2800" dirty="0"/>
              <a:t>, </a:t>
            </a:r>
            <a:r>
              <a:rPr lang="en-US" sz="2800" dirty="0" err="1"/>
              <a:t>jako</a:t>
            </a:r>
            <a:r>
              <a:rPr lang="en-US" sz="2800" dirty="0"/>
              <a:t> </a:t>
            </a:r>
            <a:r>
              <a:rPr lang="en-US" sz="2800" dirty="0" err="1"/>
              <a:t>například</a:t>
            </a:r>
            <a:r>
              <a:rPr lang="en-US" sz="2800" dirty="0"/>
              <a:t> </a:t>
            </a:r>
            <a:r>
              <a:rPr lang="en-US" sz="2800" dirty="0" err="1"/>
              <a:t>signál</a:t>
            </a:r>
            <a:r>
              <a:rPr lang="en-US" sz="2800" dirty="0"/>
              <a:t> </a:t>
            </a:r>
            <a:r>
              <a:rPr lang="en-US" sz="2800" dirty="0" err="1"/>
              <a:t>přerušení</a:t>
            </a:r>
            <a:r>
              <a:rPr lang="en-US" sz="2800" dirty="0"/>
              <a:t>, </a:t>
            </a:r>
            <a:r>
              <a:rPr lang="en-US" sz="2800" dirty="0" err="1"/>
              <a:t>přijetí</a:t>
            </a:r>
            <a:r>
              <a:rPr lang="en-US" sz="2800" dirty="0"/>
              <a:t> </a:t>
            </a:r>
            <a:r>
              <a:rPr lang="en-US" sz="2800" dirty="0" err="1"/>
              <a:t>přerušení</a:t>
            </a:r>
            <a:r>
              <a:rPr lang="en-US" sz="2800" dirty="0"/>
              <a:t>, </a:t>
            </a:r>
            <a:r>
              <a:rPr lang="en-US" sz="2800" dirty="0" err="1"/>
              <a:t>určení</a:t>
            </a:r>
            <a:r>
              <a:rPr lang="en-US" sz="2800" dirty="0"/>
              <a:t> </a:t>
            </a:r>
            <a:r>
              <a:rPr lang="en-US" sz="2800" dirty="0" err="1"/>
              <a:t>režimu</a:t>
            </a:r>
            <a:r>
              <a:rPr lang="en-US" sz="2800" dirty="0"/>
              <a:t> </a:t>
            </a:r>
            <a:r>
              <a:rPr lang="en-US" sz="2800" dirty="0" err="1"/>
              <a:t>čtení</a:t>
            </a:r>
            <a:r>
              <a:rPr lang="en-US" sz="2800" dirty="0"/>
              <a:t>/</a:t>
            </a:r>
            <a:r>
              <a:rPr lang="en-US" sz="2800" dirty="0" err="1"/>
              <a:t>zápisu</a:t>
            </a:r>
            <a:r>
              <a:rPr lang="en-US" sz="2800" dirty="0"/>
              <a:t> </a:t>
            </a:r>
            <a:r>
              <a:rPr lang="en-US" sz="2800" dirty="0" err="1"/>
              <a:t>apod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1806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Sběrnice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6A9192-1829-AD45-8C45-E0180FC24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7890845" cy="4081204"/>
          </a:xfrm>
        </p:spPr>
        <p:txBody>
          <a:bodyPr>
            <a:normAutofit/>
          </a:bodyPr>
          <a:lstStyle/>
          <a:p>
            <a:r>
              <a:rPr lang="en-US" sz="2800" dirty="0" err="1"/>
              <a:t>Pojem</a:t>
            </a:r>
            <a:r>
              <a:rPr lang="en-US" sz="2800" dirty="0"/>
              <a:t> </a:t>
            </a:r>
            <a:r>
              <a:rPr lang="en-US" sz="2800" b="1" dirty="0" err="1"/>
              <a:t>šířka</a:t>
            </a:r>
            <a:r>
              <a:rPr lang="en-US" sz="2800" b="1" dirty="0"/>
              <a:t> </a:t>
            </a:r>
            <a:r>
              <a:rPr lang="en-US" sz="2800" b="1" dirty="0" err="1"/>
              <a:t>sběrnice</a:t>
            </a:r>
            <a:r>
              <a:rPr lang="en-US" sz="2800" b="1" dirty="0"/>
              <a:t> </a:t>
            </a:r>
            <a:r>
              <a:rPr lang="en-US" sz="2800" dirty="0" err="1"/>
              <a:t>označuje</a:t>
            </a:r>
            <a:r>
              <a:rPr lang="en-US" sz="2800" dirty="0"/>
              <a:t> </a:t>
            </a:r>
            <a:r>
              <a:rPr lang="en-US" sz="2800" dirty="0" err="1"/>
              <a:t>počet</a:t>
            </a:r>
            <a:r>
              <a:rPr lang="en-US" sz="2800" dirty="0"/>
              <a:t> </a:t>
            </a:r>
            <a:r>
              <a:rPr lang="en-US" sz="2800" dirty="0" err="1"/>
              <a:t>vodičů</a:t>
            </a:r>
            <a:r>
              <a:rPr lang="en-US" sz="2800" dirty="0"/>
              <a:t>,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kterých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možné</a:t>
            </a:r>
            <a:r>
              <a:rPr lang="en-US" sz="2800" dirty="0"/>
              <a:t> </a:t>
            </a:r>
            <a:r>
              <a:rPr lang="en-US" sz="2800" dirty="0" err="1"/>
              <a:t>signály</a:t>
            </a:r>
            <a:r>
              <a:rPr lang="en-US" sz="2800" dirty="0"/>
              <a:t> </a:t>
            </a:r>
            <a:r>
              <a:rPr lang="en-US" sz="2800" dirty="0" err="1"/>
              <a:t>přenášet</a:t>
            </a:r>
            <a:r>
              <a:rPr lang="en-US" sz="2800" dirty="0"/>
              <a:t> (</a:t>
            </a:r>
            <a:r>
              <a:rPr lang="en-US" sz="2800" dirty="0" err="1"/>
              <a:t>současně</a:t>
            </a:r>
            <a:r>
              <a:rPr lang="en-US" sz="2800" dirty="0"/>
              <a:t>). </a:t>
            </a:r>
            <a:r>
              <a:rPr lang="en-US" sz="2800" dirty="0" err="1"/>
              <a:t>Operační</a:t>
            </a:r>
            <a:r>
              <a:rPr lang="en-US" sz="2800" dirty="0"/>
              <a:t> </a:t>
            </a:r>
            <a:r>
              <a:rPr lang="en-US" sz="2800" dirty="0" err="1"/>
              <a:t>paměť</a:t>
            </a:r>
            <a:r>
              <a:rPr lang="en-US" sz="2800" dirty="0"/>
              <a:t> u </a:t>
            </a:r>
            <a:r>
              <a:rPr lang="en-US" sz="2800" dirty="0" err="1"/>
              <a:t>této</a:t>
            </a:r>
            <a:r>
              <a:rPr lang="en-US" sz="2800" dirty="0"/>
              <a:t> </a:t>
            </a:r>
            <a:r>
              <a:rPr lang="en-US" sz="2800" dirty="0" err="1"/>
              <a:t>architektury</a:t>
            </a:r>
            <a:r>
              <a:rPr lang="en-US" sz="2800" dirty="0"/>
              <a:t> </a:t>
            </a:r>
            <a:r>
              <a:rPr lang="en-US" sz="2800" dirty="0" err="1"/>
              <a:t>slouží</a:t>
            </a:r>
            <a:r>
              <a:rPr lang="en-US" sz="2800" dirty="0"/>
              <a:t> </a:t>
            </a:r>
            <a:r>
              <a:rPr lang="en-US" sz="2800" dirty="0" err="1"/>
              <a:t>jak</a:t>
            </a:r>
            <a:r>
              <a:rPr lang="en-US" sz="2800" dirty="0"/>
              <a:t> pro </a:t>
            </a:r>
            <a:r>
              <a:rPr lang="en-US" sz="2800" dirty="0" err="1"/>
              <a:t>ukládání</a:t>
            </a:r>
            <a:r>
              <a:rPr lang="en-US" sz="2800" dirty="0"/>
              <a:t> </a:t>
            </a:r>
            <a:r>
              <a:rPr lang="en-US" sz="2800" dirty="0" err="1"/>
              <a:t>programu</a:t>
            </a:r>
            <a:r>
              <a:rPr lang="en-US" sz="2800" dirty="0"/>
              <a:t>, </a:t>
            </a:r>
            <a:r>
              <a:rPr lang="en-US" sz="2800" dirty="0" err="1"/>
              <a:t>tak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pro </a:t>
            </a:r>
            <a:r>
              <a:rPr lang="en-US" sz="2800" dirty="0" err="1"/>
              <a:t>ukládání</a:t>
            </a:r>
            <a:r>
              <a:rPr lang="en-US" sz="2800" dirty="0"/>
              <a:t> dat. Z </a:t>
            </a:r>
            <a:r>
              <a:rPr lang="en-US" sz="2800" dirty="0" err="1"/>
              <a:t>toho</a:t>
            </a:r>
            <a:r>
              <a:rPr lang="en-US" sz="2800" dirty="0"/>
              <a:t> </a:t>
            </a:r>
            <a:r>
              <a:rPr lang="en-US" sz="2800" dirty="0" err="1"/>
              <a:t>plyne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stejný</a:t>
            </a:r>
            <a:r>
              <a:rPr lang="en-US" sz="2800" dirty="0"/>
              <a:t> </a:t>
            </a:r>
            <a:r>
              <a:rPr lang="en-US" sz="2800" dirty="0" err="1"/>
              <a:t>způsob</a:t>
            </a:r>
            <a:r>
              <a:rPr lang="en-US" sz="2800" dirty="0"/>
              <a:t> </a:t>
            </a:r>
            <a:r>
              <a:rPr lang="en-US" sz="2800" dirty="0" err="1"/>
              <a:t>čtení</a:t>
            </a:r>
            <a:r>
              <a:rPr lang="en-US" sz="2800" dirty="0"/>
              <a:t>/</a:t>
            </a:r>
            <a:r>
              <a:rPr lang="en-US" sz="2800" dirty="0" err="1"/>
              <a:t>zápisu</a:t>
            </a:r>
            <a:r>
              <a:rPr lang="en-US" sz="2800" dirty="0"/>
              <a:t> a </a:t>
            </a:r>
            <a:r>
              <a:rPr lang="en-US" sz="2800" dirty="0" err="1"/>
              <a:t>adresování</a:t>
            </a:r>
            <a:r>
              <a:rPr lang="en-US" sz="2800" dirty="0"/>
              <a:t> </a:t>
            </a:r>
            <a:r>
              <a:rPr lang="en-US" sz="2800" dirty="0" err="1"/>
              <a:t>programových</a:t>
            </a:r>
            <a:r>
              <a:rPr lang="en-US" sz="2800" dirty="0"/>
              <a:t> </a:t>
            </a:r>
            <a:r>
              <a:rPr lang="en-US" sz="2800" dirty="0" err="1"/>
              <a:t>instrukcí</a:t>
            </a:r>
            <a:r>
              <a:rPr lang="en-US" sz="2800" dirty="0"/>
              <a:t> a dat. </a:t>
            </a:r>
            <a:r>
              <a:rPr lang="en-US" sz="2800" dirty="0" err="1"/>
              <a:t>Vše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patrné</a:t>
            </a:r>
            <a:r>
              <a:rPr lang="en-US" sz="2800" dirty="0"/>
              <a:t> z </a:t>
            </a:r>
            <a:r>
              <a:rPr lang="en-US" sz="2800" dirty="0" err="1"/>
              <a:t>následujícího</a:t>
            </a:r>
            <a:r>
              <a:rPr lang="en-US" sz="2800" dirty="0"/>
              <a:t> </a:t>
            </a:r>
            <a:r>
              <a:rPr lang="en-US" sz="2800" dirty="0" err="1"/>
              <a:t>obrázku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671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Sběrnice</a:t>
            </a:r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4E1B7F6-3E60-A147-8587-38F912B04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0" y="1450949"/>
            <a:ext cx="8486539" cy="445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76009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4-3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Sablona%20PPT_4-3_CZ.potx</Template>
  <TotalTime>415</TotalTime>
  <Words>780</Words>
  <Application>Microsoft Macintosh PowerPoint</Application>
  <PresentationFormat>Předvádění na obrazovce (4:3)</PresentationFormat>
  <Paragraphs>57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Sablona PPT_4-3_CZ</vt:lpstr>
      <vt:lpstr>ZÁKLADNÍ PRINCIPY FUNGOVÁNÍ POČÍTAČE (přednáška č. 2)</vt:lpstr>
      <vt:lpstr>Architektura počítače</vt:lpstr>
      <vt:lpstr>Von Neumannova architektura</vt:lpstr>
      <vt:lpstr>Von Neumannova architektura</vt:lpstr>
      <vt:lpstr>Von Neumannova architektura</vt:lpstr>
      <vt:lpstr>Termín řadič</vt:lpstr>
      <vt:lpstr>Sběrnice</vt:lpstr>
      <vt:lpstr>Sběrnice</vt:lpstr>
      <vt:lpstr>Sběrnice</vt:lpstr>
      <vt:lpstr>Von Neumannova architektura</vt:lpstr>
      <vt:lpstr>Harvardská architektura</vt:lpstr>
      <vt:lpstr>Harvardská architektura</vt:lpstr>
      <vt:lpstr>Harvardská architektura</vt:lpstr>
      <vt:lpstr>Hardware a software</vt:lpstr>
      <vt:lpstr>Hardware a software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Kazmíř</dc:creator>
  <cp:lastModifiedBy>Lavrinčík Jan</cp:lastModifiedBy>
  <cp:revision>27</cp:revision>
  <dcterms:created xsi:type="dcterms:W3CDTF">2016-02-02T10:34:09Z</dcterms:created>
  <dcterms:modified xsi:type="dcterms:W3CDTF">2019-09-30T06:39:11Z</dcterms:modified>
</cp:coreProperties>
</file>