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972" r:id="rId2"/>
    <p:sldMasterId id="2147483984" r:id="rId3"/>
  </p:sldMasterIdLst>
  <p:notesMasterIdLst>
    <p:notesMasterId r:id="rId21"/>
  </p:notesMasterIdLst>
  <p:sldIdLst>
    <p:sldId id="347" r:id="rId4"/>
    <p:sldId id="286" r:id="rId5"/>
    <p:sldId id="348" r:id="rId6"/>
    <p:sldId id="350" r:id="rId7"/>
    <p:sldId id="354" r:id="rId8"/>
    <p:sldId id="355" r:id="rId9"/>
    <p:sldId id="358" r:id="rId10"/>
    <p:sldId id="366" r:id="rId11"/>
    <p:sldId id="353" r:id="rId12"/>
    <p:sldId id="367" r:id="rId13"/>
    <p:sldId id="357" r:id="rId14"/>
    <p:sldId id="360" r:id="rId15"/>
    <p:sldId id="359" r:id="rId16"/>
    <p:sldId id="364" r:id="rId17"/>
    <p:sldId id="365" r:id="rId18"/>
    <p:sldId id="362" r:id="rId19"/>
    <p:sldId id="36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FFCC66"/>
    <a:srgbClr val="00FF99"/>
    <a:srgbClr val="66FF99"/>
    <a:srgbClr val="00B0F0"/>
    <a:srgbClr val="0091EA"/>
    <a:srgbClr val="FF0000"/>
    <a:srgbClr val="00B4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9" autoAdjust="0"/>
    <p:restoredTop sz="94660"/>
  </p:normalViewPr>
  <p:slideViewPr>
    <p:cSldViewPr>
      <p:cViewPr>
        <p:scale>
          <a:sx n="80" d="100"/>
          <a:sy n="80" d="100"/>
        </p:scale>
        <p:origin x="-1188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A6E38-82B1-47BB-A812-313B295FEFF2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9E94-532B-494D-AD7A-712B16D9F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9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A9EEE-EFE9-451A-B73A-EB483F45342C}" type="datetime1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EVENT MARKETING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2E20B-DBCE-4E6F-8544-933CD4BB2FED}" type="datetime1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EVENT MARKETING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126D-4692-4F6B-BAAE-D648064A9970}" type="datetime1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EVENT MARKETING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A6549-8FB2-4D15-BD2D-F2DCE531A14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EVENT MARKETING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04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D3AF8-82E4-40D6-A4DC-65EEB6B2287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EVENT MARKETING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531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BA699-330E-4E04-ADFC-9AB0A74F72D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EVENT MARKETING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05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B336A-7E71-4873-8133-110B45DDF87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EVENT MARKETING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481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9530-1B66-472F-9234-E95EB93CE3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EVENT MARKETING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91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B75CF-000F-48E3-B420-44733EC3238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EVENT MARKETING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533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B5E6A-D6E2-4935-A462-25789A095C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EVENT MARKETING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257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9365-1AA9-4117-A2BF-F0E2A4C1AA9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EVENT MARKETING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638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7A4B-AEB0-48B8-9CE9-D60EB5319C8F}" type="datetime1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EVENT MARKETING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523D-565B-49FD-9608-115B9F1CF1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EVENT MARKETING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6285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9FBAC-59F0-4789-9546-FCD3B5F67F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EVENT MARKETING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3774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DA7E-275E-4283-B67C-DD7CFE4D5DF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EVENT MARKETING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6135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7613F-1CE7-444F-BC0B-C523A8DC653B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9/29/2022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43434">
                    <a:tint val="75000"/>
                  </a:srgbClr>
                </a:solidFill>
              </a:rPr>
              <a:t>EVENT MARKETING</a:t>
            </a:r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2007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679B-BF8C-4C43-983B-D2DD83920E2B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9/29/2022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43434">
                    <a:tint val="75000"/>
                  </a:srgbClr>
                </a:solidFill>
              </a:rPr>
              <a:t>EVENT MARKETING</a:t>
            </a:r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5497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57973-004B-47B1-9C46-E54669ACA1C1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9/29/2022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43434">
                    <a:tint val="75000"/>
                  </a:srgbClr>
                </a:solidFill>
              </a:rPr>
              <a:t>EVENT MARKETING</a:t>
            </a:r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5989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123DC-7F74-4D16-BF46-8DA9F8D24F3D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9/29/2022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43434">
                    <a:tint val="75000"/>
                  </a:srgbClr>
                </a:solidFill>
              </a:rPr>
              <a:t>EVENT MARKETING</a:t>
            </a:r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2399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ED350-7079-4C3B-AE07-9A5CCFB3F3AB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9/29/2022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43434">
                    <a:tint val="75000"/>
                  </a:srgbClr>
                </a:solidFill>
              </a:rPr>
              <a:t>EVENT MARKETING</a:t>
            </a:r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4194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E1429-4570-4484-91FB-63ED1121D258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9/29/2022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43434">
                    <a:tint val="75000"/>
                  </a:srgbClr>
                </a:solidFill>
              </a:rPr>
              <a:t>EVENT MARKETING</a:t>
            </a:r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2269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CFBA-6DA1-49F8-92E4-627D6D909B46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9/29/2022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43434">
                    <a:tint val="75000"/>
                  </a:srgbClr>
                </a:solidFill>
              </a:rPr>
              <a:t>EVENT MARKETING</a:t>
            </a:r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125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923C-A237-4859-A244-E4320EB159FB}" type="datetime1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EVENT MARKETING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A9390-83BF-47F6-B09A-6A556DCEA446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9/29/2022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43434">
                    <a:tint val="75000"/>
                  </a:srgbClr>
                </a:solidFill>
              </a:rPr>
              <a:t>EVENT MARKETING</a:t>
            </a:r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5206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C3E1B-F0C6-48AC-A213-CDF7EB909999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9/29/2022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43434">
                    <a:tint val="75000"/>
                  </a:srgbClr>
                </a:solidFill>
              </a:rPr>
              <a:t>EVENT MARKETING</a:t>
            </a:r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6457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AC8D-2D6F-4EE6-B660-411C7EC49D9C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9/29/2022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43434">
                    <a:tint val="75000"/>
                  </a:srgbClr>
                </a:solidFill>
              </a:rPr>
              <a:t>EVENT MARKETING</a:t>
            </a:r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5390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DC2B4-1228-4B97-992E-02431A0ABD4D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9/29/2022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43434">
                    <a:tint val="75000"/>
                  </a:srgbClr>
                </a:solidFill>
              </a:rPr>
              <a:t>EVENT MARKETING</a:t>
            </a:r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03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7D60E-FAB5-4475-BFB8-73DD6AF0A8C8}" type="datetime1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EVENT MARKETING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89DC-051C-4614-AADB-7AB687CC25D7}" type="datetime1">
              <a:rPr lang="en-US" smtClean="0"/>
              <a:t>9/29/2022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EVENT MARKETING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2E31-8B7D-4882-A2D5-CB5DC66F5AD6}" type="datetime1">
              <a:rPr lang="en-US" smtClean="0"/>
              <a:t>9/29/2022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EVENT MARKETING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17364-3BD0-4126-AF21-5BFEA776EC08}" type="datetime1">
              <a:rPr lang="en-US" smtClean="0"/>
              <a:t>9/29/2022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EVENT MARKETING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78200-E02C-4097-958F-E8838AA77DC6}" type="datetime1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EVENT MARKETING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CE8AC-50D7-49BE-BCD3-A49E53520B9A}" type="datetime1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EVENT MARKETING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68584-69AF-4748-832E-7827BF52FBC9}" type="datetime1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EVENT MARKETING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A98AE-8906-4FEE-8AD1-3ABE928D75E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EVENT MARKETING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6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899F2-921E-4664-A3D7-C26F3CD4357C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9/29/2022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343434">
                    <a:tint val="75000"/>
                  </a:srgbClr>
                </a:solidFill>
              </a:rPr>
              <a:t>EVENT MARKETING</a:t>
            </a:r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8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228600" y="2209800"/>
            <a:ext cx="3733800" cy="144486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 MARKETING</a:t>
            </a:r>
            <a:endParaRPr lang="ru-RU" sz="4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>
          <a:xfrm>
            <a:off x="227610" y="3847621"/>
            <a:ext cx="3963390" cy="45921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1800" dirty="0" smtClean="0">
                <a:solidFill>
                  <a:srgbClr val="FFC000"/>
                </a:solidFill>
              </a:rPr>
              <a:t>PhDr. Ing. Mgr. Renáta Pavlíčková, MBA</a:t>
            </a:r>
          </a:p>
          <a:p>
            <a:pPr marL="0" indent="0" algn="just">
              <a:buFont typeface="Arial" pitchFamily="34" charset="0"/>
              <a:buNone/>
            </a:pPr>
            <a:endParaRPr lang="ru-RU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9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394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2000" b="1" dirty="0">
                <a:solidFill>
                  <a:schemeClr val="bg2"/>
                </a:solidFill>
              </a:rPr>
              <a:t>Vánoční kamion Coca-Cola</a:t>
            </a:r>
          </a:p>
          <a:p>
            <a:pPr marL="285750" indent="-285750" algn="just">
              <a:spcBef>
                <a:spcPts val="0"/>
              </a:spcBef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bg2"/>
                </a:solidFill>
              </a:rPr>
              <a:t>Skvělým </a:t>
            </a:r>
            <a:r>
              <a:rPr lang="cs-CZ" sz="2000" dirty="0">
                <a:solidFill>
                  <a:schemeClr val="bg2"/>
                </a:solidFill>
              </a:rPr>
              <a:t>příkladem </a:t>
            </a:r>
            <a:r>
              <a:rPr lang="cs-CZ" sz="2000" dirty="0" smtClean="0">
                <a:solidFill>
                  <a:schemeClr val="bg2"/>
                </a:solidFill>
              </a:rPr>
              <a:t>dobré praxe jsou </a:t>
            </a:r>
            <a:r>
              <a:rPr lang="cs-CZ" sz="2000" dirty="0">
                <a:solidFill>
                  <a:schemeClr val="bg2"/>
                </a:solidFill>
              </a:rPr>
              <a:t>nazdobené vánoční kamiony Coca-Cola, které každoročně stojí před obchodními centry a také na náměstích velkých i menších měst. Tato vánoční tradice se Coca-Cole velmi osvědčila a dnes zná nepřehlédnutelné červené kamiony plné limonády, které řídí Santa </a:t>
            </a:r>
            <a:r>
              <a:rPr lang="cs-CZ" sz="2000" dirty="0" err="1">
                <a:solidFill>
                  <a:schemeClr val="bg2"/>
                </a:solidFill>
              </a:rPr>
              <a:t>Claus</a:t>
            </a:r>
            <a:r>
              <a:rPr lang="cs-CZ" sz="2000" dirty="0">
                <a:solidFill>
                  <a:schemeClr val="bg2"/>
                </a:solidFill>
              </a:rPr>
              <a:t>, téměř každé dítě na světě.</a:t>
            </a:r>
            <a:endParaRPr lang="cs-CZ" altLang="ko-KR" sz="1900" dirty="0" smtClean="0">
              <a:solidFill>
                <a:schemeClr val="bg2"/>
              </a:solidFill>
              <a:ea typeface="굴림" pitchFamily="34" charset="-127"/>
            </a:endParaRP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Příklad </a:t>
            </a:r>
            <a:r>
              <a:rPr lang="cs-CZ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dobré praxe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199" y="4118634"/>
            <a:ext cx="4152405" cy="233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085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endParaRPr lang="cs-CZ" altLang="ko-KR" sz="2000" dirty="0" smtClean="0">
              <a:solidFill>
                <a:srgbClr val="343434">
                  <a:lumMod val="85000"/>
                  <a:lumOff val="15000"/>
                </a:srgbClr>
              </a:solidFill>
              <a:ea typeface="굴림" pitchFamily="34" charset="-127"/>
            </a:endParaRP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70104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kumimoji="1" lang="cs-CZ" altLang="ko-KR" sz="3200" dirty="0" smtClean="0">
                <a:solidFill>
                  <a:srgbClr val="343434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„EVENTY stojí na nápadech a tvrdé dřině“</a:t>
            </a:r>
            <a:endParaRPr kumimoji="1" lang="en-US" altLang="ko-KR" sz="3200" dirty="0"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92824"/>
            <a:ext cx="6705600" cy="4635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14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endParaRPr lang="cs-CZ" altLang="ko-KR" sz="2000" dirty="0" smtClean="0">
              <a:solidFill>
                <a:srgbClr val="343434">
                  <a:lumMod val="85000"/>
                  <a:lumOff val="15000"/>
                </a:srgbClr>
              </a:solidFill>
              <a:ea typeface="굴림" pitchFamily="34" charset="-127"/>
            </a:endParaRP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70104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kumimoji="1" lang="cs-CZ" altLang="ko-KR" sz="3200" dirty="0" smtClean="0">
                <a:solidFill>
                  <a:srgbClr val="343434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„EVENTY stojí na nápadech a tvrdé dřině“</a:t>
            </a:r>
            <a:endParaRPr kumimoji="1" lang="en-US" altLang="ko-KR" sz="3200" dirty="0"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48312"/>
            <a:ext cx="6553200" cy="4538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780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endParaRPr lang="cs-CZ" altLang="ko-KR" sz="2000" dirty="0" smtClean="0">
              <a:solidFill>
                <a:srgbClr val="343434">
                  <a:lumMod val="85000"/>
                  <a:lumOff val="15000"/>
                </a:srgbClr>
              </a:solidFill>
              <a:ea typeface="굴림" pitchFamily="34" charset="-127"/>
            </a:endParaRP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70104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kumimoji="1" lang="cs-CZ" altLang="ko-KR" sz="3200" dirty="0" smtClean="0">
                <a:solidFill>
                  <a:srgbClr val="343434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„EVENTY stojí na nápadech a tvrdé dřině“</a:t>
            </a:r>
            <a:endParaRPr kumimoji="1" lang="en-US" altLang="ko-KR" sz="3200" dirty="0"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1797792"/>
            <a:ext cx="6477000" cy="44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780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endParaRPr lang="cs-CZ" altLang="ko-KR" sz="2000" dirty="0" smtClean="0">
              <a:solidFill>
                <a:srgbClr val="343434">
                  <a:lumMod val="85000"/>
                  <a:lumOff val="15000"/>
                </a:srgbClr>
              </a:solidFill>
              <a:ea typeface="굴림" pitchFamily="34" charset="-127"/>
            </a:endParaRP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70104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kumimoji="1" lang="cs-CZ" altLang="ko-KR" sz="3200" dirty="0" smtClean="0">
                <a:solidFill>
                  <a:srgbClr val="343434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„EVENTY stojí na nápadech a tvrdé dřině“</a:t>
            </a:r>
            <a:endParaRPr kumimoji="1" lang="en-US" altLang="ko-KR" sz="3200" dirty="0"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115" y="1803501"/>
            <a:ext cx="6556169" cy="454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29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endParaRPr lang="cs-CZ" altLang="ko-KR" sz="2000" dirty="0" smtClean="0">
              <a:solidFill>
                <a:srgbClr val="343434">
                  <a:lumMod val="85000"/>
                  <a:lumOff val="15000"/>
                </a:srgbClr>
              </a:solidFill>
              <a:ea typeface="굴림" pitchFamily="34" charset="-127"/>
            </a:endParaRP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70104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kumimoji="1" lang="cs-CZ" altLang="ko-KR" sz="3200" dirty="0" smtClean="0">
                <a:solidFill>
                  <a:srgbClr val="343434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„EVENTY stojí na nápadech a tvrdé dřině“</a:t>
            </a:r>
            <a:endParaRPr kumimoji="1" lang="en-US" altLang="ko-KR" sz="3200" dirty="0"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7543800" cy="424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023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endParaRPr lang="cs-CZ" altLang="ko-KR" sz="2000" dirty="0" smtClean="0">
              <a:solidFill>
                <a:srgbClr val="343434">
                  <a:lumMod val="85000"/>
                  <a:lumOff val="15000"/>
                </a:srgbClr>
              </a:solidFill>
              <a:ea typeface="굴림" pitchFamily="34" charset="-127"/>
            </a:endParaRP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70104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kumimoji="1" lang="cs-CZ" altLang="ko-KR" sz="3200" dirty="0" smtClean="0">
                <a:solidFill>
                  <a:srgbClr val="343434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„EVENTY stojí na nápadech a tvrdé dřině“</a:t>
            </a:r>
            <a:endParaRPr kumimoji="1" lang="en-US" altLang="ko-KR" sz="3200" dirty="0"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23675"/>
            <a:ext cx="6533898" cy="452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385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endParaRPr lang="cs-CZ" altLang="ko-KR" sz="2000" dirty="0" smtClean="0">
              <a:solidFill>
                <a:srgbClr val="343434">
                  <a:lumMod val="85000"/>
                  <a:lumOff val="15000"/>
                </a:srgbClr>
              </a:solidFill>
              <a:ea typeface="굴림" pitchFamily="34" charset="-127"/>
            </a:endParaRP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70104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kumimoji="1" lang="cs-CZ" altLang="ko-KR" sz="3200" dirty="0" smtClean="0">
                <a:solidFill>
                  <a:srgbClr val="343434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„EVENTY stojí na nápadech a tvrdé dřině“</a:t>
            </a:r>
            <a:endParaRPr kumimoji="1" lang="en-US" altLang="ko-KR" sz="3200" dirty="0"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043" y="1789875"/>
            <a:ext cx="6304977" cy="4366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385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838200"/>
            <a:ext cx="6553200" cy="715963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 marketing</a:t>
            </a:r>
            <a:endParaRPr lang="en-US" sz="3200" dirty="0">
              <a:solidFill>
                <a:srgbClr val="4D4D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752600"/>
            <a:ext cx="6096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cs-CZ" sz="2000" dirty="0" err="1">
                <a:solidFill>
                  <a:schemeClr val="bg2"/>
                </a:solidFill>
              </a:rPr>
              <a:t>Event</a:t>
            </a:r>
            <a:r>
              <a:rPr lang="cs-CZ" sz="2000" dirty="0">
                <a:solidFill>
                  <a:schemeClr val="bg2"/>
                </a:solidFill>
              </a:rPr>
              <a:t> marketing je komunikované sdělení spojené s formou zvláštního představení, prožitkem, který je vnímán více smysly najednou. </a:t>
            </a:r>
            <a:endParaRPr lang="cs-CZ" sz="2000" dirty="0" smtClean="0">
              <a:solidFill>
                <a:schemeClr val="bg2"/>
              </a:solidFill>
            </a:endParaRPr>
          </a:p>
          <a:p>
            <a:pPr algn="just"/>
            <a:endParaRPr lang="cs-CZ" sz="2000" dirty="0" smtClean="0">
              <a:solidFill>
                <a:schemeClr val="bg2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bg2"/>
                </a:solidFill>
              </a:rPr>
              <a:t>Propagační strategie, která zahrnuje (osobní) kontakt mezi značkami a jejich zákazníky na akcích, mezi které se řadí například konference, veletrhy a semináře. 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cs-CZ" sz="2000" dirty="0" smtClean="0">
              <a:solidFill>
                <a:schemeClr val="bg2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bg2"/>
                </a:solidFill>
              </a:rPr>
              <a:t>Každá událost je jiná, má jiné publikum, jiný obsah a jinou kulturu, tomu je nezbytné podřídit formální náležitosti </a:t>
            </a:r>
            <a:r>
              <a:rPr lang="cs-CZ" sz="2000" dirty="0" err="1" smtClean="0">
                <a:solidFill>
                  <a:schemeClr val="bg2"/>
                </a:solidFill>
              </a:rPr>
              <a:t>eventu</a:t>
            </a:r>
            <a:r>
              <a:rPr lang="cs-CZ" sz="2000" dirty="0" smtClean="0">
                <a:solidFill>
                  <a:schemeClr val="bg2"/>
                </a:solidFill>
              </a:rPr>
              <a:t>.</a:t>
            </a:r>
            <a:endParaRPr lang="cs-CZ" sz="2000" dirty="0" smtClean="0">
              <a:solidFill>
                <a:schemeClr val="bg2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EVENT MARKETING</a:t>
            </a: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7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cs-CZ" altLang="ko-KR" sz="2000" dirty="0" smtClean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globalizace,</a:t>
            </a:r>
          </a:p>
          <a:p>
            <a:pPr marL="285750" indent="-285750" algn="just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cs-CZ" altLang="ko-KR" sz="2000" dirty="0" smtClean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vyšší flexibilita a mobilita,</a:t>
            </a:r>
          </a:p>
          <a:p>
            <a:pPr marL="285750" indent="-285750" algn="just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cs-CZ" altLang="ko-KR" sz="2000" dirty="0" smtClean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rostoucí individualismus.</a:t>
            </a:r>
            <a:endParaRPr lang="cs-CZ" altLang="ko-KR" sz="2000" dirty="0" smtClean="0">
              <a:solidFill>
                <a:srgbClr val="343434">
                  <a:lumMod val="85000"/>
                  <a:lumOff val="15000"/>
                </a:srgbClr>
              </a:solidFill>
              <a:ea typeface="굴림" pitchFamily="34" charset="-127"/>
            </a:endParaRP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lang="cs-CZ" sz="3200" dirty="0" smtClean="0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Tendence ovlivňující EM</a:t>
            </a:r>
            <a:endParaRPr kumimoji="1" lang="en-US" altLang="ko-KR" sz="3200" dirty="0"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4234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60000"/>
              </a:lnSpc>
              <a:buFont typeface="Arial" pitchFamily="34" charset="0"/>
              <a:buChar char="•"/>
            </a:pPr>
            <a:r>
              <a:rPr lang="cs-CZ" altLang="ko-KR" sz="20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V rámci </a:t>
            </a:r>
            <a:r>
              <a:rPr lang="cs-CZ" altLang="ko-KR" sz="2000" dirty="0" err="1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event</a:t>
            </a:r>
            <a:r>
              <a:rPr lang="cs-CZ" altLang="ko-KR" sz="20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 marketingu je </a:t>
            </a:r>
            <a:r>
              <a:rPr lang="cs-CZ" altLang="ko-KR" sz="2000" dirty="0" smtClean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využíváno </a:t>
            </a:r>
            <a:r>
              <a:rPr lang="cs-CZ" altLang="ko-KR" sz="20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emocí v marketingové komunikaci a je vycházeno z faktu, že si lidé nejlépe zapamatují to, co reálně prožijí. </a:t>
            </a:r>
            <a:endParaRPr lang="cs-CZ" altLang="ko-KR" sz="2000" dirty="0" smtClean="0">
              <a:solidFill>
                <a:srgbClr val="343434">
                  <a:lumMod val="85000"/>
                  <a:lumOff val="15000"/>
                </a:srgbClr>
              </a:solidFill>
              <a:ea typeface="굴림" pitchFamily="34" charset="-127"/>
            </a:endParaRPr>
          </a:p>
          <a:p>
            <a:pPr marL="285750" indent="-285750" algn="just">
              <a:lnSpc>
                <a:spcPct val="160000"/>
              </a:lnSpc>
              <a:buFont typeface="Arial" pitchFamily="34" charset="0"/>
              <a:buChar char="•"/>
            </a:pPr>
            <a:r>
              <a:rPr lang="cs-CZ" altLang="ko-KR" sz="2000" dirty="0" smtClean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Emocionální </a:t>
            </a:r>
            <a:r>
              <a:rPr lang="cs-CZ" altLang="ko-KR" sz="20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podněty, které </a:t>
            </a:r>
            <a:r>
              <a:rPr lang="cs-CZ" altLang="ko-KR" sz="2000" dirty="0" err="1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event</a:t>
            </a:r>
            <a:r>
              <a:rPr lang="cs-CZ" altLang="ko-KR" sz="20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 vyvolává, pak velmi dobře působí na image nabízené služby či produktu. </a:t>
            </a:r>
            <a:endParaRPr lang="cs-CZ" altLang="ko-KR" sz="2000" dirty="0" smtClean="0">
              <a:solidFill>
                <a:srgbClr val="343434">
                  <a:lumMod val="85000"/>
                  <a:lumOff val="15000"/>
                </a:srgbClr>
              </a:solidFill>
              <a:ea typeface="굴림" pitchFamily="34" charset="-127"/>
            </a:endParaRPr>
          </a:p>
          <a:p>
            <a:pPr marL="285750" indent="-285750" algn="just">
              <a:lnSpc>
                <a:spcPct val="160000"/>
              </a:lnSpc>
              <a:buFont typeface="Arial" pitchFamily="34" charset="0"/>
              <a:buChar char="•"/>
            </a:pPr>
            <a:r>
              <a:rPr lang="cs-CZ" altLang="ko-KR" sz="2000" dirty="0" err="1" smtClean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Event</a:t>
            </a:r>
            <a:r>
              <a:rPr lang="cs-CZ" altLang="ko-KR" sz="2000" dirty="0" smtClean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 </a:t>
            </a:r>
            <a:r>
              <a:rPr lang="cs-CZ" altLang="ko-KR" sz="20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marketing nezahrnuje pouze komunikaci externí, ale také interní v rámci </a:t>
            </a:r>
            <a:r>
              <a:rPr lang="cs-CZ" altLang="ko-KR" sz="2000" dirty="0" smtClean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společnosti.</a:t>
            </a:r>
            <a:endParaRPr lang="cs-CZ" altLang="ko-KR" sz="2000" dirty="0" smtClean="0">
              <a:solidFill>
                <a:srgbClr val="343434">
                  <a:lumMod val="85000"/>
                  <a:lumOff val="15000"/>
                </a:srgbClr>
              </a:solidFill>
              <a:ea typeface="굴림" pitchFamily="34" charset="-127"/>
            </a:endParaRP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lang="cs-CZ" sz="3200" dirty="0" smtClean="0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Charakteristika EM</a:t>
            </a:r>
            <a:endParaRPr kumimoji="1" lang="en-US" altLang="ko-KR" sz="3200" dirty="0"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6028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60000"/>
              </a:lnSpc>
              <a:buFont typeface="Arial" pitchFamily="34" charset="0"/>
              <a:buChar char="•"/>
            </a:pPr>
            <a:r>
              <a:rPr lang="cs-CZ" altLang="ko-KR" sz="2000" dirty="0" smtClean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jakoukoli </a:t>
            </a:r>
            <a:r>
              <a:rPr lang="cs-CZ" altLang="ko-KR" sz="20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akci prováděnou na </a:t>
            </a:r>
            <a:r>
              <a:rPr lang="cs-CZ" altLang="ko-KR" sz="2000" dirty="0" smtClean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veřejnosti</a:t>
            </a:r>
            <a:endParaRPr lang="cs-CZ" altLang="ko-KR" sz="2000" dirty="0">
              <a:solidFill>
                <a:srgbClr val="343434">
                  <a:lumMod val="85000"/>
                  <a:lumOff val="15000"/>
                </a:srgbClr>
              </a:solidFill>
              <a:ea typeface="굴림" pitchFamily="34" charset="-127"/>
            </a:endParaRPr>
          </a:p>
          <a:p>
            <a:pPr marL="285750" indent="-285750" algn="just">
              <a:lnSpc>
                <a:spcPct val="160000"/>
              </a:lnSpc>
              <a:buFont typeface="Arial" pitchFamily="34" charset="0"/>
              <a:buChar char="•"/>
            </a:pPr>
            <a:r>
              <a:rPr lang="cs-CZ" altLang="ko-KR" sz="2000" dirty="0" smtClean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propojení </a:t>
            </a:r>
            <a:r>
              <a:rPr lang="cs-CZ" altLang="ko-KR" sz="20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marketingového cíle a </a:t>
            </a:r>
            <a:r>
              <a:rPr lang="cs-CZ" altLang="ko-KR" sz="2000" dirty="0" smtClean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události</a:t>
            </a:r>
            <a:endParaRPr lang="cs-CZ" altLang="ko-KR" sz="2000" dirty="0">
              <a:solidFill>
                <a:srgbClr val="343434">
                  <a:lumMod val="85000"/>
                  <a:lumOff val="15000"/>
                </a:srgbClr>
              </a:solidFill>
              <a:ea typeface="굴림" pitchFamily="34" charset="-127"/>
            </a:endParaRPr>
          </a:p>
          <a:p>
            <a:pPr marL="285750" indent="-285750" algn="just">
              <a:lnSpc>
                <a:spcPct val="160000"/>
              </a:lnSpc>
              <a:buFont typeface="Arial" pitchFamily="34" charset="0"/>
              <a:buChar char="•"/>
            </a:pPr>
            <a:r>
              <a:rPr lang="cs-CZ" altLang="ko-KR" sz="2000" dirty="0" smtClean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propojení </a:t>
            </a:r>
            <a:r>
              <a:rPr lang="cs-CZ" altLang="ko-KR" sz="20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značky a </a:t>
            </a:r>
            <a:r>
              <a:rPr lang="cs-CZ" altLang="ko-KR" sz="2000" dirty="0" smtClean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události</a:t>
            </a:r>
            <a:endParaRPr lang="cs-CZ" altLang="ko-KR" sz="2000" dirty="0">
              <a:solidFill>
                <a:srgbClr val="343434">
                  <a:lumMod val="85000"/>
                  <a:lumOff val="15000"/>
                </a:srgbClr>
              </a:solidFill>
              <a:ea typeface="굴림" pitchFamily="34" charset="-127"/>
            </a:endParaRPr>
          </a:p>
          <a:p>
            <a:pPr marL="285750" indent="-285750" algn="just">
              <a:lnSpc>
                <a:spcPct val="160000"/>
              </a:lnSpc>
              <a:buFont typeface="Arial" pitchFamily="34" charset="0"/>
              <a:buChar char="•"/>
            </a:pPr>
            <a:r>
              <a:rPr lang="cs-CZ" altLang="ko-KR" sz="2000" dirty="0" smtClean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organizování </a:t>
            </a:r>
            <a:r>
              <a:rPr lang="cs-CZ" altLang="ko-KR" sz="20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akcí posilujících vztah mezi zákazníkem a </a:t>
            </a:r>
            <a:r>
              <a:rPr lang="cs-CZ" altLang="ko-KR" sz="2000" dirty="0" smtClean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firmou</a:t>
            </a:r>
            <a:endParaRPr lang="cs-CZ" altLang="ko-KR" sz="2000" dirty="0">
              <a:solidFill>
                <a:srgbClr val="343434">
                  <a:lumMod val="85000"/>
                  <a:lumOff val="15000"/>
                </a:srgbClr>
              </a:solidFill>
              <a:ea typeface="굴림" pitchFamily="34" charset="-127"/>
            </a:endParaRPr>
          </a:p>
          <a:p>
            <a:pPr marL="285750" indent="-285750" algn="just">
              <a:lnSpc>
                <a:spcPct val="160000"/>
              </a:lnSpc>
              <a:buFont typeface="Arial" pitchFamily="34" charset="0"/>
              <a:buChar char="•"/>
            </a:pPr>
            <a:r>
              <a:rPr lang="cs-CZ" altLang="ko-KR" sz="2000" dirty="0" smtClean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prostředek </a:t>
            </a:r>
            <a:r>
              <a:rPr lang="cs-CZ" altLang="ko-KR" sz="20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přiblížení výrobku nebo služby </a:t>
            </a:r>
            <a:r>
              <a:rPr lang="cs-CZ" altLang="ko-KR" sz="2000" dirty="0" smtClean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zákazníkovi</a:t>
            </a:r>
            <a:endParaRPr lang="cs-CZ" altLang="ko-KR" sz="2000" dirty="0">
              <a:solidFill>
                <a:srgbClr val="343434">
                  <a:lumMod val="85000"/>
                  <a:lumOff val="15000"/>
                </a:srgbClr>
              </a:solidFill>
              <a:ea typeface="굴림" pitchFamily="34" charset="-127"/>
            </a:endParaRPr>
          </a:p>
          <a:p>
            <a:pPr marL="285750" indent="-285750" algn="just">
              <a:lnSpc>
                <a:spcPct val="160000"/>
              </a:lnSpc>
              <a:buFont typeface="Arial" pitchFamily="34" charset="0"/>
              <a:buChar char="•"/>
            </a:pPr>
            <a:r>
              <a:rPr lang="cs-CZ" altLang="ko-KR" sz="2000" dirty="0" smtClean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působení </a:t>
            </a:r>
            <a:r>
              <a:rPr lang="cs-CZ" altLang="ko-KR" sz="20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na určitou skupinu osob prostřednictvím kulturních </a:t>
            </a:r>
            <a:r>
              <a:rPr lang="cs-CZ" altLang="ko-KR" sz="2000" dirty="0" smtClean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akcí</a:t>
            </a:r>
            <a:endParaRPr lang="cs-CZ" altLang="ko-KR" sz="2000" dirty="0" smtClean="0">
              <a:solidFill>
                <a:srgbClr val="343434">
                  <a:lumMod val="85000"/>
                  <a:lumOff val="15000"/>
                </a:srgbClr>
              </a:solidFill>
              <a:ea typeface="굴림" pitchFamily="34" charset="-127"/>
            </a:endParaRP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lang="cs-CZ" sz="3200" dirty="0" smtClean="0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představuje</a:t>
            </a:r>
            <a:endParaRPr kumimoji="1" lang="en-US" altLang="ko-KR" sz="3200" dirty="0"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6028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60000"/>
              </a:lnSpc>
              <a:buFont typeface="Arial" pitchFamily="34" charset="0"/>
              <a:buChar char="•"/>
            </a:pPr>
            <a:r>
              <a:rPr lang="cs-CZ" sz="2000" dirty="0" err="1">
                <a:solidFill>
                  <a:srgbClr val="506078">
                    <a:lumMod val="50000"/>
                  </a:srgbClr>
                </a:solidFill>
              </a:rPr>
              <a:t>Event</a:t>
            </a:r>
            <a:r>
              <a:rPr lang="cs-CZ" sz="2000" dirty="0">
                <a:solidFill>
                  <a:srgbClr val="506078">
                    <a:lumMod val="50000"/>
                  </a:srgbClr>
                </a:solidFill>
              </a:rPr>
              <a:t> se většinou chápe jako konkrétní nástroj </a:t>
            </a:r>
            <a:r>
              <a:rPr lang="cs-CZ" sz="2000" dirty="0" smtClean="0">
                <a:solidFill>
                  <a:srgbClr val="506078">
                    <a:lumMod val="50000"/>
                  </a:srgbClr>
                </a:solidFill>
              </a:rPr>
              <a:t>komunikace.</a:t>
            </a:r>
          </a:p>
          <a:p>
            <a:pPr marL="285750" indent="-285750" algn="just">
              <a:lnSpc>
                <a:spcPct val="160000"/>
              </a:lnSpc>
              <a:buFont typeface="Arial" pitchFamily="34" charset="0"/>
              <a:buChar char="•"/>
            </a:pPr>
            <a:r>
              <a:rPr lang="cs-CZ" sz="2000" dirty="0" err="1" smtClean="0">
                <a:solidFill>
                  <a:srgbClr val="506078">
                    <a:lumMod val="50000"/>
                  </a:srgbClr>
                </a:solidFill>
              </a:rPr>
              <a:t>Event</a:t>
            </a:r>
            <a:r>
              <a:rPr lang="cs-CZ" sz="2000" dirty="0" smtClean="0">
                <a:solidFill>
                  <a:srgbClr val="506078">
                    <a:lumMod val="50000"/>
                  </a:srgbClr>
                </a:solidFill>
              </a:rPr>
              <a:t> </a:t>
            </a:r>
            <a:r>
              <a:rPr lang="cs-CZ" sz="2000" dirty="0">
                <a:solidFill>
                  <a:srgbClr val="506078">
                    <a:lumMod val="50000"/>
                  </a:srgbClr>
                </a:solidFill>
              </a:rPr>
              <a:t>marketing je považován za dlouhodobější formu komunikace, která vychází z předem stanovené firemní strategie.</a:t>
            </a:r>
            <a:endParaRPr lang="cs-CZ" altLang="ko-KR" sz="2000" dirty="0" smtClean="0">
              <a:solidFill>
                <a:srgbClr val="506078">
                  <a:lumMod val="50000"/>
                </a:srgbClr>
              </a:solidFill>
              <a:ea typeface="굴림" pitchFamily="34" charset="-127"/>
            </a:endParaRP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lang="cs-CZ" sz="3200" dirty="0" err="1" smtClean="0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</a:t>
            </a:r>
            <a:r>
              <a:rPr lang="cs-CZ" sz="3200" dirty="0" smtClean="0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200" dirty="0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</a:t>
            </a:r>
            <a:r>
              <a:rPr lang="cs-CZ" sz="3200" dirty="0" smtClean="0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200" dirty="0" err="1" smtClean="0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</a:t>
            </a:r>
            <a:r>
              <a:rPr lang="cs-CZ" sz="3200" dirty="0" smtClean="0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marketing</a:t>
            </a:r>
            <a:endParaRPr kumimoji="1" lang="en-US" altLang="ko-KR" sz="3200" dirty="0"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43" y="3860800"/>
            <a:ext cx="3490912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472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>
                <a:solidFill>
                  <a:srgbClr val="506078">
                    <a:lumMod val="50000"/>
                  </a:srgbClr>
                </a:solidFill>
              </a:rPr>
              <a:t>Základem </a:t>
            </a:r>
            <a:r>
              <a:rPr lang="cs-CZ" sz="2000" dirty="0" err="1">
                <a:solidFill>
                  <a:srgbClr val="506078">
                    <a:lumMod val="50000"/>
                  </a:srgbClr>
                </a:solidFill>
              </a:rPr>
              <a:t>event</a:t>
            </a:r>
            <a:r>
              <a:rPr lang="cs-CZ" sz="2000" dirty="0">
                <a:solidFill>
                  <a:srgbClr val="506078">
                    <a:lumMod val="50000"/>
                  </a:srgbClr>
                </a:solidFill>
              </a:rPr>
              <a:t> marketingu je slovo </a:t>
            </a:r>
            <a:r>
              <a:rPr lang="cs-CZ" sz="2000" i="1" dirty="0" err="1">
                <a:solidFill>
                  <a:srgbClr val="506078">
                    <a:lumMod val="50000"/>
                  </a:srgbClr>
                </a:solidFill>
              </a:rPr>
              <a:t>event</a:t>
            </a:r>
            <a:r>
              <a:rPr lang="cs-CZ" sz="2000" dirty="0">
                <a:solidFill>
                  <a:srgbClr val="506078">
                    <a:lumMod val="50000"/>
                  </a:srgbClr>
                </a:solidFill>
              </a:rPr>
              <a:t>, které se překládá jako událost, prožitek, zážitek, příhoda nebo představení</a:t>
            </a:r>
            <a:r>
              <a:rPr lang="cs-CZ" sz="2000" dirty="0" smtClean="0">
                <a:solidFill>
                  <a:srgbClr val="506078">
                    <a:lumMod val="50000"/>
                  </a:srgbClr>
                </a:solidFill>
              </a:rPr>
              <a:t>.</a:t>
            </a:r>
          </a:p>
          <a:p>
            <a:pPr marL="285750" indent="-285750" algn="just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506078">
                    <a:lumMod val="50000"/>
                  </a:srgbClr>
                </a:solidFill>
              </a:rPr>
              <a:t> Výhodou </a:t>
            </a:r>
            <a:r>
              <a:rPr lang="cs-CZ" sz="2000" dirty="0">
                <a:solidFill>
                  <a:srgbClr val="506078">
                    <a:lumMod val="50000"/>
                  </a:srgbClr>
                </a:solidFill>
              </a:rPr>
              <a:t>této formy marketingu je, že s pomocí </a:t>
            </a:r>
            <a:r>
              <a:rPr lang="cs-CZ" sz="2000" dirty="0" err="1">
                <a:solidFill>
                  <a:srgbClr val="506078">
                    <a:lumMod val="50000"/>
                  </a:srgbClr>
                </a:solidFill>
              </a:rPr>
              <a:t>eventů</a:t>
            </a:r>
            <a:r>
              <a:rPr lang="cs-CZ" sz="2000" dirty="0">
                <a:solidFill>
                  <a:srgbClr val="506078">
                    <a:lumMod val="50000"/>
                  </a:srgbClr>
                </a:solidFill>
              </a:rPr>
              <a:t> můžete jednoduše zaujmout a oslovit nové zákazníky a také budovat dobré vztahy s obchodními partnery a novináři. </a:t>
            </a:r>
            <a:endParaRPr lang="cs-CZ" sz="2000" dirty="0" smtClean="0">
              <a:solidFill>
                <a:srgbClr val="506078">
                  <a:lumMod val="50000"/>
                </a:srgbClr>
              </a:solidFill>
            </a:endParaRPr>
          </a:p>
          <a:p>
            <a:pPr marL="285750" indent="-285750" algn="just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 err="1" smtClean="0">
                <a:solidFill>
                  <a:srgbClr val="506078">
                    <a:lumMod val="50000"/>
                  </a:srgbClr>
                </a:solidFill>
              </a:rPr>
              <a:t>Eventy</a:t>
            </a:r>
            <a:r>
              <a:rPr lang="cs-CZ" sz="2000" dirty="0" smtClean="0">
                <a:solidFill>
                  <a:srgbClr val="506078">
                    <a:lumMod val="50000"/>
                  </a:srgbClr>
                </a:solidFill>
              </a:rPr>
              <a:t> </a:t>
            </a:r>
            <a:r>
              <a:rPr lang="cs-CZ" sz="2000" dirty="0">
                <a:solidFill>
                  <a:srgbClr val="506078">
                    <a:lumMod val="50000"/>
                  </a:srgbClr>
                </a:solidFill>
              </a:rPr>
              <a:t>mají navíc oproti jiným marketingovým nástrojům výhodu, že dokáží </a:t>
            </a:r>
            <a:r>
              <a:rPr lang="cs-CZ" sz="2000" b="1" dirty="0">
                <a:solidFill>
                  <a:srgbClr val="506078">
                    <a:lumMod val="50000"/>
                  </a:srgbClr>
                </a:solidFill>
              </a:rPr>
              <a:t>zapojit všech pět smyslů najednou</a:t>
            </a:r>
            <a:r>
              <a:rPr lang="cs-CZ" sz="2000" dirty="0" smtClean="0">
                <a:solidFill>
                  <a:srgbClr val="506078">
                    <a:lumMod val="50000"/>
                  </a:srgbClr>
                </a:solidFill>
              </a:rPr>
              <a:t>.</a:t>
            </a:r>
          </a:p>
          <a:p>
            <a:pPr marL="285750" indent="-285750" algn="just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506078">
                    <a:lumMod val="50000"/>
                  </a:srgbClr>
                </a:solidFill>
              </a:rPr>
              <a:t> </a:t>
            </a:r>
            <a:r>
              <a:rPr lang="cs-CZ" sz="2000" dirty="0">
                <a:solidFill>
                  <a:srgbClr val="506078">
                    <a:lumMod val="50000"/>
                  </a:srgbClr>
                </a:solidFill>
              </a:rPr>
              <a:t>Povedený </a:t>
            </a:r>
            <a:r>
              <a:rPr lang="cs-CZ" sz="2000" dirty="0" err="1">
                <a:solidFill>
                  <a:srgbClr val="506078">
                    <a:lumMod val="50000"/>
                  </a:srgbClr>
                </a:solidFill>
              </a:rPr>
              <a:t>event</a:t>
            </a:r>
            <a:r>
              <a:rPr lang="cs-CZ" sz="2000" dirty="0">
                <a:solidFill>
                  <a:srgbClr val="506078">
                    <a:lumMod val="50000"/>
                  </a:srgbClr>
                </a:solidFill>
              </a:rPr>
              <a:t> se může změnit ve výjimečný zážitek, který si lidé budou pamatovat dlouhé roky a mluvit o něm. Tím pádem se váš produkt nebo služba dostane do povědomí více lidí.</a:t>
            </a:r>
            <a:endParaRPr lang="cs-CZ" altLang="ko-KR" sz="2000" dirty="0" smtClean="0">
              <a:solidFill>
                <a:srgbClr val="506078">
                  <a:lumMod val="50000"/>
                </a:srgbClr>
              </a:solidFill>
              <a:ea typeface="굴림" pitchFamily="34" charset="-127"/>
            </a:endParaRP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lang="cs-CZ" sz="3200" dirty="0" err="1" smtClean="0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</a:t>
            </a:r>
            <a:endParaRPr kumimoji="1" lang="en-US" altLang="ko-KR" sz="3200" dirty="0"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5653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 err="1">
                <a:solidFill>
                  <a:schemeClr val="bg2"/>
                </a:solidFill>
              </a:rPr>
              <a:t>Event</a:t>
            </a:r>
            <a:r>
              <a:rPr lang="cs-CZ" sz="2000" dirty="0">
                <a:solidFill>
                  <a:schemeClr val="bg2"/>
                </a:solidFill>
              </a:rPr>
              <a:t> marketing podle statistik ve své marketingové strategii využívá </a:t>
            </a:r>
            <a:r>
              <a:rPr lang="cs-CZ" sz="2000" b="1" dirty="0">
                <a:solidFill>
                  <a:schemeClr val="bg2"/>
                </a:solidFill>
              </a:rPr>
              <a:t>až 70 % marketérů</a:t>
            </a:r>
            <a:r>
              <a:rPr lang="cs-CZ" sz="2000" dirty="0">
                <a:solidFill>
                  <a:schemeClr val="bg2"/>
                </a:solidFill>
              </a:rPr>
              <a:t>. </a:t>
            </a:r>
            <a:endParaRPr lang="cs-CZ" sz="2000" dirty="0" smtClean="0">
              <a:solidFill>
                <a:schemeClr val="bg2"/>
              </a:solidFill>
            </a:endParaRPr>
          </a:p>
          <a:p>
            <a:pPr marL="285750" indent="-285750" algn="just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bg2"/>
                </a:solidFill>
              </a:rPr>
              <a:t>Mnoho </a:t>
            </a:r>
            <a:r>
              <a:rPr lang="cs-CZ" sz="2000" dirty="0">
                <a:solidFill>
                  <a:schemeClr val="bg2"/>
                </a:solidFill>
              </a:rPr>
              <a:t>firem přiděluje na tyto </a:t>
            </a:r>
            <a:r>
              <a:rPr lang="cs-CZ" sz="2000" dirty="0" err="1">
                <a:solidFill>
                  <a:schemeClr val="bg2"/>
                </a:solidFill>
              </a:rPr>
              <a:t>eventy</a:t>
            </a:r>
            <a:r>
              <a:rPr lang="cs-CZ" sz="2000" dirty="0">
                <a:solidFill>
                  <a:schemeClr val="bg2"/>
                </a:solidFill>
              </a:rPr>
              <a:t> 20 až 50 % z celkového rozpočtu na marketing firmy, protože věří, že je vůbec nejúčinnější formou marketingu. </a:t>
            </a:r>
            <a:endParaRPr lang="cs-CZ" sz="2000" dirty="0" smtClean="0">
              <a:solidFill>
                <a:schemeClr val="bg2"/>
              </a:solidFill>
            </a:endParaRPr>
          </a:p>
          <a:p>
            <a:pPr marL="285750" indent="-285750" algn="just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bg2"/>
                </a:solidFill>
              </a:rPr>
              <a:t>Nejčastěji </a:t>
            </a:r>
            <a:r>
              <a:rPr lang="cs-CZ" sz="2000" dirty="0">
                <a:solidFill>
                  <a:schemeClr val="bg2"/>
                </a:solidFill>
              </a:rPr>
              <a:t>marketéři pořádají zážitkové akce pro zákazníky, kulturní nebo sportovní akce, akce pro širokou veřejnost a také akce pro zaměstnance. </a:t>
            </a:r>
            <a:endParaRPr lang="cs-CZ" sz="2000" dirty="0" smtClean="0">
              <a:solidFill>
                <a:schemeClr val="bg2"/>
              </a:solidFill>
            </a:endParaRPr>
          </a:p>
          <a:p>
            <a:pPr marL="285750" indent="-285750" algn="just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 err="1" smtClean="0">
                <a:solidFill>
                  <a:schemeClr val="bg2"/>
                </a:solidFill>
              </a:rPr>
              <a:t>Event</a:t>
            </a:r>
            <a:r>
              <a:rPr lang="cs-CZ" sz="2000" dirty="0" smtClean="0">
                <a:solidFill>
                  <a:schemeClr val="bg2"/>
                </a:solidFill>
              </a:rPr>
              <a:t> </a:t>
            </a:r>
            <a:r>
              <a:rPr lang="cs-CZ" sz="2000" dirty="0">
                <a:solidFill>
                  <a:schemeClr val="bg2"/>
                </a:solidFill>
              </a:rPr>
              <a:t>marketing je vhodnou formou propagace pro téměř jakoukoliv oblast a firmu.</a:t>
            </a:r>
            <a:endParaRPr lang="cs-CZ" altLang="ko-KR" sz="2000" dirty="0" smtClean="0">
              <a:solidFill>
                <a:schemeClr val="bg2"/>
              </a:solidFill>
              <a:ea typeface="굴림" pitchFamily="34" charset="-127"/>
            </a:endParaRP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lang="cs-CZ" sz="3200" dirty="0" err="1" smtClean="0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</a:t>
            </a:r>
            <a:r>
              <a:rPr lang="cs-CZ" sz="3200" dirty="0" smtClean="0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marketing</a:t>
            </a:r>
            <a:endParaRPr kumimoji="1" lang="en-US" altLang="ko-KR" sz="3200" dirty="0"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1179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394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Bef>
                <a:spcPts val="0"/>
              </a:spcBef>
              <a:buFont typeface="Arial" pitchFamily="34" charset="0"/>
              <a:buChar char="•"/>
            </a:pPr>
            <a:r>
              <a:rPr lang="cs-CZ" altLang="ko-KR" sz="19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 konference</a:t>
            </a:r>
          </a:p>
          <a:p>
            <a:pPr marL="285750" indent="-285750" algn="just">
              <a:spcBef>
                <a:spcPts val="0"/>
              </a:spcBef>
              <a:buFont typeface="Arial" pitchFamily="34" charset="0"/>
              <a:buChar char="•"/>
            </a:pPr>
            <a:r>
              <a:rPr lang="cs-CZ" altLang="ko-KR" sz="19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 </a:t>
            </a:r>
            <a:r>
              <a:rPr lang="cs-CZ" altLang="ko-KR" sz="1900" dirty="0" smtClean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semináře</a:t>
            </a:r>
            <a:endParaRPr lang="cs-CZ" altLang="ko-KR" sz="1900" dirty="0">
              <a:solidFill>
                <a:srgbClr val="343434">
                  <a:lumMod val="85000"/>
                  <a:lumOff val="15000"/>
                </a:srgbClr>
              </a:solidFill>
              <a:ea typeface="굴림" pitchFamily="34" charset="-127"/>
            </a:endParaRPr>
          </a:p>
          <a:p>
            <a:pPr marL="285750" indent="-285750" algn="just">
              <a:spcBef>
                <a:spcPts val="0"/>
              </a:spcBef>
              <a:buFont typeface="Arial" pitchFamily="34" charset="0"/>
              <a:buChar char="•"/>
            </a:pPr>
            <a:r>
              <a:rPr lang="cs-CZ" altLang="ko-KR" sz="19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 </a:t>
            </a:r>
            <a:r>
              <a:rPr lang="cs-CZ" altLang="ko-KR" sz="1900" dirty="0" smtClean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společenské </a:t>
            </a:r>
            <a:r>
              <a:rPr lang="cs-CZ" altLang="ko-KR" sz="19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akce</a:t>
            </a:r>
          </a:p>
          <a:p>
            <a:pPr marL="285750" indent="-285750" algn="just">
              <a:spcBef>
                <a:spcPts val="0"/>
              </a:spcBef>
              <a:buFont typeface="Arial" pitchFamily="34" charset="0"/>
              <a:buChar char="•"/>
            </a:pPr>
            <a:r>
              <a:rPr lang="cs-CZ" altLang="ko-KR" sz="19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 </a:t>
            </a:r>
            <a:r>
              <a:rPr lang="cs-CZ" altLang="ko-KR" sz="1900" dirty="0" smtClean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firemní </a:t>
            </a:r>
            <a:r>
              <a:rPr lang="cs-CZ" altLang="ko-KR" sz="19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prezentace</a:t>
            </a:r>
          </a:p>
          <a:p>
            <a:pPr marL="285750" indent="-285750" algn="just">
              <a:spcBef>
                <a:spcPts val="0"/>
              </a:spcBef>
              <a:buFont typeface="Arial" pitchFamily="34" charset="0"/>
              <a:buChar char="•"/>
            </a:pPr>
            <a:r>
              <a:rPr lang="cs-CZ" altLang="ko-KR" sz="19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 </a:t>
            </a:r>
            <a:r>
              <a:rPr lang="cs-CZ" altLang="ko-KR" sz="1900" dirty="0" smtClean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grand </a:t>
            </a:r>
            <a:r>
              <a:rPr lang="cs-CZ" altLang="ko-KR" sz="1900" dirty="0" err="1" smtClean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openingy</a:t>
            </a:r>
            <a:r>
              <a:rPr lang="cs-CZ" altLang="ko-KR" sz="19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 (slavnostní otevření či zahájení prodeje, uvedení nového výrobku na </a:t>
            </a:r>
            <a:r>
              <a:rPr lang="cs-CZ" altLang="ko-KR" sz="1900" dirty="0" smtClean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trh)</a:t>
            </a:r>
            <a:endParaRPr lang="cs-CZ" altLang="ko-KR" sz="1900" dirty="0">
              <a:solidFill>
                <a:srgbClr val="343434">
                  <a:lumMod val="85000"/>
                  <a:lumOff val="15000"/>
                </a:srgbClr>
              </a:solidFill>
              <a:ea typeface="굴림" pitchFamily="34" charset="-127"/>
            </a:endParaRPr>
          </a:p>
          <a:p>
            <a:pPr marL="285750" indent="-285750" algn="just">
              <a:spcBef>
                <a:spcPts val="0"/>
              </a:spcBef>
              <a:buFont typeface="Arial" pitchFamily="34" charset="0"/>
              <a:buChar char="•"/>
            </a:pPr>
            <a:r>
              <a:rPr lang="cs-CZ" altLang="ko-KR" sz="19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 </a:t>
            </a:r>
            <a:r>
              <a:rPr lang="cs-CZ" altLang="ko-KR" sz="1900" dirty="0" err="1" smtClean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promotion</a:t>
            </a:r>
            <a:endParaRPr lang="cs-CZ" altLang="ko-KR" sz="1900" dirty="0">
              <a:solidFill>
                <a:srgbClr val="343434">
                  <a:lumMod val="85000"/>
                  <a:lumOff val="15000"/>
                </a:srgbClr>
              </a:solidFill>
              <a:ea typeface="굴림" pitchFamily="34" charset="-127"/>
            </a:endParaRPr>
          </a:p>
          <a:p>
            <a:pPr marL="285750" indent="-285750" algn="just">
              <a:spcBef>
                <a:spcPts val="0"/>
              </a:spcBef>
              <a:buFont typeface="Arial" pitchFamily="34" charset="0"/>
              <a:buChar char="•"/>
            </a:pPr>
            <a:r>
              <a:rPr lang="cs-CZ" altLang="ko-KR" sz="19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 </a:t>
            </a:r>
            <a:r>
              <a:rPr lang="cs-CZ" altLang="ko-KR" sz="1900" dirty="0" smtClean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slavnostní </a:t>
            </a:r>
            <a:r>
              <a:rPr lang="cs-CZ" altLang="ko-KR" sz="19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rauty, bankety</a:t>
            </a:r>
          </a:p>
          <a:p>
            <a:pPr marL="285750" indent="-285750" algn="just">
              <a:spcBef>
                <a:spcPts val="0"/>
              </a:spcBef>
              <a:buFont typeface="Arial" pitchFamily="34" charset="0"/>
              <a:buChar char="•"/>
            </a:pPr>
            <a:r>
              <a:rPr lang="cs-CZ" altLang="ko-KR" sz="19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 </a:t>
            </a:r>
            <a:r>
              <a:rPr lang="cs-CZ" altLang="ko-KR" sz="1900" dirty="0" smtClean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slavnostní </a:t>
            </a:r>
            <a:r>
              <a:rPr lang="cs-CZ" altLang="ko-KR" sz="19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otevření poboček, filiálek</a:t>
            </a:r>
          </a:p>
          <a:p>
            <a:pPr marL="285750" indent="-285750" algn="just">
              <a:spcBef>
                <a:spcPts val="0"/>
              </a:spcBef>
              <a:buFont typeface="Arial" pitchFamily="34" charset="0"/>
              <a:buChar char="•"/>
            </a:pPr>
            <a:r>
              <a:rPr lang="cs-CZ" altLang="ko-KR" sz="19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 </a:t>
            </a:r>
            <a:r>
              <a:rPr lang="cs-CZ" altLang="ko-KR" sz="1900" dirty="0" smtClean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vánoční </a:t>
            </a:r>
            <a:r>
              <a:rPr lang="cs-CZ" altLang="ko-KR" sz="19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večírky</a:t>
            </a:r>
          </a:p>
          <a:p>
            <a:pPr marL="285750" indent="-285750" algn="just">
              <a:spcBef>
                <a:spcPts val="0"/>
              </a:spcBef>
              <a:buFont typeface="Arial" pitchFamily="34" charset="0"/>
              <a:buChar char="•"/>
            </a:pPr>
            <a:r>
              <a:rPr lang="cs-CZ" altLang="ko-KR" sz="19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 </a:t>
            </a:r>
            <a:r>
              <a:rPr lang="cs-CZ" altLang="ko-KR" sz="1900" dirty="0" smtClean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módní </a:t>
            </a:r>
            <a:r>
              <a:rPr lang="cs-CZ" altLang="ko-KR" sz="19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přehlídky</a:t>
            </a:r>
          </a:p>
          <a:p>
            <a:pPr marL="285750" indent="-285750" algn="just">
              <a:spcBef>
                <a:spcPts val="0"/>
              </a:spcBef>
              <a:buFont typeface="Arial" pitchFamily="34" charset="0"/>
              <a:buChar char="•"/>
            </a:pPr>
            <a:r>
              <a:rPr lang="cs-CZ" altLang="ko-KR" sz="19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 </a:t>
            </a:r>
            <a:r>
              <a:rPr lang="cs-CZ" altLang="ko-KR" sz="1900" dirty="0" smtClean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slavnostní </a:t>
            </a:r>
            <a:r>
              <a:rPr lang="cs-CZ" altLang="ko-KR" sz="19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premiéry (například divadlo, film)</a:t>
            </a:r>
          </a:p>
          <a:p>
            <a:pPr marL="285750" indent="-285750" algn="just">
              <a:spcBef>
                <a:spcPts val="0"/>
              </a:spcBef>
              <a:buFont typeface="Arial" pitchFamily="34" charset="0"/>
              <a:buChar char="•"/>
            </a:pPr>
            <a:r>
              <a:rPr lang="cs-CZ" altLang="ko-KR" sz="19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 </a:t>
            </a:r>
            <a:r>
              <a:rPr lang="cs-CZ" altLang="ko-KR" sz="1900" dirty="0" smtClean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obědy</a:t>
            </a:r>
            <a:r>
              <a:rPr lang="cs-CZ" altLang="ko-KR" sz="19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, večeře</a:t>
            </a:r>
          </a:p>
          <a:p>
            <a:pPr marL="285750" indent="-285750" algn="just">
              <a:spcBef>
                <a:spcPts val="0"/>
              </a:spcBef>
              <a:buFont typeface="Arial" pitchFamily="34" charset="0"/>
              <a:buChar char="•"/>
            </a:pPr>
            <a:r>
              <a:rPr lang="cs-CZ" altLang="ko-KR" sz="19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 </a:t>
            </a:r>
            <a:r>
              <a:rPr lang="cs-CZ" altLang="ko-KR" sz="1900" dirty="0" smtClean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firemní </a:t>
            </a:r>
            <a:r>
              <a:rPr lang="cs-CZ" altLang="ko-KR" sz="19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párty</a:t>
            </a:r>
          </a:p>
          <a:p>
            <a:pPr marL="285750" indent="-285750" algn="just">
              <a:spcBef>
                <a:spcPts val="0"/>
              </a:spcBef>
              <a:buFont typeface="Arial" pitchFamily="34" charset="0"/>
              <a:buChar char="•"/>
            </a:pPr>
            <a:r>
              <a:rPr lang="cs-CZ" altLang="ko-KR" sz="19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 </a:t>
            </a:r>
            <a:r>
              <a:rPr lang="cs-CZ" altLang="ko-KR" sz="1900" dirty="0" smtClean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a další</a:t>
            </a:r>
            <a:endParaRPr lang="cs-CZ" altLang="ko-KR" sz="1900" dirty="0" smtClean="0">
              <a:solidFill>
                <a:srgbClr val="343434">
                  <a:lumMod val="85000"/>
                  <a:lumOff val="15000"/>
                </a:srgbClr>
              </a:solidFill>
              <a:ea typeface="굴림" pitchFamily="34" charset="-127"/>
            </a:endParaRP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lang="cs-CZ" sz="3200" dirty="0" smtClean="0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Aktivity EM</a:t>
            </a:r>
            <a:endParaRPr kumimoji="1" lang="en-US" altLang="ko-KR" sz="3200" dirty="0"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6028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202">
      <a:dk1>
        <a:srgbClr val="343434"/>
      </a:dk1>
      <a:lt1>
        <a:srgbClr val="FFFFFF"/>
      </a:lt1>
      <a:dk2>
        <a:srgbClr val="343434"/>
      </a:dk2>
      <a:lt2>
        <a:srgbClr val="626262"/>
      </a:lt2>
      <a:accent1>
        <a:srgbClr val="506078"/>
      </a:accent1>
      <a:accent2>
        <a:srgbClr val="4081B6"/>
      </a:accent2>
      <a:accent3>
        <a:srgbClr val="7B85B1"/>
      </a:accent3>
      <a:accent4>
        <a:srgbClr val="80ADD6"/>
      </a:accent4>
      <a:accent5>
        <a:srgbClr val="017AB2"/>
      </a:accent5>
      <a:accent6>
        <a:srgbClr val="055CBB"/>
      </a:accent6>
      <a:hlink>
        <a:srgbClr val="69CFFE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5_Office Theme">
  <a:themeElements>
    <a:clrScheme name="Custom 202">
      <a:dk1>
        <a:srgbClr val="343434"/>
      </a:dk1>
      <a:lt1>
        <a:srgbClr val="FFFFFF"/>
      </a:lt1>
      <a:dk2>
        <a:srgbClr val="343434"/>
      </a:dk2>
      <a:lt2>
        <a:srgbClr val="626262"/>
      </a:lt2>
      <a:accent1>
        <a:srgbClr val="506078"/>
      </a:accent1>
      <a:accent2>
        <a:srgbClr val="4081B6"/>
      </a:accent2>
      <a:accent3>
        <a:srgbClr val="7B85B1"/>
      </a:accent3>
      <a:accent4>
        <a:srgbClr val="80ADD6"/>
      </a:accent4>
      <a:accent5>
        <a:srgbClr val="017AB2"/>
      </a:accent5>
      <a:accent6>
        <a:srgbClr val="055CBB"/>
      </a:accent6>
      <a:hlink>
        <a:srgbClr val="69CFFE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Custom 202">
      <a:dk1>
        <a:srgbClr val="343434"/>
      </a:dk1>
      <a:lt1>
        <a:srgbClr val="FFFFFF"/>
      </a:lt1>
      <a:dk2>
        <a:srgbClr val="343434"/>
      </a:dk2>
      <a:lt2>
        <a:srgbClr val="626262"/>
      </a:lt2>
      <a:accent1>
        <a:srgbClr val="506078"/>
      </a:accent1>
      <a:accent2>
        <a:srgbClr val="4081B6"/>
      </a:accent2>
      <a:accent3>
        <a:srgbClr val="7B85B1"/>
      </a:accent3>
      <a:accent4>
        <a:srgbClr val="80ADD6"/>
      </a:accent4>
      <a:accent5>
        <a:srgbClr val="017AB2"/>
      </a:accent5>
      <a:accent6>
        <a:srgbClr val="055CBB"/>
      </a:accent6>
      <a:hlink>
        <a:srgbClr val="69CFFE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2135</TotalTime>
  <Words>565</Words>
  <Application>Microsoft Office PowerPoint</Application>
  <PresentationFormat>Předvádění na obrazovce (4:3)</PresentationFormat>
  <Paragraphs>63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3</vt:i4>
      </vt:variant>
      <vt:variant>
        <vt:lpstr>Nadpisy snímků</vt:lpstr>
      </vt:variant>
      <vt:variant>
        <vt:i4>17</vt:i4>
      </vt:variant>
    </vt:vector>
  </HeadingPairs>
  <TitlesOfParts>
    <vt:vector size="20" baseType="lpstr">
      <vt:lpstr>1_Office Theme</vt:lpstr>
      <vt:lpstr>15_Office Theme</vt:lpstr>
      <vt:lpstr>2_Office Theme</vt:lpstr>
      <vt:lpstr>Prezentace aplikace PowerPoint</vt:lpstr>
      <vt:lpstr>Event marketing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Renáta</cp:lastModifiedBy>
  <cp:revision>327</cp:revision>
  <dcterms:created xsi:type="dcterms:W3CDTF">2012-04-26T17:06:14Z</dcterms:created>
  <dcterms:modified xsi:type="dcterms:W3CDTF">2022-09-28T22:50:31Z</dcterms:modified>
</cp:coreProperties>
</file>