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  <p:sldMasterId id="2147483984" r:id="rId2"/>
    <p:sldMasterId id="2147483996" r:id="rId3"/>
  </p:sldMasterIdLst>
  <p:notesMasterIdLst>
    <p:notesMasterId r:id="rId15"/>
  </p:notesMasterIdLst>
  <p:sldIdLst>
    <p:sldId id="347" r:id="rId4"/>
    <p:sldId id="367" r:id="rId5"/>
    <p:sldId id="365" r:id="rId6"/>
    <p:sldId id="363" r:id="rId7"/>
    <p:sldId id="368" r:id="rId8"/>
    <p:sldId id="375" r:id="rId9"/>
    <p:sldId id="369" r:id="rId10"/>
    <p:sldId id="370" r:id="rId11"/>
    <p:sldId id="374" r:id="rId12"/>
    <p:sldId id="373" r:id="rId13"/>
    <p:sldId id="3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C000"/>
    <a:srgbClr val="FFCC66"/>
    <a:srgbClr val="00FF99"/>
    <a:srgbClr val="66FF99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>
        <p:scale>
          <a:sx n="70" d="100"/>
          <a:sy n="70" d="100"/>
        </p:scale>
        <p:origin x="-14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6549-8FB2-4D15-BD2D-F2DCE531A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FBAC-59F0-4789-9546-FCD3B5F67F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DA7E-275E-4283-B67C-DD7CFE4D5D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613F-1CE7-444F-BC0B-C523A8DC653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0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679B-BF8C-4C43-983B-D2DD83920E2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4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7973-004B-47B1-9C46-E54669ACA1C1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98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23DC-7F74-4D16-BF46-8DA9F8D24F3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39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D350-7079-4C3B-AE07-9A5CCFB3F3A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1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1429-4570-4484-91FB-63ED1121D25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2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CFBA-6DA1-49F8-92E4-627D6D909B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25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9390-83BF-47F6-B09A-6A556DCEA44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3AF8-82E4-40D6-A4DC-65EEB6B228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3E1B-F0C6-48AC-A213-CDF7EB90999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645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AC8D-2D6F-4EE6-B660-411C7EC49D9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9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C2B4-1228-4B97-992E-02431A0ABD4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03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9EEE-EFE9-451A-B73A-EB483F45342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08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7A4B-AEB0-48B8-9CE9-D60EB5319C8F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8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923C-A237-4859-A244-E4320EB159FB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7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D60E-FAB5-4475-BFB8-73DD6AF0A8C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41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9DC-051C-4614-AADB-7AB687CC25D7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36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E31-8B7D-4882-A2D5-CB5DC66F5AD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30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7364-3BD0-4126-AF21-5BFEA776EC08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A699-330E-4E04-ADFC-9AB0A74F72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8200-E02C-4097-958F-E8838AA77DC6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59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E8AC-50D7-49BE-BCD3-A49E53520B9A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81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E20B-DBCE-4E6F-8544-933CD4BB2FED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46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126D-4692-4F6B-BAAE-D648064A9970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9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336A-7E71-4873-8133-110B45DDF8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9530-1B66-472F-9234-E95EB93CE3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75CF-000F-48E3-B420-44733EC32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E6A-D6E2-4935-A462-25789A095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9365-1AA9-4117-A2BF-F0E2A4C1AA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523D-565B-49FD-9608-115B9F1CF1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98AE-8906-4FEE-8AD1-3ABE928D75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EVENT MARKETING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99F2-921E-4664-A3D7-C26F3CD4357C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8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584-69AF-4748-832E-7827BF52FBC9}" type="datetime1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11/9/2022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7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228600" y="2057400"/>
            <a:ext cx="5105400" cy="15972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6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MARKETING</a:t>
            </a:r>
          </a:p>
          <a:p>
            <a:pPr>
              <a:spcBef>
                <a:spcPts val="1200"/>
              </a:spcBef>
            </a:pP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„Příprava </a:t>
            </a:r>
            <a:r>
              <a:rPr lang="cs-CZ" sz="2800" b="1" dirty="0" err="1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sz="28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ru-RU" sz="2800" b="1" dirty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228600" y="3886200"/>
            <a:ext cx="3963390" cy="45921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</a:rPr>
              <a:t>PhDr. Ing. Mgr. Renáta Pavlíčková, MBA</a:t>
            </a:r>
          </a:p>
          <a:p>
            <a:pPr marL="0" indent="0" algn="just">
              <a:buFont typeface="Arial" pitchFamily="34" charset="0"/>
              <a:buNone/>
            </a:pP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Partneři - o tom, že plánujete akci, nezapomeňte dát včas vědět vašim partnerům.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Můžete </a:t>
            </a:r>
            <a:r>
              <a:rPr lang="cs-CZ" sz="2000" dirty="0">
                <a:solidFill>
                  <a:schemeClr val="tx1"/>
                </a:solidFill>
              </a:rPr>
              <a:t>jim přednostně poskytnout vstup na akci, nabídnout jim příležitost se podílet na programu nebo se zařadit mezi sponzory se zvýhodněnými podmínkami.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>
                <a:solidFill>
                  <a:srgbClr val="343434"/>
                </a:solidFill>
              </a:rPr>
              <a:t>Partneři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64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12722"/>
            <a:ext cx="5257800" cy="2168878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b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a těším se na příště.</a:t>
            </a:r>
            <a:endParaRPr lang="en-US" sz="3200" dirty="0">
              <a:solidFill>
                <a:srgbClr val="4D4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43434">
                    <a:tint val="75000"/>
                  </a:srgbClr>
                </a:solidFill>
              </a:rPr>
              <a:t>EVENT MARKETING</a:t>
            </a:r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343434">
                    <a:tint val="75000"/>
                  </a:srgbClr>
                </a:solidFill>
              </a:rPr>
              <a:pPr/>
              <a:t>11</a:t>
            </a:fld>
            <a:endParaRPr lang="en-US">
              <a:solidFill>
                <a:srgbClr val="343434">
                  <a:tint val="75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 rot="16200000">
            <a:off x="-1375889" y="2754454"/>
            <a:ext cx="35028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EVENT MARKETING</a:t>
            </a:r>
            <a:endParaRPr lang="cs-CZ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3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Stanovte správný </a:t>
            </a:r>
            <a:r>
              <a:rPr lang="cs-CZ" sz="2000" dirty="0" smtClean="0">
                <a:solidFill>
                  <a:srgbClr val="343434"/>
                </a:solidFill>
              </a:rPr>
              <a:t>termín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Najděte dostupnou </a:t>
            </a:r>
            <a:r>
              <a:rPr lang="cs-CZ" sz="2000" dirty="0" smtClean="0">
                <a:solidFill>
                  <a:srgbClr val="343434"/>
                </a:solidFill>
              </a:rPr>
              <a:t>lokalitu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Ujasněte si počet účastníků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Zamyslete se, jaké potřebujete zázemí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Zkontrolujte </a:t>
            </a:r>
            <a:r>
              <a:rPr lang="cs-CZ" sz="2000" dirty="0" smtClean="0">
                <a:solidFill>
                  <a:srgbClr val="343434"/>
                </a:solidFill>
              </a:rPr>
              <a:t>techniku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43434"/>
                </a:solidFill>
              </a:rPr>
              <a:t>Delegujte </a:t>
            </a:r>
            <a:r>
              <a:rPr lang="cs-CZ" sz="2000" dirty="0" smtClean="0">
                <a:solidFill>
                  <a:srgbClr val="343434"/>
                </a:solidFill>
              </a:rPr>
              <a:t>práci</a:t>
            </a:r>
            <a:endParaRPr lang="cs-CZ" sz="2000" dirty="0">
              <a:solidFill>
                <a:srgbClr val="343434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solidFill>
                  <a:srgbClr val="343434"/>
                </a:solidFill>
              </a:rPr>
              <a:t>Zajistěte catering</a:t>
            </a:r>
            <a:endParaRPr lang="cs-CZ" sz="20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14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cs-CZ" altLang="ko-KR" sz="2000" dirty="0" smtClean="0">
                <a:solidFill>
                  <a:schemeClr val="tx1"/>
                </a:solidFill>
                <a:ea typeface="굴림" pitchFamily="34" charset="-127"/>
              </a:rPr>
              <a:t>4 fáze a základní otázky: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si </a:t>
            </a:r>
            <a:r>
              <a:rPr lang="cs-CZ" sz="2000" b="1" dirty="0">
                <a:solidFill>
                  <a:schemeClr val="tx1"/>
                </a:solidFill>
              </a:rPr>
              <a:t>musíte ujasnit</a:t>
            </a:r>
            <a:r>
              <a:rPr lang="cs-CZ" sz="2000" dirty="0">
                <a:solidFill>
                  <a:schemeClr val="tx1"/>
                </a:solidFill>
              </a:rPr>
              <a:t>, když plánujete </a:t>
            </a:r>
            <a:r>
              <a:rPr lang="cs-CZ" sz="2000" dirty="0" err="1">
                <a:solidFill>
                  <a:schemeClr val="tx1"/>
                </a:solidFill>
              </a:rPr>
              <a:t>event</a:t>
            </a:r>
            <a:r>
              <a:rPr lang="cs-CZ" sz="2000" dirty="0">
                <a:solidFill>
                  <a:schemeClr val="tx1"/>
                </a:solidFill>
              </a:rPr>
              <a:t>?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si před akcí </a:t>
            </a:r>
            <a:r>
              <a:rPr lang="cs-CZ" sz="2000" b="1" dirty="0">
                <a:solidFill>
                  <a:schemeClr val="tx1"/>
                </a:solidFill>
              </a:rPr>
              <a:t>musíte nachystat?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musíte</a:t>
            </a:r>
            <a:r>
              <a:rPr lang="cs-CZ" sz="2000" b="1" dirty="0">
                <a:solidFill>
                  <a:schemeClr val="tx1"/>
                </a:solidFill>
              </a:rPr>
              <a:t> mít před a během akce pod kontrolou?</a:t>
            </a:r>
            <a:endParaRPr lang="cs-CZ" sz="2000" dirty="0">
              <a:solidFill>
                <a:schemeClr val="tx1"/>
              </a:solidFill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2000" dirty="0">
                <a:solidFill>
                  <a:schemeClr val="tx1"/>
                </a:solidFill>
              </a:rPr>
              <a:t>Co nejdříve </a:t>
            </a:r>
            <a:r>
              <a:rPr lang="cs-CZ" sz="2000" b="1" dirty="0">
                <a:solidFill>
                  <a:schemeClr val="tx1"/>
                </a:solidFill>
              </a:rPr>
              <a:t>udělat po akci?</a:t>
            </a:r>
            <a:endParaRPr 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160000"/>
              </a:lnSpc>
            </a:pPr>
            <a:endParaRPr lang="cs-CZ" altLang="ko-KR" sz="2400" dirty="0" smtClean="0">
              <a:solidFill>
                <a:schemeClr val="tx1"/>
              </a:solidFill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endParaRPr lang="cs-CZ" altLang="ko-KR" sz="2000" dirty="0" smtClean="0">
              <a:solidFill>
                <a:srgbClr val="343434">
                  <a:lumMod val="85000"/>
                  <a:lumOff val="15000"/>
                </a:srgbClr>
              </a:solidFill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latinLnBrk="1">
              <a:defRPr/>
            </a:pPr>
            <a:r>
              <a:rPr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altLang="ko-KR" sz="3200" dirty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manuál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41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cs-CZ" altLang="ko-KR" sz="2000" dirty="0" smtClean="0">
              <a:solidFill>
                <a:srgbClr val="343434">
                  <a:lumMod val="85000"/>
                  <a:lumOff val="15000"/>
                </a:srgbClr>
              </a:solidFill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</a:t>
            </a:r>
            <a:r>
              <a:rPr lang="cs-CZ" altLang="ko-KR" sz="3200" dirty="0" err="1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eventu</a:t>
            </a:r>
            <a:r>
              <a:rPr lang="cs-CZ" altLang="ko-KR" sz="3200" dirty="0" smtClean="0">
                <a:solidFill>
                  <a:srgbClr val="343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manuál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" y="1580604"/>
            <a:ext cx="7010400" cy="5172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1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Už </a:t>
            </a:r>
            <a:r>
              <a:rPr lang="cs-CZ" sz="2000" dirty="0">
                <a:solidFill>
                  <a:schemeClr val="tx1"/>
                </a:solidFill>
              </a:rPr>
              <a:t>víte, jaký máte cíl, v jakých finančních intencích se bude váš </a:t>
            </a:r>
            <a:r>
              <a:rPr lang="cs-CZ" sz="2000" dirty="0" err="1">
                <a:solidFill>
                  <a:schemeClr val="tx1"/>
                </a:solidFill>
              </a:rPr>
              <a:t>event</a:t>
            </a:r>
            <a:r>
              <a:rPr lang="cs-CZ" sz="2000" dirty="0">
                <a:solidFill>
                  <a:schemeClr val="tx1"/>
                </a:solidFill>
              </a:rPr>
              <a:t> pohybovat i jaký bude rámcový program.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Nyní </a:t>
            </a:r>
            <a:r>
              <a:rPr lang="cs-CZ" sz="2000" dirty="0">
                <a:solidFill>
                  <a:schemeClr val="tx1"/>
                </a:solidFill>
              </a:rPr>
              <a:t>byste však právě na něm měli začít jasně pracovat a dát mu jasnější obrysy.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Každý </a:t>
            </a:r>
            <a:r>
              <a:rPr lang="cs-CZ" sz="2000" dirty="0" err="1">
                <a:solidFill>
                  <a:schemeClr val="tx1"/>
                </a:solidFill>
              </a:rPr>
              <a:t>event</a:t>
            </a:r>
            <a:r>
              <a:rPr lang="cs-CZ" sz="2000" dirty="0">
                <a:solidFill>
                  <a:schemeClr val="tx1"/>
                </a:solidFill>
              </a:rPr>
              <a:t> je jiný, obecně však pro nás budou zásadní následující kategorie </a:t>
            </a:r>
            <a:r>
              <a:rPr lang="cs-CZ" sz="2000" dirty="0" err="1">
                <a:solidFill>
                  <a:schemeClr val="tx1"/>
                </a:solidFill>
              </a:rPr>
              <a:t>zaintersovaných</a:t>
            </a:r>
            <a:r>
              <a:rPr lang="cs-CZ" sz="2000" dirty="0">
                <a:solidFill>
                  <a:schemeClr val="tx1"/>
                </a:solidFill>
              </a:rPr>
              <a:t> osob, na které bychom se měli zaměřit.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/>
              <a:t>Oslovení </a:t>
            </a:r>
            <a:r>
              <a:rPr lang="cs-CZ" sz="3200" b="1" dirty="0"/>
              <a:t>řečníků a aktivních účastníků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9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Moderátor - klíčová součást snad každého </a:t>
            </a:r>
            <a:r>
              <a:rPr lang="cs-CZ" sz="2000" dirty="0" err="1">
                <a:solidFill>
                  <a:schemeClr val="tx1"/>
                </a:solidFill>
              </a:rPr>
              <a:t>eventu</a:t>
            </a:r>
            <a:r>
              <a:rPr lang="cs-CZ" sz="2000" dirty="0">
                <a:solidFill>
                  <a:schemeClr val="tx1"/>
                </a:solidFill>
              </a:rPr>
              <a:t>, dbejte na to, aby se jeho typologie vystupování shodovala s vašim </a:t>
            </a:r>
            <a:r>
              <a:rPr lang="cs-CZ" sz="2000" dirty="0" err="1">
                <a:solidFill>
                  <a:schemeClr val="tx1"/>
                </a:solidFill>
              </a:rPr>
              <a:t>eventem</a:t>
            </a:r>
            <a:r>
              <a:rPr lang="cs-CZ" sz="2000" dirty="0">
                <a:solidFill>
                  <a:schemeClr val="tx1"/>
                </a:solidFill>
              </a:rPr>
              <a:t> a moderátor byl schopný adekvátně oslovit publikum, případně ukočírovat časový harmonogram akce.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>
                <a:solidFill>
                  <a:srgbClr val="343434"/>
                </a:solidFill>
              </a:rPr>
              <a:t>Moderátor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2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Řečníci - nedílná součást konferencí, pro které jsou hlavním tahákem, který přiláká platící účastníky, nepodceňte tak komunikaci s potenciálními řečníky a modelujte program tak, aby byl koncepční a jasně strukturovaný.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>
                <a:solidFill>
                  <a:srgbClr val="343434"/>
                </a:solidFill>
              </a:rPr>
              <a:t>Řečníci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98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Vystupující - ať už se bavíme o </a:t>
            </a:r>
            <a:r>
              <a:rPr lang="cs-CZ" sz="2000" dirty="0" smtClean="0">
                <a:solidFill>
                  <a:schemeClr val="tx1"/>
                </a:solidFill>
              </a:rPr>
              <a:t>gala večeru nebo </a:t>
            </a:r>
            <a:r>
              <a:rPr lang="cs-CZ" sz="2000" dirty="0">
                <a:solidFill>
                  <a:schemeClr val="tx1"/>
                </a:solidFill>
              </a:rPr>
              <a:t>vesnické zábavě v Horní Dolní, neobejde se akce bez kulturního programu.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>
                <a:solidFill>
                  <a:srgbClr val="343434"/>
                </a:solidFill>
              </a:rPr>
              <a:t>Vystupující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64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43000" y="1778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Sponzoři - </a:t>
            </a:r>
            <a:r>
              <a:rPr lang="cs-CZ" sz="2000" dirty="0" err="1">
                <a:solidFill>
                  <a:schemeClr val="tx1"/>
                </a:solidFill>
              </a:rPr>
              <a:t>eventy</a:t>
            </a:r>
            <a:r>
              <a:rPr lang="cs-CZ" sz="2000" dirty="0">
                <a:solidFill>
                  <a:schemeClr val="tx1"/>
                </a:solidFill>
              </a:rPr>
              <a:t> na sebe často nevydělají a před samotnou akcí bývá rozpočet napnutý.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Pomoci </a:t>
            </a:r>
            <a:r>
              <a:rPr lang="cs-CZ" sz="2000" dirty="0">
                <a:solidFill>
                  <a:schemeClr val="tx1"/>
                </a:solidFill>
              </a:rPr>
              <a:t>si můžete přilákáním vhodných sponzorů.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Představte </a:t>
            </a:r>
            <a:r>
              <a:rPr lang="cs-CZ" sz="2000" dirty="0">
                <a:solidFill>
                  <a:schemeClr val="tx1"/>
                </a:solidFill>
              </a:rPr>
              <a:t>jim akci a ukažte jim, jak se mohou na akci zviditelnit.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Nebojte </a:t>
            </a:r>
            <a:r>
              <a:rPr lang="cs-CZ" sz="2000" dirty="0">
                <a:solidFill>
                  <a:schemeClr val="tx1"/>
                </a:solidFill>
              </a:rPr>
              <a:t>se být konkrétní a třeba i vytvořit barterové pro sponzory, ze kterých si budou moci vybrat podle jejich finančních možností</a:t>
            </a:r>
            <a:r>
              <a:rPr lang="cs-CZ" sz="2000" dirty="0"/>
              <a:t>.</a:t>
            </a:r>
            <a:endParaRPr lang="cs-CZ" sz="2000" dirty="0">
              <a:solidFill>
                <a:srgbClr val="343434"/>
              </a:solidFill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143000" y="9906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r>
              <a:rPr lang="cs-CZ" sz="3200" b="1" dirty="0" smtClean="0">
                <a:solidFill>
                  <a:srgbClr val="343434"/>
                </a:solidFill>
              </a:rPr>
              <a:t>Sponzoři</a:t>
            </a:r>
            <a:endParaRPr kumimoji="1" lang="en-US" altLang="ko-KR" sz="3200" dirty="0">
              <a:solidFill>
                <a:srgbClr val="343434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64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Custom 202">
      <a:dk1>
        <a:srgbClr val="343434"/>
      </a:dk1>
      <a:lt1>
        <a:srgbClr val="FFFFFF"/>
      </a:lt1>
      <a:dk2>
        <a:srgbClr val="343434"/>
      </a:dk2>
      <a:lt2>
        <a:srgbClr val="626262"/>
      </a:lt2>
      <a:accent1>
        <a:srgbClr val="506078"/>
      </a:accent1>
      <a:accent2>
        <a:srgbClr val="4081B6"/>
      </a:accent2>
      <a:accent3>
        <a:srgbClr val="7B85B1"/>
      </a:accent3>
      <a:accent4>
        <a:srgbClr val="80ADD6"/>
      </a:accent4>
      <a:accent5>
        <a:srgbClr val="017AB2"/>
      </a:accent5>
      <a:accent6>
        <a:srgbClr val="055CBB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357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15_Office Theme</vt:lpstr>
      <vt:lpstr>2_Office Theme</vt:lpstr>
      <vt:lpstr>3_Office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                   a těším se na příště.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Renáta</cp:lastModifiedBy>
  <cp:revision>338</cp:revision>
  <dcterms:created xsi:type="dcterms:W3CDTF">2012-04-26T17:06:14Z</dcterms:created>
  <dcterms:modified xsi:type="dcterms:W3CDTF">2022-11-09T21:57:19Z</dcterms:modified>
</cp:coreProperties>
</file>