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2" r:id="rId1"/>
    <p:sldMasterId id="2147483984" r:id="rId2"/>
    <p:sldMasterId id="2147483996" r:id="rId3"/>
  </p:sldMasterIdLst>
  <p:notesMasterIdLst>
    <p:notesMasterId r:id="rId15"/>
  </p:notesMasterIdLst>
  <p:sldIdLst>
    <p:sldId id="347" r:id="rId4"/>
    <p:sldId id="367" r:id="rId5"/>
    <p:sldId id="365" r:id="rId6"/>
    <p:sldId id="363" r:id="rId7"/>
    <p:sldId id="368" r:id="rId8"/>
    <p:sldId id="375" r:id="rId9"/>
    <p:sldId id="369" r:id="rId10"/>
    <p:sldId id="370" r:id="rId11"/>
    <p:sldId id="374" r:id="rId12"/>
    <p:sldId id="373" r:id="rId13"/>
    <p:sldId id="3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C000"/>
    <a:srgbClr val="FFCC66"/>
    <a:srgbClr val="00FF99"/>
    <a:srgbClr val="66FF99"/>
    <a:srgbClr val="00B0F0"/>
    <a:srgbClr val="0091EA"/>
    <a:srgbClr val="FF0000"/>
    <a:srgbClr val="00B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660"/>
  </p:normalViewPr>
  <p:slideViewPr>
    <p:cSldViewPr>
      <p:cViewPr>
        <p:scale>
          <a:sx n="70" d="100"/>
          <a:sy n="70" d="100"/>
        </p:scale>
        <p:origin x="-14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6549-8FB2-4D15-BD2D-F2DCE531A14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604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FBAC-59F0-4789-9546-FCD3B5F67F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7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DA7E-275E-4283-B67C-DD7CFE4D5D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613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613F-1CE7-444F-BC0B-C523A8DC653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200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679B-BF8C-4C43-983B-D2DD83920E2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549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7973-004B-47B1-9C46-E54669ACA1C1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598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23DC-7F74-4D16-BF46-8DA9F8D24F3D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239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D350-7079-4C3B-AE07-9A5CCFB3F3A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419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1429-4570-4484-91FB-63ED1121D258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226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CFBA-6DA1-49F8-92E4-627D6D909B4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1258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A9390-83BF-47F6-B09A-6A556DCEA44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52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3AF8-82E4-40D6-A4DC-65EEB6B2287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31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3E1B-F0C6-48AC-A213-CDF7EB909999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6457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AC8D-2D6F-4EE6-B660-411C7EC49D9C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5390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C2B4-1228-4B97-992E-02431A0ABD4D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036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9EEE-EFE9-451A-B73A-EB483F45342C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08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7A4B-AEB0-48B8-9CE9-D60EB5319C8F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81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923C-A237-4859-A244-E4320EB159F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078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D60E-FAB5-4475-BFB8-73DD6AF0A8C8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6418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E89DC-051C-4614-AADB-7AB687CC25D7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9369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E2E31-8B7D-4882-A2D5-CB5DC66F5AD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4304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7364-3BD0-4126-AF21-5BFEA776EC08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10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BA699-330E-4E04-ADFC-9AB0A74F72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057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8200-E02C-4097-958F-E8838AA77DC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4599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E8AC-50D7-49BE-BCD3-A49E53520B9A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5817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E20B-DBCE-4E6F-8544-933CD4BB2FED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1465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126D-4692-4F6B-BAAE-D648064A9970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99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336A-7E71-4873-8133-110B45DDF87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48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9530-1B66-472F-9234-E95EB93CE3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75CF-000F-48E3-B420-44733EC323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5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E6A-D6E2-4935-A462-25789A095C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5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9365-1AA9-4117-A2BF-F0E2A4C1AA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3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523D-565B-49FD-9608-115B9F1CF1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2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A98AE-8906-4FEE-8AD1-3ABE928D75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899F2-921E-4664-A3D7-C26F3CD4357C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881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68584-69AF-4748-832E-7827BF52FBC9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11/9/2022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371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228600" y="2057400"/>
            <a:ext cx="5105400" cy="159726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6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 MARKETING</a:t>
            </a:r>
          </a:p>
          <a:p>
            <a:pPr>
              <a:spcBef>
                <a:spcPts val="1200"/>
              </a:spcBef>
            </a:pPr>
            <a:r>
              <a:rPr lang="cs-CZ" sz="28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„Příprava </a:t>
            </a:r>
            <a:r>
              <a:rPr lang="cs-CZ" sz="2800" b="1" dirty="0" err="1" smtClean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eventu</a:t>
            </a:r>
            <a:r>
              <a:rPr lang="cs-CZ" sz="28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endParaRPr lang="ru-RU" sz="2800" b="1" dirty="0">
              <a:solidFill>
                <a:srgbClr val="66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228600" y="3886200"/>
            <a:ext cx="3963390" cy="45921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>
                <a:solidFill>
                  <a:srgbClr val="002060"/>
                </a:solidFill>
              </a:rPr>
              <a:t>PhDr. Ing. Mgr. Renáta Pavlíčková, MBA</a:t>
            </a:r>
          </a:p>
          <a:p>
            <a:pPr marL="0" indent="0" algn="just">
              <a:buFont typeface="Arial" pitchFamily="34" charset="0"/>
              <a:buNone/>
            </a:pPr>
            <a:endParaRPr lang="ru-RU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Partneři - o tom, že plánujete akci, nezapomeňte dát včas vědět vašim partnerům. 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Můžete </a:t>
            </a:r>
            <a:r>
              <a:rPr lang="cs-CZ" sz="2000" dirty="0">
                <a:solidFill>
                  <a:schemeClr val="tx1"/>
                </a:solidFill>
              </a:rPr>
              <a:t>jim přednostně poskytnout vstup na akci, nabídnout jim příležitost se podílet na programu nebo se zařadit mezi sponzory se zvýhodněnými podmínkami.</a:t>
            </a: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lang="cs-CZ" sz="3200" b="1" dirty="0" smtClean="0">
                <a:solidFill>
                  <a:srgbClr val="343434"/>
                </a:solidFill>
              </a:rPr>
              <a:t>Partneři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645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3012722"/>
            <a:ext cx="5257800" cy="2168878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 </a:t>
            </a:r>
            <a:br>
              <a:rPr lang="cs-CZ" sz="32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a těším se na příště.</a:t>
            </a:r>
            <a:endParaRPr lang="en-US" sz="3200" dirty="0"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11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 rot="16200000">
            <a:off x="-1375889" y="2754454"/>
            <a:ext cx="35028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EVENT MARKETING</a:t>
            </a:r>
            <a:endParaRPr lang="cs-CZ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735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Stanovte správný </a:t>
            </a:r>
            <a:r>
              <a:rPr lang="cs-CZ" sz="2000" dirty="0" smtClean="0">
                <a:solidFill>
                  <a:srgbClr val="343434"/>
                </a:solidFill>
              </a:rPr>
              <a:t>termín</a:t>
            </a:r>
            <a:endParaRPr lang="cs-CZ" sz="2000" dirty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Najděte dostupnou </a:t>
            </a:r>
            <a:r>
              <a:rPr lang="cs-CZ" sz="2000" dirty="0" smtClean="0">
                <a:solidFill>
                  <a:srgbClr val="343434"/>
                </a:solidFill>
              </a:rPr>
              <a:t>lokalitu</a:t>
            </a:r>
            <a:endParaRPr lang="cs-CZ" sz="2000" dirty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Ujasněte si počet účastníků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Zamyslete se, jaké potřebujete zázemí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Zkontrolujte </a:t>
            </a:r>
            <a:r>
              <a:rPr lang="cs-CZ" sz="2000" dirty="0" smtClean="0">
                <a:solidFill>
                  <a:srgbClr val="343434"/>
                </a:solidFill>
              </a:rPr>
              <a:t>techniku</a:t>
            </a:r>
            <a:endParaRPr lang="cs-CZ" sz="2000" dirty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Delegujte </a:t>
            </a:r>
            <a:r>
              <a:rPr lang="cs-CZ" sz="2000" dirty="0" smtClean="0">
                <a:solidFill>
                  <a:srgbClr val="343434"/>
                </a:solidFill>
              </a:rPr>
              <a:t>práci</a:t>
            </a:r>
            <a:endParaRPr lang="cs-CZ" sz="2000" dirty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solidFill>
                  <a:srgbClr val="343434"/>
                </a:solidFill>
              </a:rPr>
              <a:t>Zajistěte catering</a:t>
            </a:r>
            <a:endParaRPr lang="cs-CZ" sz="2000" dirty="0">
              <a:solidFill>
                <a:srgbClr val="343434"/>
              </a:solidFill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</a:t>
            </a:r>
            <a:r>
              <a:rPr lang="cs-CZ" altLang="ko-KR" sz="3200" dirty="0" err="1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eventu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143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60000"/>
              </a:lnSpc>
            </a:pPr>
            <a:r>
              <a:rPr lang="cs-CZ" altLang="ko-KR" sz="2000" dirty="0" smtClean="0">
                <a:solidFill>
                  <a:schemeClr val="tx1"/>
                </a:solidFill>
                <a:ea typeface="굴림" pitchFamily="34" charset="-127"/>
              </a:rPr>
              <a:t>4 fáze a základní otázky: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Co si </a:t>
            </a:r>
            <a:r>
              <a:rPr lang="cs-CZ" sz="2000" b="1" dirty="0">
                <a:solidFill>
                  <a:schemeClr val="tx1"/>
                </a:solidFill>
              </a:rPr>
              <a:t>musíte ujasnit</a:t>
            </a:r>
            <a:r>
              <a:rPr lang="cs-CZ" sz="2000" dirty="0">
                <a:solidFill>
                  <a:schemeClr val="tx1"/>
                </a:solidFill>
              </a:rPr>
              <a:t>, když plánujete </a:t>
            </a:r>
            <a:r>
              <a:rPr lang="cs-CZ" sz="2000" dirty="0" err="1">
                <a:solidFill>
                  <a:schemeClr val="tx1"/>
                </a:solidFill>
              </a:rPr>
              <a:t>event</a:t>
            </a:r>
            <a:r>
              <a:rPr lang="cs-CZ" sz="2000" dirty="0">
                <a:solidFill>
                  <a:schemeClr val="tx1"/>
                </a:solidFill>
              </a:rPr>
              <a:t>?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Co si před akcí </a:t>
            </a:r>
            <a:r>
              <a:rPr lang="cs-CZ" sz="2000" b="1" dirty="0">
                <a:solidFill>
                  <a:schemeClr val="tx1"/>
                </a:solidFill>
              </a:rPr>
              <a:t>musíte nachystat?</a:t>
            </a:r>
            <a:endParaRPr lang="cs-CZ" sz="2000" dirty="0">
              <a:solidFill>
                <a:schemeClr val="tx1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Co musíte</a:t>
            </a:r>
            <a:r>
              <a:rPr lang="cs-CZ" sz="2000" b="1" dirty="0">
                <a:solidFill>
                  <a:schemeClr val="tx1"/>
                </a:solidFill>
              </a:rPr>
              <a:t> mít před a během akce pod kontrolou?</a:t>
            </a:r>
            <a:endParaRPr lang="cs-CZ" sz="2000" dirty="0">
              <a:solidFill>
                <a:schemeClr val="tx1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Co nejdříve </a:t>
            </a:r>
            <a:r>
              <a:rPr lang="cs-CZ" sz="2000" b="1" dirty="0">
                <a:solidFill>
                  <a:schemeClr val="tx1"/>
                </a:solidFill>
              </a:rPr>
              <a:t>udělat po akci?</a:t>
            </a:r>
            <a:endParaRPr lang="cs-CZ" sz="2000" dirty="0">
              <a:solidFill>
                <a:schemeClr val="tx1"/>
              </a:solidFill>
            </a:endParaRPr>
          </a:p>
          <a:p>
            <a:pPr algn="just">
              <a:lnSpc>
                <a:spcPct val="160000"/>
              </a:lnSpc>
            </a:pPr>
            <a:endParaRPr lang="cs-CZ" altLang="ko-KR" sz="2400" dirty="0" smtClean="0">
              <a:solidFill>
                <a:schemeClr val="tx1"/>
              </a:solidFill>
              <a:ea typeface="굴림" pitchFamily="34" charset="-127"/>
            </a:endParaRPr>
          </a:p>
          <a:p>
            <a:pPr algn="just">
              <a:lnSpc>
                <a:spcPct val="160000"/>
              </a:lnSpc>
            </a:pPr>
            <a:endParaRPr lang="cs-CZ" altLang="ko-KR" sz="2000" dirty="0" smtClean="0">
              <a:solidFill>
                <a:srgbClr val="343434">
                  <a:lumMod val="85000"/>
                  <a:lumOff val="15000"/>
                </a:srgbClr>
              </a:solidFill>
              <a:ea typeface="굴림" pitchFamily="34" charset="-127"/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latinLnBrk="1">
              <a:defRPr/>
            </a:pPr>
            <a:r>
              <a:rPr lang="cs-CZ" altLang="ko-KR" sz="3200" dirty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</a:t>
            </a:r>
            <a:r>
              <a:rPr lang="cs-CZ" altLang="ko-KR" sz="3200" dirty="0" err="1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eventu</a:t>
            </a:r>
            <a:r>
              <a:rPr lang="cs-CZ" altLang="ko-KR" sz="3200" dirty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manuál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410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60000"/>
              </a:lnSpc>
            </a:pPr>
            <a:endParaRPr lang="cs-CZ" altLang="ko-KR" sz="2000" dirty="0" smtClean="0">
              <a:solidFill>
                <a:srgbClr val="343434">
                  <a:lumMod val="85000"/>
                  <a:lumOff val="15000"/>
                </a:srgbClr>
              </a:solidFill>
              <a:ea typeface="굴림" pitchFamily="34" charset="-127"/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</a:t>
            </a:r>
            <a:r>
              <a:rPr lang="cs-CZ" altLang="ko-KR" sz="3200" dirty="0" err="1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eventu</a:t>
            </a:r>
            <a:r>
              <a:rPr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manuál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7" y="1580604"/>
            <a:ext cx="7010400" cy="5172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410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Už </a:t>
            </a:r>
            <a:r>
              <a:rPr lang="cs-CZ" sz="2000" dirty="0">
                <a:solidFill>
                  <a:schemeClr val="tx1"/>
                </a:solidFill>
              </a:rPr>
              <a:t>víte, jaký máte cíl, v jakých finančních intencích se bude váš </a:t>
            </a:r>
            <a:r>
              <a:rPr lang="cs-CZ" sz="2000" dirty="0" err="1">
                <a:solidFill>
                  <a:schemeClr val="tx1"/>
                </a:solidFill>
              </a:rPr>
              <a:t>event</a:t>
            </a:r>
            <a:r>
              <a:rPr lang="cs-CZ" sz="2000" dirty="0">
                <a:solidFill>
                  <a:schemeClr val="tx1"/>
                </a:solidFill>
              </a:rPr>
              <a:t> pohybovat i jaký bude rámcový program. 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Nyní </a:t>
            </a:r>
            <a:r>
              <a:rPr lang="cs-CZ" sz="2000" dirty="0">
                <a:solidFill>
                  <a:schemeClr val="tx1"/>
                </a:solidFill>
              </a:rPr>
              <a:t>byste však právě na něm měli začít jasně pracovat a dát mu jasnější obrysy. 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Každý </a:t>
            </a:r>
            <a:r>
              <a:rPr lang="cs-CZ" sz="2000" dirty="0" err="1">
                <a:solidFill>
                  <a:schemeClr val="tx1"/>
                </a:solidFill>
              </a:rPr>
              <a:t>event</a:t>
            </a:r>
            <a:r>
              <a:rPr lang="cs-CZ" sz="2000" dirty="0">
                <a:solidFill>
                  <a:schemeClr val="tx1"/>
                </a:solidFill>
              </a:rPr>
              <a:t> je jiný, obecně však pro nás budou zásadní následující kategorie </a:t>
            </a:r>
            <a:r>
              <a:rPr lang="cs-CZ" sz="2000" dirty="0" err="1">
                <a:solidFill>
                  <a:schemeClr val="tx1"/>
                </a:solidFill>
              </a:rPr>
              <a:t>zaintersovaných</a:t>
            </a:r>
            <a:r>
              <a:rPr lang="cs-CZ" sz="2000" dirty="0">
                <a:solidFill>
                  <a:schemeClr val="tx1"/>
                </a:solidFill>
              </a:rPr>
              <a:t> osob, na které bychom se měli zaměřit.</a:t>
            </a: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lang="cs-CZ" sz="3200" b="1" dirty="0" smtClean="0"/>
              <a:t>Oslovení </a:t>
            </a:r>
            <a:r>
              <a:rPr lang="cs-CZ" sz="3200" b="1" dirty="0"/>
              <a:t>řečníků a aktivních účastníků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9692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Moderátor - klíčová součást snad každého </a:t>
            </a:r>
            <a:r>
              <a:rPr lang="cs-CZ" sz="2000" dirty="0" err="1">
                <a:solidFill>
                  <a:schemeClr val="tx1"/>
                </a:solidFill>
              </a:rPr>
              <a:t>eventu</a:t>
            </a:r>
            <a:r>
              <a:rPr lang="cs-CZ" sz="2000" dirty="0">
                <a:solidFill>
                  <a:schemeClr val="tx1"/>
                </a:solidFill>
              </a:rPr>
              <a:t>, dbejte na to, aby se jeho typologie vystupování shodovala s vašim </a:t>
            </a:r>
            <a:r>
              <a:rPr lang="cs-CZ" sz="2000" dirty="0" err="1">
                <a:solidFill>
                  <a:schemeClr val="tx1"/>
                </a:solidFill>
              </a:rPr>
              <a:t>eventem</a:t>
            </a:r>
            <a:r>
              <a:rPr lang="cs-CZ" sz="2000" dirty="0">
                <a:solidFill>
                  <a:schemeClr val="tx1"/>
                </a:solidFill>
              </a:rPr>
              <a:t> a moderátor byl schopný adekvátně oslovit publikum, případně ukočírovat časový harmonogram akce.</a:t>
            </a: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lang="cs-CZ" sz="3200" b="1" dirty="0" smtClean="0">
                <a:solidFill>
                  <a:srgbClr val="343434"/>
                </a:solidFill>
              </a:rPr>
              <a:t>Moderátor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92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Řečníci - nedílná součást konferencí, pro které jsou hlavním tahákem, který přiláká platící účastníky, nepodceňte tak komunikaci s potenciálními řečníky a modelujte program tak, aby byl koncepční a jasně strukturovaný.</a:t>
            </a: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lang="cs-CZ" sz="3200" b="1" dirty="0" smtClean="0">
                <a:solidFill>
                  <a:srgbClr val="343434"/>
                </a:solidFill>
              </a:rPr>
              <a:t>Řečníci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981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Vystupující - ať už se bavíme o </a:t>
            </a:r>
            <a:r>
              <a:rPr lang="cs-CZ" sz="2000" dirty="0" smtClean="0">
                <a:solidFill>
                  <a:schemeClr val="tx1"/>
                </a:solidFill>
              </a:rPr>
              <a:t>gala večeru nebo </a:t>
            </a:r>
            <a:r>
              <a:rPr lang="cs-CZ" sz="2000" dirty="0">
                <a:solidFill>
                  <a:schemeClr val="tx1"/>
                </a:solidFill>
              </a:rPr>
              <a:t>vesnické zábavě v Horní Dolní, neobejde se akce bez kulturního programu.</a:t>
            </a: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lang="cs-CZ" sz="3200" b="1" dirty="0" smtClean="0">
                <a:solidFill>
                  <a:srgbClr val="343434"/>
                </a:solidFill>
              </a:rPr>
              <a:t>Vystupující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645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Sponzoři - </a:t>
            </a:r>
            <a:r>
              <a:rPr lang="cs-CZ" sz="2000" dirty="0" err="1">
                <a:solidFill>
                  <a:schemeClr val="tx1"/>
                </a:solidFill>
              </a:rPr>
              <a:t>eventy</a:t>
            </a:r>
            <a:r>
              <a:rPr lang="cs-CZ" sz="2000" dirty="0">
                <a:solidFill>
                  <a:schemeClr val="tx1"/>
                </a:solidFill>
              </a:rPr>
              <a:t> na sebe často nevydělají a před samotnou akcí bývá rozpočet napnutý. 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Pomoci </a:t>
            </a:r>
            <a:r>
              <a:rPr lang="cs-CZ" sz="2000" dirty="0">
                <a:solidFill>
                  <a:schemeClr val="tx1"/>
                </a:solidFill>
              </a:rPr>
              <a:t>si můžete přilákáním vhodných sponzorů. 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Představte </a:t>
            </a:r>
            <a:r>
              <a:rPr lang="cs-CZ" sz="2000" dirty="0">
                <a:solidFill>
                  <a:schemeClr val="tx1"/>
                </a:solidFill>
              </a:rPr>
              <a:t>jim akci a ukažte jim, jak se mohou na akci zviditelnit. 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Nebojte </a:t>
            </a:r>
            <a:r>
              <a:rPr lang="cs-CZ" sz="2000" dirty="0">
                <a:solidFill>
                  <a:schemeClr val="tx1"/>
                </a:solidFill>
              </a:rPr>
              <a:t>se být konkrétní a třeba i vytvořit barterové pro sponzory, ze kterých si budou moci vybrat podle jejich finančních možností</a:t>
            </a:r>
            <a:r>
              <a:rPr lang="cs-CZ" sz="2000" dirty="0"/>
              <a:t>.</a:t>
            </a:r>
            <a:endParaRPr lang="cs-CZ" sz="2000" dirty="0">
              <a:solidFill>
                <a:srgbClr val="343434"/>
              </a:solidFill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lang="cs-CZ" sz="3200" b="1" dirty="0" smtClean="0">
                <a:solidFill>
                  <a:srgbClr val="343434"/>
                </a:solidFill>
              </a:rPr>
              <a:t>Sponzoři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645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_Office Theme">
  <a:themeElements>
    <a:clrScheme name="Custom 202">
      <a:dk1>
        <a:srgbClr val="343434"/>
      </a:dk1>
      <a:lt1>
        <a:srgbClr val="FFFFFF"/>
      </a:lt1>
      <a:dk2>
        <a:srgbClr val="343434"/>
      </a:dk2>
      <a:lt2>
        <a:srgbClr val="626262"/>
      </a:lt2>
      <a:accent1>
        <a:srgbClr val="506078"/>
      </a:accent1>
      <a:accent2>
        <a:srgbClr val="4081B6"/>
      </a:accent2>
      <a:accent3>
        <a:srgbClr val="7B85B1"/>
      </a:accent3>
      <a:accent4>
        <a:srgbClr val="80ADD6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ustom 202">
      <a:dk1>
        <a:srgbClr val="343434"/>
      </a:dk1>
      <a:lt1>
        <a:srgbClr val="FFFFFF"/>
      </a:lt1>
      <a:dk2>
        <a:srgbClr val="343434"/>
      </a:dk2>
      <a:lt2>
        <a:srgbClr val="626262"/>
      </a:lt2>
      <a:accent1>
        <a:srgbClr val="506078"/>
      </a:accent1>
      <a:accent2>
        <a:srgbClr val="4081B6"/>
      </a:accent2>
      <a:accent3>
        <a:srgbClr val="7B85B1"/>
      </a:accent3>
      <a:accent4>
        <a:srgbClr val="80ADD6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Custom 202">
      <a:dk1>
        <a:srgbClr val="343434"/>
      </a:dk1>
      <a:lt1>
        <a:srgbClr val="FFFFFF"/>
      </a:lt1>
      <a:dk2>
        <a:srgbClr val="343434"/>
      </a:dk2>
      <a:lt2>
        <a:srgbClr val="626262"/>
      </a:lt2>
      <a:accent1>
        <a:srgbClr val="506078"/>
      </a:accent1>
      <a:accent2>
        <a:srgbClr val="4081B6"/>
      </a:accent2>
      <a:accent3>
        <a:srgbClr val="7B85B1"/>
      </a:accent3>
      <a:accent4>
        <a:srgbClr val="80ADD6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2321</TotalTime>
  <Words>357</Words>
  <Application>Microsoft Office PowerPoint</Application>
  <PresentationFormat>Předvádění na obrazovce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15_Office Theme</vt:lpstr>
      <vt:lpstr>2_Office Theme</vt:lpstr>
      <vt:lpstr>3_Office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                    a těším se na příště.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Renáta</cp:lastModifiedBy>
  <cp:revision>338</cp:revision>
  <dcterms:created xsi:type="dcterms:W3CDTF">2012-04-26T17:06:14Z</dcterms:created>
  <dcterms:modified xsi:type="dcterms:W3CDTF">2022-11-09T21:57:19Z</dcterms:modified>
</cp:coreProperties>
</file>