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65" r:id="rId3"/>
    <p:sldId id="273" r:id="rId4"/>
    <p:sldId id="309" r:id="rId5"/>
    <p:sldId id="293" r:id="rId6"/>
    <p:sldId id="319" r:id="rId7"/>
    <p:sldId id="310" r:id="rId8"/>
    <p:sldId id="297" r:id="rId9"/>
    <p:sldId id="311" r:id="rId10"/>
    <p:sldId id="312" r:id="rId11"/>
    <p:sldId id="313" r:id="rId12"/>
    <p:sldId id="315" r:id="rId13"/>
    <p:sldId id="316" r:id="rId14"/>
    <p:sldId id="317" r:id="rId15"/>
    <p:sldId id="318" r:id="rId16"/>
    <p:sldId id="308" r:id="rId17"/>
    <p:sldId id="29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80" d="100"/>
          <a:sy n="80" d="100"/>
        </p:scale>
        <p:origin x="258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24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Obdélník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Jiný 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5.10.2018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anchor="b">
            <a:normAutofit/>
          </a:bodyPr>
          <a:lstStyle>
            <a:lvl1pPr>
              <a:defRPr sz="34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ivní záhlaví oddílu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>
            <a:normAutofit/>
          </a:bodyPr>
          <a:lstStyle>
            <a:lvl1pPr algn="ctr">
              <a:defRPr sz="52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5.10.2018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5.10.2018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t>5.10.2018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  <a:p>
            <a:pPr lvl="5"/>
            <a:r>
              <a:rPr lang="cs-CZ" dirty="0" smtClean="0"/>
              <a:t>Šestý</a:t>
            </a:r>
          </a:p>
          <a:p>
            <a:pPr lvl="6"/>
            <a:r>
              <a:rPr lang="cs-CZ" dirty="0" smtClean="0"/>
              <a:t>Sedmý</a:t>
            </a:r>
          </a:p>
          <a:p>
            <a:pPr lvl="7"/>
            <a:r>
              <a:rPr lang="cs-CZ" dirty="0" smtClean="0"/>
              <a:t>Osmý</a:t>
            </a:r>
          </a:p>
          <a:p>
            <a:pPr lvl="8"/>
            <a:r>
              <a:rPr lang="cs-CZ" dirty="0" smtClean="0"/>
              <a:t>Devátý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5.10.2018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live.com/38896964/nastaveni-mysli-fixni-a-rustov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rie.lusa.cz/davni-slovane/rostislav/vznik-krestanstvi/" TargetMode="External"/><Relationship Id="rId2" Type="http://schemas.openxmlformats.org/officeDocument/2006/relationships/hyperlink" Target="http://www.iencyklopedie.cz/krestanstv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astorace.cz/tematicke-texty/dary-ducha-svateho" TargetMode="External"/><Relationship Id="rId5" Type="http://schemas.openxmlformats.org/officeDocument/2006/relationships/hyperlink" Target="http://antika.avonet.cz/article.php?ID=1954" TargetMode="External"/><Relationship Id="rId4" Type="http://schemas.openxmlformats.org/officeDocument/2006/relationships/hyperlink" Target="https://www.gotquestions.org/Cesky/historie-krestanstvi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>Etické kořeny evropské kultury</a:t>
            </a:r>
            <a:endParaRPr lang="cs-CZ" sz="4800" b="0" i="0" dirty="0">
              <a:solidFill>
                <a:schemeClr val="bg1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cs-CZ" dirty="0" smtClean="0"/>
              <a:t>Křesťanství</a:t>
            </a:r>
            <a:endParaRPr lang="cs-CZ" sz="2000" b="0" i="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každodenní život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Pohanům křesťanství přineslo vzdělanost, nové mravní a kulturní hodnoty. </a:t>
            </a:r>
            <a:endParaRPr lang="cs-CZ" dirty="0" smtClean="0"/>
          </a:p>
          <a:p>
            <a:r>
              <a:rPr lang="cs-CZ" dirty="0"/>
              <a:t>Křesťanství mělo všeprostupující vliv na společnost jako celek - umění, literaturu, politiku, soudnictví, rodinný život, kalendářní data, </a:t>
            </a:r>
            <a:r>
              <a:rPr lang="cs-CZ" dirty="0" smtClean="0"/>
              <a:t>hudbu…</a:t>
            </a:r>
          </a:p>
          <a:p>
            <a:r>
              <a:rPr lang="cs-CZ" dirty="0" smtClean="0"/>
              <a:t>i na způsob </a:t>
            </a:r>
            <a:r>
              <a:rPr lang="cs-CZ" dirty="0"/>
              <a:t>našeho </a:t>
            </a:r>
            <a:r>
              <a:rPr lang="cs-CZ" dirty="0" smtClean="0"/>
              <a:t>myšlení, který </a:t>
            </a:r>
            <a:r>
              <a:rPr lang="cs-CZ" dirty="0"/>
              <a:t>je </a:t>
            </a:r>
            <a:r>
              <a:rPr lang="cs-CZ" dirty="0" smtClean="0"/>
              <a:t>i neuvědoměle podbarvený </a:t>
            </a:r>
            <a:r>
              <a:rPr lang="cs-CZ" dirty="0"/>
              <a:t>křesťanským vlivem trvajícím </a:t>
            </a:r>
            <a:r>
              <a:rPr lang="cs-CZ" dirty="0" smtClean="0"/>
              <a:t>dvě </a:t>
            </a:r>
            <a:r>
              <a:rPr lang="cs-CZ" dirty="0"/>
              <a:t>tisíciletí. </a:t>
            </a:r>
            <a:endParaRPr lang="cs-CZ" dirty="0" smtClean="0"/>
          </a:p>
          <a:p>
            <a:r>
              <a:rPr lang="cs-CZ" dirty="0" smtClean="0"/>
              <a:t>Proto </a:t>
            </a:r>
            <a:r>
              <a:rPr lang="cs-CZ" dirty="0"/>
              <a:t>je příběh křesťanství důležité vědět.</a:t>
            </a:r>
            <a:br>
              <a:rPr lang="cs-CZ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3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moderní pojetí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Římskokatolická </a:t>
            </a:r>
            <a:r>
              <a:rPr lang="cs-CZ" dirty="0"/>
              <a:t>a východní ortodoxní církve </a:t>
            </a:r>
            <a:r>
              <a:rPr lang="cs-CZ" dirty="0" smtClean="0"/>
              <a:t>podnikli kroky </a:t>
            </a:r>
            <a:r>
              <a:rPr lang="cs-CZ" dirty="0"/>
              <a:t>k napravení jejich zničeného vztahu, jako už </a:t>
            </a:r>
            <a:r>
              <a:rPr lang="cs-CZ" dirty="0" smtClean="0"/>
              <a:t>to udělali </a:t>
            </a:r>
            <a:r>
              <a:rPr lang="cs-CZ" dirty="0"/>
              <a:t>katolíci a luteráni. Evangelická církev je silně nezávislá a má kořeny v reformované teologii. </a:t>
            </a:r>
            <a:r>
              <a:rPr lang="cs-CZ" dirty="0" smtClean="0"/>
              <a:t>Po celém světě je vzestup </a:t>
            </a:r>
            <a:r>
              <a:rPr lang="cs-CZ" dirty="0"/>
              <a:t>letničního a charismatického hnutí, ekumenizmu a různých kultů.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Co se můžeme naučit z naší historie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Jestli se nedozvíme z církevních dějin nic jiného, </a:t>
            </a:r>
            <a:r>
              <a:rPr lang="cs-CZ" dirty="0" smtClean="0"/>
              <a:t>měli </a:t>
            </a:r>
            <a:r>
              <a:rPr lang="cs-CZ" dirty="0"/>
              <a:t>bychom alespoň připustit důležitost dovolení "Kristova Slova aby v nás bohatě přebývalo" (</a:t>
            </a:r>
            <a:r>
              <a:rPr lang="cs-CZ" dirty="0" err="1" smtClean="0"/>
              <a:t>Koloským</a:t>
            </a:r>
            <a:r>
              <a:rPr lang="cs-CZ" dirty="0" smtClean="0"/>
              <a:t> </a:t>
            </a:r>
            <a:r>
              <a:rPr lang="cs-CZ" dirty="0"/>
              <a:t>3:16). </a:t>
            </a:r>
            <a:endParaRPr lang="cs-CZ" dirty="0" smtClean="0"/>
          </a:p>
          <a:p>
            <a:r>
              <a:rPr lang="cs-CZ" dirty="0" smtClean="0"/>
              <a:t>Dnes </a:t>
            </a:r>
            <a:r>
              <a:rPr lang="cs-CZ" dirty="0"/>
              <a:t>je mnoho církví, ale jenom </a:t>
            </a:r>
            <a:r>
              <a:rPr lang="cs-CZ" b="1" dirty="0" smtClean="0">
                <a:solidFill>
                  <a:srgbClr val="FF0000"/>
                </a:solidFill>
              </a:rPr>
              <a:t>JEDNO EVANGELIUM</a:t>
            </a:r>
            <a:r>
              <a:rPr lang="cs-CZ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8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etické principy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Milosrdenství a láska ke všem, i k nepřátelům (milujte své nepřátele...)</a:t>
            </a:r>
          </a:p>
          <a:p>
            <a:r>
              <a:rPr lang="cs-CZ" dirty="0" smtClean="0"/>
              <a:t>Postavit život bratra (bližního) nad svůj život (nikdo nemá větší lásku, než ten, kdo položí život za své přátele)</a:t>
            </a:r>
          </a:p>
          <a:p>
            <a:r>
              <a:rPr lang="cs-CZ" dirty="0" smtClean="0"/>
              <a:t>Řešit spory smírem a ústupky (kdo tě uhodí do jedné tváře, nastav druhou; kdo chce doprovázet jednu míli, jdi s ním dvě; kdo chce tvůj plášť, dej mu i košili)</a:t>
            </a:r>
          </a:p>
          <a:p>
            <a:r>
              <a:rPr lang="cs-CZ" dirty="0" smtClean="0"/>
              <a:t>Rovnost mezi všemi (až první budou poslední….)</a:t>
            </a:r>
          </a:p>
          <a:p>
            <a:r>
              <a:rPr lang="cs-CZ" dirty="0"/>
              <a:t>M</a:t>
            </a:r>
            <a:r>
              <a:rPr lang="cs-CZ" dirty="0" smtClean="0"/>
              <a:t>ožnost vždy začít znovu (1 denár pro každého …)</a:t>
            </a:r>
          </a:p>
          <a:p>
            <a:r>
              <a:rPr lang="cs-CZ" dirty="0" smtClean="0"/>
              <a:t>Moc, vláda a vedení ostatních jako služba pro ostatní (kdo chce být první, ať je služebníkem všech…)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74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shrnutí nejdůležitějších </a:t>
            </a:r>
            <a:r>
              <a:rPr lang="cs-CZ" b="1" dirty="0" smtClean="0"/>
              <a:t>mravních odkazů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7 darů Ducha sv.: </a:t>
            </a:r>
            <a:r>
              <a:rPr lang="cs-CZ" b="1" dirty="0" smtClean="0"/>
              <a:t>moudrost, rozum, rada, síla, umění, zbožnost a bázeň před Bohem</a:t>
            </a:r>
          </a:p>
          <a:p>
            <a:r>
              <a:rPr lang="cs-CZ" dirty="0" smtClean="0"/>
              <a:t>Plody Ducha jsou dokonalosti, které Duch svatý v nás utváří jako prvotiny věčné slávy. Tradice církve vypočítává: </a:t>
            </a:r>
            <a:r>
              <a:rPr lang="cs-CZ" b="1" dirty="0" smtClean="0"/>
              <a:t>"láska, radost, pokoj, shovívavost, vlídnost, dobrota, věrnost, tichost, zdrženlivost"</a:t>
            </a:r>
            <a:r>
              <a:rPr lang="cs-CZ" dirty="0" smtClean="0"/>
              <a:t> (Gal 5,22-23).</a:t>
            </a:r>
          </a:p>
          <a:p>
            <a:r>
              <a:rPr lang="cs-CZ" dirty="0" smtClean="0"/>
              <a:t>Ke 4 antickým ctnostem (</a:t>
            </a:r>
            <a:r>
              <a:rPr lang="cs-CZ" b="1" dirty="0" smtClean="0"/>
              <a:t>moudrost, spravedlnost, statečnost a mírnost </a:t>
            </a:r>
            <a:r>
              <a:rPr lang="cs-CZ" dirty="0" smtClean="0"/>
              <a:t>– tzv. kardinální ctnosti) přidány Božské ctnosti odvozené z výroku apoštola Pavla:</a:t>
            </a:r>
          </a:p>
          <a:p>
            <a:r>
              <a:rPr lang="cs-CZ" dirty="0" smtClean="0"/>
              <a:t>„A tak zůstává </a:t>
            </a:r>
            <a:r>
              <a:rPr lang="cs-CZ" b="1" dirty="0" smtClean="0"/>
              <a:t>víra, naděje a láska</a:t>
            </a:r>
            <a:r>
              <a:rPr lang="cs-CZ" dirty="0" smtClean="0"/>
              <a:t>, ale největší z té trojice je láska.“ (1Kor 13, 13 ČEP)</a:t>
            </a:r>
          </a:p>
          <a:p>
            <a:r>
              <a:rPr lang="cs-CZ" dirty="0" smtClean="0"/>
              <a:t>O těchto třech se pak v křesťanské teologii mluví jako o ctnostech božských či </a:t>
            </a:r>
            <a:r>
              <a:rPr lang="cs-CZ" dirty="0" err="1" smtClean="0"/>
              <a:t>teologálních</a:t>
            </a:r>
            <a:r>
              <a:rPr lang="cs-CZ" dirty="0" smtClean="0"/>
              <a:t>, protože jsou darem (milostí) Boží a převyšují přirozené lidské schopnosti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29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slideslive.com/38896964/nastaveni-mysli-fixni-a-rustove</a:t>
            </a:r>
            <a:endParaRPr lang="cs-CZ" dirty="0" smtClean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1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166914"/>
            <a:ext cx="9509760" cy="577669"/>
          </a:xfrm>
        </p:spPr>
        <p:txBody>
          <a:bodyPr/>
          <a:lstStyle/>
          <a:p>
            <a:r>
              <a:rPr lang="cs-CZ" dirty="0" smtClean="0"/>
              <a:t>Seminář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744583"/>
            <a:ext cx="9509760" cy="5551713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b="1" dirty="0" err="1" smtClean="0"/>
              <a:t>Mt</a:t>
            </a:r>
            <a:r>
              <a:rPr lang="cs-CZ" b="1" dirty="0" smtClean="0"/>
              <a:t> 25,14-30: </a:t>
            </a:r>
            <a:r>
              <a:rPr lang="cs-CZ" dirty="0" smtClean="0"/>
              <a:t>Ježíš řekl svým učedníkům toto podobenství: „Jeden člověk se chystal na cesty, zavolal si služebníky a svěřil jim svůj majetek. Jednomu dal pět hřiven, druhému dvě a třetímu jednu, každému podle jeho schopností, a odcestoval. Ten, který dostal pět hřiven, hned šel, (podnikavě) jich využil a vyzískal pět dalších. Stejně i ten, který dostal dvě, vyzískal dvě další. Ale ten, který dostal jednu, šel, vykopal v zemi (jámu) a peníze svého pána ukryl. </a:t>
            </a:r>
          </a:p>
          <a:p>
            <a:pPr marL="45720" indent="0">
              <a:buNone/>
            </a:pPr>
            <a:r>
              <a:rPr lang="cs-CZ" dirty="0" smtClean="0"/>
              <a:t>Po delší době se pán těch služebníků vrátil a dal se s nimi do účtování. Přistoupil ten, který dostal pět hřiven, přinesl s sebou pět dalších a řekl: `Pane, pět hřiven jsi mi svěřil, hle – dalších pět jsem vydělal.' Pán mu řekl: `Správně, služebníku dobrý a věrný. </a:t>
            </a:r>
            <a:r>
              <a:rPr lang="cs-CZ" b="1" dirty="0" smtClean="0"/>
              <a:t>Málo jsi spravoval věrně, mnoho ti svěřím</a:t>
            </a:r>
            <a:r>
              <a:rPr lang="cs-CZ" dirty="0" smtClean="0"/>
              <a:t>. Pojď se radovat se svým pánem.' Přistoupil i ten, který dostal dvě hřivny, a řekl: `Pane, dvě hřivny jsi mi svěřil, hle – další dvě jsem vydělal.' Pán mu řekl: `Správně, služebníku dobrý a věrný. </a:t>
            </a:r>
            <a:r>
              <a:rPr lang="cs-CZ" b="1" dirty="0" smtClean="0"/>
              <a:t>Málo jsi spravoval věrně, mnoho ti svěřím. Pojď se radovat se svým pánem.' </a:t>
            </a:r>
          </a:p>
          <a:p>
            <a:pPr marL="45720" indent="0">
              <a:buNone/>
            </a:pPr>
            <a:r>
              <a:rPr lang="cs-CZ" dirty="0" smtClean="0"/>
              <a:t>Přistoupil pak i ten, který dostal jednu hřivnu, a řekl: `Pane, vím, že jsi tvrdý člověk; sklízíš, kde jsi nesel, a sbíráš, kde jsi nerozsypal. Měl jsem strach, a proto jsem tvou hřivnu ukryl v zemi. Tady máš, co ti patří.' Pán mu odpověděl: `</a:t>
            </a:r>
            <a:r>
              <a:rPr lang="cs-CZ" b="1" dirty="0" smtClean="0"/>
              <a:t>Služebníku špatný a líný! </a:t>
            </a:r>
            <a:r>
              <a:rPr lang="cs-CZ" dirty="0" smtClean="0"/>
              <a:t>Věděl jsi, že sklízím, kde jsem nesel, a sbírám, kde jsem nerozsypal? Měl jsi tedy moje peníze uložit u směnárníků a já bych si při návratu vyzvedl i s úrokem, co je moje. Vezměte mu tu hřivnu a dejte tomu, který má deset hřiven. Neboť každému, kdo má, bude dáno a bude mít nadbytek. Kdo nemá, tomu bude vzato i to, co má. A tohoto služebníka, který není k ničemu, hoďte ven do temnot. Tam bude pláč a skřípění zubů.'"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97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 a prameny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ANZENBACHER, </a:t>
            </a:r>
            <a:r>
              <a:rPr lang="cs-CZ" dirty="0" err="1"/>
              <a:t>Arno</a:t>
            </a:r>
            <a:r>
              <a:rPr lang="cs-CZ" dirty="0"/>
              <a:t>, 2001. </a:t>
            </a:r>
            <a:r>
              <a:rPr lang="cs-CZ" i="1" dirty="0"/>
              <a:t>Úvod do etiky</a:t>
            </a:r>
            <a:r>
              <a:rPr lang="cs-CZ" dirty="0"/>
              <a:t>. Praha: Karmelitánské nakladatelství. ISBN 80-7192-698-1. </a:t>
            </a:r>
            <a:endParaRPr lang="cs-CZ" i="1" dirty="0" smtClean="0"/>
          </a:p>
          <a:p>
            <a:r>
              <a:rPr lang="cs-CZ" i="1" dirty="0" smtClean="0"/>
              <a:t>Bible </a:t>
            </a:r>
            <a:r>
              <a:rPr lang="cs-CZ" i="1" dirty="0"/>
              <a:t>– Starý Zákon</a:t>
            </a:r>
            <a:r>
              <a:rPr lang="cs-CZ" dirty="0"/>
              <a:t>. Český ekumenický překlad. </a:t>
            </a:r>
            <a:endParaRPr lang="cs-CZ" dirty="0" smtClean="0"/>
          </a:p>
          <a:p>
            <a:r>
              <a:rPr lang="cs-CZ" i="1" dirty="0"/>
              <a:t>Bible – </a:t>
            </a:r>
            <a:r>
              <a:rPr lang="cs-CZ" i="1" dirty="0" smtClean="0"/>
              <a:t>Nový </a:t>
            </a:r>
            <a:r>
              <a:rPr lang="cs-CZ" i="1" dirty="0"/>
              <a:t>Zákon</a:t>
            </a:r>
            <a:r>
              <a:rPr lang="cs-CZ" dirty="0"/>
              <a:t>. Český ekumenický překlad. </a:t>
            </a:r>
            <a:endParaRPr lang="cs-CZ" dirty="0"/>
          </a:p>
          <a:p>
            <a:r>
              <a:rPr lang="cs-CZ" i="1" dirty="0"/>
              <a:t>Bible katolické církve pro mládež</a:t>
            </a:r>
            <a:r>
              <a:rPr lang="cs-CZ" dirty="0"/>
              <a:t>. Kostelní Vydří: Karmelitánské nakladatelství. ISBN 978-80-7195-819-2.</a:t>
            </a:r>
          </a:p>
          <a:p>
            <a:r>
              <a:rPr lang="cs-CZ" dirty="0">
                <a:hlinkClick r:id="rId2"/>
              </a:rPr>
              <a:t>http://www.iencyklopedie.cz/krestanstvi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http://historie.lusa.cz/davni-slovane/rostislav/vznik-krestanstvi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www.gotquestions.org/Cesky/historie-krestanstvi.html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antika.avonet.cz/article.php?ID=1954</a:t>
            </a:r>
            <a:endParaRPr lang="cs-CZ" dirty="0" smtClean="0"/>
          </a:p>
          <a:p>
            <a:r>
              <a:rPr lang="cs-CZ" dirty="0">
                <a:hlinkClick r:id="rId6"/>
              </a:rPr>
              <a:t>https://</a:t>
            </a:r>
            <a:r>
              <a:rPr lang="cs-CZ" dirty="0" smtClean="0">
                <a:hlinkClick r:id="rId6"/>
              </a:rPr>
              <a:t>www.pastorace.cz/tematicke-texty/dary-ducha-svateho</a:t>
            </a:r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22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3400" b="0" i="0" dirty="0" smtClean="0">
                <a:solidFill>
                  <a:srgbClr val="263050">
                    <a:lumMod val="75000"/>
                  </a:srgbClr>
                </a:solidFill>
                <a:latin typeface="Corbel"/>
                <a:ea typeface="+mj-ea"/>
                <a:cs typeface="+mj-cs"/>
              </a:rPr>
              <a:t>Křesťanství </a:t>
            </a:r>
            <a:endParaRPr lang="cs-CZ" sz="3400" b="0" i="0" dirty="0">
              <a:solidFill>
                <a:srgbClr val="263050">
                  <a:lumMod val="75000"/>
                </a:srgbClr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Křesťanství – původ a vznik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</a:rPr>
              <a:t>Křesťanství - označení</a:t>
            </a:r>
            <a:endParaRPr lang="cs-CZ" sz="2000" b="0" i="0" dirty="0" smtClean="0">
              <a:solidFill>
                <a:srgbClr val="263050"/>
              </a:solidFill>
              <a:latin typeface="Corbel"/>
              <a:ea typeface="+mn-ea"/>
              <a:cs typeface="+mn-cs"/>
            </a:endParaRP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263050"/>
              </a:buClr>
              <a:buSzPct val="80000"/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</a:rPr>
              <a:t>Křesťanství</a:t>
            </a:r>
            <a:r>
              <a:rPr lang="cs-CZ" dirty="0" smtClean="0">
                <a:solidFill>
                  <a:srgbClr val="263050"/>
                </a:solidFill>
                <a:latin typeface="Corbel"/>
              </a:rPr>
              <a:t> – historie 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</a:rPr>
              <a:t>Křesťanství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- výchozí hodnotové zdroje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Křesťanství –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významní církevní myslitelé (sv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. Augustýn a sv. Tomáš Akvinský)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>
                <a:solidFill>
                  <a:srgbClr val="263050"/>
                </a:solidFill>
              </a:rPr>
              <a:t>Křesťanství – každodenní život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>
                <a:solidFill>
                  <a:srgbClr val="263050"/>
                </a:solidFill>
              </a:rPr>
              <a:t>Křesťanství – moderní pojetí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</a:rPr>
              <a:t>Křesťanství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– etické principy</a:t>
            </a:r>
          </a:p>
          <a:p>
            <a:pPr>
              <a:buClr>
                <a:srgbClr val="263050"/>
              </a:buClr>
              <a:buFont typeface="Wingdings"/>
              <a:buChar char="§"/>
            </a:pPr>
            <a:r>
              <a:rPr lang="cs-CZ" dirty="0" smtClean="0">
                <a:solidFill>
                  <a:srgbClr val="263050"/>
                </a:solidFill>
              </a:rPr>
              <a:t>Křesťanství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– shrnutí </a:t>
            </a:r>
            <a:r>
              <a:rPr lang="cs-CZ" sz="2000" b="0" i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nejdůležitějších </a:t>
            </a:r>
            <a:r>
              <a:rPr lang="cs-CZ" sz="2000" b="0" i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mravních </a:t>
            </a:r>
            <a:r>
              <a:rPr lang="cs-CZ" sz="2000" b="0" i="0" dirty="0" smtClean="0">
                <a:solidFill>
                  <a:srgbClr val="263050"/>
                </a:solidFill>
                <a:latin typeface="Corbel"/>
                <a:ea typeface="+mn-ea"/>
                <a:cs typeface="+mn-cs"/>
              </a:rPr>
              <a:t>odkazů</a:t>
            </a:r>
            <a:endParaRPr lang="cs-CZ" sz="2000" b="0" i="0" dirty="0">
              <a:solidFill>
                <a:srgbClr val="263050"/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označení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Lat. </a:t>
            </a:r>
            <a:r>
              <a:rPr lang="cs-CZ" b="1" dirty="0"/>
              <a:t>christianismus</a:t>
            </a:r>
            <a:r>
              <a:rPr lang="cs-CZ" dirty="0"/>
              <a:t> (odvozeno z 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b="1" dirty="0" err="1"/>
              <a:t>christianismos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Křesťanství </a:t>
            </a:r>
            <a:r>
              <a:rPr lang="cs-CZ" dirty="0"/>
              <a:t>je termín užívaný pro označení křesťanské víry. Vztahuje se na všechny </a:t>
            </a:r>
            <a:r>
              <a:rPr lang="cs-CZ" b="1" dirty="0"/>
              <a:t>církve, komunity, denominace </a:t>
            </a:r>
            <a:endParaRPr lang="cs-CZ" b="1" dirty="0" smtClean="0"/>
          </a:p>
          <a:p>
            <a:r>
              <a:rPr lang="cs-CZ" dirty="0" smtClean="0"/>
              <a:t>a </a:t>
            </a:r>
            <a:r>
              <a:rPr lang="cs-CZ" dirty="0"/>
              <a:t>také </a:t>
            </a:r>
            <a:r>
              <a:rPr lang="cs-CZ" b="1" dirty="0"/>
              <a:t>na ideály a pojmy</a:t>
            </a:r>
            <a:r>
              <a:rPr lang="cs-CZ" dirty="0"/>
              <a:t>, které vyvolal nebo vyslovil </a:t>
            </a:r>
            <a:r>
              <a:rPr lang="cs-CZ" b="1" u="sng" dirty="0">
                <a:solidFill>
                  <a:srgbClr val="FF0000"/>
                </a:solidFill>
              </a:rPr>
              <a:t>Ježíš </a:t>
            </a:r>
            <a:r>
              <a:rPr lang="cs-CZ" b="1" u="sng" dirty="0" smtClean="0">
                <a:solidFill>
                  <a:srgbClr val="FF0000"/>
                </a:solidFill>
              </a:rPr>
              <a:t>Kristus</a:t>
            </a:r>
          </a:p>
          <a:p>
            <a:r>
              <a:rPr lang="cs-CZ" dirty="0" smtClean="0"/>
              <a:t>jejichž </a:t>
            </a:r>
            <a:r>
              <a:rPr lang="cs-CZ" dirty="0"/>
              <a:t>společným prvkem je vyznání víry v téhož Ježíše jako Syna Božího, vtěleného, zemřelého a zmrtvýchvstalého. </a:t>
            </a:r>
            <a:endParaRPr lang="cs-CZ" dirty="0" smtClean="0"/>
          </a:p>
          <a:p>
            <a:r>
              <a:rPr lang="cs-CZ" dirty="0" smtClean="0"/>
              <a:t>Slovo </a:t>
            </a:r>
            <a:r>
              <a:rPr lang="cs-CZ" i="1" dirty="0" smtClean="0"/>
              <a:t>křesťané</a:t>
            </a:r>
            <a:r>
              <a:rPr lang="cs-CZ" dirty="0" smtClean="0"/>
              <a:t> </a:t>
            </a:r>
            <a:r>
              <a:rPr lang="cs-CZ" dirty="0"/>
              <a:t>bylo poprvé užito v Antiochii k označení Kristových stoupenců (Sk 11,26), </a:t>
            </a:r>
            <a:r>
              <a:rPr lang="cs-CZ" b="1" dirty="0"/>
              <a:t>aby se odlišili od židů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Existence </a:t>
            </a:r>
            <a:r>
              <a:rPr lang="cs-CZ" dirty="0"/>
              <a:t>křesťanství je složitá, </a:t>
            </a:r>
            <a:r>
              <a:rPr lang="cs-CZ" b="1" dirty="0"/>
              <a:t>mnohovýznamná skutečnost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K </a:t>
            </a:r>
            <a:r>
              <a:rPr lang="cs-CZ" dirty="0"/>
              <a:t>jejímu pochopení je třeba brát v úvahu její </a:t>
            </a:r>
            <a:r>
              <a:rPr lang="cs-CZ" b="1" dirty="0"/>
              <a:t>vznik</a:t>
            </a:r>
            <a:r>
              <a:rPr lang="cs-CZ" dirty="0"/>
              <a:t> (Ježíše Krista a apoštolskou dobu), </a:t>
            </a:r>
            <a:r>
              <a:rPr lang="cs-CZ" b="1" dirty="0"/>
              <a:t>dějiny </a:t>
            </a:r>
            <a:r>
              <a:rPr lang="cs-CZ" dirty="0"/>
              <a:t>křesťanství, které trvají již dvě tisíciletí, a to, jak křesťanství chápe sebe samu (čili svou </a:t>
            </a:r>
            <a:r>
              <a:rPr lang="cs-CZ" b="1" dirty="0"/>
              <a:t>víru a své poslání ve světě</a:t>
            </a:r>
            <a:r>
              <a:rPr lang="cs-CZ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84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68145"/>
          </a:xfrm>
        </p:spPr>
        <p:txBody>
          <a:bodyPr/>
          <a:lstStyle/>
          <a:p>
            <a:r>
              <a:rPr lang="cs-CZ" b="1" dirty="0" smtClean="0"/>
              <a:t>Křesťanství – původ a vznik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479884"/>
            <a:ext cx="9509760" cy="513748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Narození Ježíše Krista, </a:t>
            </a:r>
            <a:r>
              <a:rPr lang="cs-CZ" b="1" dirty="0" smtClean="0"/>
              <a:t>Jeho </a:t>
            </a:r>
            <a:r>
              <a:rPr lang="cs-CZ" b="1" dirty="0" smtClean="0"/>
              <a:t>život, smrt ukřižováním a Jeho vzkříšení</a:t>
            </a:r>
          </a:p>
          <a:p>
            <a:r>
              <a:rPr lang="cs-CZ" dirty="0" smtClean="0"/>
              <a:t>Vznik rané křesťanské církve na základě učení Ježíše Krista 50 </a:t>
            </a:r>
            <a:r>
              <a:rPr lang="cs-CZ" dirty="0"/>
              <a:t>dní po Ježíšově vzkříšení (35 po Kr</a:t>
            </a:r>
            <a:r>
              <a:rPr lang="cs-CZ" dirty="0" smtClean="0"/>
              <a:t>.) </a:t>
            </a:r>
            <a:r>
              <a:rPr lang="cs-CZ" dirty="0" smtClean="0"/>
              <a:t>příchodem </a:t>
            </a:r>
            <a:r>
              <a:rPr lang="cs-CZ" dirty="0"/>
              <a:t>Ducha Svatého v den Letnic (Skutky 2:1-4), </a:t>
            </a:r>
          </a:p>
          <a:p>
            <a:r>
              <a:rPr lang="cs-CZ" dirty="0" smtClean="0"/>
              <a:t>Jako </a:t>
            </a:r>
            <a:r>
              <a:rPr lang="cs-CZ" dirty="0"/>
              <a:t>první se obrátili Židé </a:t>
            </a:r>
            <a:r>
              <a:rPr lang="cs-CZ" dirty="0" smtClean="0"/>
              <a:t>a </a:t>
            </a:r>
            <a:r>
              <a:rPr lang="cs-CZ" dirty="0"/>
              <a:t>církev měla svoje centrum v </a:t>
            </a:r>
            <a:r>
              <a:rPr lang="cs-CZ" dirty="0" smtClean="0"/>
              <a:t>Jeruzalémě, křesťanství </a:t>
            </a:r>
            <a:r>
              <a:rPr lang="cs-CZ" dirty="0"/>
              <a:t>považováno za </a:t>
            </a:r>
            <a:r>
              <a:rPr lang="cs-CZ" dirty="0" smtClean="0"/>
              <a:t>židovskou </a:t>
            </a:r>
            <a:r>
              <a:rPr lang="cs-CZ" dirty="0"/>
              <a:t>sektu, podobně jako farizeové, saduceové, nebo esejci. </a:t>
            </a:r>
            <a:endParaRPr lang="cs-CZ" dirty="0" smtClean="0"/>
          </a:p>
          <a:p>
            <a:r>
              <a:rPr lang="cs-CZ" dirty="0"/>
              <a:t>T</a:t>
            </a:r>
            <a:r>
              <a:rPr lang="cs-CZ" dirty="0" smtClean="0"/>
              <a:t>o</a:t>
            </a:r>
            <a:r>
              <a:rPr lang="cs-CZ" dirty="0"/>
              <a:t>, co hlásali </a:t>
            </a:r>
            <a:r>
              <a:rPr lang="cs-CZ" dirty="0" smtClean="0"/>
              <a:t>apoštolové</a:t>
            </a:r>
            <a:r>
              <a:rPr lang="cs-CZ" dirty="0"/>
              <a:t>, </a:t>
            </a:r>
            <a:r>
              <a:rPr lang="cs-CZ" b="1" dirty="0"/>
              <a:t>bylo radikálně odlišné od toho</a:t>
            </a:r>
            <a:r>
              <a:rPr lang="cs-CZ" dirty="0"/>
              <a:t>, co učili jiné židovské skupiny</a:t>
            </a:r>
            <a:r>
              <a:rPr lang="cs-CZ" dirty="0" smtClean="0"/>
              <a:t>. Ježíš </a:t>
            </a:r>
            <a:r>
              <a:rPr lang="cs-CZ" dirty="0"/>
              <a:t>byl židovský Mesiáš (pomazaný král), který měl přijít aby naplnil Zákon a zavést novou smlouvu založenou na Jeho smrti (Marek 14:24). </a:t>
            </a:r>
            <a:endParaRPr lang="cs-CZ" dirty="0" smtClean="0"/>
          </a:p>
          <a:p>
            <a:r>
              <a:rPr lang="cs-CZ" dirty="0" smtClean="0"/>
              <a:t>Nedlouho </a:t>
            </a:r>
            <a:r>
              <a:rPr lang="cs-CZ" dirty="0"/>
              <a:t>po Letnicích se </a:t>
            </a:r>
            <a:r>
              <a:rPr lang="cs-CZ" b="1" dirty="0" smtClean="0"/>
              <a:t>otevřeli </a:t>
            </a:r>
            <a:r>
              <a:rPr lang="cs-CZ" b="1" dirty="0"/>
              <a:t>dveře církve pro </a:t>
            </a:r>
            <a:r>
              <a:rPr lang="cs-CZ" b="1" dirty="0" smtClean="0"/>
              <a:t>ne-židy (pohany). </a:t>
            </a:r>
            <a:r>
              <a:rPr lang="cs-CZ" dirty="0" smtClean="0"/>
              <a:t>Apoštol </a:t>
            </a:r>
            <a:r>
              <a:rPr lang="cs-CZ" dirty="0"/>
              <a:t>Pavel (bývalý pronásledovatel církve) </a:t>
            </a:r>
            <a:r>
              <a:rPr lang="cs-CZ" b="1" dirty="0"/>
              <a:t>rozšířil evangelium po celém Řecko-Římském světě </a:t>
            </a:r>
            <a:r>
              <a:rPr lang="cs-CZ" dirty="0"/>
              <a:t>až dosáhl samotného Římu (Skutky 28:16</a:t>
            </a:r>
            <a:r>
              <a:rPr lang="cs-CZ" dirty="0" smtClean="0"/>
              <a:t>).</a:t>
            </a:r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2. a 3. století, jak počet členů rostl, </a:t>
            </a:r>
            <a:r>
              <a:rPr lang="cs-CZ" dirty="0" smtClean="0"/>
              <a:t>v tomto </a:t>
            </a:r>
            <a:r>
              <a:rPr lang="cs-CZ" dirty="0"/>
              <a:t>čase </a:t>
            </a:r>
            <a:r>
              <a:rPr lang="cs-CZ" b="1" dirty="0" smtClean="0"/>
              <a:t>byl </a:t>
            </a:r>
            <a:r>
              <a:rPr lang="cs-CZ" b="1" dirty="0"/>
              <a:t>dohodnut kánon Nového Zákona</a:t>
            </a:r>
            <a:r>
              <a:rPr lang="cs-CZ" dirty="0"/>
              <a:t>. Pronásledování rostlo.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24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Křesťanství – </a:t>
            </a:r>
            <a:r>
              <a:rPr lang="cs-CZ" b="1" dirty="0" smtClean="0"/>
              <a:t>historie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913021"/>
            <a:ext cx="9509760" cy="4559968"/>
          </a:xfrm>
        </p:spPr>
        <p:txBody>
          <a:bodyPr>
            <a:normAutofit/>
          </a:bodyPr>
          <a:lstStyle/>
          <a:p>
            <a:r>
              <a:rPr lang="cs-CZ" dirty="0" smtClean="0"/>
              <a:t>240 let po vzniku církve </a:t>
            </a:r>
            <a:r>
              <a:rPr lang="cs-CZ" dirty="0"/>
              <a:t>byli křesťané </a:t>
            </a:r>
            <a:r>
              <a:rPr lang="cs-CZ" b="1" dirty="0"/>
              <a:t>pronásledováni </a:t>
            </a:r>
            <a:r>
              <a:rPr lang="cs-CZ" dirty="0"/>
              <a:t>Římem - někdy náhodně, jindy vládní vyhláškou.</a:t>
            </a:r>
          </a:p>
          <a:p>
            <a:r>
              <a:rPr lang="cs-CZ" b="1" dirty="0" smtClean="0"/>
              <a:t>Křesťanství </a:t>
            </a:r>
            <a:r>
              <a:rPr lang="cs-CZ" b="1" dirty="0"/>
              <a:t>stalo oficiálním náboženstvím </a:t>
            </a:r>
            <a:r>
              <a:rPr lang="cs-CZ" dirty="0"/>
              <a:t>Římské </a:t>
            </a:r>
            <a:r>
              <a:rPr lang="cs-CZ" dirty="0" smtClean="0"/>
              <a:t>říše kolem </a:t>
            </a:r>
            <a:r>
              <a:rPr lang="cs-CZ" dirty="0"/>
              <a:t>roku 400 po </a:t>
            </a:r>
            <a:r>
              <a:rPr lang="cs-CZ" dirty="0" smtClean="0"/>
              <a:t>Kr.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tom čase byli </a:t>
            </a:r>
            <a:r>
              <a:rPr lang="cs-CZ" b="1" dirty="0"/>
              <a:t>pronásledováni </a:t>
            </a:r>
            <a:r>
              <a:rPr lang="cs-CZ" b="1" dirty="0" smtClean="0"/>
              <a:t>pohané</a:t>
            </a:r>
            <a:r>
              <a:rPr lang="cs-CZ" dirty="0" smtClean="0"/>
              <a:t>, pokud </a:t>
            </a:r>
            <a:r>
              <a:rPr lang="cs-CZ" dirty="0"/>
              <a:t>"nekonvertovali" na křesťanství. </a:t>
            </a:r>
            <a:r>
              <a:rPr lang="cs-CZ" dirty="0" smtClean="0"/>
              <a:t>Pohané </a:t>
            </a:r>
            <a:r>
              <a:rPr lang="cs-CZ" dirty="0"/>
              <a:t>si s sebou přinesli své modly a </a:t>
            </a:r>
            <a:r>
              <a:rPr lang="cs-CZ" dirty="0" smtClean="0"/>
              <a:t>praktiky, </a:t>
            </a:r>
            <a:r>
              <a:rPr lang="cs-CZ" dirty="0"/>
              <a:t>na které byli zvyklí, a církev se změnila; ikony, propracovaná architektura, poutě, a uctívání svatých </a:t>
            </a:r>
            <a:r>
              <a:rPr lang="cs-CZ" dirty="0"/>
              <a:t>byly k jednoduchému uctívání </a:t>
            </a:r>
            <a:r>
              <a:rPr lang="cs-CZ" dirty="0" smtClean="0"/>
              <a:t>původní rané církve přidány</a:t>
            </a:r>
            <a:r>
              <a:rPr lang="cs-CZ" dirty="0"/>
              <a:t>. </a:t>
            </a:r>
            <a:endParaRPr lang="cs-CZ" dirty="0"/>
          </a:p>
          <a:p>
            <a:r>
              <a:rPr lang="cs-CZ" dirty="0" smtClean="0"/>
              <a:t>Teologická</a:t>
            </a:r>
            <a:r>
              <a:rPr lang="cs-CZ" dirty="0"/>
              <a:t>, politická, procedurální a lingvistická propast přispěla </a:t>
            </a:r>
            <a:r>
              <a:rPr lang="cs-CZ" b="1" dirty="0"/>
              <a:t>k velkému rozkolu </a:t>
            </a:r>
            <a:r>
              <a:rPr lang="cs-CZ" dirty="0"/>
              <a:t>v roce 1054, kdy se Římskokatolická ("Univerzální") církev a Východní Ortodoxní Církev navzájem exkomunikovali a přerušili všechny </a:t>
            </a:r>
            <a:r>
              <a:rPr lang="cs-CZ" dirty="0" smtClean="0"/>
              <a:t>vazby.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83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historie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901952"/>
            <a:ext cx="9509760" cy="437853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Ve středověku v </a:t>
            </a:r>
            <a:r>
              <a:rPr lang="cs-CZ" dirty="0" smtClean="0"/>
              <a:t>Evropě </a:t>
            </a:r>
            <a:r>
              <a:rPr lang="cs-CZ" dirty="0"/>
              <a:t>římskokatolická církev </a:t>
            </a:r>
            <a:r>
              <a:rPr lang="cs-CZ" dirty="0" smtClean="0"/>
              <a:t>pevně držela </a:t>
            </a:r>
            <a:r>
              <a:rPr lang="cs-CZ" dirty="0"/>
              <a:t>moc, papežové prohlašovali </a:t>
            </a:r>
            <a:r>
              <a:rPr lang="cs-CZ" dirty="0" smtClean="0"/>
              <a:t>svou </a:t>
            </a:r>
            <a:r>
              <a:rPr lang="cs-CZ" b="1" dirty="0" smtClean="0"/>
              <a:t>autoritu </a:t>
            </a:r>
            <a:r>
              <a:rPr lang="cs-CZ" b="1" dirty="0"/>
              <a:t>nad všemi úrovněmi života</a:t>
            </a:r>
            <a:r>
              <a:rPr lang="cs-CZ" dirty="0"/>
              <a:t>. Mezi 1095 a 1204 papežové schválili sérii </a:t>
            </a:r>
            <a:r>
              <a:rPr lang="cs-CZ" dirty="0" smtClean="0"/>
              <a:t>křížových </a:t>
            </a:r>
            <a:r>
              <a:rPr lang="cs-CZ" dirty="0"/>
              <a:t>výprav </a:t>
            </a:r>
            <a:r>
              <a:rPr lang="cs-CZ" dirty="0" smtClean="0"/>
              <a:t>ve snaze osvobodit </a:t>
            </a:r>
            <a:r>
              <a:rPr lang="cs-CZ" dirty="0"/>
              <a:t>Jeruzalém. </a:t>
            </a:r>
          </a:p>
          <a:p>
            <a:r>
              <a:rPr lang="cs-CZ" dirty="0" smtClean="0"/>
              <a:t>V </a:t>
            </a:r>
            <a:r>
              <a:rPr lang="cs-CZ" dirty="0"/>
              <a:t>1517 </a:t>
            </a:r>
            <a:r>
              <a:rPr lang="cs-CZ" dirty="0" smtClean="0"/>
              <a:t>se </a:t>
            </a:r>
            <a:r>
              <a:rPr lang="cs-CZ" b="1" dirty="0" smtClean="0"/>
              <a:t>Martin </a:t>
            </a:r>
            <a:r>
              <a:rPr lang="cs-CZ" b="1" dirty="0"/>
              <a:t>Luther </a:t>
            </a:r>
            <a:r>
              <a:rPr lang="cs-CZ" dirty="0" smtClean="0"/>
              <a:t>postavil </a:t>
            </a:r>
            <a:r>
              <a:rPr lang="cs-CZ" dirty="0"/>
              <a:t>proti </a:t>
            </a:r>
            <a:r>
              <a:rPr lang="cs-CZ" dirty="0" smtClean="0"/>
              <a:t>některým praktikám </a:t>
            </a:r>
            <a:r>
              <a:rPr lang="cs-CZ" dirty="0"/>
              <a:t>římskokatolické </a:t>
            </a:r>
            <a:r>
              <a:rPr lang="cs-CZ" dirty="0" smtClean="0"/>
              <a:t>církve (protestantská reformace), vznikly evangelické (protestanské, reformní) církve. </a:t>
            </a:r>
          </a:p>
          <a:p>
            <a:r>
              <a:rPr lang="cs-CZ" dirty="0" smtClean="0"/>
              <a:t>Evangelická církev je obecné označení luterských, kalvínských (reformovaných) a metodistických církví. Hlásají důraz na Bibli a Evangelium jako na nejvyšší autoritu </a:t>
            </a:r>
            <a:r>
              <a:rPr lang="cs-CZ" b="1" dirty="0" smtClean="0"/>
              <a:t>nad církevní tradicí</a:t>
            </a:r>
            <a:r>
              <a:rPr lang="cs-CZ" dirty="0" smtClean="0"/>
              <a:t> (zásada </a:t>
            </a:r>
            <a:r>
              <a:rPr lang="cs-CZ" dirty="0" err="1" smtClean="0"/>
              <a:t>sola</a:t>
            </a:r>
            <a:r>
              <a:rPr lang="cs-CZ" dirty="0" smtClean="0"/>
              <a:t> </a:t>
            </a:r>
            <a:r>
              <a:rPr lang="cs-CZ" dirty="0" err="1" smtClean="0"/>
              <a:t>scriptura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Následovala </a:t>
            </a:r>
            <a:r>
              <a:rPr lang="cs-CZ" dirty="0"/>
              <a:t>série válek mezi protestanty a katolíky, reformace </a:t>
            </a:r>
            <a:r>
              <a:rPr lang="cs-CZ" b="1" dirty="0"/>
              <a:t>zničila absolutní moc </a:t>
            </a:r>
            <a:r>
              <a:rPr lang="cs-CZ" dirty="0" smtClean="0"/>
              <a:t>římskokatolické </a:t>
            </a:r>
            <a:r>
              <a:rPr lang="cs-CZ" dirty="0"/>
              <a:t>církve a pomohla otevřít dveře moderní době. </a:t>
            </a:r>
            <a:endParaRPr lang="cs-CZ" dirty="0" smtClean="0"/>
          </a:p>
          <a:p>
            <a:r>
              <a:rPr lang="cs-CZ" b="1" dirty="0" smtClean="0"/>
              <a:t>Historie </a:t>
            </a:r>
            <a:r>
              <a:rPr lang="cs-CZ" b="1" dirty="0"/>
              <a:t>křesťanství je vlastně historii západní civilizace.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" y="783772"/>
            <a:ext cx="10058400" cy="546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63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výchozí hodnotové zdroje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120" y="1901952"/>
            <a:ext cx="9509760" cy="434243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Křesťané věří jen </a:t>
            </a:r>
            <a:r>
              <a:rPr lang="cs-CZ" b="1" dirty="0"/>
              <a:t>v jednoho Boha</a:t>
            </a:r>
            <a:r>
              <a:rPr lang="cs-CZ" dirty="0"/>
              <a:t>, který je </a:t>
            </a:r>
            <a:r>
              <a:rPr lang="cs-CZ" dirty="0" smtClean="0"/>
              <a:t>věčný, vševědoucí a svrchovaný.</a:t>
            </a:r>
            <a:endParaRPr lang="cs-CZ" dirty="0"/>
          </a:p>
          <a:p>
            <a:r>
              <a:rPr lang="cs-CZ" dirty="0" smtClean="0"/>
              <a:t>Křesťanství </a:t>
            </a:r>
            <a:r>
              <a:rPr lang="cs-CZ" dirty="0"/>
              <a:t>má své </a:t>
            </a:r>
            <a:r>
              <a:rPr lang="cs-CZ" b="1" dirty="0"/>
              <a:t>kořeny v judaismu</a:t>
            </a:r>
            <a:r>
              <a:rPr lang="cs-CZ" dirty="0"/>
              <a:t>. Starý Zákon položil základy pro Nový, a je nemožné plně pochopit křesťanství bez vědomosti Starého </a:t>
            </a:r>
            <a:r>
              <a:rPr lang="cs-CZ" dirty="0" smtClean="0"/>
              <a:t>Zákona. </a:t>
            </a:r>
          </a:p>
          <a:p>
            <a:r>
              <a:rPr lang="cs-CZ" dirty="0" smtClean="0"/>
              <a:t>Starý </a:t>
            </a:r>
            <a:r>
              <a:rPr lang="cs-CZ" dirty="0"/>
              <a:t>Zákon vysvětluje nutnost Mesiáše, obsahuje historii Mesiášova národa, a </a:t>
            </a:r>
            <a:r>
              <a:rPr lang="cs-CZ" b="1" dirty="0"/>
              <a:t>předpovídá příchod </a:t>
            </a:r>
            <a:r>
              <a:rPr lang="cs-CZ" dirty="0"/>
              <a:t>Mesiáše. Nový Zákon pak </a:t>
            </a:r>
            <a:r>
              <a:rPr lang="cs-CZ" b="1" dirty="0"/>
              <a:t>je </a:t>
            </a:r>
            <a:r>
              <a:rPr lang="cs-CZ" b="1" dirty="0" smtClean="0"/>
              <a:t>o </a:t>
            </a:r>
            <a:r>
              <a:rPr lang="cs-CZ" b="1" dirty="0"/>
              <a:t>příchodu </a:t>
            </a:r>
            <a:r>
              <a:rPr lang="cs-CZ" dirty="0"/>
              <a:t>Mesiáše a o Jeho práci, </a:t>
            </a:r>
            <a:r>
              <a:rPr lang="cs-CZ" dirty="0" smtClean="0"/>
              <a:t>která ty, co uvěří, zachraňuje </a:t>
            </a:r>
            <a:r>
              <a:rPr lang="cs-CZ" dirty="0"/>
              <a:t>z hříchu. </a:t>
            </a:r>
            <a:endParaRPr lang="cs-CZ" dirty="0" smtClean="0"/>
          </a:p>
          <a:p>
            <a:r>
              <a:rPr lang="cs-CZ" dirty="0" smtClean="0"/>
              <a:t>Ježíš ve svém životě </a:t>
            </a:r>
            <a:r>
              <a:rPr lang="cs-CZ" b="1" dirty="0" smtClean="0"/>
              <a:t>naplňoval konkrétní proroctví</a:t>
            </a:r>
            <a:r>
              <a:rPr lang="cs-CZ" dirty="0" smtClean="0"/>
              <a:t>, jako Ten</a:t>
            </a:r>
            <a:r>
              <a:rPr lang="cs-CZ" dirty="0"/>
              <a:t>, kterého Starý Zákon očekával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</a:t>
            </a:r>
            <a:r>
              <a:rPr lang="cs-CZ" dirty="0"/>
              <a:t>roce 70 po Kr. byl zničen Jeruzalém, většina knih </a:t>
            </a:r>
            <a:r>
              <a:rPr lang="cs-CZ" b="1" dirty="0"/>
              <a:t>Nového Zákona byla dokončena </a:t>
            </a:r>
            <a:r>
              <a:rPr lang="cs-CZ" dirty="0"/>
              <a:t>a kolovala mezi církvemi</a:t>
            </a:r>
            <a:r>
              <a:rPr lang="cs-CZ" dirty="0" smtClean="0"/>
              <a:t>.</a:t>
            </a:r>
          </a:p>
          <a:p>
            <a:pPr marL="4572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5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Křesťanství – </a:t>
            </a:r>
            <a:r>
              <a:rPr lang="cs-CZ" b="1" dirty="0" smtClean="0"/>
              <a:t> významní církevní myslitelé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Sv. Augustýn </a:t>
            </a:r>
            <a:r>
              <a:rPr lang="cs-CZ" dirty="0" smtClean="0"/>
              <a:t>-</a:t>
            </a:r>
            <a:r>
              <a:rPr lang="cs-CZ" dirty="0" smtClean="0"/>
              <a:t> (</a:t>
            </a:r>
            <a:r>
              <a:rPr lang="cs-CZ" dirty="0"/>
              <a:t>Aurelius Augustinus, 354-430) patří k nejvýznamnějším světovým církevním postavám. Pocházel z Afriky, kde se narodil sv. Monice. Prožil neklidné mládí s pochybnými názory i mravy a přesto dosáhl velké vzdělanosti. Ve 33 letech se za přispění modlitby matky stal v Miláně křesťanem. Vrátil se do africké vlasti, aby vedl život kajícníka. Byl zvolen biskupem v </a:t>
            </a:r>
            <a:r>
              <a:rPr lang="cs-CZ" dirty="0" err="1"/>
              <a:t>Hippo</a:t>
            </a:r>
            <a:r>
              <a:rPr lang="cs-CZ" dirty="0"/>
              <a:t>, 34 let spravoval svoji diecézi a zveleboval ji četnými kázáními a spisy, kterými současně bojoval proti soudobým bludům a objasňoval víru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Sv. Tomáš Akvinský </a:t>
            </a:r>
            <a:r>
              <a:rPr lang="cs-CZ" dirty="0" smtClean="0"/>
              <a:t>– představitel scholastiky (tj. patřící škole), která navazuje na Aristotela, ale přidává křesťanské principy. Podle něj je filozofie pouze součástí teologie. Jeho etika podává propracovaný pojem svědomí, které se skládá z: </a:t>
            </a:r>
            <a:r>
              <a:rPr lang="cs-CZ" b="1" dirty="0" err="1" smtClean="0"/>
              <a:t>synderesis</a:t>
            </a:r>
            <a:r>
              <a:rPr lang="cs-CZ" dirty="0" smtClean="0"/>
              <a:t> – tj. první mravní principy, přirozený habitus, společný všem lidem; </a:t>
            </a:r>
            <a:r>
              <a:rPr lang="cs-CZ" b="1" dirty="0" err="1" smtClean="0"/>
              <a:t>sapientia</a:t>
            </a:r>
            <a:r>
              <a:rPr lang="cs-CZ" dirty="0" smtClean="0"/>
              <a:t> – tj. základní světonázorová orientace, získaný habitus, proměnlivý; </a:t>
            </a:r>
            <a:r>
              <a:rPr lang="cs-CZ" b="1" dirty="0" err="1" smtClean="0"/>
              <a:t>scientia</a:t>
            </a:r>
            <a:r>
              <a:rPr lang="cs-CZ" b="1" dirty="0" smtClean="0"/>
              <a:t> </a:t>
            </a:r>
            <a:r>
              <a:rPr lang="cs-CZ" dirty="0" smtClean="0"/>
              <a:t>– tj. faktické vědění, týkající se situace, získaný habitus, proměnlivý.  Jeho učení významně ovlivnilo evropské chápání morálky a etiky. </a:t>
            </a:r>
          </a:p>
        </p:txBody>
      </p:sp>
    </p:spTree>
    <p:extLst>
      <p:ext uri="{BB962C8B-B14F-4D97-AF65-F5344CB8AC3E}">
        <p14:creationId xmlns:p14="http://schemas.microsoft.com/office/powerpoint/2010/main" val="5969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Blue_16x9_TP102895237.potx" id="{0A7C5A3A-35E8-498D-93AA-7A42DAB11DBB}" vid="{373EC15F-7759-41CE-9987-B11D6511F4AD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4264BA5-BE9F-44D2-9B86-8E00ED566E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modrými pruhy a fotkou východu slunce v horách (širokoúhlá)</Template>
  <TotalTime>422</TotalTime>
  <Words>1783</Words>
  <Application>Microsoft Office PowerPoint</Application>
  <PresentationFormat>Širokoúhlá obrazovka</PresentationFormat>
  <Paragraphs>86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Corbel</vt:lpstr>
      <vt:lpstr>Euphemia</vt:lpstr>
      <vt:lpstr>Wingdings</vt:lpstr>
      <vt:lpstr>Banded Design Blue 16x9</vt:lpstr>
      <vt:lpstr>Etické kořeny evropské kultury</vt:lpstr>
      <vt:lpstr>Křesťanství </vt:lpstr>
      <vt:lpstr>Křesťanství – označení</vt:lpstr>
      <vt:lpstr>Křesťanství – původ a vznik</vt:lpstr>
      <vt:lpstr>Křesťanství – historie</vt:lpstr>
      <vt:lpstr>Křesťanství – historie</vt:lpstr>
      <vt:lpstr>Prezentace aplikace PowerPoint</vt:lpstr>
      <vt:lpstr>Křesťanství – výchozí hodnotové zdroje</vt:lpstr>
      <vt:lpstr>Křesťanství –  významní církevní myslitelé</vt:lpstr>
      <vt:lpstr>Křesťanství – každodenní život</vt:lpstr>
      <vt:lpstr>Křesťanství – moderní pojetí</vt:lpstr>
      <vt:lpstr>Křesťanství – etické principy</vt:lpstr>
      <vt:lpstr>Křesťanství – shrnutí nejdůležitějších mravních odkazů</vt:lpstr>
      <vt:lpstr>Seminář</vt:lpstr>
      <vt:lpstr>Seminář</vt:lpstr>
      <vt:lpstr>Literatura a prameny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 nadpisem</dc:title>
  <dc:creator>Ivanova Katerina</dc:creator>
  <cp:keywords/>
  <cp:lastModifiedBy>Ivanova</cp:lastModifiedBy>
  <cp:revision>85</cp:revision>
  <dcterms:created xsi:type="dcterms:W3CDTF">2018-09-20T11:08:19Z</dcterms:created>
  <dcterms:modified xsi:type="dcterms:W3CDTF">2018-10-05T06:15:17Z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