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7"/>
  </p:notesMasterIdLst>
  <p:handoutMasterIdLst>
    <p:handoutMasterId r:id="rId18"/>
  </p:handoutMasterIdLst>
  <p:sldIdLst>
    <p:sldId id="265" r:id="rId3"/>
    <p:sldId id="273" r:id="rId4"/>
    <p:sldId id="293" r:id="rId5"/>
    <p:sldId id="296" r:id="rId6"/>
    <p:sldId id="294" r:id="rId7"/>
    <p:sldId id="295" r:id="rId8"/>
    <p:sldId id="285" r:id="rId9"/>
    <p:sldId id="299" r:id="rId10"/>
    <p:sldId id="300" r:id="rId11"/>
    <p:sldId id="308" r:id="rId12"/>
    <p:sldId id="302" r:id="rId13"/>
    <p:sldId id="309" r:id="rId14"/>
    <p:sldId id="291" r:id="rId15"/>
    <p:sldId id="29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88" d="100"/>
          <a:sy n="88" d="100"/>
        </p:scale>
        <p:origin x="11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1242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cs-CZ" smtClean="0"/>
              <a:t>22. 10. 2018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cs-CZ" smtClean="0"/>
              <a:t>22. 10. 2018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" y="0"/>
            <a:ext cx="12188699" cy="4799300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 bwMode="ltGray">
          <a:xfrm>
            <a:off x="-2" y="4754880"/>
            <a:ext cx="12192002" cy="21031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6" name="Obdélník 5"/>
          <p:cNvSpPr/>
          <p:nvPr/>
        </p:nvSpPr>
        <p:spPr bwMode="white">
          <a:xfrm>
            <a:off x="-127" y="4724400"/>
            <a:ext cx="12188826" cy="76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3999" y="4800600"/>
            <a:ext cx="9144002" cy="1143000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943600"/>
            <a:ext cx="9144002" cy="762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Jiný 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 bwMode="ltGray">
          <a:xfrm>
            <a:off x="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0412" y="2362200"/>
            <a:ext cx="3200400" cy="1990725"/>
          </a:xfrm>
        </p:spPr>
        <p:txBody>
          <a:bodyPr anchor="b">
            <a:normAutofit/>
          </a:bodyPr>
          <a:lstStyle>
            <a:lvl1pPr>
              <a:defRPr sz="3400" b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62892" y="685800"/>
            <a:ext cx="6370320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60412" y="4367308"/>
            <a:ext cx="3200400" cy="1622012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583DDF-CA54-461A-A486-592D2374C532}" type="datetimeFigureOut">
              <a:rPr lang="cs-CZ" smtClean="0"/>
              <a:pPr/>
              <a:t>22. 10. 2018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93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 bwMode="ltGray">
          <a:xfrm>
            <a:off x="731520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23214" y="2362200"/>
            <a:ext cx="3200400" cy="1993392"/>
          </a:xfrm>
        </p:spPr>
        <p:txBody>
          <a:bodyPr anchor="b">
            <a:normAutofit/>
          </a:bodyPr>
          <a:lstStyle>
            <a:lvl1pPr>
              <a:defRPr sz="3400" b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7315200" cy="6858000"/>
          </a:xfrm>
          <a:solidFill>
            <a:schemeClr val="bg2">
              <a:lumMod val="90000"/>
            </a:schemeClr>
          </a:solidFill>
        </p:spPr>
        <p:txBody>
          <a:bodyPr/>
          <a:lstStyle>
            <a:lvl1pPr marL="0" indent="0" algn="ctr">
              <a:buNone/>
              <a:defRPr sz="32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23214" y="4355592"/>
            <a:ext cx="3200400" cy="1644614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22. 10. 2018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22. 10. 2018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22. 10. 2018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6pPr>
              <a:defRPr/>
            </a:lvl6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22. 10. 2018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ltGray">
          <a:xfrm>
            <a:off x="0" y="0"/>
            <a:ext cx="12188826" cy="4572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8" name="Obdélník 7"/>
          <p:cNvSpPr/>
          <p:nvPr/>
        </p:nvSpPr>
        <p:spPr bwMode="white">
          <a:xfrm>
            <a:off x="-1" y="4114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anchor="b">
            <a:normAutofit/>
          </a:bodyPr>
          <a:lstStyle>
            <a:lvl1pPr algn="ctr">
              <a:defRPr sz="5200" b="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4000" y="3810000"/>
            <a:ext cx="91440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40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22. 10. 2018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lternativní záhlaví oddílu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anchor="b">
            <a:normAutofit/>
          </a:bodyPr>
          <a:lstStyle>
            <a:lvl1pPr algn="ctr">
              <a:defRPr sz="5200" b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3810000"/>
            <a:ext cx="91440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583DDF-CA54-461A-A486-592D2374C532}" type="datetimeFigureOut">
              <a:rPr lang="cs-CZ" smtClean="0"/>
              <a:pPr/>
              <a:t>22. 10. 2018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43280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D43D-6574-4C7B-808D-C6C12215A4D4}" type="datetimeFigureOut">
              <a:rPr lang="cs-CZ" smtClean="0"/>
              <a:t>22. 10. 2018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E5F2-81AA-4605-B028-6FBA391056A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707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1120" y="466344"/>
            <a:ext cx="9509760" cy="123444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22. 10. 2018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22. 10. 2018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583DDF-CA54-461A-A486-592D2374C532}" type="datetimeFigureOut">
              <a:rPr lang="cs-CZ" smtClean="0"/>
              <a:pPr/>
              <a:t>22. 10. 2018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0412" y="2362200"/>
            <a:ext cx="3200400" cy="1990725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94212" y="685800"/>
            <a:ext cx="7239001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60412" y="4367308"/>
            <a:ext cx="3200400" cy="1622012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22. 10. 2018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ltGray">
          <a:xfrm>
            <a:off x="1587" y="6583680"/>
            <a:ext cx="12188826" cy="2743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8" name="Obdélník 7"/>
          <p:cNvSpPr/>
          <p:nvPr/>
        </p:nvSpPr>
        <p:spPr bwMode="white">
          <a:xfrm>
            <a:off x="1587" y="65836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  <a:p>
            <a:pPr lvl="5"/>
            <a:r>
              <a:rPr lang="cs-CZ" dirty="0" smtClean="0"/>
              <a:t>Šestý</a:t>
            </a:r>
          </a:p>
          <a:p>
            <a:pPr lvl="6"/>
            <a:r>
              <a:rPr lang="cs-CZ" dirty="0" smtClean="0"/>
              <a:t>Sedmý</a:t>
            </a:r>
          </a:p>
          <a:p>
            <a:pPr lvl="7"/>
            <a:r>
              <a:rPr lang="cs-CZ" dirty="0" smtClean="0"/>
              <a:t>Osmý</a:t>
            </a:r>
          </a:p>
          <a:p>
            <a:pPr lvl="8"/>
            <a:r>
              <a:rPr lang="cs-CZ" dirty="0" smtClean="0"/>
              <a:t>Devátý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2"/>
                </a:solidFill>
              </a:defRPr>
            </a:lvl1pPr>
          </a:lstStyle>
          <a:p>
            <a:fld id="{9E583DDF-CA54-461A-A486-592D2374C532}" type="datetimeFigureOut">
              <a:rPr lang="cs-CZ" smtClean="0"/>
              <a:pPr/>
              <a:t>22. 10. 2018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bg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2"/>
                </a:solidFill>
              </a:defRPr>
            </a:lvl1pPr>
          </a:lstStyle>
          <a:p>
            <a:fld id="{CA8D9AD5-F248-4919-864A-CFD76CC027D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2" r:id="rId4"/>
    <p:sldLayoutId id="2147483661" r:id="rId5"/>
    <p:sldLayoutId id="2147483653" r:id="rId6"/>
    <p:sldLayoutId id="2147483654" r:id="rId7"/>
    <p:sldLayoutId id="2147483655" r:id="rId8"/>
    <p:sldLayoutId id="2147483656" r:id="rId9"/>
    <p:sldLayoutId id="2147483663" r:id="rId10"/>
    <p:sldLayoutId id="2147483657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SzPct val="80000"/>
        <a:buFont typeface="Wingdings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360">
          <p15:clr>
            <a:srgbClr val="F26B43"/>
          </p15:clr>
        </p15:guide>
        <p15:guide id="2" pos="40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0" indent="0" algn="ctr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800" b="0" i="0" dirty="0" smtClean="0">
                <a:solidFill>
                  <a:schemeClr val="bg1"/>
                </a:solidFill>
                <a:latin typeface="Corbel"/>
                <a:ea typeface="+mj-ea"/>
                <a:cs typeface="+mj-cs"/>
              </a:rPr>
              <a:t>Etické kořeny evropské kultury</a:t>
            </a:r>
            <a:endParaRPr lang="cs-CZ" sz="4800" b="0" i="0" dirty="0">
              <a:solidFill>
                <a:schemeClr val="bg1"/>
              </a:solidFill>
              <a:latin typeface="Corbel"/>
              <a:ea typeface="+mj-ea"/>
              <a:cs typeface="+mj-cs"/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cs-CZ" dirty="0" smtClean="0"/>
              <a:t>Judaismus</a:t>
            </a:r>
            <a:endParaRPr lang="cs-CZ" sz="2000" b="0" i="0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80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Nejdůležitější etický zdroj v judaismu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Judaismus je monoteistické náboženství, což znamená </a:t>
            </a:r>
            <a:r>
              <a:rPr lang="cs-CZ" b="1" dirty="0"/>
              <a:t>víru v jediného Boha </a:t>
            </a:r>
            <a:r>
              <a:rPr lang="cs-CZ" dirty="0"/>
              <a:t>(Hospodina, Jahve</a:t>
            </a:r>
            <a:r>
              <a:rPr lang="cs-CZ" dirty="0" smtClean="0"/>
              <a:t>, JVHV – „Jsem, který jsem“)</a:t>
            </a:r>
            <a:endParaRPr lang="cs-CZ" dirty="0"/>
          </a:p>
          <a:p>
            <a:r>
              <a:rPr lang="cs-CZ" dirty="0" smtClean="0"/>
              <a:t>Podmínka </a:t>
            </a:r>
            <a:r>
              <a:rPr lang="cs-CZ" dirty="0"/>
              <a:t>víry v jediného pravého Boha je pro židovský národ bezpodmínečně závazná: „Nebudeš míti jiného Boha mimo mne…“ (Bible, 2. Kniha Mojžíšova, Exodus 20,2). </a:t>
            </a:r>
            <a:endParaRPr lang="cs-CZ" dirty="0" smtClean="0"/>
          </a:p>
          <a:p>
            <a:r>
              <a:rPr lang="cs-CZ" dirty="0" smtClean="0"/>
              <a:t>Nejznámější</a:t>
            </a:r>
            <a:r>
              <a:rPr lang="cs-CZ" dirty="0"/>
              <a:t> </a:t>
            </a:r>
            <a:r>
              <a:rPr lang="cs-CZ" dirty="0" smtClean="0"/>
              <a:t>a </a:t>
            </a:r>
            <a:r>
              <a:rPr lang="cs-CZ" dirty="0"/>
              <a:t>zároveň nejdůležitější mravní poselství Starého zákona je shrnuto </a:t>
            </a:r>
            <a:r>
              <a:rPr lang="cs-CZ" b="1" dirty="0"/>
              <a:t>v deseti Božích přikázáních (Desateru)</a:t>
            </a:r>
            <a:r>
              <a:rPr lang="cs-CZ" dirty="0"/>
              <a:t>, které zjevil Hospodin Mojžíši na hoře Sinaj, jak je uvedeno v Bibli (Exodus, 19 – 20), zbožní Židé je recitují denně při ranní </a:t>
            </a:r>
            <a:r>
              <a:rPr lang="cs-CZ" dirty="0" smtClean="0"/>
              <a:t>modlitbě.</a:t>
            </a:r>
          </a:p>
          <a:p>
            <a:r>
              <a:rPr lang="cs-CZ" dirty="0" smtClean="0"/>
              <a:t>Desatero </a:t>
            </a:r>
            <a:r>
              <a:rPr lang="cs-CZ" dirty="0"/>
              <a:t>obsahuje nejprve výroky týkající se </a:t>
            </a:r>
            <a:r>
              <a:rPr lang="cs-CZ" b="1" dirty="0" smtClean="0"/>
              <a:t>vztahu </a:t>
            </a:r>
            <a:r>
              <a:rPr lang="cs-CZ" b="1" dirty="0"/>
              <a:t>k Bohu </a:t>
            </a:r>
            <a:r>
              <a:rPr lang="cs-CZ" dirty="0"/>
              <a:t>a poté výroky týkající se </a:t>
            </a:r>
            <a:r>
              <a:rPr lang="cs-CZ" b="1" dirty="0"/>
              <a:t>vztahu k člověku </a:t>
            </a:r>
            <a:r>
              <a:rPr lang="cs-CZ" dirty="0"/>
              <a:t>(bližnímu). </a:t>
            </a:r>
            <a:endParaRPr lang="cs-CZ" dirty="0" smtClean="0"/>
          </a:p>
          <a:p>
            <a:r>
              <a:rPr lang="cs-CZ" b="1" dirty="0" smtClean="0"/>
              <a:t>Dvoupólovost</a:t>
            </a:r>
            <a:r>
              <a:rPr lang="cs-CZ" dirty="0" smtClean="0"/>
              <a:t> je zřejmé i ze dvou </a:t>
            </a:r>
            <a:r>
              <a:rPr lang="cs-CZ" dirty="0"/>
              <a:t>/kamenných/ desek, na něž </a:t>
            </a:r>
            <a:r>
              <a:rPr lang="cs-CZ" dirty="0" smtClean="0"/>
              <a:t>bylo </a:t>
            </a:r>
            <a:r>
              <a:rPr lang="cs-CZ" dirty="0"/>
              <a:t>Desatero na Sinaji napsáno (Ex 32,19; </a:t>
            </a:r>
            <a:r>
              <a:rPr lang="cs-CZ" dirty="0" err="1"/>
              <a:t>Dt</a:t>
            </a:r>
            <a:r>
              <a:rPr lang="cs-CZ" dirty="0"/>
              <a:t> 5,22). </a:t>
            </a:r>
            <a:endParaRPr lang="cs-CZ" dirty="0" smtClean="0"/>
          </a:p>
          <a:p>
            <a:r>
              <a:rPr lang="cs-CZ" dirty="0" smtClean="0"/>
              <a:t>Desatero je v </a:t>
            </a:r>
            <a:r>
              <a:rPr lang="cs-CZ" dirty="0"/>
              <a:t>evropské kultuře i mimo okruh náboženství považováno často za zásadní </a:t>
            </a:r>
            <a:r>
              <a:rPr lang="cs-CZ" b="1" dirty="0"/>
              <a:t>„etické minimum“.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485275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Etické zdroje  v současném judaismu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E. </a:t>
            </a:r>
            <a:r>
              <a:rPr lang="cs-CZ" dirty="0" err="1" smtClean="0"/>
              <a:t>Lévinas</a:t>
            </a:r>
            <a:r>
              <a:rPr lang="cs-CZ" dirty="0" smtClean="0"/>
              <a:t> byl francouzským filozofem, zemřel v roce 1995. </a:t>
            </a:r>
          </a:p>
          <a:p>
            <a:r>
              <a:rPr lang="cs-CZ" dirty="0" smtClean="0"/>
              <a:t>Jeho hlavním tématem v knize </a:t>
            </a:r>
            <a:r>
              <a:rPr lang="cs-CZ" i="1" dirty="0" smtClean="0"/>
              <a:t>Etika a nekonečno </a:t>
            </a:r>
            <a:r>
              <a:rPr lang="cs-CZ" dirty="0" smtClean="0"/>
              <a:t>je tzv. </a:t>
            </a:r>
            <a:r>
              <a:rPr lang="cs-CZ" b="1" dirty="0" err="1" smtClean="0"/>
              <a:t>profetika</a:t>
            </a:r>
            <a:r>
              <a:rPr lang="cs-CZ" dirty="0" smtClean="0"/>
              <a:t>, tj. prvořadost etických (mravních) hodnot a přikázání, které vycházejí z Nekonečna (z Boha), které jsou před jakýmkoliv jiným myšlením, věděním a jednáním člověka, tj. etika, která není součástí filozofie, kam ji zařadili řečtí myslitelé, ale  která filozofii předchází. </a:t>
            </a:r>
          </a:p>
          <a:p>
            <a:r>
              <a:rPr lang="cs-CZ" dirty="0" err="1" smtClean="0"/>
              <a:t>Lévinas</a:t>
            </a:r>
            <a:r>
              <a:rPr lang="cs-CZ" dirty="0" smtClean="0"/>
              <a:t> tuto prvořadou Etiku nazírá jako odpovědností vůči druhému, vůči jeho tváři. Je přesvědčen, že toto je zásadní a prvořadé naplnění smyslu lidského života a jediné adekvátně odpovídá na otázku: „ Mám (já) právo být?“ </a:t>
            </a:r>
          </a:p>
          <a:p>
            <a:r>
              <a:rPr lang="cs-CZ" dirty="0" smtClean="0"/>
              <a:t>Autentický vztah </a:t>
            </a:r>
            <a:r>
              <a:rPr lang="cs-CZ" dirty="0"/>
              <a:t>k </a:t>
            </a:r>
            <a:r>
              <a:rPr lang="cs-CZ" dirty="0" smtClean="0"/>
              <a:t>druhému nelze </a:t>
            </a:r>
            <a:r>
              <a:rPr lang="cs-CZ" dirty="0"/>
              <a:t>zachytit pojmem vidět: tímto autentickým vztahem je </a:t>
            </a:r>
            <a:r>
              <a:rPr lang="cs-CZ" dirty="0" smtClean="0"/>
              <a:t>rozhovor</a:t>
            </a:r>
            <a:r>
              <a:rPr lang="cs-CZ" dirty="0"/>
              <a:t>, přesněji řečeno </a:t>
            </a:r>
            <a:r>
              <a:rPr lang="cs-CZ" b="1" dirty="0"/>
              <a:t>odpověď </a:t>
            </a:r>
            <a:r>
              <a:rPr lang="cs-CZ" dirty="0"/>
              <a:t>či </a:t>
            </a:r>
            <a:r>
              <a:rPr lang="cs-CZ" b="1" dirty="0"/>
              <a:t>odpovědnost</a:t>
            </a:r>
            <a:r>
              <a:rPr lang="cs-CZ" dirty="0"/>
              <a:t>.“ </a:t>
            </a:r>
          </a:p>
          <a:p>
            <a:r>
              <a:rPr lang="cs-CZ" dirty="0" err="1" smtClean="0"/>
              <a:t>Lévinas</a:t>
            </a:r>
            <a:r>
              <a:rPr lang="cs-CZ" dirty="0" smtClean="0"/>
              <a:t> zdůrazňuje, že odpovědnost k druhému a taky za druhého  neznamená, že mám já ve své odpovědnosti za druhé hodnotit, zda druhý dělá totéž. Tento příkaz „Tváře“ se týká každého z nás, ale jen nás.</a:t>
            </a:r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621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Judaistická etika  - shrnutí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Judaistická etika </a:t>
            </a:r>
            <a:r>
              <a:rPr lang="cs-CZ" dirty="0"/>
              <a:t>vychází především z </a:t>
            </a:r>
            <a:r>
              <a:rPr lang="cs-CZ" b="1" dirty="0"/>
              <a:t>Tóry a z Talmudu</a:t>
            </a:r>
            <a:r>
              <a:rPr lang="cs-CZ" dirty="0"/>
              <a:t>, což je souhrn základních kodexů, týkající se </a:t>
            </a:r>
            <a:r>
              <a:rPr lang="cs-CZ" dirty="0" smtClean="0"/>
              <a:t>jednání </a:t>
            </a:r>
            <a:r>
              <a:rPr lang="cs-CZ" dirty="0"/>
              <a:t>židovských věřících. </a:t>
            </a:r>
          </a:p>
          <a:p>
            <a:r>
              <a:rPr lang="cs-CZ" b="1" dirty="0"/>
              <a:t>Judaistická etika </a:t>
            </a:r>
            <a:r>
              <a:rPr lang="cs-CZ" dirty="0"/>
              <a:t>nestaví na právech, ale na </a:t>
            </a:r>
            <a:r>
              <a:rPr lang="cs-CZ" b="1" dirty="0"/>
              <a:t>povinnostech</a:t>
            </a:r>
            <a:r>
              <a:rPr lang="cs-CZ" dirty="0"/>
              <a:t>. Židé jednoznačně formulují povinnosti a závazky. </a:t>
            </a:r>
            <a:r>
              <a:rPr lang="cs-CZ" dirty="0" smtClean="0"/>
              <a:t>Bohatému </a:t>
            </a:r>
            <a:r>
              <a:rPr lang="cs-CZ" dirty="0"/>
              <a:t>je v Zákoně i Talmudu přikázáno, aby podporoval chudé. Není to ten chudý, kterému je přiznáno právo žádat bohatého o podporu. </a:t>
            </a:r>
          </a:p>
          <a:p>
            <a:r>
              <a:rPr lang="cs-CZ" dirty="0" smtClean="0"/>
              <a:t>Podle </a:t>
            </a:r>
            <a:r>
              <a:rPr lang="cs-CZ" b="1" dirty="0" smtClean="0"/>
              <a:t>judaistické etiky </a:t>
            </a:r>
            <a:r>
              <a:rPr lang="cs-CZ" dirty="0" smtClean="0"/>
              <a:t>je </a:t>
            </a:r>
            <a:r>
              <a:rPr lang="cs-CZ" dirty="0"/>
              <a:t>povinen lékař přijít a zachraňovat postiženého bližního a provést jakýkoli zásah, který </a:t>
            </a:r>
            <a:r>
              <a:rPr lang="cs-CZ" b="1" dirty="0"/>
              <a:t>považuje za </a:t>
            </a:r>
            <a:r>
              <a:rPr lang="cs-CZ" b="1" dirty="0" smtClean="0"/>
              <a:t>podstatný </a:t>
            </a:r>
            <a:r>
              <a:rPr lang="cs-CZ" b="1" dirty="0"/>
              <a:t>na záchranu života</a:t>
            </a:r>
            <a:r>
              <a:rPr lang="cs-CZ" dirty="0"/>
              <a:t>. A to i tehdy, kdyby jej pacient odmítal. </a:t>
            </a:r>
            <a:r>
              <a:rPr lang="cs-CZ" i="1" dirty="0"/>
              <a:t>(Munzarová, 2005) </a:t>
            </a:r>
            <a:endParaRPr lang="cs-CZ" i="1" dirty="0" smtClean="0"/>
          </a:p>
          <a:p>
            <a:r>
              <a:rPr lang="cs-CZ" dirty="0" smtClean="0"/>
              <a:t>Podle </a:t>
            </a:r>
            <a:r>
              <a:rPr lang="cs-CZ" b="1" dirty="0" smtClean="0"/>
              <a:t>judaistické etiky </a:t>
            </a:r>
            <a:r>
              <a:rPr lang="cs-CZ" dirty="0" smtClean="0"/>
              <a:t>je člověk, jeho víra a </a:t>
            </a:r>
            <a:r>
              <a:rPr lang="cs-CZ" b="1" dirty="0" smtClean="0"/>
              <a:t>konkrétní jednání ve světě </a:t>
            </a:r>
            <a:r>
              <a:rPr lang="cs-CZ" dirty="0" smtClean="0"/>
              <a:t>největším důkazem Boží existence, proto je kladen zásadní </a:t>
            </a:r>
            <a:r>
              <a:rPr lang="cs-CZ" b="1" dirty="0" smtClean="0"/>
              <a:t>důraz na mravnost člověka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3969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 smtClean="0">
                <a:solidFill>
                  <a:srgbClr val="FF0000"/>
                </a:solidFill>
              </a:rPr>
              <a:t>Judaismus – etické principy</a:t>
            </a:r>
            <a:endParaRPr lang="cs-CZ" sz="60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Ú</a:t>
            </a:r>
            <a:r>
              <a:rPr lang="cs-CZ" b="1" dirty="0" smtClean="0"/>
              <a:t>cta a </a:t>
            </a:r>
            <a:r>
              <a:rPr lang="cs-CZ" b="1" dirty="0"/>
              <a:t>vděčnost </a:t>
            </a:r>
            <a:r>
              <a:rPr lang="cs-CZ" b="1" dirty="0" smtClean="0"/>
              <a:t>Hospodinu </a:t>
            </a:r>
            <a:r>
              <a:rPr lang="cs-CZ" dirty="0" smtClean="0"/>
              <a:t>- v </a:t>
            </a:r>
            <a:r>
              <a:rPr lang="cs-CZ" dirty="0"/>
              <a:t>rabínském pojetí znamená Bůh princip přísné spravedlnosti (</a:t>
            </a:r>
            <a:r>
              <a:rPr lang="cs-CZ" dirty="0" err="1"/>
              <a:t>Elohim</a:t>
            </a:r>
            <a:r>
              <a:rPr lang="cs-CZ" dirty="0"/>
              <a:t>), ale také princip milosrdenství (</a:t>
            </a:r>
            <a:r>
              <a:rPr lang="cs-CZ" dirty="0" err="1"/>
              <a:t>Tetragram</a:t>
            </a:r>
            <a:r>
              <a:rPr lang="cs-CZ" dirty="0"/>
              <a:t>). </a:t>
            </a:r>
            <a:endParaRPr lang="cs-CZ" dirty="0" smtClean="0"/>
          </a:p>
          <a:p>
            <a:r>
              <a:rPr lang="cs-CZ" b="1" dirty="0" smtClean="0"/>
              <a:t>Posvátnost a důstojnost lidského života </a:t>
            </a:r>
            <a:r>
              <a:rPr lang="cs-CZ" dirty="0" smtClean="0"/>
              <a:t>(stvořeného Bohem)</a:t>
            </a:r>
          </a:p>
          <a:p>
            <a:r>
              <a:rPr lang="cs-CZ" b="1" dirty="0"/>
              <a:t>Poslušnost</a:t>
            </a:r>
            <a:r>
              <a:rPr lang="cs-CZ" dirty="0"/>
              <a:t> Božích </a:t>
            </a:r>
            <a:r>
              <a:rPr lang="cs-CZ" dirty="0" smtClean="0"/>
              <a:t>příkazů a </a:t>
            </a:r>
            <a:r>
              <a:rPr lang="cs-CZ" b="1" dirty="0" smtClean="0"/>
              <a:t>odpovědnost</a:t>
            </a:r>
            <a:r>
              <a:rPr lang="cs-CZ" dirty="0" smtClean="0"/>
              <a:t> za druhé</a:t>
            </a:r>
            <a:endParaRPr lang="cs-CZ" dirty="0"/>
          </a:p>
          <a:p>
            <a:r>
              <a:rPr lang="cs-CZ" b="1" dirty="0"/>
              <a:t>Milosrdenství</a:t>
            </a:r>
            <a:r>
              <a:rPr lang="cs-CZ" dirty="0"/>
              <a:t> a </a:t>
            </a:r>
            <a:r>
              <a:rPr lang="cs-CZ" b="1" dirty="0"/>
              <a:t>ochrana </a:t>
            </a:r>
            <a:r>
              <a:rPr lang="cs-CZ" dirty="0"/>
              <a:t>slabých a </a:t>
            </a:r>
            <a:r>
              <a:rPr lang="cs-CZ" dirty="0" smtClean="0"/>
              <a:t>zranitelných (vdov a sirotků)</a:t>
            </a:r>
            <a:endParaRPr lang="cs-CZ" dirty="0"/>
          </a:p>
          <a:p>
            <a:r>
              <a:rPr lang="cs-CZ" dirty="0" smtClean="0"/>
              <a:t>Povinnost </a:t>
            </a:r>
            <a:r>
              <a:rPr lang="cs-CZ" b="1" dirty="0"/>
              <a:t>pečovat o své </a:t>
            </a:r>
            <a:r>
              <a:rPr lang="cs-CZ" b="1" dirty="0" smtClean="0"/>
              <a:t>zdraví </a:t>
            </a:r>
            <a:r>
              <a:rPr lang="cs-CZ" dirty="0" smtClean="0"/>
              <a:t>a rigidní </a:t>
            </a:r>
            <a:r>
              <a:rPr lang="cs-CZ" dirty="0"/>
              <a:t>kodex hygienických a dietetických </a:t>
            </a:r>
            <a:r>
              <a:rPr lang="cs-CZ" dirty="0" smtClean="0"/>
              <a:t>pravidel</a:t>
            </a:r>
            <a:endParaRPr lang="cs-CZ" dirty="0"/>
          </a:p>
          <a:p>
            <a:r>
              <a:rPr lang="cs-CZ" dirty="0"/>
              <a:t>Nekompromisní </a:t>
            </a:r>
            <a:r>
              <a:rPr lang="cs-CZ" b="1" dirty="0"/>
              <a:t>odpor proti pověrám</a:t>
            </a:r>
            <a:r>
              <a:rPr lang="cs-CZ" dirty="0"/>
              <a:t> a iracionálním způsobům léčení   (zaklínání, zaříkávání </a:t>
            </a:r>
            <a:r>
              <a:rPr lang="cs-CZ" dirty="0" smtClean="0"/>
              <a:t>), odsouzení </a:t>
            </a:r>
            <a:r>
              <a:rPr lang="cs-CZ" dirty="0"/>
              <a:t>věštění, čarodějnictví, předpovídání budoucnosti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8FCB-6C73-4C7F-B321-21D1314FE0CF}" type="datetime1">
              <a:rPr lang="cs-CZ" smtClean="0"/>
              <a:t>22. 10. 2018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Etické základy komunikace pro odbornou paxi 1. roč. VŠEO_2.část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BAEC0-D788-4149-9DD1-98B24E95436C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1507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i="1" dirty="0"/>
              <a:t>Bible – Starý Zákon</a:t>
            </a:r>
            <a:r>
              <a:rPr lang="cs-CZ" dirty="0"/>
              <a:t>. Český ekumenický překlad. </a:t>
            </a:r>
          </a:p>
          <a:p>
            <a:r>
              <a:rPr lang="cs-CZ" i="1" dirty="0"/>
              <a:t>Bible katolické církve pro mládež</a:t>
            </a:r>
            <a:r>
              <a:rPr lang="cs-CZ" dirty="0"/>
              <a:t>. Kostelní Vydří: Karmelitánské nakladatelství. ISBN 978-80-7195-819-2.</a:t>
            </a:r>
          </a:p>
          <a:p>
            <a:r>
              <a:rPr lang="cs-CZ" dirty="0" smtClean="0"/>
              <a:t>LÉVINAS</a:t>
            </a:r>
            <a:r>
              <a:rPr lang="cs-CZ" dirty="0"/>
              <a:t>, E. </a:t>
            </a:r>
            <a:r>
              <a:rPr lang="cs-CZ" i="1" dirty="0" smtClean="0"/>
              <a:t>Etika </a:t>
            </a:r>
            <a:r>
              <a:rPr lang="cs-CZ" i="1" dirty="0"/>
              <a:t>a nekonečno</a:t>
            </a:r>
            <a:r>
              <a:rPr lang="cs-CZ" dirty="0"/>
              <a:t>. Praha: OIKOYMENH, 2009. 231 s. ISBN 978-80-7298-394-0</a:t>
            </a:r>
            <a:r>
              <a:rPr lang="cs-CZ" dirty="0" smtClean="0"/>
              <a:t>.</a:t>
            </a:r>
          </a:p>
          <a:p>
            <a:r>
              <a:rPr lang="cs-CZ" dirty="0"/>
              <a:t>MORGAN P./ LAWTON C. </a:t>
            </a:r>
            <a:r>
              <a:rPr lang="cs-CZ" i="1" dirty="0" err="1"/>
              <a:t>Ethical</a:t>
            </a:r>
            <a:r>
              <a:rPr lang="cs-CZ" i="1" dirty="0"/>
              <a:t> </a:t>
            </a:r>
            <a:r>
              <a:rPr lang="cs-CZ" i="1" dirty="0" err="1"/>
              <a:t>Issues</a:t>
            </a:r>
            <a:r>
              <a:rPr lang="cs-CZ" i="1" dirty="0"/>
              <a:t> in </a:t>
            </a:r>
            <a:r>
              <a:rPr lang="cs-CZ" i="1" dirty="0" err="1"/>
              <a:t>Six</a:t>
            </a:r>
            <a:r>
              <a:rPr lang="cs-CZ" i="1" dirty="0"/>
              <a:t> </a:t>
            </a:r>
            <a:r>
              <a:rPr lang="cs-CZ" i="1" dirty="0" err="1"/>
              <a:t>Religious</a:t>
            </a:r>
            <a:r>
              <a:rPr lang="cs-CZ" i="1" dirty="0"/>
              <a:t> </a:t>
            </a:r>
            <a:r>
              <a:rPr lang="cs-CZ" i="1" dirty="0" err="1"/>
              <a:t>Traditions</a:t>
            </a:r>
            <a:r>
              <a:rPr lang="cs-CZ" dirty="0"/>
              <a:t>. Edinburgh University </a:t>
            </a:r>
            <a:r>
              <a:rPr lang="cs-CZ" dirty="0" err="1"/>
              <a:t>Press</a:t>
            </a:r>
            <a:r>
              <a:rPr lang="cs-CZ" dirty="0"/>
              <a:t>, </a:t>
            </a:r>
            <a:r>
              <a:rPr lang="cs-CZ" dirty="0" err="1"/>
              <a:t>Edinburg</a:t>
            </a:r>
            <a:r>
              <a:rPr lang="cs-CZ" dirty="0"/>
              <a:t> 1996 </a:t>
            </a:r>
            <a:r>
              <a:rPr lang="cs-CZ" dirty="0" smtClean="0"/>
              <a:t>přeložili </a:t>
            </a:r>
            <a:r>
              <a:rPr lang="cs-CZ" dirty="0"/>
              <a:t>PAVEL MACKŮ a MAREK </a:t>
            </a:r>
            <a:r>
              <a:rPr lang="cs-CZ" dirty="0" smtClean="0"/>
              <a:t>ŠEBEŠ. </a:t>
            </a:r>
            <a:r>
              <a:rPr lang="cs-CZ" dirty="0" smtClean="0"/>
              <a:t>Dostupné z</a:t>
            </a:r>
            <a:r>
              <a:rPr lang="cs-CZ" dirty="0"/>
              <a:t>: https://www.amazon.com/Ethical-Issues-Six-Religious-Traditions/dp/0748623302</a:t>
            </a:r>
            <a:endParaRPr lang="cs-CZ" dirty="0"/>
          </a:p>
          <a:p>
            <a:r>
              <a:rPr lang="cs-CZ" dirty="0" smtClean="0"/>
              <a:t>MUNZAROVÁ, M. </a:t>
            </a:r>
            <a:r>
              <a:rPr lang="cs-CZ" i="1" dirty="0" smtClean="0"/>
              <a:t>Zdravotnická etika od A až po Z</a:t>
            </a:r>
            <a:r>
              <a:rPr lang="cs-CZ" dirty="0" smtClean="0"/>
              <a:t>. Praha: </a:t>
            </a:r>
            <a:r>
              <a:rPr lang="cs-CZ" dirty="0" err="1" smtClean="0"/>
              <a:t>Grada</a:t>
            </a:r>
            <a:r>
              <a:rPr lang="cs-CZ" dirty="0" smtClean="0"/>
              <a:t>, 2005. </a:t>
            </a:r>
            <a:r>
              <a:rPr lang="cs-CZ" dirty="0"/>
              <a:t>ISBN </a:t>
            </a:r>
            <a:r>
              <a:rPr lang="cs-CZ" dirty="0" smtClean="0"/>
              <a:t>80-247-1024-2.</a:t>
            </a:r>
          </a:p>
          <a:p>
            <a:r>
              <a:rPr lang="cs-CZ" dirty="0" smtClean="0"/>
              <a:t>ŠEBEK, J. </a:t>
            </a:r>
            <a:r>
              <a:rPr lang="cs-CZ" i="1" dirty="0" smtClean="0"/>
              <a:t>Základy společenských věd. Filozofie </a:t>
            </a:r>
            <a:r>
              <a:rPr lang="cs-CZ" i="1" dirty="0"/>
              <a:t>a náboženství. Judaismus – vznik, vývoj </a:t>
            </a:r>
            <a:r>
              <a:rPr lang="cs-CZ" i="1" dirty="0" smtClean="0"/>
              <a:t>a charakteristika</a:t>
            </a:r>
            <a:r>
              <a:rPr lang="cs-CZ" dirty="0" smtClean="0"/>
              <a:t>. Obor</a:t>
            </a:r>
            <a:r>
              <a:rPr lang="cs-CZ" dirty="0"/>
              <a:t>: 65-42-M/02 Cestovní </a:t>
            </a:r>
            <a:r>
              <a:rPr lang="cs-CZ" dirty="0" smtClean="0"/>
              <a:t>ruch</a:t>
            </a:r>
          </a:p>
          <a:p>
            <a:r>
              <a:rPr lang="cs-CZ" dirty="0" smtClean="0"/>
              <a:t>HESCHEL, A., J. </a:t>
            </a:r>
            <a:r>
              <a:rPr lang="cs-CZ" i="1" dirty="0" smtClean="0"/>
              <a:t>Člověk hledá Boha</a:t>
            </a:r>
            <a:r>
              <a:rPr lang="cs-CZ" dirty="0" smtClean="0"/>
              <a:t>. Praha</a:t>
            </a:r>
            <a:r>
              <a:rPr lang="cs-CZ" dirty="0"/>
              <a:t>: Vyšehrad, 2018. </a:t>
            </a:r>
            <a:r>
              <a:rPr lang="cs-CZ" dirty="0" smtClean="0"/>
              <a:t>ISBN 9788074295393.</a:t>
            </a:r>
            <a:endParaRPr lang="cs-CZ" dirty="0"/>
          </a:p>
          <a:p>
            <a:r>
              <a:rPr lang="cs-CZ" dirty="0" smtClean="0"/>
              <a:t>Wikipedie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8226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9600" b="1" i="0" dirty="0" smtClean="0">
                <a:solidFill>
                  <a:srgbClr val="FF0000"/>
                </a:solidFill>
                <a:latin typeface="Corbel"/>
                <a:ea typeface="+mj-ea"/>
                <a:cs typeface="+mj-cs"/>
              </a:rPr>
              <a:t>Judaismus </a:t>
            </a:r>
            <a:endParaRPr lang="cs-CZ" sz="9600" b="1" i="0" dirty="0">
              <a:solidFill>
                <a:srgbClr val="FF0000"/>
              </a:solidFill>
              <a:latin typeface="Corbel"/>
              <a:ea typeface="+mj-ea"/>
              <a:cs typeface="+mj-cs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263050"/>
              </a:buClr>
              <a:buSzPct val="80000"/>
              <a:buFont typeface="Wingdings"/>
              <a:buChar char="§"/>
            </a:pPr>
            <a:r>
              <a:rPr lang="cs-CZ" sz="2000" b="0" i="0" dirty="0" smtClean="0">
                <a:solidFill>
                  <a:srgbClr val="263050"/>
                </a:solidFill>
                <a:latin typeface="Corbel"/>
                <a:ea typeface="+mn-ea"/>
                <a:cs typeface="+mn-cs"/>
              </a:rPr>
              <a:t>Judaismus – vznik označení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263050"/>
              </a:buClr>
              <a:buSzPct val="80000"/>
              <a:buFont typeface="Wingdings"/>
              <a:buChar char="§"/>
            </a:pPr>
            <a:r>
              <a:rPr lang="cs-CZ" dirty="0" smtClean="0">
                <a:solidFill>
                  <a:srgbClr val="263050"/>
                </a:solidFill>
                <a:latin typeface="Corbel"/>
              </a:rPr>
              <a:t>Judaismus – historie národa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263050"/>
              </a:buClr>
              <a:buSzPct val="80000"/>
              <a:buFont typeface="Wingdings"/>
              <a:buChar char="§"/>
            </a:pPr>
            <a:r>
              <a:rPr lang="cs-CZ" sz="2000" b="0" i="0" dirty="0" smtClean="0">
                <a:solidFill>
                  <a:srgbClr val="263050"/>
                </a:solidFill>
                <a:latin typeface="Corbel"/>
                <a:ea typeface="+mn-ea"/>
                <a:cs typeface="+mn-cs"/>
              </a:rPr>
              <a:t>Judaismus – současnost národa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263050"/>
              </a:buClr>
              <a:buSzPct val="80000"/>
              <a:buFont typeface="Wingdings"/>
              <a:buChar char="§"/>
            </a:pPr>
            <a:r>
              <a:rPr lang="cs-CZ" sz="2000" b="0" i="0" dirty="0" smtClean="0">
                <a:solidFill>
                  <a:srgbClr val="263050"/>
                </a:solidFill>
                <a:latin typeface="Corbel"/>
                <a:ea typeface="+mn-ea"/>
                <a:cs typeface="+mn-cs"/>
              </a:rPr>
              <a:t>Judaismus - výchozí hodnotové zdroje</a:t>
            </a:r>
          </a:p>
          <a:p>
            <a:pPr>
              <a:buClr>
                <a:srgbClr val="263050"/>
              </a:buClr>
              <a:buFont typeface="Wingdings"/>
              <a:buChar char="§"/>
            </a:pPr>
            <a:r>
              <a:rPr lang="cs-CZ" dirty="0">
                <a:solidFill>
                  <a:srgbClr val="263050"/>
                </a:solidFill>
              </a:rPr>
              <a:t>Judaismus - </a:t>
            </a:r>
            <a:r>
              <a:rPr lang="cs-CZ" dirty="0" smtClean="0">
                <a:solidFill>
                  <a:srgbClr val="263050"/>
                </a:solidFill>
              </a:rPr>
              <a:t>aplikované </a:t>
            </a:r>
            <a:r>
              <a:rPr lang="cs-CZ" dirty="0">
                <a:solidFill>
                  <a:srgbClr val="263050"/>
                </a:solidFill>
              </a:rPr>
              <a:t>hodnotové </a:t>
            </a:r>
            <a:r>
              <a:rPr lang="cs-CZ" dirty="0" smtClean="0">
                <a:solidFill>
                  <a:srgbClr val="263050"/>
                </a:solidFill>
              </a:rPr>
              <a:t>zdroje</a:t>
            </a:r>
          </a:p>
          <a:p>
            <a:pPr>
              <a:buClr>
                <a:srgbClr val="263050"/>
              </a:buClr>
              <a:buFont typeface="Wingdings"/>
              <a:buChar char="§"/>
            </a:pPr>
            <a:r>
              <a:rPr lang="cs-CZ" dirty="0" smtClean="0">
                <a:solidFill>
                  <a:srgbClr val="263050"/>
                </a:solidFill>
              </a:rPr>
              <a:t>Judaismus </a:t>
            </a:r>
            <a:r>
              <a:rPr lang="cs-CZ" sz="2000" b="0" i="0" dirty="0" smtClean="0">
                <a:solidFill>
                  <a:srgbClr val="263050"/>
                </a:solidFill>
                <a:latin typeface="Corbel"/>
                <a:ea typeface="+mn-ea"/>
                <a:cs typeface="+mn-cs"/>
              </a:rPr>
              <a:t>– </a:t>
            </a:r>
            <a:r>
              <a:rPr lang="cs-CZ" sz="2000" b="0" i="0" dirty="0" smtClean="0">
                <a:solidFill>
                  <a:srgbClr val="263050"/>
                </a:solidFill>
                <a:latin typeface="Corbel"/>
                <a:ea typeface="+mn-ea"/>
                <a:cs typeface="+mn-cs"/>
              </a:rPr>
              <a:t>nejdůležitější etický zdroj v judaismu</a:t>
            </a:r>
            <a:endParaRPr lang="cs-CZ" sz="2000" b="0" i="0" dirty="0" smtClean="0">
              <a:solidFill>
                <a:srgbClr val="263050"/>
              </a:solidFill>
              <a:latin typeface="Corbel"/>
              <a:ea typeface="+mn-ea"/>
              <a:cs typeface="+mn-cs"/>
            </a:endParaRPr>
          </a:p>
          <a:p>
            <a:pPr>
              <a:buClr>
                <a:srgbClr val="263050"/>
              </a:buClr>
              <a:buFont typeface="Wingdings"/>
              <a:buChar char="§"/>
            </a:pPr>
            <a:r>
              <a:rPr lang="cs-CZ" sz="2000" b="0" i="0" dirty="0" smtClean="0">
                <a:solidFill>
                  <a:srgbClr val="263050"/>
                </a:solidFill>
                <a:latin typeface="Corbel"/>
                <a:ea typeface="+mn-ea"/>
                <a:cs typeface="+mn-cs"/>
              </a:rPr>
              <a:t>Judaismus – </a:t>
            </a:r>
            <a:r>
              <a:rPr lang="cs-CZ" dirty="0" smtClean="0"/>
              <a:t>etické zdroje </a:t>
            </a:r>
            <a:r>
              <a:rPr lang="cs-CZ" dirty="0"/>
              <a:t>v současném judaismu </a:t>
            </a:r>
            <a:r>
              <a:rPr lang="cs-CZ" dirty="0" smtClean="0"/>
              <a:t>(Emmanuel </a:t>
            </a:r>
            <a:r>
              <a:rPr lang="cs-CZ" dirty="0" err="1" smtClean="0"/>
              <a:t>Lévinas</a:t>
            </a:r>
            <a:r>
              <a:rPr lang="cs-CZ" dirty="0" smtClean="0"/>
              <a:t>)</a:t>
            </a:r>
            <a:endParaRPr lang="cs-CZ" dirty="0" smtClean="0">
              <a:solidFill>
                <a:srgbClr val="263050"/>
              </a:solidFill>
              <a:latin typeface="Corbel"/>
            </a:endParaRP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263050"/>
              </a:buClr>
              <a:buSzPct val="80000"/>
              <a:buFont typeface="Wingdings"/>
              <a:buChar char="§"/>
            </a:pPr>
            <a:r>
              <a:rPr lang="cs-CZ" sz="2000" b="0" i="0" dirty="0" smtClean="0">
                <a:solidFill>
                  <a:srgbClr val="263050"/>
                </a:solidFill>
                <a:latin typeface="Corbel"/>
                <a:ea typeface="+mn-ea"/>
                <a:cs typeface="+mn-cs"/>
              </a:rPr>
              <a:t>Judaismus </a:t>
            </a:r>
            <a:r>
              <a:rPr lang="cs-CZ" sz="2000" b="0" i="0" dirty="0" smtClean="0">
                <a:solidFill>
                  <a:srgbClr val="263050"/>
                </a:solidFill>
                <a:latin typeface="Corbel"/>
                <a:ea typeface="+mn-ea"/>
                <a:cs typeface="+mn-cs"/>
              </a:rPr>
              <a:t>–nejdůležitější etické principy</a:t>
            </a:r>
            <a:endParaRPr lang="cs-CZ" sz="2000" b="0" i="0" dirty="0">
              <a:solidFill>
                <a:srgbClr val="263050"/>
              </a:solidFill>
              <a:latin typeface="Corbe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5955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Judaismus – vznik označení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Judaismus označuje náboženství židovského národa</a:t>
            </a:r>
          </a:p>
          <a:p>
            <a:r>
              <a:rPr lang="cs-CZ" dirty="0" smtClean="0"/>
              <a:t>Název judaismus je odvozen od nejvýznačnějšího židovského kmene „Juda“ (v překladu </a:t>
            </a:r>
            <a:r>
              <a:rPr lang="cs-CZ" dirty="0" smtClean="0"/>
              <a:t>Židé</a:t>
            </a:r>
            <a:r>
              <a:rPr lang="cs-CZ" dirty="0" smtClean="0"/>
              <a:t>, celkem bylo kmenů 12)</a:t>
            </a:r>
          </a:p>
          <a:p>
            <a:r>
              <a:rPr lang="cs-CZ" dirty="0" smtClean="0"/>
              <a:t>Juda byl podle Tóry čtvrtým synem Jákoba (stařešiny, nazvaného Bohem jako Izrael, který měl 12 synů)</a:t>
            </a:r>
          </a:p>
          <a:p>
            <a:r>
              <a:rPr lang="cs-CZ" dirty="0" smtClean="0"/>
              <a:t>Ve vypjatých situacích se Juda vždy zachoval mravněji, než jeho bratři (prodání Josefa do otroctví, zachránění Benjamína v Egyptě, </a:t>
            </a:r>
            <a:r>
              <a:rPr lang="cs-CZ" dirty="0" smtClean="0"/>
              <a:t>uznání </a:t>
            </a:r>
            <a:r>
              <a:rPr lang="cs-CZ" dirty="0" smtClean="0"/>
              <a:t>nároků </a:t>
            </a:r>
            <a:r>
              <a:rPr lang="cs-CZ" dirty="0" err="1" smtClean="0"/>
              <a:t>Támar</a:t>
            </a:r>
            <a:r>
              <a:rPr lang="cs-CZ" dirty="0" smtClean="0"/>
              <a:t>)</a:t>
            </a:r>
          </a:p>
          <a:p>
            <a:r>
              <a:rPr lang="cs-CZ" dirty="0" smtClean="0"/>
              <a:t>Jákob byl vnukem Abraháma, který je v judaismu označován za praotce všech národů</a:t>
            </a:r>
          </a:p>
          <a:p>
            <a:r>
              <a:rPr lang="cs-CZ" dirty="0" smtClean="0"/>
              <a:t>Jméno Abrahám znamená otec mnohých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6241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Židé a židovské náboženství - vysvětlení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 smtClean="0"/>
              <a:t>Označení  Žid (s velkým písmenem) znamená příslušníka </a:t>
            </a:r>
            <a:r>
              <a:rPr lang="cs-CZ" sz="2200" dirty="0" smtClean="0"/>
              <a:t>židovského národa, </a:t>
            </a:r>
            <a:r>
              <a:rPr lang="cs-CZ" sz="2200" dirty="0" smtClean="0"/>
              <a:t>tj. Žida </a:t>
            </a:r>
            <a:r>
              <a:rPr lang="cs-CZ" sz="2200" dirty="0" smtClean="0"/>
              <a:t>v etnickém slova </a:t>
            </a:r>
            <a:r>
              <a:rPr lang="cs-CZ" sz="2200" dirty="0" smtClean="0"/>
              <a:t>smyslu; </a:t>
            </a:r>
            <a:endParaRPr lang="cs-CZ" sz="2200" dirty="0" smtClean="0"/>
          </a:p>
          <a:p>
            <a:r>
              <a:rPr lang="cs-CZ" sz="2200" dirty="0" smtClean="0"/>
              <a:t>označení žid </a:t>
            </a:r>
            <a:r>
              <a:rPr lang="cs-CZ" sz="2200" dirty="0" smtClean="0"/>
              <a:t>(s malým písmenem</a:t>
            </a:r>
            <a:r>
              <a:rPr lang="cs-CZ" sz="2200" dirty="0" smtClean="0"/>
              <a:t>) znamená příslušníka </a:t>
            </a:r>
            <a:r>
              <a:rPr lang="cs-CZ" sz="2200" dirty="0" smtClean="0"/>
              <a:t>židovského náboženství. </a:t>
            </a:r>
          </a:p>
          <a:p>
            <a:r>
              <a:rPr lang="cs-CZ" sz="2200" dirty="0" smtClean="0"/>
              <a:t>Oba významy se do velké míry překrývají, protože židovské náboženství bylo původně náboženstvím národním a bylo jedním z určujících rysů příslušnosti k židovskému národu. </a:t>
            </a:r>
          </a:p>
          <a:p>
            <a:r>
              <a:rPr lang="cs-CZ" sz="2200" dirty="0" smtClean="0"/>
              <a:t>Dalšími národními rysy bylo území státu Izraele a Palestiny a jazyk (hebrejština).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35934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Judaismus – historie národa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Prvním králem – Saul (1025 př. </a:t>
            </a:r>
            <a:r>
              <a:rPr lang="cs-CZ" dirty="0" err="1" smtClean="0"/>
              <a:t>Kr</a:t>
            </a:r>
            <a:r>
              <a:rPr lang="cs-CZ" dirty="0" smtClean="0"/>
              <a:t>).</a:t>
            </a:r>
          </a:p>
          <a:p>
            <a:r>
              <a:rPr lang="cs-CZ" dirty="0" smtClean="0"/>
              <a:t>Druhým slavný král David – a jeho syn Šalomoun.</a:t>
            </a:r>
          </a:p>
          <a:p>
            <a:r>
              <a:rPr lang="cs-CZ" dirty="0" smtClean="0"/>
              <a:t>Rozpad království na Judsko a severní Izrael (933 př. </a:t>
            </a:r>
            <a:r>
              <a:rPr lang="cs-CZ" dirty="0" err="1" smtClean="0"/>
              <a:t>Kr</a:t>
            </a:r>
            <a:r>
              <a:rPr lang="cs-CZ" dirty="0" smtClean="0"/>
              <a:t>).</a:t>
            </a:r>
          </a:p>
          <a:p>
            <a:r>
              <a:rPr lang="cs-CZ" dirty="0"/>
              <a:t>Izrael – území </a:t>
            </a:r>
            <a:r>
              <a:rPr lang="cs-CZ" dirty="0" smtClean="0"/>
              <a:t>nazváno  v roce 132 po Kr. jako </a:t>
            </a:r>
            <a:r>
              <a:rPr lang="cs-CZ" b="1" dirty="0" smtClean="0"/>
              <a:t>Palestina</a:t>
            </a:r>
            <a:r>
              <a:rPr lang="cs-CZ" dirty="0" smtClean="0"/>
              <a:t> (po </a:t>
            </a:r>
            <a:r>
              <a:rPr lang="cs-CZ" dirty="0" err="1" smtClean="0"/>
              <a:t>Pelištějcích</a:t>
            </a:r>
            <a:r>
              <a:rPr lang="cs-CZ" dirty="0" smtClean="0"/>
              <a:t> </a:t>
            </a:r>
            <a:r>
              <a:rPr lang="cs-CZ" dirty="0" smtClean="0"/>
              <a:t>tj. </a:t>
            </a:r>
            <a:r>
              <a:rPr lang="cs-CZ" dirty="0" err="1" smtClean="0"/>
              <a:t>Filištíncích</a:t>
            </a:r>
            <a:r>
              <a:rPr lang="cs-CZ" dirty="0" smtClean="0"/>
              <a:t> - </a:t>
            </a:r>
            <a:r>
              <a:rPr lang="cs-CZ" dirty="0" smtClean="0"/>
              <a:t>úhlavních nepřátelích Židů).</a:t>
            </a:r>
          </a:p>
          <a:p>
            <a:r>
              <a:rPr lang="cs-CZ" dirty="0"/>
              <a:t>Země izraelská byla dobyta okolo roku 636 při muslimské </a:t>
            </a:r>
            <a:r>
              <a:rPr lang="cs-CZ" dirty="0" smtClean="0"/>
              <a:t>expanzi.</a:t>
            </a:r>
          </a:p>
          <a:p>
            <a:r>
              <a:rPr lang="cs-CZ" dirty="0" smtClean="0"/>
              <a:t>Od té doby žijí židé v diasporách  (tj. v roztroušení) po celém světě.</a:t>
            </a:r>
          </a:p>
          <a:p>
            <a:r>
              <a:rPr lang="cs-CZ" dirty="0" smtClean="0"/>
              <a:t>Obývané </a:t>
            </a:r>
            <a:r>
              <a:rPr lang="cs-CZ" dirty="0"/>
              <a:t>území přestalo být p</a:t>
            </a:r>
            <a:r>
              <a:rPr lang="cs-CZ" dirty="0" smtClean="0"/>
              <a:t>ro judaismus určujícím </a:t>
            </a:r>
            <a:r>
              <a:rPr lang="cs-CZ" dirty="0"/>
              <a:t>faktorem </a:t>
            </a:r>
            <a:r>
              <a:rPr lang="cs-CZ" dirty="0" smtClean="0"/>
              <a:t>a </a:t>
            </a:r>
            <a:r>
              <a:rPr lang="cs-CZ" dirty="0"/>
              <a:t>postupně se vytratil i původní společný jazyk. </a:t>
            </a:r>
            <a:endParaRPr lang="cs-CZ" dirty="0" smtClean="0"/>
          </a:p>
          <a:p>
            <a:r>
              <a:rPr lang="cs-CZ" dirty="0" smtClean="0"/>
              <a:t>Náboženství </a:t>
            </a:r>
            <a:r>
              <a:rPr lang="cs-CZ" dirty="0"/>
              <a:t>a kulturní tradice zůstaly. </a:t>
            </a:r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04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Judaismus – současnost národa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Moderní stát Izrael, o jehož vznik usilovalo sionistické hnutí již od konce 19. století, se odvolává na biblickou myšlenku země izraelské, jejíž zaslíbení tvoří jeden z ústředních motivů judaismu po více než tři tisíce let. </a:t>
            </a:r>
          </a:p>
          <a:p>
            <a:r>
              <a:rPr lang="cs-CZ" dirty="0" smtClean="0"/>
              <a:t>Po první světové válce ustanovila Společnost národů Britský mandát Palestina s cílem vytvořit „domovinu pro židovský lid“.</a:t>
            </a:r>
          </a:p>
          <a:p>
            <a:r>
              <a:rPr lang="cs-CZ" dirty="0" smtClean="0"/>
              <a:t> V roce 1947 Organizace spojených národů schválila rozdělení Mandátu Palestina na dva státy – židovský a arabský.</a:t>
            </a:r>
          </a:p>
          <a:p>
            <a:r>
              <a:rPr lang="cs-CZ" dirty="0" smtClean="0"/>
              <a:t>Přestože Liga arabských států tento plán odmítla, Izrael na jeho základě vyhlásil 14. května 1948 nezávislost a v následující vítězné Válce za nezávislost rozšířil své hranice nad rámec plánu OSN na rozdělení Palestiny. </a:t>
            </a:r>
          </a:p>
          <a:p>
            <a:r>
              <a:rPr lang="cs-CZ" dirty="0" smtClean="0"/>
              <a:t>Od té doby trvá mezi Izraelem a sousedícími arabskými zeměmi konflikt, který vyústil v několik válek a desetiletí násilí, trvající dodnes.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5051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Shrnutí historie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Judaismus vzniká na </a:t>
            </a:r>
            <a:r>
              <a:rPr lang="cs-CZ" dirty="0" smtClean="0"/>
              <a:t>území Mezopotámie </a:t>
            </a:r>
            <a:r>
              <a:rPr lang="cs-CZ" dirty="0"/>
              <a:t>někdy ve 3. tisíciletí př. n. l.</a:t>
            </a:r>
          </a:p>
          <a:p>
            <a:r>
              <a:rPr lang="cs-CZ" dirty="0" smtClean="0"/>
              <a:t>Vyznavači </a:t>
            </a:r>
            <a:r>
              <a:rPr lang="cs-CZ" dirty="0"/>
              <a:t>judaismu jsou </a:t>
            </a:r>
            <a:r>
              <a:rPr lang="cs-CZ" dirty="0" smtClean="0"/>
              <a:t>židé i Židé, </a:t>
            </a:r>
            <a:r>
              <a:rPr lang="cs-CZ" dirty="0"/>
              <a:t>kteří </a:t>
            </a:r>
            <a:r>
              <a:rPr lang="cs-CZ" dirty="0" smtClean="0"/>
              <a:t>jsou etnicky </a:t>
            </a:r>
            <a:r>
              <a:rPr lang="cs-CZ" dirty="0"/>
              <a:t>příbuzní a jako židovský </a:t>
            </a:r>
            <a:r>
              <a:rPr lang="cs-CZ" dirty="0" smtClean="0"/>
              <a:t>národ patří </a:t>
            </a:r>
            <a:r>
              <a:rPr lang="cs-CZ" dirty="0"/>
              <a:t>do semitské jazykové skupiny</a:t>
            </a:r>
            <a:r>
              <a:rPr lang="cs-CZ" dirty="0" smtClean="0"/>
              <a:t>.</a:t>
            </a:r>
          </a:p>
          <a:p>
            <a:r>
              <a:rPr lang="cs-CZ" dirty="0" smtClean="0"/>
              <a:t>V průběhu staletí vzniká základ celé Bible, shrnující židovskou víru i historii</a:t>
            </a:r>
          </a:p>
          <a:p>
            <a:r>
              <a:rPr lang="cs-CZ" dirty="0" smtClean="0"/>
              <a:t>Okolo roku nula se v Betlémě (Dům chleba) narodil Ježíš Kristus, který byl ve svých 33 letech v Jeruzalémě ukřižován</a:t>
            </a:r>
            <a:endParaRPr lang="cs-CZ" dirty="0" smtClean="0"/>
          </a:p>
          <a:p>
            <a:r>
              <a:rPr lang="cs-CZ" dirty="0" smtClean="0"/>
              <a:t> Po muslimské expanzi v 7. století žijí židé v diasporách </a:t>
            </a:r>
          </a:p>
          <a:p>
            <a:r>
              <a:rPr lang="cs-CZ" dirty="0" smtClean="0"/>
              <a:t>Vyznavačů </a:t>
            </a:r>
            <a:r>
              <a:rPr lang="cs-CZ" dirty="0"/>
              <a:t>judaismu dnes žije na </a:t>
            </a:r>
            <a:r>
              <a:rPr lang="cs-CZ" dirty="0" smtClean="0"/>
              <a:t>světě okolo </a:t>
            </a:r>
            <a:r>
              <a:rPr lang="cs-CZ" dirty="0"/>
              <a:t>14 milionů.</a:t>
            </a:r>
          </a:p>
          <a:p>
            <a:r>
              <a:rPr lang="cs-CZ" dirty="0" smtClean="0"/>
              <a:t>Nejvíc </a:t>
            </a:r>
            <a:r>
              <a:rPr lang="cs-CZ" dirty="0"/>
              <a:t>Židů žije v USA a v Izraeli. </a:t>
            </a:r>
          </a:p>
        </p:txBody>
      </p:sp>
    </p:spTree>
    <p:extLst>
      <p:ext uri="{BB962C8B-B14F-4D97-AF65-F5344CB8AC3E}">
        <p14:creationId xmlns:p14="http://schemas.microsoft.com/office/powerpoint/2010/main" val="1263063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Judaismus – výchozí hodnotové zdroje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Bible  - Starý Zákon</a:t>
            </a:r>
          </a:p>
          <a:p>
            <a:r>
              <a:rPr lang="cs-CZ" dirty="0" smtClean="0"/>
              <a:t>Nejdůležitější pro židovské věřící je </a:t>
            </a:r>
            <a:r>
              <a:rPr lang="cs-CZ" b="1" dirty="0" smtClean="0"/>
              <a:t>Tóra </a:t>
            </a:r>
            <a:r>
              <a:rPr lang="cs-CZ" dirty="0" smtClean="0"/>
              <a:t> – Pentateuch – </a:t>
            </a:r>
            <a:r>
              <a:rPr lang="cs-CZ" b="1" dirty="0" smtClean="0"/>
              <a:t>5 knih Mojžíšových </a:t>
            </a:r>
            <a:r>
              <a:rPr lang="cs-CZ" dirty="0" smtClean="0"/>
              <a:t>(Genesis, Exodus, </a:t>
            </a:r>
            <a:r>
              <a:rPr lang="cs-CZ" dirty="0" err="1" smtClean="0"/>
              <a:t>Leviticus</a:t>
            </a:r>
            <a:r>
              <a:rPr lang="cs-CZ" dirty="0" smtClean="0"/>
              <a:t>, </a:t>
            </a:r>
            <a:r>
              <a:rPr lang="cs-CZ" dirty="0" err="1" smtClean="0"/>
              <a:t>Numeri</a:t>
            </a:r>
            <a:r>
              <a:rPr lang="cs-CZ" dirty="0" smtClean="0"/>
              <a:t>, Deuteronomium)</a:t>
            </a:r>
          </a:p>
          <a:p>
            <a:r>
              <a:rPr lang="cs-CZ" b="1" dirty="0" smtClean="0"/>
              <a:t>Historické knihy </a:t>
            </a:r>
            <a:r>
              <a:rPr lang="cs-CZ" dirty="0" smtClean="0"/>
              <a:t>– Jozue, Soudců, Rút, 1. a 2. Samuelova, 1. a 2. Královská, 1. a 2. Letopisů, </a:t>
            </a:r>
            <a:r>
              <a:rPr lang="cs-CZ" dirty="0" err="1" smtClean="0"/>
              <a:t>Ezdráš</a:t>
            </a:r>
            <a:r>
              <a:rPr lang="cs-CZ" dirty="0" smtClean="0"/>
              <a:t>, </a:t>
            </a:r>
            <a:r>
              <a:rPr lang="cs-CZ" dirty="0" err="1" smtClean="0"/>
              <a:t>Nehemjáš</a:t>
            </a:r>
            <a:r>
              <a:rPr lang="cs-CZ" dirty="0" smtClean="0"/>
              <a:t>, Tobiáš, Judit, Ester, 1. a 2. Makabejská</a:t>
            </a:r>
          </a:p>
          <a:p>
            <a:r>
              <a:rPr lang="cs-CZ" b="1" dirty="0" smtClean="0"/>
              <a:t> Mudrosloví </a:t>
            </a:r>
            <a:r>
              <a:rPr lang="cs-CZ" dirty="0" smtClean="0"/>
              <a:t>– Job, Žalmy, Přísloví, Kazatel, Píseň písní, Kniha moudrosti, </a:t>
            </a:r>
            <a:r>
              <a:rPr lang="cs-CZ" dirty="0" err="1" smtClean="0"/>
              <a:t>Sírachovec</a:t>
            </a:r>
            <a:endParaRPr lang="cs-CZ" dirty="0" smtClean="0"/>
          </a:p>
          <a:p>
            <a:r>
              <a:rPr lang="cs-CZ" b="1" dirty="0" smtClean="0"/>
              <a:t>„Velcí“ proroci </a:t>
            </a:r>
            <a:r>
              <a:rPr lang="cs-CZ" dirty="0" smtClean="0"/>
              <a:t>– Izajáš, Jeremiáš, Pláč, </a:t>
            </a:r>
            <a:r>
              <a:rPr lang="cs-CZ" dirty="0" err="1" smtClean="0"/>
              <a:t>Baruch</a:t>
            </a:r>
            <a:r>
              <a:rPr lang="cs-CZ" dirty="0" smtClean="0"/>
              <a:t>, Ezechiel, Daniel</a:t>
            </a:r>
          </a:p>
          <a:p>
            <a:r>
              <a:rPr lang="cs-CZ" b="1" dirty="0" smtClean="0"/>
              <a:t>„Malí“ proroci </a:t>
            </a:r>
            <a:r>
              <a:rPr lang="cs-CZ" dirty="0" smtClean="0"/>
              <a:t>– </a:t>
            </a:r>
            <a:r>
              <a:rPr lang="cs-CZ" dirty="0" err="1" smtClean="0"/>
              <a:t>Ozeáš</a:t>
            </a:r>
            <a:r>
              <a:rPr lang="cs-CZ" dirty="0" smtClean="0"/>
              <a:t>, </a:t>
            </a:r>
            <a:r>
              <a:rPr lang="cs-CZ" dirty="0" err="1" smtClean="0"/>
              <a:t>Joel</a:t>
            </a:r>
            <a:r>
              <a:rPr lang="cs-CZ" dirty="0" smtClean="0"/>
              <a:t>, Amos, </a:t>
            </a:r>
            <a:r>
              <a:rPr lang="cs-CZ" dirty="0" err="1" smtClean="0"/>
              <a:t>Abdiáš</a:t>
            </a:r>
            <a:r>
              <a:rPr lang="cs-CZ" dirty="0" smtClean="0"/>
              <a:t>, Jonáš, </a:t>
            </a:r>
            <a:r>
              <a:rPr lang="cs-CZ" dirty="0" err="1" smtClean="0"/>
              <a:t>Micheáš</a:t>
            </a:r>
            <a:r>
              <a:rPr lang="cs-CZ" dirty="0" smtClean="0"/>
              <a:t>, </a:t>
            </a:r>
            <a:r>
              <a:rPr lang="cs-CZ" dirty="0" err="1" smtClean="0"/>
              <a:t>Nahum</a:t>
            </a:r>
            <a:r>
              <a:rPr lang="cs-CZ" dirty="0" smtClean="0"/>
              <a:t>, Habakuk, </a:t>
            </a:r>
            <a:r>
              <a:rPr lang="cs-CZ" dirty="0" err="1" smtClean="0"/>
              <a:t>Sofoniáš</a:t>
            </a:r>
            <a:r>
              <a:rPr lang="cs-CZ" dirty="0" smtClean="0"/>
              <a:t>, </a:t>
            </a:r>
            <a:r>
              <a:rPr lang="cs-CZ" dirty="0" err="1" smtClean="0"/>
              <a:t>Aggeus</a:t>
            </a:r>
            <a:r>
              <a:rPr lang="cs-CZ" dirty="0" smtClean="0"/>
              <a:t>, Zachariáš, </a:t>
            </a:r>
            <a:r>
              <a:rPr lang="cs-CZ" dirty="0" err="1" smtClean="0"/>
              <a:t>Malachiáš</a:t>
            </a:r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715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Judaismus – aplikované hodnotové zdroje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Talmud</a:t>
            </a:r>
            <a:r>
              <a:rPr lang="cs-CZ" dirty="0"/>
              <a:t> </a:t>
            </a:r>
            <a:r>
              <a:rPr lang="cs-CZ" dirty="0" smtClean="0"/>
              <a:t> - soupis </a:t>
            </a:r>
            <a:r>
              <a:rPr lang="cs-CZ" dirty="0"/>
              <a:t>rabínských diskusí týkajících se židovského </a:t>
            </a:r>
            <a:r>
              <a:rPr lang="cs-CZ" dirty="0" smtClean="0"/>
              <a:t>zákona a židovské etiky. </a:t>
            </a:r>
            <a:r>
              <a:rPr lang="cs-CZ" dirty="0" smtClean="0"/>
              <a:t>Je souhrnem </a:t>
            </a:r>
            <a:r>
              <a:rPr lang="cs-CZ" dirty="0"/>
              <a:t>základních kodexů, týkající se chování a jednání židovských věřících. Talmud je kolektivní dílo, jehož vytvoření trvalo několik set let. Počet známých autorů se pohybuje kolem 3500. </a:t>
            </a:r>
            <a:endParaRPr lang="cs-CZ" dirty="0" smtClean="0"/>
          </a:p>
          <a:p>
            <a:r>
              <a:rPr lang="cs-CZ" b="1" dirty="0" err="1"/>
              <a:t>Mišna</a:t>
            </a:r>
            <a:r>
              <a:rPr lang="cs-CZ" dirty="0"/>
              <a:t> </a:t>
            </a:r>
            <a:r>
              <a:rPr lang="cs-CZ" dirty="0" smtClean="0"/>
              <a:t>– je součást Talmudu, je záznamem </a:t>
            </a:r>
            <a:r>
              <a:rPr lang="cs-CZ" dirty="0"/>
              <a:t>ústní tradice judaismu. Samotné slovo </a:t>
            </a:r>
            <a:r>
              <a:rPr lang="cs-CZ" dirty="0" err="1"/>
              <a:t>mišna</a:t>
            </a:r>
            <a:r>
              <a:rPr lang="cs-CZ" dirty="0"/>
              <a:t> je odvozeno od  učit se, studovat, opakovat. Z toho se dá vyvodit, že jde o opakování ústní </a:t>
            </a:r>
            <a:r>
              <a:rPr lang="cs-CZ" dirty="0" smtClean="0"/>
              <a:t>Tóry (5ti knih Mojžíšových). </a:t>
            </a:r>
            <a:endParaRPr lang="cs-CZ" dirty="0" smtClean="0"/>
          </a:p>
          <a:p>
            <a:r>
              <a:rPr lang="cs-CZ" b="1" dirty="0" err="1" smtClean="0"/>
              <a:t>Gemara</a:t>
            </a:r>
            <a:r>
              <a:rPr lang="cs-CZ" dirty="0" smtClean="0"/>
              <a:t> </a:t>
            </a:r>
            <a:r>
              <a:rPr lang="cs-CZ" dirty="0"/>
              <a:t>-  je součást Talmudu, která obsahuje rabínské komentáře a rozbory </a:t>
            </a:r>
            <a:r>
              <a:rPr lang="cs-CZ" dirty="0" err="1" smtClean="0"/>
              <a:t>Mišny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b="1" dirty="0" err="1" smtClean="0"/>
              <a:t>Halacha</a:t>
            </a:r>
            <a:r>
              <a:rPr lang="cs-CZ" dirty="0" smtClean="0"/>
              <a:t> -  </a:t>
            </a:r>
            <a:r>
              <a:rPr lang="cs-CZ" dirty="0"/>
              <a:t>je celkový souhrn </a:t>
            </a:r>
            <a:r>
              <a:rPr lang="cs-CZ" dirty="0" smtClean="0"/>
              <a:t>židovského </a:t>
            </a:r>
            <a:r>
              <a:rPr lang="cs-CZ" dirty="0" smtClean="0"/>
              <a:t>práva, </a:t>
            </a:r>
            <a:r>
              <a:rPr lang="cs-CZ" dirty="0" smtClean="0"/>
              <a:t>zvyků </a:t>
            </a:r>
            <a:r>
              <a:rPr lang="cs-CZ" dirty="0"/>
              <a:t>a </a:t>
            </a:r>
            <a:r>
              <a:rPr lang="cs-CZ" dirty="0" smtClean="0"/>
              <a:t>tradic (</a:t>
            </a:r>
            <a:r>
              <a:rPr lang="cs-CZ" dirty="0"/>
              <a:t>613 přikázání</a:t>
            </a:r>
            <a:r>
              <a:rPr lang="cs-CZ" dirty="0" smtClean="0"/>
              <a:t>), </a:t>
            </a:r>
            <a:r>
              <a:rPr lang="cs-CZ" dirty="0" smtClean="0"/>
              <a:t>řídí </a:t>
            </a:r>
            <a:r>
              <a:rPr lang="cs-CZ" dirty="0"/>
              <a:t>nejen čistě náboženské (např. liturgické) praktiky a věrouku, ale také četné aspekty každodenního života, majetkové, civilní i trestní právo. </a:t>
            </a:r>
            <a:endParaRPr lang="cs-CZ" dirty="0" smtClean="0"/>
          </a:p>
          <a:p>
            <a:r>
              <a:rPr lang="cs-CZ" b="1" dirty="0" smtClean="0"/>
              <a:t>Midraš</a:t>
            </a:r>
            <a:r>
              <a:rPr lang="cs-CZ" dirty="0" smtClean="0"/>
              <a:t> – znamená obecné </a:t>
            </a:r>
            <a:r>
              <a:rPr lang="cs-CZ" dirty="0"/>
              <a:t>vykládání Písma a bádání v </a:t>
            </a:r>
            <a:r>
              <a:rPr lang="cs-CZ" dirty="0" smtClean="0"/>
              <a:t>něm.</a:t>
            </a:r>
            <a:endParaRPr lang="cs-CZ" dirty="0" smtClean="0"/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671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anded Design Blue 16x9">
  <a:themeElements>
    <a:clrScheme name="Banded_Design_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lumMod val="0"/>
                <a:lumOff val="100000"/>
              </a:schemeClr>
            </a:gs>
            <a:gs pos="72000">
              <a:schemeClr val="phClr"/>
            </a:gs>
            <a:gs pos="100000">
              <a:schemeClr val="phClr">
                <a:lumMod val="90000"/>
              </a:schemeClr>
            </a:gs>
          </a:gsLst>
          <a:lin ang="5400000" scaled="1"/>
        </a:gradFill>
        <a:gradFill flip="none" rotWithShape="1">
          <a:gsLst>
            <a:gs pos="32000">
              <a:schemeClr val="phClr"/>
            </a:gs>
            <a:gs pos="100000">
              <a:schemeClr val="phClr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_Design_Blue_16x9_TP102895237.potx" id="{0A7C5A3A-35E8-498D-93AA-7A42DAB11DBB}" vid="{373EC15F-7759-41CE-9987-B11D6511F4AD}"/>
    </a:ext>
  </a:extLst>
</a:theme>
</file>

<file path=ppt/theme/theme2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4264BA5-BE9F-44D2-9B86-8E00ED566E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s modrými pruhy a fotkou východu slunce v horách (širokoúhlá)</Template>
  <TotalTime>391</TotalTime>
  <Words>1617</Words>
  <Application>Microsoft Office PowerPoint</Application>
  <PresentationFormat>Širokoúhlá obrazovka</PresentationFormat>
  <Paragraphs>96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Corbel</vt:lpstr>
      <vt:lpstr>Euphemia</vt:lpstr>
      <vt:lpstr>Wingdings</vt:lpstr>
      <vt:lpstr>Banded Design Blue 16x9</vt:lpstr>
      <vt:lpstr>Etické kořeny evropské kultury</vt:lpstr>
      <vt:lpstr>Judaismus </vt:lpstr>
      <vt:lpstr>Judaismus – vznik označení</vt:lpstr>
      <vt:lpstr>Židé a židovské náboženství - vysvětlení</vt:lpstr>
      <vt:lpstr>Judaismus – historie národa</vt:lpstr>
      <vt:lpstr>Judaismus – současnost národa</vt:lpstr>
      <vt:lpstr>Shrnutí historie</vt:lpstr>
      <vt:lpstr>Judaismus – výchozí hodnotové zdroje</vt:lpstr>
      <vt:lpstr>Judaismus – aplikované hodnotové zdroje</vt:lpstr>
      <vt:lpstr>Nejdůležitější etický zdroj v judaismu</vt:lpstr>
      <vt:lpstr>Etické zdroje  v současném judaismu</vt:lpstr>
      <vt:lpstr>Judaistická etika  - shrnutí</vt:lpstr>
      <vt:lpstr>Judaismus – etické principy</vt:lpstr>
      <vt:lpstr>Literatura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Rozložení s nadpisem</dc:title>
  <dc:creator>Ivanova Katerina</dc:creator>
  <cp:keywords/>
  <cp:lastModifiedBy>Ivanová Kateřina</cp:lastModifiedBy>
  <cp:revision>57</cp:revision>
  <dcterms:created xsi:type="dcterms:W3CDTF">2018-09-20T11:08:19Z</dcterms:created>
  <dcterms:modified xsi:type="dcterms:W3CDTF">2018-10-22T10:06:43Z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TC028952539991</vt:lpwstr>
  </property>
</Properties>
</file>