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65" r:id="rId3"/>
    <p:sldId id="273" r:id="rId4"/>
    <p:sldId id="274" r:id="rId5"/>
    <p:sldId id="282" r:id="rId6"/>
    <p:sldId id="275" r:id="rId7"/>
    <p:sldId id="281" r:id="rId8"/>
    <p:sldId id="277" r:id="rId9"/>
    <p:sldId id="279" r:id="rId10"/>
    <p:sldId id="276" r:id="rId11"/>
    <p:sldId id="280" r:id="rId12"/>
    <p:sldId id="284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Jiný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4.10.2018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4.10.2018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4.10.2018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r>
              <a:rPr lang="cs-CZ" dirty="0" smtClean="0"/>
              <a:t>Šestý</a:t>
            </a:r>
          </a:p>
          <a:p>
            <a:pPr lvl="6"/>
            <a:r>
              <a:rPr lang="cs-CZ" dirty="0" smtClean="0"/>
              <a:t>Sedmý</a:t>
            </a:r>
          </a:p>
          <a:p>
            <a:pPr lvl="7"/>
            <a:r>
              <a:rPr lang="cs-CZ" dirty="0" smtClean="0"/>
              <a:t>Osmý</a:t>
            </a:r>
          </a:p>
          <a:p>
            <a:pPr lvl="8"/>
            <a:r>
              <a:rPr lang="cs-CZ" dirty="0" smtClean="0"/>
              <a:t>Devátý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4.10.2018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jepis.com/ucebnice/kultura-antickeho-recka/" TargetMode="External"/><Relationship Id="rId2" Type="http://schemas.openxmlformats.org/officeDocument/2006/relationships/hyperlink" Target="http://www.antickysvet.cz/24832-recke-dejin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f.cuni.cz/wp-content/uploads/2014/03/Anticke-tradice_Soucek_V%c3%bdznam-antick%c3%a9ho-d%c4%9bdictv%c3%ad_den_latiny_2013.pdf" TargetMode="External"/><Relationship Id="rId4" Type="http://schemas.openxmlformats.org/officeDocument/2006/relationships/hyperlink" Target="https://www.znovu.cz/ex/recko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Etické kořeny evropské kultury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Antika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Antika – etické principy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Svobodní </a:t>
            </a:r>
            <a:r>
              <a:rPr lang="cs-CZ" dirty="0" smtClean="0"/>
              <a:t>občané </a:t>
            </a:r>
            <a:r>
              <a:rPr lang="cs-CZ" b="1" dirty="0" smtClean="0"/>
              <a:t>se podíleli </a:t>
            </a:r>
            <a:r>
              <a:rPr lang="cs-CZ" dirty="0" smtClean="0"/>
              <a:t>na správě </a:t>
            </a:r>
            <a:r>
              <a:rPr lang="cs-CZ" b="1" dirty="0" smtClean="0"/>
              <a:t>věcí veřejných</a:t>
            </a:r>
            <a:r>
              <a:rPr lang="cs-CZ" dirty="0" smtClean="0"/>
              <a:t>;</a:t>
            </a:r>
          </a:p>
          <a:p>
            <a:r>
              <a:rPr lang="cs-CZ" dirty="0" smtClean="0"/>
              <a:t>Důležitými faktory jsou ve společnosti </a:t>
            </a:r>
            <a:r>
              <a:rPr lang="cs-CZ" b="1" dirty="0" smtClean="0"/>
              <a:t>odpovědnost</a:t>
            </a:r>
            <a:r>
              <a:rPr lang="cs-CZ" dirty="0" smtClean="0"/>
              <a:t> a nutnost </a:t>
            </a:r>
            <a:r>
              <a:rPr lang="cs-CZ" b="1" dirty="0" smtClean="0"/>
              <a:t>samostatného rozhodování</a:t>
            </a:r>
            <a:r>
              <a:rPr lang="cs-CZ" dirty="0" smtClean="0"/>
              <a:t>. Ty vedly k rozvoji </a:t>
            </a:r>
            <a:r>
              <a:rPr lang="cs-CZ" b="1" dirty="0" smtClean="0"/>
              <a:t>individualismu</a:t>
            </a:r>
            <a:r>
              <a:rPr lang="cs-CZ" dirty="0" smtClean="0"/>
              <a:t> provázeného </a:t>
            </a:r>
            <a:r>
              <a:rPr lang="cs-CZ" b="1" dirty="0" smtClean="0"/>
              <a:t>praktickým, racionálním myšlením</a:t>
            </a:r>
            <a:r>
              <a:rPr lang="cs-CZ" dirty="0" smtClean="0"/>
              <a:t> i vyspělou </a:t>
            </a:r>
            <a:r>
              <a:rPr lang="cs-CZ" b="1" dirty="0" smtClean="0"/>
              <a:t>duchovní a uměleckou tvorbou;</a:t>
            </a:r>
          </a:p>
          <a:p>
            <a:r>
              <a:rPr lang="cs-CZ" dirty="0" smtClean="0"/>
              <a:t>To přispělo ke </a:t>
            </a:r>
            <a:r>
              <a:rPr lang="cs-CZ" b="1" dirty="0" smtClean="0"/>
              <a:t>vzniku politiky </a:t>
            </a:r>
            <a:r>
              <a:rPr lang="cs-CZ" dirty="0" smtClean="0"/>
              <a:t>ve vlastním slova smyslu, to jest takové, kdy jeden názor nelze zcela oktrojovat bez ohledu na názory ostatních. V Řecku </a:t>
            </a:r>
            <a:r>
              <a:rPr lang="cs-CZ" b="1" dirty="0" smtClean="0"/>
              <a:t>neexistovaly tak propastné sociální rozdíly</a:t>
            </a:r>
            <a:r>
              <a:rPr lang="cs-CZ" dirty="0" smtClean="0"/>
              <a:t> jako v orientálních despociích.</a:t>
            </a:r>
          </a:p>
          <a:p>
            <a:r>
              <a:rPr lang="cs-CZ" dirty="0" smtClean="0"/>
              <a:t>Mezi důležité rysy řeckého ducha, které daly řecké kultuře (a posléze i naší) její svébytný charakter patří především </a:t>
            </a:r>
            <a:r>
              <a:rPr lang="cs-CZ" b="1" dirty="0" smtClean="0"/>
              <a:t>značná soutěživost</a:t>
            </a:r>
            <a:r>
              <a:rPr lang="cs-CZ" dirty="0" smtClean="0"/>
              <a:t>, hovoříme o tzv. </a:t>
            </a:r>
            <a:r>
              <a:rPr lang="cs-CZ" dirty="0" err="1" smtClean="0"/>
              <a:t>agonálním</a:t>
            </a:r>
            <a:r>
              <a:rPr lang="cs-CZ" dirty="0" smtClean="0"/>
              <a:t> duchu řecké společnosti, jenž se projevoval ve </a:t>
            </a:r>
            <a:r>
              <a:rPr lang="cs-CZ" b="1" dirty="0" smtClean="0"/>
              <a:t>snaze vyniknout nad ostatní</a:t>
            </a:r>
            <a:r>
              <a:rPr lang="cs-CZ" dirty="0" smtClean="0"/>
              <a:t>. Jeho nejznámějším projevem jsou nesporně sportovní soutěže konané v Olympii, v Delfách i jinde - tradice konání olympijských her.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50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Antika – shrnutí nejdůležitějších etických principů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20240"/>
            <a:ext cx="9509760" cy="410933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voboda člověka a ochrana jeho práv</a:t>
            </a:r>
          </a:p>
          <a:p>
            <a:r>
              <a:rPr lang="cs-CZ" dirty="0" smtClean="0"/>
              <a:t>Odpovědnost jednotlivce před společností </a:t>
            </a:r>
          </a:p>
          <a:p>
            <a:r>
              <a:rPr lang="cs-CZ" dirty="0" smtClean="0"/>
              <a:t>Možnost podílet se na politickém dění</a:t>
            </a:r>
          </a:p>
          <a:p>
            <a:r>
              <a:rPr lang="cs-CZ" dirty="0" smtClean="0"/>
              <a:t>Podpora vzdělanosti a zdravé soutěživosti</a:t>
            </a:r>
          </a:p>
          <a:p>
            <a:r>
              <a:rPr lang="cs-CZ" dirty="0" smtClean="0"/>
              <a:t>Rovnost mezi lidmi (ne však mezi svobodnými a otroky)</a:t>
            </a:r>
          </a:p>
          <a:p>
            <a:r>
              <a:rPr lang="cs-CZ" dirty="0" smtClean="0"/>
              <a:t>Respektování názorů druhých </a:t>
            </a:r>
          </a:p>
          <a:p>
            <a:r>
              <a:rPr lang="cs-CZ" dirty="0" smtClean="0"/>
              <a:t>Diskuze jako způsob řešení neshodných názorů (nikoliv boj)</a:t>
            </a:r>
          </a:p>
          <a:p>
            <a:r>
              <a:rPr lang="cs-CZ" dirty="0" smtClean="0"/>
              <a:t>Právní normy pro všechny</a:t>
            </a:r>
          </a:p>
          <a:p>
            <a:r>
              <a:rPr lang="cs-CZ" dirty="0" smtClean="0"/>
              <a:t>Podpora literární, malířské, sochařské, divadelní tvorby</a:t>
            </a:r>
          </a:p>
          <a:p>
            <a:r>
              <a:rPr lang="cs-CZ" dirty="0" smtClean="0"/>
              <a:t>Podpora zdravého životního stylu (sport a dietní doporučení)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2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prameny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www.antickysvet.cz/24832-recke-dejiny</a:t>
            </a:r>
            <a:endParaRPr lang="cs-CZ" dirty="0" smtClean="0"/>
          </a:p>
          <a:p>
            <a:r>
              <a:rPr lang="en-US" dirty="0">
                <a:hlinkClick r:id="rId3"/>
              </a:rPr>
              <a:t>http://www.dejepis.com/ucebnice/kultura-antickeho-recka</a:t>
            </a:r>
            <a:r>
              <a:rPr lang="en-US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www.znovu.cz/ex/recko.htm</a:t>
            </a:r>
            <a:endParaRPr lang="cs-CZ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www.ff.cuni.cz/wp-content/uploads/2014/03/Anticke-tradice_Soucek_V%c3%bdznam-antick%c3%a9ho-d%c4%9bdictv%c3%ad_den_latiny_2013.pdf</a:t>
            </a:r>
            <a:endParaRPr lang="cs-CZ" dirty="0" smtClean="0"/>
          </a:p>
          <a:p>
            <a:r>
              <a:rPr lang="cs-CZ" dirty="0" smtClean="0"/>
              <a:t>ANZENBACHER, </a:t>
            </a:r>
            <a:r>
              <a:rPr lang="cs-CZ" dirty="0" err="1" smtClean="0"/>
              <a:t>Arno</a:t>
            </a:r>
            <a:r>
              <a:rPr lang="cs-CZ" dirty="0" smtClean="0"/>
              <a:t>, 2001. </a:t>
            </a:r>
            <a:r>
              <a:rPr lang="cs-CZ" i="1" dirty="0" smtClean="0"/>
              <a:t>Úvod do etiky</a:t>
            </a:r>
            <a:r>
              <a:rPr lang="cs-CZ" dirty="0" smtClean="0"/>
              <a:t>. Praha: Karmelitánské nakladatelství. ISBN 80-7192-698-1.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Antika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 – vznik kultury</a:t>
            </a:r>
          </a:p>
          <a:p>
            <a:r>
              <a:rPr lang="cs-CZ" dirty="0" smtClean="0"/>
              <a:t>Antika – historie (mytologická a filozofická)</a:t>
            </a:r>
          </a:p>
          <a:p>
            <a:r>
              <a:rPr lang="cs-CZ" dirty="0" smtClean="0"/>
              <a:t>Antika - hodnotové zdroje</a:t>
            </a:r>
          </a:p>
          <a:p>
            <a:r>
              <a:rPr lang="cs-CZ" dirty="0"/>
              <a:t>Antika – význam pro </a:t>
            </a:r>
            <a:r>
              <a:rPr lang="cs-CZ" dirty="0" smtClean="0"/>
              <a:t>současnost</a:t>
            </a:r>
          </a:p>
          <a:p>
            <a:r>
              <a:rPr lang="cs-CZ" dirty="0"/>
              <a:t>Antika – </a:t>
            </a:r>
            <a:r>
              <a:rPr lang="cs-CZ" dirty="0" smtClean="0"/>
              <a:t>odkaz </a:t>
            </a:r>
            <a:r>
              <a:rPr lang="cs-CZ" dirty="0"/>
              <a:t>pro </a:t>
            </a:r>
            <a:r>
              <a:rPr lang="cs-CZ" dirty="0" smtClean="0"/>
              <a:t>současnost</a:t>
            </a:r>
            <a:endParaRPr lang="cs-CZ" dirty="0"/>
          </a:p>
          <a:p>
            <a:r>
              <a:rPr lang="cs-CZ" dirty="0" smtClean="0"/>
              <a:t>Antika – etické principy</a:t>
            </a:r>
          </a:p>
          <a:p>
            <a:r>
              <a:rPr lang="cs-CZ" dirty="0" smtClean="0"/>
              <a:t>Antika – shrnutí nejdůležitějších etických principů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Antika – vznik kultury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Antika (z latinského </a:t>
            </a:r>
            <a:r>
              <a:rPr lang="cs-CZ" dirty="0" err="1" smtClean="0"/>
              <a:t>antiquitas</a:t>
            </a:r>
            <a:r>
              <a:rPr lang="cs-CZ" dirty="0" smtClean="0"/>
              <a:t> „dávné časy“). Období </a:t>
            </a:r>
            <a:r>
              <a:rPr lang="cs-CZ" dirty="0"/>
              <a:t>antiky je </a:t>
            </a:r>
            <a:r>
              <a:rPr lang="cs-CZ" dirty="0" smtClean="0"/>
              <a:t>vyvrcholením </a:t>
            </a:r>
            <a:r>
              <a:rPr lang="cs-CZ" dirty="0"/>
              <a:t>starověku. </a:t>
            </a:r>
            <a:endParaRPr lang="cs-CZ" dirty="0" smtClean="0"/>
          </a:p>
          <a:p>
            <a:r>
              <a:rPr lang="cs-CZ" dirty="0" smtClean="0"/>
              <a:t>Za počátek antiky  lze považovat archaické období </a:t>
            </a:r>
            <a:r>
              <a:rPr lang="cs-CZ" b="1" dirty="0" smtClean="0"/>
              <a:t>starověkého Řecka </a:t>
            </a:r>
            <a:r>
              <a:rPr lang="cs-CZ" dirty="0" smtClean="0"/>
              <a:t>od 8. do 5. století př. n. l. a za její konec zánik </a:t>
            </a:r>
            <a:r>
              <a:rPr lang="cs-CZ" b="1" dirty="0" smtClean="0"/>
              <a:t>Západořímské říše </a:t>
            </a:r>
            <a:r>
              <a:rPr lang="cs-CZ" dirty="0" smtClean="0"/>
              <a:t>roku 476 n. l. během pozdní antiky.</a:t>
            </a:r>
          </a:p>
          <a:p>
            <a:r>
              <a:rPr lang="cs-CZ" dirty="0" smtClean="0"/>
              <a:t>Pojmem </a:t>
            </a:r>
            <a:r>
              <a:rPr lang="cs-CZ" dirty="0"/>
              <a:t>antika chápeme nejen dějiny starověkého Řecka a Říma, ale také dějiny zemí, které byly pod jejich vlivem.</a:t>
            </a:r>
            <a:endParaRPr lang="cs-CZ" dirty="0" smtClean="0"/>
          </a:p>
          <a:p>
            <a:r>
              <a:rPr lang="cs-CZ" dirty="0" smtClean="0"/>
              <a:t>Vznik antické kultury je spjat s </a:t>
            </a:r>
            <a:r>
              <a:rPr lang="cs-CZ" b="1" dirty="0" smtClean="0"/>
              <a:t>mytologií a náboženským polyteismem</a:t>
            </a:r>
          </a:p>
          <a:p>
            <a:r>
              <a:rPr lang="cs-CZ" dirty="0" smtClean="0"/>
              <a:t>Na přelomu 7. a 6. století vzniká </a:t>
            </a:r>
            <a:r>
              <a:rPr lang="cs-CZ" b="1" dirty="0" smtClean="0"/>
              <a:t>filozofie</a:t>
            </a:r>
            <a:r>
              <a:rPr lang="cs-CZ" dirty="0" smtClean="0"/>
              <a:t> jako pokus odpovědět racionálně na otázky týkající se světa a života (Jak vznikl svět, Co je jeho podstatou, Jak poznat svět, Jaký je smysl života, …)</a:t>
            </a:r>
          </a:p>
          <a:p>
            <a:r>
              <a:rPr lang="cs-CZ" dirty="0"/>
              <a:t>Řecké dějiny nabízejí strhující cestu od miniaturních státečků v Kykladských ostrovech po monstrózní střety s perskou </a:t>
            </a:r>
            <a:r>
              <a:rPr lang="cs-CZ" dirty="0" smtClean="0"/>
              <a:t>říší…</a:t>
            </a:r>
          </a:p>
        </p:txBody>
      </p:sp>
    </p:spTree>
    <p:extLst>
      <p:ext uri="{BB962C8B-B14F-4D97-AF65-F5344CB8AC3E}">
        <p14:creationId xmlns:p14="http://schemas.microsoft.com/office/powerpoint/2010/main" val="37381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010" y="1763486"/>
            <a:ext cx="6348549" cy="5264331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175657" y="537031"/>
            <a:ext cx="9575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Kořeny rozvoje antické kultury musíme hledat především v Řecku, musíme si při tom být ovšem vědomi toho, že sami Řekové byli v mnohém zavázáni starším kulturám Předního východu.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Antika – mytologická historie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2024743"/>
            <a:ext cx="9509760" cy="4004836"/>
          </a:xfrm>
        </p:spPr>
        <p:txBody>
          <a:bodyPr numCol="2">
            <a:normAutofit fontScale="47500" lnSpcReduction="20000"/>
          </a:bodyPr>
          <a:lstStyle/>
          <a:p>
            <a:pPr marL="45720" indent="0">
              <a:buNone/>
            </a:pPr>
            <a:r>
              <a:rPr lang="cs-CZ" sz="3300" b="1" dirty="0" smtClean="0"/>
              <a:t>I. </a:t>
            </a:r>
            <a:r>
              <a:rPr lang="cs-CZ" sz="3300" b="1" dirty="0"/>
              <a:t>generace </a:t>
            </a:r>
            <a:r>
              <a:rPr lang="cs-CZ" sz="3300" b="1" dirty="0" smtClean="0"/>
              <a:t>bohů </a:t>
            </a:r>
            <a:r>
              <a:rPr lang="cs-CZ" sz="3300" dirty="0" smtClean="0"/>
              <a:t>- hory</a:t>
            </a:r>
            <a:r>
              <a:rPr lang="cs-CZ" sz="3300" dirty="0"/>
              <a:t>, moře, nebe</a:t>
            </a:r>
          </a:p>
          <a:p>
            <a:pPr marL="45720" indent="0">
              <a:buNone/>
            </a:pPr>
            <a:r>
              <a:rPr lang="cs-CZ" sz="3300" b="1" dirty="0"/>
              <a:t>II. g</a:t>
            </a:r>
            <a:r>
              <a:rPr lang="cs-CZ" sz="3300" b="1" dirty="0" smtClean="0"/>
              <a:t>enerace bohů </a:t>
            </a:r>
            <a:r>
              <a:rPr lang="cs-CZ" sz="3300" dirty="0" smtClean="0"/>
              <a:t>- Kyklopové </a:t>
            </a:r>
            <a:r>
              <a:rPr lang="cs-CZ" sz="3300" dirty="0"/>
              <a:t>(6 titánů + 6 </a:t>
            </a:r>
            <a:r>
              <a:rPr lang="cs-CZ" sz="3300" dirty="0" err="1"/>
              <a:t>titánek</a:t>
            </a:r>
            <a:r>
              <a:rPr lang="cs-CZ" sz="3300" dirty="0"/>
              <a:t>)</a:t>
            </a:r>
          </a:p>
          <a:p>
            <a:pPr marL="45720" indent="0">
              <a:buNone/>
            </a:pPr>
            <a:r>
              <a:rPr lang="cs-CZ" sz="3300" b="1" dirty="0" smtClean="0"/>
              <a:t>III</a:t>
            </a:r>
            <a:r>
              <a:rPr lang="cs-CZ" sz="3300" b="1" dirty="0"/>
              <a:t>. generace </a:t>
            </a:r>
            <a:r>
              <a:rPr lang="cs-CZ" sz="3300" b="1" dirty="0" smtClean="0"/>
              <a:t>bohů:</a:t>
            </a:r>
            <a:endParaRPr lang="cs-CZ" sz="3300" b="1" dirty="0"/>
          </a:p>
          <a:p>
            <a:pPr marL="45720" indent="0">
              <a:lnSpc>
                <a:spcPct val="170000"/>
              </a:lnSpc>
              <a:buNone/>
            </a:pPr>
            <a:r>
              <a:rPr lang="cs-CZ" sz="3300" dirty="0"/>
              <a:t>Zeus (vládce bohů, 2.p. Dia) </a:t>
            </a:r>
            <a:r>
              <a:rPr lang="cs-CZ" sz="3300" i="1" dirty="0"/>
              <a:t>Jupiter</a:t>
            </a:r>
            <a:br>
              <a:rPr lang="cs-CZ" sz="3300" i="1" dirty="0"/>
            </a:br>
            <a:r>
              <a:rPr lang="cs-CZ" sz="3300" dirty="0"/>
              <a:t>Héra (manžela Dia) </a:t>
            </a:r>
            <a:r>
              <a:rPr lang="cs-CZ" sz="3300" i="1" dirty="0"/>
              <a:t>Juno</a:t>
            </a:r>
            <a:br>
              <a:rPr lang="cs-CZ" sz="3300" i="1" dirty="0"/>
            </a:br>
            <a:r>
              <a:rPr lang="cs-CZ" sz="3300" i="1" dirty="0" err="1"/>
              <a:t>Hádés</a:t>
            </a:r>
            <a:r>
              <a:rPr lang="cs-CZ" sz="3300" i="1" dirty="0"/>
              <a:t> (bůh podsvětí) Pluto</a:t>
            </a:r>
            <a:br>
              <a:rPr lang="cs-CZ" sz="3300" i="1" dirty="0"/>
            </a:br>
            <a:r>
              <a:rPr lang="cs-CZ" sz="3300" dirty="0" err="1"/>
              <a:t>Poseidón</a:t>
            </a:r>
            <a:r>
              <a:rPr lang="cs-CZ" sz="3300" dirty="0"/>
              <a:t> (bůh moře) </a:t>
            </a:r>
            <a:r>
              <a:rPr lang="cs-CZ" sz="3300" i="1" dirty="0"/>
              <a:t>Neptun</a:t>
            </a:r>
            <a:r>
              <a:rPr lang="cs-CZ" sz="3300" dirty="0"/>
              <a:t/>
            </a:r>
            <a:br>
              <a:rPr lang="cs-CZ" sz="3300" dirty="0"/>
            </a:br>
            <a:r>
              <a:rPr lang="cs-CZ" sz="3300" dirty="0" err="1"/>
              <a:t>Demetér</a:t>
            </a:r>
            <a:r>
              <a:rPr lang="cs-CZ" sz="3300" dirty="0"/>
              <a:t> (bohyně plodnosti) </a:t>
            </a:r>
            <a:r>
              <a:rPr lang="cs-CZ" sz="3300" i="1" dirty="0"/>
              <a:t>Ceres</a:t>
            </a:r>
            <a:br>
              <a:rPr lang="cs-CZ" sz="3300" i="1" dirty="0"/>
            </a:br>
            <a:r>
              <a:rPr lang="cs-CZ" sz="3300" dirty="0" err="1"/>
              <a:t>Héfaistos</a:t>
            </a:r>
            <a:r>
              <a:rPr lang="cs-CZ" sz="3300" dirty="0"/>
              <a:t> (bůh ohně a kovářství)</a:t>
            </a:r>
            <a:r>
              <a:rPr lang="cs-CZ" sz="3300" i="1" dirty="0"/>
              <a:t>Vulkán</a:t>
            </a:r>
            <a:br>
              <a:rPr lang="cs-CZ" sz="3300" i="1" dirty="0"/>
            </a:br>
            <a:r>
              <a:rPr lang="cs-CZ" sz="3300" dirty="0" err="1"/>
              <a:t>Árés</a:t>
            </a:r>
            <a:r>
              <a:rPr lang="cs-CZ" sz="3300" dirty="0"/>
              <a:t> (bůh války) </a:t>
            </a:r>
            <a:r>
              <a:rPr lang="cs-CZ" sz="3300" i="1" dirty="0" smtClean="0"/>
              <a:t>Mars</a:t>
            </a:r>
          </a:p>
          <a:p>
            <a:pPr marL="45720" indent="0">
              <a:buNone/>
            </a:pPr>
            <a:endParaRPr lang="cs-CZ" sz="3300" dirty="0" smtClean="0"/>
          </a:p>
          <a:p>
            <a:pPr marL="45720" indent="0">
              <a:buNone/>
            </a:pPr>
            <a:r>
              <a:rPr lang="cs-CZ" sz="3300" b="1" dirty="0" smtClean="0"/>
              <a:t>IV. generace bohů:</a:t>
            </a:r>
          </a:p>
          <a:p>
            <a:pPr marL="45720" indent="0">
              <a:lnSpc>
                <a:spcPct val="170000"/>
              </a:lnSpc>
              <a:buNone/>
            </a:pPr>
            <a:r>
              <a:rPr lang="cs-CZ" sz="3300" dirty="0" smtClean="0"/>
              <a:t>Athéna (bohyně moudrosti, umění a vědy) </a:t>
            </a:r>
            <a:r>
              <a:rPr lang="cs-CZ" sz="3300" i="1" dirty="0" smtClean="0"/>
              <a:t>Minerva</a:t>
            </a:r>
            <a:br>
              <a:rPr lang="cs-CZ" sz="3300" i="1" dirty="0" smtClean="0"/>
            </a:br>
            <a:r>
              <a:rPr lang="cs-CZ" sz="3300" dirty="0" err="1" smtClean="0"/>
              <a:t>Afrodíta</a:t>
            </a:r>
            <a:r>
              <a:rPr lang="cs-CZ" sz="3300" dirty="0" smtClean="0"/>
              <a:t> (bohyně krásy, lásky a mládí) </a:t>
            </a:r>
            <a:r>
              <a:rPr lang="cs-CZ" sz="3300" i="1" dirty="0" smtClean="0"/>
              <a:t>Venuše</a:t>
            </a:r>
            <a:br>
              <a:rPr lang="cs-CZ" sz="3300" i="1" dirty="0" smtClean="0"/>
            </a:br>
            <a:r>
              <a:rPr lang="cs-CZ" sz="3300" dirty="0" smtClean="0"/>
              <a:t>Artemis (bohyně lovu a měsíčního svitu) </a:t>
            </a:r>
            <a:r>
              <a:rPr lang="cs-CZ" sz="3300" i="1" dirty="0" smtClean="0"/>
              <a:t>Diana</a:t>
            </a:r>
            <a:br>
              <a:rPr lang="cs-CZ" sz="3300" i="1" dirty="0" smtClean="0"/>
            </a:br>
            <a:r>
              <a:rPr lang="cs-CZ" sz="3300" dirty="0" smtClean="0"/>
              <a:t>Apollón (bůh slunce, harmonie a vůdce múz) </a:t>
            </a:r>
            <a:r>
              <a:rPr lang="cs-CZ" sz="3300" i="1" dirty="0" smtClean="0"/>
              <a:t>Apollo</a:t>
            </a:r>
            <a:br>
              <a:rPr lang="cs-CZ" sz="3300" i="1" dirty="0" smtClean="0"/>
            </a:br>
            <a:r>
              <a:rPr lang="cs-CZ" sz="3300" dirty="0" smtClean="0"/>
              <a:t>Dionýsos (bůh plodnosti a vína) </a:t>
            </a:r>
            <a:r>
              <a:rPr lang="cs-CZ" sz="3300" i="1" dirty="0" smtClean="0"/>
              <a:t>Liber, </a:t>
            </a:r>
            <a:r>
              <a:rPr lang="cs-CZ" sz="3300" i="1" dirty="0" err="1" smtClean="0"/>
              <a:t>Bacchus</a:t>
            </a:r>
            <a:r>
              <a:rPr lang="cs-CZ" sz="3300" i="1" dirty="0" smtClean="0"/>
              <a:t/>
            </a:r>
            <a:br>
              <a:rPr lang="cs-CZ" sz="3300" i="1" dirty="0" smtClean="0"/>
            </a:br>
            <a:r>
              <a:rPr lang="cs-CZ" sz="3300" dirty="0" err="1" smtClean="0"/>
              <a:t>Hermés</a:t>
            </a:r>
            <a:r>
              <a:rPr lang="cs-CZ" sz="3300" dirty="0" smtClean="0"/>
              <a:t> (posel bohů, ochránce pocestných) </a:t>
            </a:r>
            <a:r>
              <a:rPr lang="cs-CZ" sz="3300" i="1" dirty="0" smtClean="0"/>
              <a:t>Merkur</a:t>
            </a:r>
            <a:endParaRPr lang="cs-CZ" sz="3300" dirty="0" smtClean="0"/>
          </a:p>
          <a:p>
            <a:pPr marL="45720" indent="0">
              <a:lnSpc>
                <a:spcPct val="170000"/>
              </a:lnSpc>
              <a:buNone/>
            </a:pPr>
            <a:endParaRPr lang="cs-CZ" dirty="0" smtClean="0"/>
          </a:p>
          <a:p>
            <a:pPr marL="4572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5377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Antika – filozofická historie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Řeckou filozofii dělíme na dva základní proudy: materialismus a idealismus. </a:t>
            </a:r>
          </a:p>
          <a:p>
            <a:r>
              <a:rPr lang="cs-CZ" dirty="0" smtClean="0"/>
              <a:t>Na přelomu 7. a 6. století př. K. vzniká Mílétská škola, jejíž učenci hledají pralátku, počátek, princip: </a:t>
            </a:r>
          </a:p>
          <a:p>
            <a:r>
              <a:rPr lang="cs-CZ" b="1" dirty="0" err="1" smtClean="0"/>
              <a:t>Thálés</a:t>
            </a:r>
            <a:r>
              <a:rPr lang="cs-CZ" b="1" dirty="0" smtClean="0"/>
              <a:t> z </a:t>
            </a:r>
            <a:r>
              <a:rPr lang="cs-CZ" b="1" dirty="0" err="1" smtClean="0"/>
              <a:t>Mílétu</a:t>
            </a:r>
            <a:r>
              <a:rPr lang="cs-CZ" b="1" dirty="0" smtClean="0"/>
              <a:t> </a:t>
            </a:r>
            <a:r>
              <a:rPr lang="cs-CZ" dirty="0" smtClean="0"/>
              <a:t>(základem všeho je voda = </a:t>
            </a:r>
            <a:r>
              <a:rPr lang="cs-CZ" dirty="0" err="1" smtClean="0"/>
              <a:t>hydor</a:t>
            </a:r>
            <a:r>
              <a:rPr lang="cs-CZ" dirty="0" smtClean="0"/>
              <a:t>);</a:t>
            </a:r>
          </a:p>
          <a:p>
            <a:r>
              <a:rPr lang="cs-CZ" b="1" dirty="0" smtClean="0"/>
              <a:t> </a:t>
            </a:r>
            <a:r>
              <a:rPr lang="cs-CZ" b="1" dirty="0" err="1" smtClean="0"/>
              <a:t>Anaximandros</a:t>
            </a:r>
            <a:r>
              <a:rPr lang="cs-CZ" b="1" dirty="0" smtClean="0"/>
              <a:t> </a:t>
            </a:r>
            <a:r>
              <a:rPr lang="cs-CZ" dirty="0" smtClean="0"/>
              <a:t>(základem všeho je neurčitelná látka – </a:t>
            </a:r>
            <a:r>
              <a:rPr lang="cs-CZ" dirty="0" err="1" smtClean="0"/>
              <a:t>apeiron</a:t>
            </a:r>
            <a:r>
              <a:rPr lang="cs-CZ" dirty="0" smtClean="0"/>
              <a:t>);</a:t>
            </a:r>
          </a:p>
          <a:p>
            <a:r>
              <a:rPr lang="cs-CZ" dirty="0" smtClean="0"/>
              <a:t> </a:t>
            </a:r>
            <a:r>
              <a:rPr lang="cs-CZ" b="1" dirty="0" err="1" smtClean="0"/>
              <a:t>Anaximendes</a:t>
            </a:r>
            <a:r>
              <a:rPr lang="cs-CZ" dirty="0" smtClean="0"/>
              <a:t> (základem všeho je vzduch = </a:t>
            </a:r>
            <a:r>
              <a:rPr lang="cs-CZ" dirty="0" err="1" smtClean="0"/>
              <a:t>apeiron</a:t>
            </a:r>
            <a:r>
              <a:rPr lang="cs-CZ" dirty="0" smtClean="0"/>
              <a:t> aer).</a:t>
            </a:r>
          </a:p>
          <a:p>
            <a:r>
              <a:rPr lang="cs-CZ" b="1" dirty="0" smtClean="0"/>
              <a:t>Velcí myslitelé antického světa: </a:t>
            </a:r>
            <a:r>
              <a:rPr lang="cs-CZ" dirty="0" err="1" smtClean="0"/>
              <a:t>Herakleitos</a:t>
            </a:r>
            <a:r>
              <a:rPr lang="cs-CZ" dirty="0" smtClean="0"/>
              <a:t> z </a:t>
            </a:r>
            <a:r>
              <a:rPr lang="cs-CZ" dirty="0" err="1" smtClean="0"/>
              <a:t>Efezu</a:t>
            </a:r>
            <a:r>
              <a:rPr lang="cs-CZ" dirty="0" smtClean="0"/>
              <a:t>, </a:t>
            </a:r>
            <a:r>
              <a:rPr lang="cs-CZ" dirty="0" err="1" smtClean="0"/>
              <a:t>Sókratés</a:t>
            </a:r>
            <a:r>
              <a:rPr lang="cs-CZ" dirty="0" smtClean="0"/>
              <a:t>, Platón, </a:t>
            </a:r>
            <a:r>
              <a:rPr lang="cs-CZ" dirty="0" err="1" smtClean="0"/>
              <a:t>Aristotelés</a:t>
            </a:r>
            <a:r>
              <a:rPr lang="cs-CZ" dirty="0" smtClean="0"/>
              <a:t>….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8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Antika – hodnotové 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rozpad</a:t>
            </a:r>
            <a:r>
              <a:rPr lang="en-US" dirty="0"/>
              <a:t> </a:t>
            </a:r>
            <a:r>
              <a:rPr lang="en-US" b="1" dirty="0" err="1"/>
              <a:t>rodové</a:t>
            </a:r>
            <a:r>
              <a:rPr lang="en-US" b="1" dirty="0"/>
              <a:t> </a:t>
            </a:r>
            <a:r>
              <a:rPr lang="en-US" dirty="0" err="1" smtClean="0"/>
              <a:t>společnosti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v</a:t>
            </a:r>
            <a:r>
              <a:rPr lang="en-US" dirty="0"/>
              <a:t> 8. </a:t>
            </a:r>
            <a:r>
              <a:rPr lang="en-US" dirty="0" err="1"/>
              <a:t>století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Kristem</a:t>
            </a:r>
            <a:r>
              <a:rPr lang="en-US" dirty="0"/>
              <a:t> </a:t>
            </a:r>
            <a:r>
              <a:rPr lang="en-US" b="1" dirty="0" err="1"/>
              <a:t>zaniká</a:t>
            </a:r>
            <a:r>
              <a:rPr lang="en-US" b="1" dirty="0"/>
              <a:t> </a:t>
            </a:r>
            <a:r>
              <a:rPr lang="en-US" b="1" dirty="0" err="1"/>
              <a:t>království</a:t>
            </a:r>
            <a:r>
              <a:rPr lang="en-US" b="1" dirty="0"/>
              <a:t> </a:t>
            </a:r>
            <a:r>
              <a:rPr lang="en-US" dirty="0"/>
              <a:t>a </a:t>
            </a:r>
            <a:r>
              <a:rPr lang="en-US" dirty="0" err="1"/>
              <a:t>vládne</a:t>
            </a:r>
            <a:r>
              <a:rPr lang="en-US" dirty="0"/>
              <a:t> </a:t>
            </a:r>
            <a:r>
              <a:rPr lang="en-US" dirty="0" err="1"/>
              <a:t>aristokracie</a:t>
            </a:r>
            <a:r>
              <a:rPr lang="en-US" dirty="0"/>
              <a:t>. </a:t>
            </a:r>
            <a:endParaRPr lang="cs-CZ" dirty="0" smtClean="0"/>
          </a:p>
          <a:p>
            <a:r>
              <a:rPr lang="en-US" dirty="0" err="1" smtClean="0"/>
              <a:t>řecká</a:t>
            </a:r>
            <a:r>
              <a:rPr lang="en-US" dirty="0" smtClean="0"/>
              <a:t> </a:t>
            </a:r>
            <a:r>
              <a:rPr lang="en-US" dirty="0" err="1" smtClean="0"/>
              <a:t>tyranida</a:t>
            </a:r>
            <a:r>
              <a:rPr lang="cs-CZ" dirty="0" smtClean="0"/>
              <a:t> (</a:t>
            </a:r>
            <a:r>
              <a:rPr lang="cs-CZ" dirty="0" err="1" smtClean="0"/>
              <a:t>tyrannos</a:t>
            </a:r>
            <a:r>
              <a:rPr lang="cs-CZ" dirty="0" smtClean="0"/>
              <a:t> – vládce)</a:t>
            </a:r>
            <a:r>
              <a:rPr lang="en-US" dirty="0" smtClean="0"/>
              <a:t> </a:t>
            </a:r>
            <a:r>
              <a:rPr lang="en-US" b="1" dirty="0" err="1"/>
              <a:t>zbavila</a:t>
            </a:r>
            <a:r>
              <a:rPr lang="en-US" b="1" dirty="0"/>
              <a:t> </a:t>
            </a:r>
            <a:r>
              <a:rPr lang="en-US" b="1" dirty="0" err="1"/>
              <a:t>aristokracii</a:t>
            </a:r>
            <a:r>
              <a:rPr lang="en-US" b="1" dirty="0"/>
              <a:t> </a:t>
            </a:r>
            <a:r>
              <a:rPr lang="en-US" dirty="0" err="1" smtClean="0"/>
              <a:t>moci</a:t>
            </a:r>
            <a:endParaRPr lang="en-US" dirty="0"/>
          </a:p>
          <a:p>
            <a:r>
              <a:rPr lang="en-US" dirty="0" err="1" smtClean="0"/>
              <a:t>umožnila</a:t>
            </a:r>
            <a:r>
              <a:rPr lang="en-US" dirty="0" smtClean="0"/>
              <a:t> </a:t>
            </a:r>
            <a:r>
              <a:rPr lang="en-US" dirty="0" err="1"/>
              <a:t>nastolit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(</a:t>
            </a:r>
            <a:r>
              <a:rPr lang="en-US" b="1" dirty="0" err="1"/>
              <a:t>demokracie</a:t>
            </a:r>
            <a:r>
              <a:rPr lang="en-US" dirty="0"/>
              <a:t>) 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/>
              <a:t>očátkem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období</a:t>
            </a:r>
            <a:r>
              <a:rPr lang="en-US" dirty="0"/>
              <a:t> </a:t>
            </a:r>
            <a:r>
              <a:rPr lang="en-US" b="1" dirty="0" err="1"/>
              <a:t>vznikl</a:t>
            </a:r>
            <a:r>
              <a:rPr lang="en-US" b="1" dirty="0"/>
              <a:t> </a:t>
            </a:r>
            <a:r>
              <a:rPr lang="en-US" b="1" dirty="0" err="1"/>
              <a:t>typ</a:t>
            </a:r>
            <a:r>
              <a:rPr lang="en-US" b="1" dirty="0"/>
              <a:t> </a:t>
            </a:r>
            <a:r>
              <a:rPr lang="en-US" b="1" dirty="0" err="1"/>
              <a:t>státu</a:t>
            </a:r>
            <a:r>
              <a:rPr lang="en-US" b="1" dirty="0"/>
              <a:t> </a:t>
            </a:r>
            <a:r>
              <a:rPr lang="en-US" b="1" dirty="0" err="1"/>
              <a:t>zvaný</a:t>
            </a:r>
            <a:r>
              <a:rPr lang="en-US" b="1" dirty="0"/>
              <a:t> polis</a:t>
            </a:r>
            <a:r>
              <a:rPr lang="en-US" dirty="0"/>
              <a:t>. </a:t>
            </a:r>
            <a:endParaRPr lang="cs-CZ" dirty="0" smtClean="0"/>
          </a:p>
          <a:p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městský</a:t>
            </a:r>
            <a:r>
              <a:rPr lang="en-US" dirty="0"/>
              <a:t> </a:t>
            </a:r>
            <a:r>
              <a:rPr lang="en-US" dirty="0" err="1"/>
              <a:t>stát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jehož</a:t>
            </a:r>
            <a:r>
              <a:rPr lang="en-US" dirty="0"/>
              <a:t> </a:t>
            </a:r>
            <a:r>
              <a:rPr lang="en-US" dirty="0" err="1"/>
              <a:t>správě</a:t>
            </a:r>
            <a:r>
              <a:rPr lang="en-US" dirty="0"/>
              <a:t> se </a:t>
            </a:r>
            <a:r>
              <a:rPr lang="en-US" dirty="0" err="1"/>
              <a:t>podíleli</a:t>
            </a:r>
            <a:r>
              <a:rPr lang="en-US" dirty="0"/>
              <a:t> </a:t>
            </a:r>
            <a:r>
              <a:rPr lang="en-US" b="1" dirty="0" err="1"/>
              <a:t>plnoprávní</a:t>
            </a:r>
            <a:r>
              <a:rPr lang="en-US" b="1" dirty="0"/>
              <a:t> </a:t>
            </a:r>
            <a:r>
              <a:rPr lang="en-US" b="1" dirty="0" err="1"/>
              <a:t>občané</a:t>
            </a:r>
            <a:r>
              <a:rPr lang="en-US" dirty="0"/>
              <a:t>.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pocházeli</a:t>
            </a:r>
            <a:r>
              <a:rPr lang="en-US" dirty="0"/>
              <a:t> z </a:t>
            </a:r>
            <a:r>
              <a:rPr lang="en-US" dirty="0" err="1"/>
              <a:t>řad</a:t>
            </a:r>
            <a:r>
              <a:rPr lang="en-US" dirty="0"/>
              <a:t> </a:t>
            </a:r>
            <a:r>
              <a:rPr lang="en-US" dirty="0" err="1"/>
              <a:t>svobodných</a:t>
            </a:r>
            <a:r>
              <a:rPr lang="en-US" dirty="0"/>
              <a:t> </a:t>
            </a:r>
            <a:r>
              <a:rPr lang="en-US" dirty="0" err="1"/>
              <a:t>obča</a:t>
            </a:r>
            <a:r>
              <a:rPr lang="cs-CZ" dirty="0" err="1" smtClean="0"/>
              <a:t>nů</a:t>
            </a:r>
            <a:r>
              <a:rPr lang="cs-CZ" dirty="0" smtClean="0"/>
              <a:t>.</a:t>
            </a:r>
            <a:endParaRPr lang="en-US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3788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140789"/>
            <a:ext cx="9509760" cy="1233424"/>
          </a:xfrm>
        </p:spPr>
        <p:txBody>
          <a:bodyPr/>
          <a:lstStyle/>
          <a:p>
            <a:r>
              <a:rPr lang="cs-CZ" dirty="0" smtClean="0"/>
              <a:t>Antika – význam pro současnost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700784"/>
            <a:ext cx="9509760" cy="432879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b="1" dirty="0" err="1"/>
              <a:t>demokracie</a:t>
            </a:r>
            <a:r>
              <a:rPr lang="en-US" dirty="0"/>
              <a:t> </a:t>
            </a:r>
            <a:r>
              <a:rPr lang="en-US" dirty="0" err="1"/>
              <a:t>vzniklo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starověkém</a:t>
            </a:r>
            <a:r>
              <a:rPr lang="en-US" dirty="0"/>
              <a:t> </a:t>
            </a:r>
            <a:r>
              <a:rPr lang="en-US" dirty="0" err="1"/>
              <a:t>Řecku</a:t>
            </a:r>
            <a:r>
              <a:rPr lang="en-US" dirty="0"/>
              <a:t>. </a:t>
            </a:r>
            <a:r>
              <a:rPr lang="en-US" dirty="0" err="1"/>
              <a:t>Znamenalo</a:t>
            </a:r>
            <a:r>
              <a:rPr lang="en-US" dirty="0"/>
              <a:t> </a:t>
            </a:r>
            <a:r>
              <a:rPr lang="en-US" dirty="0" err="1"/>
              <a:t>vládu</a:t>
            </a:r>
            <a:r>
              <a:rPr lang="en-US" dirty="0"/>
              <a:t> </a:t>
            </a:r>
            <a:r>
              <a:rPr lang="en-US" dirty="0" err="1"/>
              <a:t>lidu</a:t>
            </a:r>
            <a:r>
              <a:rPr lang="en-US" dirty="0"/>
              <a:t>. </a:t>
            </a:r>
            <a:r>
              <a:rPr lang="en-US" dirty="0" err="1"/>
              <a:t>Formálně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zavedena</a:t>
            </a:r>
            <a:r>
              <a:rPr lang="en-US" dirty="0"/>
              <a:t> v </a:t>
            </a:r>
            <a:r>
              <a:rPr lang="en-US" dirty="0" err="1"/>
              <a:t>Athénách</a:t>
            </a:r>
            <a:r>
              <a:rPr lang="en-US" dirty="0"/>
              <a:t> </a:t>
            </a:r>
            <a:r>
              <a:rPr lang="en-US" dirty="0" err="1"/>
              <a:t>Kleisthénem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509 </a:t>
            </a:r>
            <a:r>
              <a:rPr lang="en-US" dirty="0" err="1" smtClean="0"/>
              <a:t>př.Kr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/>
              <a:t>založena</a:t>
            </a:r>
            <a:r>
              <a:rPr lang="en-US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stejných</a:t>
            </a:r>
            <a:r>
              <a:rPr lang="en-US" b="1" dirty="0"/>
              <a:t> </a:t>
            </a:r>
            <a:r>
              <a:rPr lang="en-US" b="1" dirty="0" err="1"/>
              <a:t>právech</a:t>
            </a:r>
            <a:r>
              <a:rPr lang="en-US" b="1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svobodných</a:t>
            </a:r>
            <a:r>
              <a:rPr lang="en-US" dirty="0"/>
              <a:t> </a:t>
            </a:r>
            <a:r>
              <a:rPr lang="en-US" dirty="0" err="1"/>
              <a:t>občanů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. </a:t>
            </a:r>
            <a:r>
              <a:rPr lang="en-US" dirty="0" err="1"/>
              <a:t>Jednalo</a:t>
            </a:r>
            <a:r>
              <a:rPr lang="en-US" dirty="0"/>
              <a:t> se </a:t>
            </a:r>
            <a:r>
              <a:rPr lang="en-US" dirty="0" err="1"/>
              <a:t>tehdy</a:t>
            </a:r>
            <a:r>
              <a:rPr lang="en-US" dirty="0"/>
              <a:t> o </a:t>
            </a:r>
            <a:r>
              <a:rPr lang="en-US" b="1" dirty="0" err="1"/>
              <a:t>přímou</a:t>
            </a:r>
            <a:r>
              <a:rPr lang="en-US" b="1" dirty="0"/>
              <a:t> </a:t>
            </a:r>
            <a:r>
              <a:rPr lang="en-US" b="1" dirty="0" err="1"/>
              <a:t>demokracii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občan</a:t>
            </a:r>
            <a:r>
              <a:rPr lang="en-US" dirty="0"/>
              <a:t> </a:t>
            </a:r>
            <a:r>
              <a:rPr lang="en-US" dirty="0" err="1"/>
              <a:t>měl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účastnit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sněmu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se </a:t>
            </a:r>
            <a:r>
              <a:rPr lang="en-US" dirty="0" err="1"/>
              <a:t>volila</a:t>
            </a:r>
            <a:r>
              <a:rPr lang="en-US" dirty="0"/>
              <a:t> </a:t>
            </a:r>
            <a:r>
              <a:rPr lang="en-US" dirty="0" err="1"/>
              <a:t>prytanie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rada</a:t>
            </a:r>
            <a:r>
              <a:rPr lang="cs-CZ" dirty="0" smtClean="0"/>
              <a:t>, </a:t>
            </a:r>
            <a:r>
              <a:rPr lang="en-US" dirty="0" err="1" smtClean="0"/>
              <a:t>devět</a:t>
            </a:r>
            <a:r>
              <a:rPr lang="en-US" dirty="0" smtClean="0"/>
              <a:t> </a:t>
            </a:r>
            <a:r>
              <a:rPr lang="en-US" dirty="0" err="1"/>
              <a:t>vládců</a:t>
            </a:r>
            <a:r>
              <a:rPr lang="en-US" dirty="0"/>
              <a:t> - </a:t>
            </a:r>
            <a:r>
              <a:rPr lang="en-US" dirty="0" err="1"/>
              <a:t>archontů</a:t>
            </a:r>
            <a:r>
              <a:rPr lang="en-US" dirty="0"/>
              <a:t>, </a:t>
            </a:r>
            <a:r>
              <a:rPr lang="en-US" dirty="0" err="1" smtClean="0"/>
              <a:t>porotní</a:t>
            </a:r>
            <a:r>
              <a:rPr lang="en-US" dirty="0" smtClean="0"/>
              <a:t> </a:t>
            </a:r>
            <a:r>
              <a:rPr lang="en-US" dirty="0" err="1"/>
              <a:t>soudy</a:t>
            </a:r>
            <a:r>
              <a:rPr lang="en-US" dirty="0"/>
              <a:t>. </a:t>
            </a:r>
            <a:r>
              <a:rPr lang="en-US" dirty="0" err="1"/>
              <a:t>Devět</a:t>
            </a:r>
            <a:r>
              <a:rPr lang="en-US" dirty="0"/>
              <a:t> </a:t>
            </a:r>
            <a:r>
              <a:rPr lang="en-US" dirty="0" err="1"/>
              <a:t>archontů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nadřízeno</a:t>
            </a:r>
            <a:r>
              <a:rPr lang="en-US" dirty="0"/>
              <a:t> </a:t>
            </a:r>
            <a:r>
              <a:rPr lang="en-US" dirty="0" err="1"/>
              <a:t>deseti</a:t>
            </a:r>
            <a:r>
              <a:rPr lang="en-US" dirty="0"/>
              <a:t> </a:t>
            </a:r>
            <a:r>
              <a:rPr lang="en-US" dirty="0" err="1"/>
              <a:t>stratégům</a:t>
            </a:r>
            <a:r>
              <a:rPr lang="en-US" dirty="0"/>
              <a:t> - </a:t>
            </a:r>
            <a:r>
              <a:rPr lang="en-US" dirty="0" err="1"/>
              <a:t>vojevůdcům</a:t>
            </a:r>
            <a:r>
              <a:rPr lang="en-US" dirty="0"/>
              <a:t>. </a:t>
            </a:r>
            <a:endParaRPr lang="cs-CZ" dirty="0" smtClean="0"/>
          </a:p>
          <a:p>
            <a:r>
              <a:rPr lang="cs-CZ" dirty="0"/>
              <a:t>J</a:t>
            </a:r>
            <a:r>
              <a:rPr lang="en-US" dirty="0" err="1" smtClean="0"/>
              <a:t>iž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roce</a:t>
            </a:r>
            <a:r>
              <a:rPr lang="en-US" dirty="0"/>
              <a:t> 487 </a:t>
            </a:r>
            <a:r>
              <a:rPr lang="en-US" dirty="0" err="1" smtClean="0"/>
              <a:t>př.Kr</a:t>
            </a:r>
            <a:r>
              <a:rPr lang="cs-CZ" dirty="0" smtClean="0"/>
              <a:t>.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/>
              <a:t>zavedena</a:t>
            </a:r>
            <a:r>
              <a:rPr lang="en-US" dirty="0"/>
              <a:t> </a:t>
            </a:r>
            <a:r>
              <a:rPr lang="en-US" dirty="0" err="1"/>
              <a:t>volba</a:t>
            </a:r>
            <a:r>
              <a:rPr lang="en-US" dirty="0"/>
              <a:t> </a:t>
            </a:r>
            <a:r>
              <a:rPr lang="en-US" dirty="0" err="1"/>
              <a:t>archontů</a:t>
            </a:r>
            <a:r>
              <a:rPr lang="en-US" dirty="0"/>
              <a:t> </a:t>
            </a:r>
            <a:r>
              <a:rPr lang="en-US" dirty="0" err="1"/>
              <a:t>losem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 err="1" smtClean="0"/>
              <a:t>nejmajetnějších</a:t>
            </a:r>
            <a:r>
              <a:rPr lang="en-US" dirty="0" smtClean="0"/>
              <a:t> </a:t>
            </a:r>
            <a:r>
              <a:rPr lang="en-US" dirty="0" err="1"/>
              <a:t>tříd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cs-CZ" dirty="0" smtClean="0"/>
              <a:t>, </a:t>
            </a:r>
            <a:r>
              <a:rPr lang="en-US" dirty="0" err="1" smtClean="0"/>
              <a:t>čímž</a:t>
            </a:r>
            <a:r>
              <a:rPr lang="en-US" dirty="0" smtClean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faktická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 </a:t>
            </a:r>
            <a:r>
              <a:rPr lang="en-US" dirty="0" err="1"/>
              <a:t>prakticky</a:t>
            </a:r>
            <a:r>
              <a:rPr lang="en-US" dirty="0"/>
              <a:t> </a:t>
            </a:r>
            <a:r>
              <a:rPr lang="en-US" dirty="0" err="1"/>
              <a:t>zrušena</a:t>
            </a:r>
            <a:r>
              <a:rPr lang="en-US" dirty="0"/>
              <a:t> a </a:t>
            </a:r>
            <a:r>
              <a:rPr lang="en-US" b="1" dirty="0" err="1"/>
              <a:t>skutečná</a:t>
            </a:r>
            <a:r>
              <a:rPr lang="en-US" b="1" dirty="0"/>
              <a:t> </a:t>
            </a:r>
            <a:r>
              <a:rPr lang="en-US" b="1" dirty="0" err="1"/>
              <a:t>moc</a:t>
            </a:r>
            <a:r>
              <a:rPr lang="en-US" b="1" dirty="0"/>
              <a:t> </a:t>
            </a:r>
            <a:r>
              <a:rPr lang="en-US" b="1" dirty="0" err="1"/>
              <a:t>přešla</a:t>
            </a:r>
            <a:r>
              <a:rPr lang="en-US" b="1" dirty="0"/>
              <a:t> do </a:t>
            </a:r>
            <a:r>
              <a:rPr lang="en-US" b="1" dirty="0" err="1"/>
              <a:t>rukou</a:t>
            </a:r>
            <a:r>
              <a:rPr lang="en-US" b="1" dirty="0"/>
              <a:t> </a:t>
            </a:r>
            <a:r>
              <a:rPr lang="en-US" b="1" dirty="0" err="1"/>
              <a:t>stratégů</a:t>
            </a:r>
            <a:r>
              <a:rPr lang="en-US" dirty="0"/>
              <a:t>. </a:t>
            </a:r>
            <a:endParaRPr lang="cs-CZ" dirty="0" smtClean="0"/>
          </a:p>
          <a:p>
            <a:r>
              <a:rPr lang="en-US" dirty="0" err="1" smtClean="0"/>
              <a:t>Završitelem</a:t>
            </a:r>
            <a:r>
              <a:rPr lang="en-US" dirty="0" smtClean="0"/>
              <a:t> </a:t>
            </a:r>
            <a:r>
              <a:rPr lang="en-US" dirty="0" err="1"/>
              <a:t>řecké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(a </a:t>
            </a:r>
            <a:r>
              <a:rPr lang="en-US" dirty="0" err="1"/>
              <a:t>rovněž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pohřbil</a:t>
            </a:r>
            <a:r>
              <a:rPr lang="en-US" dirty="0"/>
              <a:t>)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 smtClean="0"/>
              <a:t>Perikles</a:t>
            </a:r>
            <a:r>
              <a:rPr lang="cs-CZ" dirty="0" smtClean="0"/>
              <a:t> - </a:t>
            </a:r>
            <a:r>
              <a:rPr lang="en-US" dirty="0" err="1" smtClean="0"/>
              <a:t>coby</a:t>
            </a:r>
            <a:r>
              <a:rPr lang="en-US" dirty="0" smtClean="0"/>
              <a:t> </a:t>
            </a:r>
            <a:r>
              <a:rPr lang="en-US" dirty="0" err="1"/>
              <a:t>démagógos</a:t>
            </a:r>
            <a:r>
              <a:rPr lang="en-US" dirty="0"/>
              <a:t>, </a:t>
            </a:r>
            <a:r>
              <a:rPr lang="en-US" dirty="0" err="1"/>
              <a:t>neboli</a:t>
            </a:r>
            <a:r>
              <a:rPr lang="en-US" dirty="0"/>
              <a:t> </a:t>
            </a:r>
            <a:r>
              <a:rPr lang="en-US" dirty="0" err="1"/>
              <a:t>vůdce</a:t>
            </a:r>
            <a:r>
              <a:rPr lang="en-US" dirty="0"/>
              <a:t> </a:t>
            </a:r>
            <a:r>
              <a:rPr lang="en-US" dirty="0" err="1"/>
              <a:t>lidu</a:t>
            </a:r>
            <a:r>
              <a:rPr lang="en-US" dirty="0"/>
              <a:t>, </a:t>
            </a:r>
            <a:r>
              <a:rPr lang="en-US" dirty="0" err="1"/>
              <a:t>nechal</a:t>
            </a:r>
            <a:r>
              <a:rPr lang="en-US" dirty="0"/>
              <a:t> </a:t>
            </a:r>
            <a:r>
              <a:rPr lang="en-US" dirty="0" err="1"/>
              <a:t>opakovaně</a:t>
            </a:r>
            <a:r>
              <a:rPr lang="en-US" dirty="0"/>
              <a:t> </a:t>
            </a:r>
            <a:r>
              <a:rPr lang="en-US" dirty="0" err="1"/>
              <a:t>volit</a:t>
            </a:r>
            <a:r>
              <a:rPr lang="en-US" dirty="0"/>
              <a:t> </a:t>
            </a:r>
            <a:r>
              <a:rPr lang="en-US" dirty="0" err="1"/>
              <a:t>stratégem</a:t>
            </a:r>
            <a:r>
              <a:rPr lang="en-US" dirty="0"/>
              <a:t>, </a:t>
            </a:r>
            <a:r>
              <a:rPr lang="en-US" dirty="0" err="1"/>
              <a:t>uchvátil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do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rukou</a:t>
            </a:r>
            <a:r>
              <a:rPr lang="en-US" dirty="0"/>
              <a:t>. </a:t>
            </a:r>
            <a:r>
              <a:rPr lang="en-US" dirty="0" err="1"/>
              <a:t>Athény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formálně</a:t>
            </a:r>
            <a:r>
              <a:rPr lang="en-US" dirty="0"/>
              <a:t> </a:t>
            </a:r>
            <a:r>
              <a:rPr lang="en-US" dirty="0" err="1"/>
              <a:t>zůstávaly</a:t>
            </a:r>
            <a:r>
              <a:rPr lang="en-US" dirty="0"/>
              <a:t> </a:t>
            </a:r>
            <a:r>
              <a:rPr lang="en-US" dirty="0" err="1"/>
              <a:t>demokracií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skutečností</a:t>
            </a:r>
            <a:r>
              <a:rPr lang="en-US" dirty="0"/>
              <a:t> se </a:t>
            </a:r>
            <a:r>
              <a:rPr lang="en-US" dirty="0" err="1"/>
              <a:t>staly</a:t>
            </a:r>
            <a:r>
              <a:rPr lang="en-US" dirty="0"/>
              <a:t> </a:t>
            </a:r>
            <a:r>
              <a:rPr lang="en-US" b="1" dirty="0"/>
              <a:t>"</a:t>
            </a:r>
            <a:r>
              <a:rPr lang="en-US" b="1" dirty="0" err="1"/>
              <a:t>monarchií</a:t>
            </a:r>
            <a:r>
              <a:rPr lang="en-US" b="1" dirty="0"/>
              <a:t> </a:t>
            </a:r>
            <a:r>
              <a:rPr lang="en-US" b="1" dirty="0" err="1"/>
              <a:t>prvního</a:t>
            </a:r>
            <a:r>
              <a:rPr lang="en-US" b="1" dirty="0"/>
              <a:t> </a:t>
            </a:r>
            <a:r>
              <a:rPr lang="en-US" b="1" dirty="0" err="1"/>
              <a:t>muže</a:t>
            </a:r>
            <a:r>
              <a:rPr lang="en-US" b="1" dirty="0" smtClean="0"/>
              <a:t>"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b="1" i="1" dirty="0" err="1" smtClean="0">
                <a:solidFill>
                  <a:srgbClr val="FF0000"/>
                </a:solidFill>
              </a:rPr>
              <a:t>Jak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často</a:t>
            </a:r>
            <a:r>
              <a:rPr lang="en-US" b="1" i="1" dirty="0">
                <a:solidFill>
                  <a:srgbClr val="FF0000"/>
                </a:solidFill>
              </a:rPr>
              <a:t> v </a:t>
            </a:r>
            <a:r>
              <a:rPr lang="en-US" b="1" i="1" dirty="0" err="1">
                <a:solidFill>
                  <a:srgbClr val="FF0000"/>
                </a:solidFill>
              </a:rPr>
              <a:t>historii</a:t>
            </a:r>
            <a:r>
              <a:rPr lang="en-US" b="1" i="1" dirty="0">
                <a:solidFill>
                  <a:srgbClr val="FF0000"/>
                </a:solidFill>
              </a:rPr>
              <a:t> se </a:t>
            </a:r>
            <a:r>
              <a:rPr lang="en-US" b="1" i="1" dirty="0" err="1">
                <a:solidFill>
                  <a:srgbClr val="FF0000"/>
                </a:solidFill>
              </a:rPr>
              <a:t>pak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tenhle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příběh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opakoval</a:t>
            </a:r>
            <a:r>
              <a:rPr lang="en-US" b="1" i="1" dirty="0">
                <a:solidFill>
                  <a:srgbClr val="FF0000"/>
                </a:solidFill>
              </a:rPr>
              <a:t>. </a:t>
            </a:r>
            <a:r>
              <a:rPr lang="en-US" b="1" i="1" dirty="0" err="1">
                <a:solidFill>
                  <a:srgbClr val="FF0000"/>
                </a:solidFill>
              </a:rPr>
              <a:t>Lidstvo</a:t>
            </a:r>
            <a:r>
              <a:rPr lang="en-US" b="1" i="1" dirty="0">
                <a:solidFill>
                  <a:srgbClr val="FF0000"/>
                </a:solidFill>
              </a:rPr>
              <a:t> je </a:t>
            </a:r>
            <a:r>
              <a:rPr lang="en-US" b="1" i="1" dirty="0" err="1">
                <a:solidFill>
                  <a:srgbClr val="FF0000"/>
                </a:solidFill>
              </a:rPr>
              <a:t>zdá</a:t>
            </a:r>
            <a:r>
              <a:rPr lang="en-US" b="1" i="1" dirty="0">
                <a:solidFill>
                  <a:srgbClr val="FF0000"/>
                </a:solidFill>
              </a:rPr>
              <a:t> se </a:t>
            </a:r>
            <a:r>
              <a:rPr lang="en-US" b="1" i="1" dirty="0" err="1">
                <a:solidFill>
                  <a:srgbClr val="FF0000"/>
                </a:solidFill>
              </a:rPr>
              <a:t>nepoučitelné</a:t>
            </a:r>
            <a:r>
              <a:rPr lang="en-US" b="1" i="1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1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Antika – odkaz pro současnost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dirty="0" smtClean="0"/>
              <a:t>Naše doba přejímá z antického dědictví ty ideje a hodnoty, které nás stále mohou oslovit, které mají - možno říci - nadčasovou platnost, neboť se dotýkají bytostných otázek </a:t>
            </a:r>
            <a:r>
              <a:rPr lang="cs-CZ" b="1" dirty="0" smtClean="0"/>
              <a:t>postavení člověka ve světě či vzájemných vztahů v lidské pospolitosti. </a:t>
            </a:r>
          </a:p>
          <a:p>
            <a:r>
              <a:rPr lang="cs-CZ" dirty="0" smtClean="0"/>
              <a:t>Vedle toho tvoří značná část antického dědictví </a:t>
            </a:r>
            <a:r>
              <a:rPr lang="cs-CZ" b="1" dirty="0" smtClean="0"/>
              <a:t>každodenní součást našeho života</a:t>
            </a:r>
            <a:r>
              <a:rPr lang="cs-CZ" dirty="0" smtClean="0"/>
              <a:t>, aniž bychom si toho byli vědomi. </a:t>
            </a:r>
          </a:p>
          <a:p>
            <a:r>
              <a:rPr lang="cs-CZ" dirty="0" smtClean="0"/>
              <a:t>Z antiky máme </a:t>
            </a:r>
            <a:r>
              <a:rPr lang="cs-CZ" b="1" dirty="0" smtClean="0"/>
              <a:t>mnoho poznatků </a:t>
            </a:r>
            <a:r>
              <a:rPr lang="cs-CZ" dirty="0" smtClean="0"/>
              <a:t>nejen z filozofie, ale i ze speciálních věd, z lékařství, vojenství či zemědělství. </a:t>
            </a:r>
          </a:p>
          <a:p>
            <a:r>
              <a:rPr lang="cs-CZ" dirty="0" smtClean="0"/>
              <a:t>Zcela zásadní význam mají dvě velké </a:t>
            </a:r>
            <a:r>
              <a:rPr lang="cs-CZ" b="1" dirty="0" smtClean="0"/>
              <a:t>právní kodifikace</a:t>
            </a:r>
            <a:r>
              <a:rPr lang="cs-CZ" dirty="0" smtClean="0"/>
              <a:t>, kodex Theodosia II. (1. polovina 5. století) a zejména Justiniánův kodex ze 6. století. </a:t>
            </a:r>
          </a:p>
          <a:p>
            <a:r>
              <a:rPr lang="cs-CZ" b="1" dirty="0" smtClean="0"/>
              <a:t>Rozvoj obecné vzdělanosti </a:t>
            </a:r>
            <a:r>
              <a:rPr lang="cs-CZ" dirty="0" smtClean="0"/>
              <a:t>pokračoval až do zániku byzantské říše.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24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Blue_16x9_TP102895237.potx" id="{0A7C5A3A-35E8-498D-93AA-7A42DAB11DBB}" vid="{373EC15F-7759-41CE-9987-B11D6511F4AD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264BA5-BE9F-44D2-9B86-8E00ED566E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modrými pruhy a fotkou východu slunce v horách (širokoúhlá)</Template>
  <TotalTime>362</TotalTime>
  <Words>833</Words>
  <Application>Microsoft Office PowerPoint</Application>
  <PresentationFormat>Širokoúhlá obrazovka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Corbel</vt:lpstr>
      <vt:lpstr>Euphemia</vt:lpstr>
      <vt:lpstr>Wingdings</vt:lpstr>
      <vt:lpstr>Banded Design Blue 16x9</vt:lpstr>
      <vt:lpstr>Etické kořeny evropské kultury</vt:lpstr>
      <vt:lpstr>Antika</vt:lpstr>
      <vt:lpstr>Antika – vznik kultury</vt:lpstr>
      <vt:lpstr>Prezentace aplikace PowerPoint</vt:lpstr>
      <vt:lpstr>Antika – mytologická historie</vt:lpstr>
      <vt:lpstr>Antika – filozofická historie</vt:lpstr>
      <vt:lpstr>Antika – hodnotové zdroje</vt:lpstr>
      <vt:lpstr>Antika – význam pro současnost</vt:lpstr>
      <vt:lpstr>Antika – odkaz pro současnost</vt:lpstr>
      <vt:lpstr>Antika – etické principy</vt:lpstr>
      <vt:lpstr>Antika – shrnutí nejdůležitějších etických principů</vt:lpstr>
      <vt:lpstr>Literatura a prameny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dc:creator>Ivanova Katerina</dc:creator>
  <cp:keywords/>
  <cp:lastModifiedBy>Ivanova</cp:lastModifiedBy>
  <cp:revision>77</cp:revision>
  <dcterms:created xsi:type="dcterms:W3CDTF">2018-09-20T11:08:19Z</dcterms:created>
  <dcterms:modified xsi:type="dcterms:W3CDTF">2018-10-04T18:20:09Z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