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 id="2147483682"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2" r:id="rId17"/>
    <p:sldId id="273" r:id="rId18"/>
    <p:sldId id="275" r:id="rId19"/>
    <p:sldId id="341" r:id="rId20"/>
    <p:sldId id="277" r:id="rId21"/>
    <p:sldId id="278" r:id="rId22"/>
    <p:sldId id="279" r:id="rId23"/>
    <p:sldId id="280" r:id="rId24"/>
    <p:sldId id="281" r:id="rId25"/>
    <p:sldId id="342" r:id="rId26"/>
    <p:sldId id="285" r:id="rId27"/>
    <p:sldId id="286" r:id="rId28"/>
    <p:sldId id="343" r:id="rId29"/>
    <p:sldId id="287" r:id="rId30"/>
    <p:sldId id="288" r:id="rId31"/>
    <p:sldId id="289" r:id="rId32"/>
    <p:sldId id="292" r:id="rId33"/>
    <p:sldId id="293" r:id="rId34"/>
    <p:sldId id="294" r:id="rId35"/>
    <p:sldId id="295" r:id="rId36"/>
    <p:sldId id="296" r:id="rId37"/>
    <p:sldId id="297" r:id="rId38"/>
    <p:sldId id="298" r:id="rId39"/>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86"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cs-CZ" dirty="0"/>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Tree>
    <p:extLst>
      <p:ext uri="{BB962C8B-B14F-4D97-AF65-F5344CB8AC3E}">
        <p14:creationId xmlns:p14="http://schemas.microsoft.com/office/powerpoint/2010/main" val="2315359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43891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4088759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214328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20027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82EE8A5-344A-4AC5-A59E-BF24E84FCA6C}"/>
              </a:ext>
            </a:extLst>
          </p:cNvPr>
          <p:cNvSpPr>
            <a:spLocks noGrp="1"/>
          </p:cNvSpPr>
          <p:nvPr>
            <p:ph type="title"/>
          </p:nvPr>
        </p:nvSpPr>
        <p:spPr>
          <a:xfrm>
            <a:off x="457200" y="274638"/>
            <a:ext cx="8229600" cy="1143000"/>
          </a:xfrm>
        </p:spPr>
        <p:txBody>
          <a:bodyPr/>
          <a:lstStyle>
            <a:lvl1pPr>
              <a:defRPr b="1">
                <a:solidFill>
                  <a:srgbClr val="C00000"/>
                </a:solidFill>
              </a:defRPr>
            </a:lvl1pPr>
          </a:lstStyle>
          <a:p>
            <a:r>
              <a:rPr lang="cs-CZ" dirty="0"/>
              <a:t>Kliknutím lze upravit styl.</a:t>
            </a:r>
            <a:endParaRPr lang="en-US" dirty="0"/>
          </a:p>
        </p:txBody>
      </p:sp>
    </p:spTree>
    <p:extLst>
      <p:ext uri="{BB962C8B-B14F-4D97-AF65-F5344CB8AC3E}">
        <p14:creationId xmlns:p14="http://schemas.microsoft.com/office/powerpoint/2010/main" val="3167107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464108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a:t>Click</a:t>
            </a:r>
            <a:r>
              <a:rPr lang="cs-CZ" dirty="0"/>
              <a:t> to </a:t>
            </a:r>
            <a:r>
              <a:rPr lang="cs-CZ" dirty="0" err="1"/>
              <a:t>edit</a:t>
            </a:r>
            <a:r>
              <a:rPr lang="cs-CZ" dirty="0"/>
              <a:t> Master </a:t>
            </a:r>
            <a:r>
              <a:rPr lang="cs-CZ" dirty="0" err="1"/>
              <a:t>title</a:t>
            </a:r>
            <a:r>
              <a:rPr lang="cs-CZ" dirty="0"/>
              <a:t> style</a:t>
            </a:r>
            <a:endParaRPr lang="en-US" dirty="0"/>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018457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479950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4064684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50510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4195259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677488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1.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dirty="0"/>
              <a:t>Kliknutím lze upravit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Tree>
    <p:extLst>
      <p:ext uri="{BB962C8B-B14F-4D97-AF65-F5344CB8AC3E}">
        <p14:creationId xmlns:p14="http://schemas.microsoft.com/office/powerpoint/2010/main" val="3298187886"/>
      </p:ext>
    </p:extLst>
  </p:cSld>
  <p:clrMap bg1="lt1" tx1="dk1" bg2="lt2" tx2="dk2" accent1="accent1" accent2="accent2" accent3="accent3" accent4="accent4" accent5="accent5" accent6="accent6" hlink="hlink" folHlink="folHlink"/>
  <p:sldLayoutIdLst>
    <p:sldLayoutId id="2147483668" r:id="rId1"/>
    <p:sldLayoutId id="2147483681" r:id="rId2"/>
  </p:sldLayoutIdLst>
  <p:txStyles>
    <p:titleStyle>
      <a:lvl1pPr algn="ctr" defTabSz="457200" rtl="0" eaLnBrk="1" latinLnBrk="0" hangingPunct="1">
        <a:spcBef>
          <a:spcPct val="0"/>
        </a:spcBef>
        <a:buNone/>
        <a:defRPr sz="4400" b="1" kern="1200">
          <a:solidFill>
            <a:srgbClr val="C00000"/>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dirty="0" err="1"/>
              <a:t>Click</a:t>
            </a:r>
            <a:r>
              <a:rPr lang="cs-CZ" dirty="0"/>
              <a:t> to </a:t>
            </a:r>
            <a:r>
              <a:rPr lang="cs-CZ" dirty="0" err="1"/>
              <a:t>edit</a:t>
            </a:r>
            <a:r>
              <a:rPr lang="cs-CZ" dirty="0"/>
              <a:t> Master </a:t>
            </a:r>
            <a:r>
              <a:rPr lang="cs-CZ" dirty="0" err="1"/>
              <a:t>title</a:t>
            </a:r>
            <a:r>
              <a:rPr lang="cs-CZ" dirty="0"/>
              <a:t>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dirty="0" err="1"/>
              <a:t>Click</a:t>
            </a:r>
            <a:r>
              <a:rPr lang="cs-CZ" dirty="0"/>
              <a:t> to </a:t>
            </a:r>
            <a:r>
              <a:rPr lang="cs-CZ" dirty="0" err="1"/>
              <a:t>edit</a:t>
            </a:r>
            <a:r>
              <a:rPr lang="cs-CZ" dirty="0"/>
              <a:t> Master text </a:t>
            </a:r>
            <a:r>
              <a:rPr lang="cs-CZ" dirty="0" err="1"/>
              <a:t>styles</a:t>
            </a:r>
            <a:endParaRPr lang="cs-CZ" dirty="0"/>
          </a:p>
          <a:p>
            <a:pPr lvl="1"/>
            <a:r>
              <a:rPr lang="cs-CZ" dirty="0"/>
              <a:t>Second </a:t>
            </a:r>
            <a:r>
              <a:rPr lang="cs-CZ" dirty="0" err="1"/>
              <a:t>level</a:t>
            </a:r>
            <a:endParaRPr lang="cs-CZ" dirty="0"/>
          </a:p>
          <a:p>
            <a:pPr lvl="2"/>
            <a:r>
              <a:rPr lang="cs-CZ" dirty="0" err="1"/>
              <a:t>Third</a:t>
            </a:r>
            <a:r>
              <a:rPr lang="cs-CZ" dirty="0"/>
              <a:t> </a:t>
            </a:r>
            <a:r>
              <a:rPr lang="cs-CZ" dirty="0" err="1"/>
              <a:t>level</a:t>
            </a:r>
            <a:endParaRPr lang="cs-CZ" dirty="0"/>
          </a:p>
          <a:p>
            <a:pPr lvl="3"/>
            <a:r>
              <a:rPr lang="cs-CZ" dirty="0" err="1"/>
              <a:t>Fourth</a:t>
            </a:r>
            <a:r>
              <a:rPr lang="cs-CZ" dirty="0"/>
              <a:t> </a:t>
            </a:r>
            <a:r>
              <a:rPr lang="cs-CZ" dirty="0" err="1"/>
              <a:t>level</a:t>
            </a:r>
            <a:endParaRPr lang="cs-CZ" dirty="0"/>
          </a:p>
          <a:p>
            <a:pPr lvl="4"/>
            <a:r>
              <a:rPr lang="cs-CZ" dirty="0" err="1"/>
              <a:t>Fifth</a:t>
            </a:r>
            <a:r>
              <a:rPr lang="cs-CZ" dirty="0"/>
              <a:t> </a:t>
            </a:r>
            <a:r>
              <a:rPr lang="cs-CZ" dirty="0" err="1"/>
              <a:t>level</a:t>
            </a:r>
            <a:endParaRPr lang="cs-CZ" dirty="0"/>
          </a:p>
          <a:p>
            <a:pPr lvl="4"/>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12/14/2021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2954130146"/>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defTabSz="457200" rtl="0" eaLnBrk="1" latinLnBrk="0" hangingPunct="1">
        <a:spcBef>
          <a:spcPct val="0"/>
        </a:spcBef>
        <a:buNone/>
        <a:defRPr sz="4400" b="1" kern="1200">
          <a:solidFill>
            <a:srgbClr val="D1020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n&#225;vrh%20z&#225;kona%20o%20lobbingu%202.pdf" TargetMode="External"/><Relationship Id="rId2" Type="http://schemas.openxmlformats.org/officeDocument/2006/relationships/hyperlink" Target="n&#225;vrh%20z&#225;kona%20o%20lobbingu.pdf" TargetMode="External"/><Relationship Id="rId1" Type="http://schemas.openxmlformats.org/officeDocument/2006/relationships/slideLayout" Target="../slideLayouts/slideLayout2.xml"/><Relationship Id="rId4" Type="http://schemas.openxmlformats.org/officeDocument/2006/relationships/hyperlink" Target="https://zpravy.aktualne.cz/domaci/poslanci-maji-posledni-sanci-zavest-pravidla-pro-lobbing/r~cd6f3ba8f0b011eba7d80cc47ab5f122/"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79324" y="2989334"/>
            <a:ext cx="6718685" cy="1071686"/>
          </a:xfrm>
        </p:spPr>
        <p:txBody>
          <a:bodyPr lIns="0" tIns="0" rIns="0" bIns="0" anchor="t" anchorCtr="0">
            <a:noAutofit/>
          </a:bodyPr>
          <a:lstStyle/>
          <a:p>
            <a:pPr algn="l"/>
            <a:r>
              <a:rPr lang="cs-CZ" sz="5400" dirty="0">
                <a:cs typeface="Arial"/>
              </a:rPr>
              <a:t>Podnikatelská etika</a:t>
            </a:r>
            <a:br>
              <a:rPr lang="cs-CZ" sz="5400" dirty="0">
                <a:cs typeface="Arial"/>
              </a:rPr>
            </a:br>
            <a:r>
              <a:rPr lang="cs-CZ" sz="5400" dirty="0">
                <a:cs typeface="Arial"/>
              </a:rPr>
              <a:t>KORUPCE</a:t>
            </a:r>
            <a:endParaRPr lang="en-US" sz="5400" b="1" dirty="0"/>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Martin Fink</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martin.fink@mvso.cz</a:t>
            </a:r>
            <a:endParaRPr kumimoji="0" lang="en-US" sz="1800" b="1" i="0" u="none" strike="noStrike" kern="1200" cap="none" spc="0" normalizeH="0" baseline="0" noProof="0" dirty="0">
              <a:ln>
                <a:noFill/>
              </a:ln>
              <a:solidFill>
                <a:prstClr val="black"/>
              </a:solidFill>
              <a:effectLst/>
              <a:uLnTx/>
              <a:uFillTx/>
              <a:latin typeface="Calibri"/>
              <a:ea typeface="+mj-ea"/>
              <a:cs typeface="+mj-cs"/>
            </a:endParaRP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9600" y="517717"/>
            <a:ext cx="7610348" cy="689291"/>
          </a:xfrm>
          <a:prstGeom prst="rect">
            <a:avLst/>
          </a:prstGeom>
        </p:spPr>
        <p:txBody>
          <a:bodyPr vert="horz" wrap="square" lIns="0" tIns="12065" rIns="0" bIns="0" rtlCol="0">
            <a:spAutoFit/>
          </a:bodyPr>
          <a:lstStyle/>
          <a:p>
            <a:pPr marL="12700">
              <a:lnSpc>
                <a:spcPct val="100000"/>
              </a:lnSpc>
              <a:spcBef>
                <a:spcPts val="95"/>
              </a:spcBef>
            </a:pPr>
            <a:r>
              <a:rPr spc="-10" dirty="0"/>
              <a:t>Definice</a:t>
            </a:r>
            <a:r>
              <a:rPr spc="-45" dirty="0"/>
              <a:t> </a:t>
            </a:r>
            <a:r>
              <a:rPr spc="-15" dirty="0"/>
              <a:t>korupce-3</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10</a:t>
            </a:fld>
            <a:endParaRPr dirty="0"/>
          </a:p>
        </p:txBody>
      </p:sp>
      <p:sp>
        <p:nvSpPr>
          <p:cNvPr id="3" name="object 3"/>
          <p:cNvSpPr txBox="1"/>
          <p:nvPr/>
        </p:nvSpPr>
        <p:spPr>
          <a:xfrm>
            <a:off x="380491" y="1207008"/>
            <a:ext cx="8383270" cy="4891405"/>
          </a:xfrm>
          <a:prstGeom prst="rect">
            <a:avLst/>
          </a:prstGeom>
        </p:spPr>
        <p:txBody>
          <a:bodyPr vert="horz" wrap="square" lIns="0" tIns="12700" rIns="0" bIns="0" rtlCol="0">
            <a:spAutoFit/>
          </a:bodyPr>
          <a:lstStyle/>
          <a:p>
            <a:pPr marL="355600" marR="401320" indent="-342900">
              <a:lnSpc>
                <a:spcPct val="100000"/>
              </a:lnSpc>
              <a:spcBef>
                <a:spcPts val="100"/>
              </a:spcBef>
              <a:buFont typeface="Arial"/>
              <a:buChar char="•"/>
              <a:tabLst>
                <a:tab pos="354965" algn="l"/>
                <a:tab pos="355600" algn="l"/>
              </a:tabLst>
            </a:pPr>
            <a:r>
              <a:rPr sz="2800" spc="-15" dirty="0">
                <a:latin typeface="Calibri"/>
                <a:cs typeface="Calibri"/>
              </a:rPr>
              <a:t>Jiný </a:t>
            </a:r>
            <a:r>
              <a:rPr sz="2800" spc="-10" dirty="0">
                <a:latin typeface="Calibri"/>
                <a:cs typeface="Calibri"/>
              </a:rPr>
              <a:t>přístup</a:t>
            </a:r>
            <a:r>
              <a:rPr sz="2800" spc="5" dirty="0">
                <a:latin typeface="Calibri"/>
                <a:cs typeface="Calibri"/>
              </a:rPr>
              <a:t> </a:t>
            </a:r>
            <a:r>
              <a:rPr sz="2800" spc="-20" dirty="0">
                <a:latin typeface="Calibri"/>
                <a:cs typeface="Calibri"/>
              </a:rPr>
              <a:t>korupci</a:t>
            </a:r>
            <a:r>
              <a:rPr sz="2800" spc="-5" dirty="0">
                <a:latin typeface="Calibri"/>
                <a:cs typeface="Calibri"/>
              </a:rPr>
              <a:t> vymezuje</a:t>
            </a:r>
            <a:r>
              <a:rPr sz="2800" spc="-20" dirty="0">
                <a:latin typeface="Calibri"/>
                <a:cs typeface="Calibri"/>
              </a:rPr>
              <a:t> </a:t>
            </a:r>
            <a:r>
              <a:rPr sz="2800" spc="-30" dirty="0">
                <a:latin typeface="Calibri"/>
                <a:cs typeface="Calibri"/>
              </a:rPr>
              <a:t>jako</a:t>
            </a:r>
            <a:r>
              <a:rPr sz="2800" spc="-5" dirty="0">
                <a:latin typeface="Calibri"/>
                <a:cs typeface="Calibri"/>
              </a:rPr>
              <a:t> </a:t>
            </a:r>
            <a:r>
              <a:rPr sz="2800" spc="-10" dirty="0">
                <a:latin typeface="Calibri"/>
                <a:cs typeface="Calibri"/>
              </a:rPr>
              <a:t>nabídku,</a:t>
            </a:r>
            <a:r>
              <a:rPr sz="2800" spc="5" dirty="0">
                <a:latin typeface="Calibri"/>
                <a:cs typeface="Calibri"/>
              </a:rPr>
              <a:t> </a:t>
            </a:r>
            <a:r>
              <a:rPr sz="2800" spc="-5" dirty="0">
                <a:latin typeface="Calibri"/>
                <a:cs typeface="Calibri"/>
              </a:rPr>
              <a:t>slib nebo </a:t>
            </a:r>
            <a:r>
              <a:rPr sz="2800" spc="-620" dirty="0">
                <a:latin typeface="Calibri"/>
                <a:cs typeface="Calibri"/>
              </a:rPr>
              <a:t> </a:t>
            </a:r>
            <a:r>
              <a:rPr sz="2800" spc="-5" dirty="0">
                <a:latin typeface="Calibri"/>
                <a:cs typeface="Calibri"/>
              </a:rPr>
              <a:t>poskytnutí</a:t>
            </a:r>
            <a:r>
              <a:rPr sz="2800" spc="5" dirty="0">
                <a:latin typeface="Calibri"/>
                <a:cs typeface="Calibri"/>
              </a:rPr>
              <a:t> </a:t>
            </a:r>
            <a:r>
              <a:rPr sz="2800" spc="-30" dirty="0">
                <a:latin typeface="Calibri"/>
                <a:cs typeface="Calibri"/>
              </a:rPr>
              <a:t>jakékoli</a:t>
            </a:r>
            <a:r>
              <a:rPr sz="2800" spc="-20" dirty="0">
                <a:latin typeface="Calibri"/>
                <a:cs typeface="Calibri"/>
              </a:rPr>
              <a:t> </a:t>
            </a:r>
            <a:r>
              <a:rPr sz="2800" spc="-15" dirty="0">
                <a:latin typeface="Calibri"/>
                <a:cs typeface="Calibri"/>
              </a:rPr>
              <a:t>neoprávněné</a:t>
            </a:r>
            <a:r>
              <a:rPr sz="2800" spc="-10" dirty="0">
                <a:latin typeface="Calibri"/>
                <a:cs typeface="Calibri"/>
              </a:rPr>
              <a:t> </a:t>
            </a:r>
            <a:r>
              <a:rPr sz="2800" dirty="0">
                <a:latin typeface="Calibri"/>
                <a:cs typeface="Calibri"/>
              </a:rPr>
              <a:t>výhody</a:t>
            </a:r>
            <a:r>
              <a:rPr sz="2800" spc="-10" dirty="0">
                <a:latin typeface="Calibri"/>
                <a:cs typeface="Calibri"/>
              </a:rPr>
              <a:t> </a:t>
            </a:r>
            <a:r>
              <a:rPr sz="2800" dirty="0">
                <a:latin typeface="Calibri"/>
                <a:cs typeface="Calibri"/>
              </a:rPr>
              <a:t>v </a:t>
            </a:r>
            <a:r>
              <a:rPr sz="2800" spc="-5" dirty="0">
                <a:latin typeface="Calibri"/>
                <a:cs typeface="Calibri"/>
              </a:rPr>
              <a:t>něčí </a:t>
            </a:r>
            <a:r>
              <a:rPr sz="2800" dirty="0">
                <a:latin typeface="Calibri"/>
                <a:cs typeface="Calibri"/>
              </a:rPr>
              <a:t> </a:t>
            </a:r>
            <a:r>
              <a:rPr sz="2800" spc="-10" dirty="0">
                <a:latin typeface="Calibri"/>
                <a:cs typeface="Calibri"/>
              </a:rPr>
              <a:t>prospěch </a:t>
            </a:r>
            <a:r>
              <a:rPr sz="2800" spc="-25" dirty="0">
                <a:latin typeface="Calibri"/>
                <a:cs typeface="Calibri"/>
              </a:rPr>
              <a:t>za</a:t>
            </a:r>
            <a:r>
              <a:rPr sz="2800" dirty="0">
                <a:latin typeface="Calibri"/>
                <a:cs typeface="Calibri"/>
              </a:rPr>
              <a:t> </a:t>
            </a:r>
            <a:r>
              <a:rPr sz="2800" spc="-15" dirty="0">
                <a:latin typeface="Calibri"/>
                <a:cs typeface="Calibri"/>
              </a:rPr>
              <a:t>určitou</a:t>
            </a:r>
            <a:r>
              <a:rPr sz="2800" dirty="0">
                <a:latin typeface="Calibri"/>
                <a:cs typeface="Calibri"/>
              </a:rPr>
              <a:t> </a:t>
            </a:r>
            <a:r>
              <a:rPr sz="2800" spc="-15" dirty="0">
                <a:latin typeface="Calibri"/>
                <a:cs typeface="Calibri"/>
              </a:rPr>
              <a:t>formu</a:t>
            </a:r>
            <a:r>
              <a:rPr sz="2800" spc="-5" dirty="0">
                <a:latin typeface="Calibri"/>
                <a:cs typeface="Calibri"/>
              </a:rPr>
              <a:t> </a:t>
            </a:r>
            <a:r>
              <a:rPr sz="2800" spc="-40" dirty="0">
                <a:latin typeface="Calibri"/>
                <a:cs typeface="Calibri"/>
              </a:rPr>
              <a:t>odměny.</a:t>
            </a:r>
            <a:endParaRPr sz="2800" dirty="0">
              <a:latin typeface="Calibri"/>
              <a:cs typeface="Calibri"/>
            </a:endParaRPr>
          </a:p>
          <a:p>
            <a:pPr marL="355600" marR="5080" indent="-342900">
              <a:lnSpc>
                <a:spcPct val="100000"/>
              </a:lnSpc>
              <a:spcBef>
                <a:spcPts val="675"/>
              </a:spcBef>
              <a:buFont typeface="Arial"/>
              <a:buChar char="•"/>
              <a:tabLst>
                <a:tab pos="354965" algn="l"/>
                <a:tab pos="355600" algn="l"/>
              </a:tabLst>
            </a:pPr>
            <a:r>
              <a:rPr sz="2800" spc="-70" dirty="0">
                <a:latin typeface="Calibri"/>
                <a:cs typeface="Calibri"/>
              </a:rPr>
              <a:t>Tato</a:t>
            </a:r>
            <a:r>
              <a:rPr sz="2800" spc="-20" dirty="0">
                <a:latin typeface="Calibri"/>
                <a:cs typeface="Calibri"/>
              </a:rPr>
              <a:t> </a:t>
            </a:r>
            <a:r>
              <a:rPr sz="2800" spc="-5" dirty="0">
                <a:latin typeface="Calibri"/>
                <a:cs typeface="Calibri"/>
              </a:rPr>
              <a:t>odměna</a:t>
            </a:r>
            <a:r>
              <a:rPr sz="2800" spc="-10" dirty="0">
                <a:latin typeface="Calibri"/>
                <a:cs typeface="Calibri"/>
              </a:rPr>
              <a:t> </a:t>
            </a:r>
            <a:r>
              <a:rPr sz="2800" spc="-5" dirty="0">
                <a:latin typeface="Calibri"/>
                <a:cs typeface="Calibri"/>
              </a:rPr>
              <a:t>nemusí</a:t>
            </a:r>
            <a:r>
              <a:rPr sz="2800" spc="-10" dirty="0">
                <a:latin typeface="Calibri"/>
                <a:cs typeface="Calibri"/>
              </a:rPr>
              <a:t> </a:t>
            </a:r>
            <a:r>
              <a:rPr sz="2800" dirty="0">
                <a:latin typeface="Calibri"/>
                <a:cs typeface="Calibri"/>
              </a:rPr>
              <a:t>mít </a:t>
            </a:r>
            <a:r>
              <a:rPr sz="2800" spc="-30" dirty="0">
                <a:latin typeface="Calibri"/>
                <a:cs typeface="Calibri"/>
              </a:rPr>
              <a:t>vždy</a:t>
            </a:r>
            <a:r>
              <a:rPr sz="2800" spc="-10" dirty="0">
                <a:latin typeface="Calibri"/>
                <a:cs typeface="Calibri"/>
              </a:rPr>
              <a:t> </a:t>
            </a:r>
            <a:r>
              <a:rPr sz="2800" spc="-20" dirty="0">
                <a:latin typeface="Calibri"/>
                <a:cs typeface="Calibri"/>
              </a:rPr>
              <a:t>pouze</a:t>
            </a:r>
            <a:r>
              <a:rPr sz="2800" spc="-5" dirty="0">
                <a:latin typeface="Calibri"/>
                <a:cs typeface="Calibri"/>
              </a:rPr>
              <a:t> </a:t>
            </a:r>
            <a:r>
              <a:rPr sz="2800" dirty="0">
                <a:latin typeface="Calibri"/>
                <a:cs typeface="Calibri"/>
              </a:rPr>
              <a:t>finanční</a:t>
            </a:r>
            <a:r>
              <a:rPr sz="2800" spc="-10" dirty="0">
                <a:latin typeface="Calibri"/>
                <a:cs typeface="Calibri"/>
              </a:rPr>
              <a:t> </a:t>
            </a:r>
            <a:r>
              <a:rPr sz="2800" spc="-5" dirty="0">
                <a:latin typeface="Calibri"/>
                <a:cs typeface="Calibri"/>
              </a:rPr>
              <a:t>podobu </a:t>
            </a:r>
            <a:r>
              <a:rPr sz="2800" dirty="0">
                <a:latin typeface="Calibri"/>
                <a:cs typeface="Calibri"/>
              </a:rPr>
              <a:t> </a:t>
            </a:r>
            <a:r>
              <a:rPr sz="2800" spc="-10" dirty="0">
                <a:latin typeface="Calibri"/>
                <a:cs typeface="Calibri"/>
              </a:rPr>
              <a:t>(úplatek), </a:t>
            </a:r>
            <a:r>
              <a:rPr sz="2800" spc="-20" dirty="0">
                <a:latin typeface="Calibri"/>
                <a:cs typeface="Calibri"/>
              </a:rPr>
              <a:t>může</a:t>
            </a:r>
            <a:r>
              <a:rPr sz="2800" dirty="0">
                <a:latin typeface="Calibri"/>
                <a:cs typeface="Calibri"/>
              </a:rPr>
              <a:t> </a:t>
            </a:r>
            <a:r>
              <a:rPr sz="2800" spc="-5" dirty="0">
                <a:latin typeface="Calibri"/>
                <a:cs typeface="Calibri"/>
              </a:rPr>
              <a:t>se </a:t>
            </a:r>
            <a:r>
              <a:rPr sz="2800" spc="-10" dirty="0">
                <a:latin typeface="Calibri"/>
                <a:cs typeface="Calibri"/>
              </a:rPr>
              <a:t>jednat</a:t>
            </a:r>
            <a:r>
              <a:rPr sz="2800" dirty="0">
                <a:latin typeface="Calibri"/>
                <a:cs typeface="Calibri"/>
              </a:rPr>
              <a:t> o</a:t>
            </a:r>
            <a:r>
              <a:rPr sz="2800" spc="-5" dirty="0">
                <a:latin typeface="Calibri"/>
                <a:cs typeface="Calibri"/>
              </a:rPr>
              <a:t> </a:t>
            </a:r>
            <a:r>
              <a:rPr sz="2800" i="1" spc="-5" dirty="0">
                <a:latin typeface="Calibri"/>
                <a:cs typeface="Calibri"/>
              </a:rPr>
              <a:t>úniky </a:t>
            </a:r>
            <a:r>
              <a:rPr sz="2800" i="1" spc="-10" dirty="0">
                <a:latin typeface="Calibri"/>
                <a:cs typeface="Calibri"/>
              </a:rPr>
              <a:t>výhodných</a:t>
            </a:r>
            <a:r>
              <a:rPr sz="2800" i="1" spc="-20" dirty="0">
                <a:latin typeface="Calibri"/>
                <a:cs typeface="Calibri"/>
              </a:rPr>
              <a:t> </a:t>
            </a:r>
            <a:r>
              <a:rPr sz="2800" i="1" spc="-5" dirty="0">
                <a:latin typeface="Calibri"/>
                <a:cs typeface="Calibri"/>
              </a:rPr>
              <a:t>informací</a:t>
            </a:r>
            <a:r>
              <a:rPr sz="2800" spc="-5" dirty="0">
                <a:latin typeface="Calibri"/>
                <a:cs typeface="Calibri"/>
              </a:rPr>
              <a:t>, </a:t>
            </a:r>
            <a:r>
              <a:rPr sz="2800" dirty="0">
                <a:latin typeface="Calibri"/>
                <a:cs typeface="Calibri"/>
              </a:rPr>
              <a:t> </a:t>
            </a:r>
            <a:r>
              <a:rPr sz="2800" spc="-25" dirty="0">
                <a:latin typeface="Calibri"/>
                <a:cs typeface="Calibri"/>
              </a:rPr>
              <a:t>protěžování</a:t>
            </a:r>
            <a:r>
              <a:rPr sz="2800" spc="-15" dirty="0">
                <a:latin typeface="Calibri"/>
                <a:cs typeface="Calibri"/>
              </a:rPr>
              <a:t> </a:t>
            </a:r>
            <a:r>
              <a:rPr sz="2800" spc="-20" dirty="0">
                <a:latin typeface="Calibri"/>
                <a:cs typeface="Calibri"/>
              </a:rPr>
              <a:t>známých</a:t>
            </a:r>
            <a:r>
              <a:rPr sz="2800" spc="10" dirty="0">
                <a:latin typeface="Calibri"/>
                <a:cs typeface="Calibri"/>
              </a:rPr>
              <a:t> </a:t>
            </a:r>
            <a:r>
              <a:rPr sz="2800" spc="-10" dirty="0">
                <a:latin typeface="Calibri"/>
                <a:cs typeface="Calibri"/>
              </a:rPr>
              <a:t>(</a:t>
            </a:r>
            <a:r>
              <a:rPr sz="2800" i="1" spc="-10" dirty="0">
                <a:latin typeface="Calibri"/>
                <a:cs typeface="Calibri"/>
              </a:rPr>
              <a:t>klientelismus</a:t>
            </a:r>
            <a:r>
              <a:rPr sz="2800" spc="-10" dirty="0">
                <a:latin typeface="Calibri"/>
                <a:cs typeface="Calibri"/>
              </a:rPr>
              <a:t>),</a:t>
            </a:r>
            <a:r>
              <a:rPr sz="2800" spc="-15" dirty="0">
                <a:latin typeface="Calibri"/>
                <a:cs typeface="Calibri"/>
              </a:rPr>
              <a:t> </a:t>
            </a:r>
            <a:r>
              <a:rPr sz="2800" spc="-10" dirty="0">
                <a:latin typeface="Calibri"/>
                <a:cs typeface="Calibri"/>
              </a:rPr>
              <a:t>zvýhodňování </a:t>
            </a:r>
            <a:r>
              <a:rPr sz="2800" spc="-5" dirty="0">
                <a:latin typeface="Calibri"/>
                <a:cs typeface="Calibri"/>
              </a:rPr>
              <a:t> </a:t>
            </a:r>
            <a:r>
              <a:rPr sz="2800" spc="-15" dirty="0">
                <a:latin typeface="Calibri"/>
                <a:cs typeface="Calibri"/>
              </a:rPr>
              <a:t>příbuzných </a:t>
            </a:r>
            <a:r>
              <a:rPr sz="2800" spc="-5" dirty="0">
                <a:latin typeface="Calibri"/>
                <a:cs typeface="Calibri"/>
              </a:rPr>
              <a:t>(</a:t>
            </a:r>
            <a:r>
              <a:rPr sz="2800" i="1" spc="-5" dirty="0">
                <a:latin typeface="Calibri"/>
                <a:cs typeface="Calibri"/>
              </a:rPr>
              <a:t>nepotismus</a:t>
            </a:r>
            <a:r>
              <a:rPr sz="2800" spc="-5" dirty="0">
                <a:latin typeface="Calibri"/>
                <a:cs typeface="Calibri"/>
              </a:rPr>
              <a:t>), </a:t>
            </a:r>
            <a:r>
              <a:rPr sz="2800" i="1" spc="-5" dirty="0">
                <a:latin typeface="Calibri"/>
                <a:cs typeface="Calibri"/>
              </a:rPr>
              <a:t>porušení povinností při správě </a:t>
            </a:r>
            <a:r>
              <a:rPr sz="2800" i="1" spc="-620" dirty="0">
                <a:latin typeface="Calibri"/>
                <a:cs typeface="Calibri"/>
              </a:rPr>
              <a:t> </a:t>
            </a:r>
            <a:r>
              <a:rPr sz="2800" i="1" spc="-5" dirty="0">
                <a:latin typeface="Calibri"/>
                <a:cs typeface="Calibri"/>
              </a:rPr>
              <a:t>cizího</a:t>
            </a:r>
            <a:r>
              <a:rPr sz="2800" i="1" spc="-25" dirty="0">
                <a:latin typeface="Calibri"/>
                <a:cs typeface="Calibri"/>
              </a:rPr>
              <a:t> </a:t>
            </a:r>
            <a:r>
              <a:rPr sz="2800" i="1" spc="-10" dirty="0">
                <a:latin typeface="Calibri"/>
                <a:cs typeface="Calibri"/>
              </a:rPr>
              <a:t>majetku</a:t>
            </a:r>
            <a:r>
              <a:rPr sz="2800" spc="-10" dirty="0">
                <a:latin typeface="Calibri"/>
                <a:cs typeface="Calibri"/>
              </a:rPr>
              <a:t>,</a:t>
            </a:r>
            <a:r>
              <a:rPr sz="2800" spc="5" dirty="0">
                <a:latin typeface="Calibri"/>
                <a:cs typeface="Calibri"/>
              </a:rPr>
              <a:t> </a:t>
            </a:r>
            <a:r>
              <a:rPr sz="2800" i="1" spc="-10" dirty="0">
                <a:latin typeface="Calibri"/>
                <a:cs typeface="Calibri"/>
              </a:rPr>
              <a:t>střety</a:t>
            </a:r>
            <a:r>
              <a:rPr sz="2800" i="1" dirty="0">
                <a:latin typeface="Calibri"/>
                <a:cs typeface="Calibri"/>
              </a:rPr>
              <a:t> </a:t>
            </a:r>
            <a:r>
              <a:rPr sz="2800" i="1" spc="-15" dirty="0">
                <a:latin typeface="Calibri"/>
                <a:cs typeface="Calibri"/>
              </a:rPr>
              <a:t>zájmů</a:t>
            </a:r>
            <a:r>
              <a:rPr sz="2800" spc="-15" dirty="0">
                <a:latin typeface="Calibri"/>
                <a:cs typeface="Calibri"/>
              </a:rPr>
              <a:t>,</a:t>
            </a:r>
            <a:r>
              <a:rPr sz="2800" spc="-10" dirty="0">
                <a:latin typeface="Calibri"/>
                <a:cs typeface="Calibri"/>
              </a:rPr>
              <a:t> </a:t>
            </a:r>
            <a:r>
              <a:rPr sz="2800" i="1" spc="-15" dirty="0">
                <a:latin typeface="Calibri"/>
                <a:cs typeface="Calibri"/>
              </a:rPr>
              <a:t>pletichy</a:t>
            </a:r>
            <a:r>
              <a:rPr sz="2800" i="1" dirty="0">
                <a:latin typeface="Calibri"/>
                <a:cs typeface="Calibri"/>
              </a:rPr>
              <a:t> </a:t>
            </a:r>
            <a:r>
              <a:rPr sz="2800" i="1" spc="-5" dirty="0">
                <a:latin typeface="Calibri"/>
                <a:cs typeface="Calibri"/>
              </a:rPr>
              <a:t>při</a:t>
            </a:r>
            <a:r>
              <a:rPr sz="2800" i="1" dirty="0">
                <a:latin typeface="Calibri"/>
                <a:cs typeface="Calibri"/>
              </a:rPr>
              <a:t> </a:t>
            </a:r>
            <a:r>
              <a:rPr sz="2800" i="1" spc="-5" dirty="0">
                <a:latin typeface="Calibri"/>
                <a:cs typeface="Calibri"/>
              </a:rPr>
              <a:t>veřejné </a:t>
            </a:r>
            <a:r>
              <a:rPr sz="2800" i="1" dirty="0">
                <a:latin typeface="Calibri"/>
                <a:cs typeface="Calibri"/>
              </a:rPr>
              <a:t> </a:t>
            </a:r>
            <a:r>
              <a:rPr sz="2800" i="1" spc="-5" dirty="0">
                <a:latin typeface="Calibri"/>
                <a:cs typeface="Calibri"/>
              </a:rPr>
              <a:t>obchodní</a:t>
            </a:r>
            <a:r>
              <a:rPr sz="2800" i="1" spc="-30" dirty="0">
                <a:latin typeface="Calibri"/>
                <a:cs typeface="Calibri"/>
              </a:rPr>
              <a:t> </a:t>
            </a:r>
            <a:r>
              <a:rPr sz="2800" i="1" spc="-15" dirty="0">
                <a:latin typeface="Calibri"/>
                <a:cs typeface="Calibri"/>
              </a:rPr>
              <a:t>soutěži </a:t>
            </a:r>
            <a:r>
              <a:rPr sz="2800" spc="-5" dirty="0">
                <a:latin typeface="Calibri"/>
                <a:cs typeface="Calibri"/>
              </a:rPr>
              <a:t>či</a:t>
            </a:r>
            <a:r>
              <a:rPr sz="2800" dirty="0">
                <a:latin typeface="Calibri"/>
                <a:cs typeface="Calibri"/>
              </a:rPr>
              <a:t> </a:t>
            </a:r>
            <a:r>
              <a:rPr sz="2800" i="1" spc="-5" dirty="0">
                <a:latin typeface="Calibri"/>
                <a:cs typeface="Calibri"/>
              </a:rPr>
              <a:t>podvody</a:t>
            </a:r>
            <a:r>
              <a:rPr sz="2800" spc="-5" dirty="0">
                <a:latin typeface="Calibri"/>
                <a:cs typeface="Calibri"/>
              </a:rPr>
              <a:t>.</a:t>
            </a:r>
            <a:endParaRPr sz="2800" dirty="0">
              <a:latin typeface="Calibri"/>
              <a:cs typeface="Calibri"/>
            </a:endParaRPr>
          </a:p>
          <a:p>
            <a:pPr marL="355600" marR="488950" indent="-342900">
              <a:lnSpc>
                <a:spcPct val="100000"/>
              </a:lnSpc>
              <a:spcBef>
                <a:spcPts val="675"/>
              </a:spcBef>
              <a:buFont typeface="Arial"/>
              <a:buChar char="•"/>
              <a:tabLst>
                <a:tab pos="354965" algn="l"/>
                <a:tab pos="355600" algn="l"/>
              </a:tabLst>
            </a:pPr>
            <a:r>
              <a:rPr sz="2800" spc="-65" dirty="0">
                <a:latin typeface="Calibri"/>
                <a:cs typeface="Calibri"/>
              </a:rPr>
              <a:t>Tento</a:t>
            </a:r>
            <a:r>
              <a:rPr sz="2800" spc="-5" dirty="0">
                <a:latin typeface="Calibri"/>
                <a:cs typeface="Calibri"/>
              </a:rPr>
              <a:t> způsob </a:t>
            </a:r>
            <a:r>
              <a:rPr sz="2800" spc="-20" dirty="0">
                <a:latin typeface="Calibri"/>
                <a:cs typeface="Calibri"/>
              </a:rPr>
              <a:t>korupce</a:t>
            </a:r>
            <a:r>
              <a:rPr sz="2800" spc="15" dirty="0">
                <a:latin typeface="Calibri"/>
                <a:cs typeface="Calibri"/>
              </a:rPr>
              <a:t> </a:t>
            </a:r>
            <a:r>
              <a:rPr sz="2800" spc="-5" dirty="0">
                <a:latin typeface="Calibri"/>
                <a:cs typeface="Calibri"/>
              </a:rPr>
              <a:t>se</a:t>
            </a:r>
            <a:r>
              <a:rPr sz="2800" dirty="0">
                <a:latin typeface="Calibri"/>
                <a:cs typeface="Calibri"/>
              </a:rPr>
              <a:t> </a:t>
            </a:r>
            <a:r>
              <a:rPr sz="2800" spc="-10" dirty="0">
                <a:latin typeface="Calibri"/>
                <a:cs typeface="Calibri"/>
              </a:rPr>
              <a:t>nevyhýbá </a:t>
            </a:r>
            <a:r>
              <a:rPr sz="2800" dirty="0">
                <a:latin typeface="Calibri"/>
                <a:cs typeface="Calibri"/>
              </a:rPr>
              <a:t>ani </a:t>
            </a:r>
            <a:r>
              <a:rPr sz="2800" spc="-10" dirty="0">
                <a:latin typeface="Calibri"/>
                <a:cs typeface="Calibri"/>
              </a:rPr>
              <a:t>soukromému </a:t>
            </a:r>
            <a:r>
              <a:rPr sz="2800" spc="-620" dirty="0">
                <a:latin typeface="Calibri"/>
                <a:cs typeface="Calibri"/>
              </a:rPr>
              <a:t> </a:t>
            </a:r>
            <a:r>
              <a:rPr sz="2800" spc="-10" dirty="0">
                <a:latin typeface="Calibri"/>
                <a:cs typeface="Calibri"/>
              </a:rPr>
              <a:t>sektoru.</a:t>
            </a:r>
            <a:endParaRPr sz="2800" dirty="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2024" y="457200"/>
            <a:ext cx="6719951" cy="689291"/>
          </a:xfrm>
          <a:prstGeom prst="rect">
            <a:avLst/>
          </a:prstGeom>
        </p:spPr>
        <p:txBody>
          <a:bodyPr vert="horz" wrap="square" lIns="0" tIns="12065" rIns="0" bIns="0" rtlCol="0">
            <a:spAutoFit/>
          </a:bodyPr>
          <a:lstStyle/>
          <a:p>
            <a:pPr marL="12700">
              <a:lnSpc>
                <a:spcPct val="100000"/>
              </a:lnSpc>
              <a:spcBef>
                <a:spcPts val="95"/>
              </a:spcBef>
            </a:pPr>
            <a:r>
              <a:rPr spc="-25" dirty="0"/>
              <a:t>Právní</a:t>
            </a:r>
            <a:r>
              <a:rPr spc="-30" dirty="0"/>
              <a:t> </a:t>
            </a:r>
            <a:r>
              <a:rPr spc="-20" dirty="0"/>
              <a:t>rámec</a:t>
            </a:r>
            <a:r>
              <a:rPr spc="-25" dirty="0"/>
              <a:t> </a:t>
            </a:r>
            <a:r>
              <a:rPr spc="-5" dirty="0"/>
              <a:t>v</a:t>
            </a:r>
            <a:r>
              <a:rPr spc="-30" dirty="0"/>
              <a:t> </a:t>
            </a:r>
            <a:r>
              <a:rPr spc="-10" dirty="0"/>
              <a:t>ČR</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11</a:t>
            </a:fld>
            <a:endParaRPr dirty="0"/>
          </a:p>
        </p:txBody>
      </p:sp>
      <p:sp>
        <p:nvSpPr>
          <p:cNvPr id="3" name="object 3"/>
          <p:cNvSpPr txBox="1"/>
          <p:nvPr/>
        </p:nvSpPr>
        <p:spPr>
          <a:xfrm>
            <a:off x="76200" y="1146491"/>
            <a:ext cx="9144000" cy="4943020"/>
          </a:xfrm>
          <a:prstGeom prst="rect">
            <a:avLst/>
          </a:prstGeom>
        </p:spPr>
        <p:txBody>
          <a:bodyPr vert="horz" wrap="square" lIns="0" tIns="109855" rIns="0" bIns="0" rtlCol="0">
            <a:spAutoFit/>
          </a:bodyPr>
          <a:lstStyle/>
          <a:p>
            <a:r>
              <a:rPr sz="3200" b="1" spc="-45" dirty="0" err="1">
                <a:latin typeface="Calibri"/>
                <a:cs typeface="Calibri"/>
              </a:rPr>
              <a:t>Trestní</a:t>
            </a:r>
            <a:r>
              <a:rPr sz="3200" b="1" spc="-10" dirty="0">
                <a:latin typeface="Calibri"/>
                <a:cs typeface="Calibri"/>
              </a:rPr>
              <a:t> </a:t>
            </a:r>
            <a:r>
              <a:rPr sz="3200" b="1" spc="-30" dirty="0" err="1">
                <a:latin typeface="Calibri"/>
                <a:cs typeface="Calibri"/>
              </a:rPr>
              <a:t>zákoník</a:t>
            </a:r>
            <a:r>
              <a:rPr sz="3200" b="1" dirty="0">
                <a:latin typeface="Calibri"/>
                <a:cs typeface="Calibri"/>
              </a:rPr>
              <a:t> </a:t>
            </a:r>
            <a:r>
              <a:rPr sz="3200" b="1" spc="-5" dirty="0">
                <a:latin typeface="Calibri"/>
                <a:cs typeface="Calibri"/>
              </a:rPr>
              <a:t>č.</a:t>
            </a:r>
            <a:r>
              <a:rPr sz="3200" b="1" spc="5" dirty="0">
                <a:latin typeface="Calibri"/>
                <a:cs typeface="Calibri"/>
              </a:rPr>
              <a:t> </a:t>
            </a:r>
            <a:r>
              <a:rPr sz="3200" b="1" spc="-5" dirty="0">
                <a:latin typeface="Calibri"/>
                <a:cs typeface="Calibri"/>
              </a:rPr>
              <a:t>40/2009</a:t>
            </a:r>
            <a:r>
              <a:rPr sz="3200" b="1" spc="20" dirty="0">
                <a:latin typeface="Calibri"/>
                <a:cs typeface="Calibri"/>
              </a:rPr>
              <a:t> </a:t>
            </a:r>
            <a:r>
              <a:rPr sz="3200" b="1" spc="-10" dirty="0">
                <a:latin typeface="Calibri"/>
                <a:cs typeface="Calibri"/>
              </a:rPr>
              <a:t>Sb</a:t>
            </a:r>
            <a:r>
              <a:rPr sz="2400" b="1" spc="-10" dirty="0">
                <a:latin typeface="Calibri"/>
                <a:cs typeface="Calibri"/>
              </a:rPr>
              <a:t>.</a:t>
            </a:r>
            <a:r>
              <a:rPr lang="cs-CZ" sz="2400" b="1" spc="-10" dirty="0">
                <a:latin typeface="Calibri"/>
                <a:cs typeface="Calibri"/>
              </a:rPr>
              <a:t> </a:t>
            </a:r>
            <a:r>
              <a:rPr lang="cs-CZ" b="1" spc="-45" dirty="0">
                <a:latin typeface="Calibri"/>
                <a:cs typeface="Calibri"/>
              </a:rPr>
              <a:t>HLAVA X: TRESTNÉ ČINY PROTI POŘÁDKU VE VĚCECH VEŘEJNÝCH</a:t>
            </a:r>
          </a:p>
          <a:p>
            <a:pPr marL="812800" lvl="1" indent="-342900">
              <a:spcBef>
                <a:spcPts val="770"/>
              </a:spcBef>
              <a:buFont typeface="Arial"/>
              <a:buChar char="•"/>
              <a:tabLst>
                <a:tab pos="354965" algn="l"/>
                <a:tab pos="355600" algn="l"/>
              </a:tabLst>
            </a:pPr>
            <a:r>
              <a:rPr lang="cs-CZ" sz="2800" i="1" spc="-5" dirty="0">
                <a:latin typeface="Calibri"/>
                <a:cs typeface="Calibri"/>
              </a:rPr>
              <a:t>§</a:t>
            </a:r>
            <a:r>
              <a:rPr sz="2800" i="1" spc="-10" dirty="0">
                <a:latin typeface="Calibri"/>
                <a:cs typeface="Calibri"/>
              </a:rPr>
              <a:t> </a:t>
            </a:r>
            <a:r>
              <a:rPr sz="2800" i="1" spc="-5" dirty="0">
                <a:latin typeface="Calibri"/>
                <a:cs typeface="Calibri"/>
              </a:rPr>
              <a:t>331 </a:t>
            </a:r>
            <a:r>
              <a:rPr sz="2800" i="1" spc="-10" dirty="0" err="1">
                <a:latin typeface="Calibri"/>
                <a:cs typeface="Calibri"/>
              </a:rPr>
              <a:t>Přijetí</a:t>
            </a:r>
            <a:r>
              <a:rPr sz="2800" i="1" spc="-10" dirty="0">
                <a:latin typeface="Calibri"/>
                <a:cs typeface="Calibri"/>
              </a:rPr>
              <a:t> </a:t>
            </a:r>
            <a:r>
              <a:rPr sz="2800" i="1" spc="-15" dirty="0" err="1">
                <a:latin typeface="Calibri"/>
                <a:cs typeface="Calibri"/>
              </a:rPr>
              <a:t>úplatku</a:t>
            </a:r>
            <a:endParaRPr sz="2800" i="1" dirty="0">
              <a:latin typeface="Calibri"/>
              <a:cs typeface="Calibri"/>
            </a:endParaRPr>
          </a:p>
          <a:p>
            <a:pPr marL="812800" lvl="1" indent="-342900">
              <a:spcBef>
                <a:spcPts val="770"/>
              </a:spcBef>
              <a:buFont typeface="Arial"/>
              <a:buChar char="•"/>
              <a:tabLst>
                <a:tab pos="354965" algn="l"/>
                <a:tab pos="355600" algn="l"/>
              </a:tabLst>
            </a:pPr>
            <a:r>
              <a:rPr sz="2800" i="1" dirty="0">
                <a:latin typeface="Calibri"/>
                <a:cs typeface="Calibri"/>
              </a:rPr>
              <a:t>§</a:t>
            </a:r>
            <a:r>
              <a:rPr sz="2800" i="1" spc="-25" dirty="0">
                <a:latin typeface="Calibri"/>
                <a:cs typeface="Calibri"/>
              </a:rPr>
              <a:t> </a:t>
            </a:r>
            <a:r>
              <a:rPr sz="2800" i="1" dirty="0">
                <a:latin typeface="Calibri"/>
                <a:cs typeface="Calibri"/>
              </a:rPr>
              <a:t>332</a:t>
            </a:r>
            <a:r>
              <a:rPr sz="2800" i="1" spc="-25" dirty="0">
                <a:latin typeface="Calibri"/>
                <a:cs typeface="Calibri"/>
              </a:rPr>
              <a:t> </a:t>
            </a:r>
            <a:r>
              <a:rPr sz="2800" i="1" spc="-15" dirty="0">
                <a:latin typeface="Calibri"/>
                <a:cs typeface="Calibri"/>
              </a:rPr>
              <a:t>Podplacení</a:t>
            </a:r>
            <a:endParaRPr sz="2800" i="1" dirty="0">
              <a:latin typeface="Calibri"/>
              <a:cs typeface="Calibri"/>
            </a:endParaRPr>
          </a:p>
          <a:p>
            <a:pPr marL="812800" lvl="1" indent="-342900">
              <a:spcBef>
                <a:spcPts val="770"/>
              </a:spcBef>
              <a:buFont typeface="Arial"/>
              <a:buChar char="•"/>
              <a:tabLst>
                <a:tab pos="354965" algn="l"/>
                <a:tab pos="355600" algn="l"/>
              </a:tabLst>
            </a:pPr>
            <a:r>
              <a:rPr sz="2800" i="1" spc="-5" dirty="0">
                <a:latin typeface="Calibri"/>
                <a:cs typeface="Calibri"/>
              </a:rPr>
              <a:t>§ 333</a:t>
            </a:r>
            <a:r>
              <a:rPr sz="2800" i="1" dirty="0">
                <a:latin typeface="Calibri"/>
                <a:cs typeface="Calibri"/>
              </a:rPr>
              <a:t> </a:t>
            </a:r>
            <a:r>
              <a:rPr sz="2800" i="1" spc="-10" dirty="0">
                <a:latin typeface="Calibri"/>
                <a:cs typeface="Calibri"/>
              </a:rPr>
              <a:t>Nepřímé</a:t>
            </a:r>
            <a:r>
              <a:rPr sz="2800" i="1" dirty="0">
                <a:latin typeface="Calibri"/>
                <a:cs typeface="Calibri"/>
              </a:rPr>
              <a:t> </a:t>
            </a:r>
            <a:r>
              <a:rPr sz="2800" i="1" spc="-15" dirty="0">
                <a:latin typeface="Calibri"/>
                <a:cs typeface="Calibri"/>
              </a:rPr>
              <a:t>úplatkářství</a:t>
            </a:r>
            <a:endParaRPr sz="2800" i="1" dirty="0">
              <a:latin typeface="Calibri"/>
              <a:cs typeface="Calibri"/>
            </a:endParaRPr>
          </a:p>
          <a:p>
            <a:pPr marL="812800" lvl="1" indent="-342900">
              <a:spcBef>
                <a:spcPts val="765"/>
              </a:spcBef>
              <a:buFont typeface="Arial"/>
              <a:buChar char="•"/>
              <a:tabLst>
                <a:tab pos="354965" algn="l"/>
                <a:tab pos="355600" algn="l"/>
              </a:tabLst>
            </a:pPr>
            <a:r>
              <a:rPr sz="2800" i="1" spc="-5" dirty="0">
                <a:latin typeface="Calibri"/>
                <a:cs typeface="Calibri"/>
              </a:rPr>
              <a:t>§</a:t>
            </a:r>
            <a:r>
              <a:rPr sz="2800" i="1" dirty="0">
                <a:latin typeface="Calibri"/>
                <a:cs typeface="Calibri"/>
              </a:rPr>
              <a:t> </a:t>
            </a:r>
            <a:r>
              <a:rPr sz="2800" i="1" spc="-5" dirty="0">
                <a:latin typeface="Calibri"/>
                <a:cs typeface="Calibri"/>
              </a:rPr>
              <a:t>334</a:t>
            </a:r>
            <a:r>
              <a:rPr sz="2800" i="1" spc="5" dirty="0">
                <a:latin typeface="Calibri"/>
                <a:cs typeface="Calibri"/>
              </a:rPr>
              <a:t> </a:t>
            </a:r>
            <a:r>
              <a:rPr sz="2800" i="1" spc="-10" dirty="0">
                <a:latin typeface="Calibri"/>
                <a:cs typeface="Calibri"/>
              </a:rPr>
              <a:t>Společné </a:t>
            </a:r>
            <a:r>
              <a:rPr sz="2800" i="1" spc="-15" dirty="0">
                <a:latin typeface="Calibri"/>
                <a:cs typeface="Calibri"/>
              </a:rPr>
              <a:t>ustanovení</a:t>
            </a:r>
            <a:endParaRPr sz="2800" i="1" dirty="0">
              <a:latin typeface="Calibri"/>
              <a:cs typeface="Calibri"/>
            </a:endParaRPr>
          </a:p>
          <a:p>
            <a:pPr marL="812800" lvl="1" indent="-342900">
              <a:spcBef>
                <a:spcPts val="770"/>
              </a:spcBef>
              <a:buFont typeface="Arial"/>
              <a:buChar char="•"/>
              <a:tabLst>
                <a:tab pos="354965" algn="l"/>
                <a:tab pos="355600" algn="l"/>
              </a:tabLst>
            </a:pPr>
            <a:r>
              <a:rPr sz="2800" i="1" spc="-5" dirty="0">
                <a:latin typeface="Calibri"/>
                <a:cs typeface="Calibri"/>
              </a:rPr>
              <a:t>§</a:t>
            </a:r>
            <a:r>
              <a:rPr sz="2800" i="1" spc="5" dirty="0">
                <a:latin typeface="Calibri"/>
                <a:cs typeface="Calibri"/>
              </a:rPr>
              <a:t> </a:t>
            </a:r>
            <a:r>
              <a:rPr sz="2800" i="1" spc="-5" dirty="0">
                <a:latin typeface="Calibri"/>
                <a:cs typeface="Calibri"/>
              </a:rPr>
              <a:t>256</a:t>
            </a:r>
            <a:r>
              <a:rPr sz="2800" i="1" spc="5" dirty="0">
                <a:latin typeface="Calibri"/>
                <a:cs typeface="Calibri"/>
              </a:rPr>
              <a:t> </a:t>
            </a:r>
            <a:r>
              <a:rPr sz="2800" i="1" spc="-10" dirty="0">
                <a:latin typeface="Calibri"/>
                <a:cs typeface="Calibri"/>
              </a:rPr>
              <a:t>Sjednání</a:t>
            </a:r>
            <a:r>
              <a:rPr sz="2800" i="1" spc="-5" dirty="0">
                <a:latin typeface="Calibri"/>
                <a:cs typeface="Calibri"/>
              </a:rPr>
              <a:t> výhody při</a:t>
            </a:r>
            <a:r>
              <a:rPr sz="2800" i="1" dirty="0">
                <a:latin typeface="Calibri"/>
                <a:cs typeface="Calibri"/>
              </a:rPr>
              <a:t> </a:t>
            </a:r>
            <a:r>
              <a:rPr sz="2800" i="1" spc="-10" dirty="0">
                <a:latin typeface="Calibri"/>
                <a:cs typeface="Calibri"/>
              </a:rPr>
              <a:t>zadání</a:t>
            </a:r>
            <a:r>
              <a:rPr sz="2800" i="1" dirty="0">
                <a:latin typeface="Calibri"/>
                <a:cs typeface="Calibri"/>
              </a:rPr>
              <a:t> </a:t>
            </a:r>
            <a:r>
              <a:rPr sz="2800" i="1" spc="-5" dirty="0">
                <a:latin typeface="Calibri"/>
                <a:cs typeface="Calibri"/>
              </a:rPr>
              <a:t>veřejné</a:t>
            </a:r>
            <a:endParaRPr sz="2800" i="1" dirty="0">
              <a:latin typeface="Calibri"/>
              <a:cs typeface="Calibri"/>
            </a:endParaRPr>
          </a:p>
          <a:p>
            <a:pPr marL="812800" lvl="1"/>
            <a:r>
              <a:rPr sz="2800" i="1" spc="-40" dirty="0">
                <a:latin typeface="Calibri"/>
                <a:cs typeface="Calibri"/>
              </a:rPr>
              <a:t>zakázky,</a:t>
            </a:r>
            <a:r>
              <a:rPr sz="2800" i="1" dirty="0">
                <a:latin typeface="Calibri"/>
                <a:cs typeface="Calibri"/>
              </a:rPr>
              <a:t> </a:t>
            </a:r>
            <a:r>
              <a:rPr sz="2800" i="1" spc="-5" dirty="0">
                <a:latin typeface="Calibri"/>
                <a:cs typeface="Calibri"/>
              </a:rPr>
              <a:t>při</a:t>
            </a:r>
            <a:r>
              <a:rPr sz="2800" i="1" dirty="0">
                <a:latin typeface="Calibri"/>
                <a:cs typeface="Calibri"/>
              </a:rPr>
              <a:t> </a:t>
            </a:r>
            <a:r>
              <a:rPr sz="2800" i="1" spc="-5" dirty="0">
                <a:latin typeface="Calibri"/>
                <a:cs typeface="Calibri"/>
              </a:rPr>
              <a:t>veřejné</a:t>
            </a:r>
            <a:r>
              <a:rPr sz="2800" i="1" dirty="0">
                <a:latin typeface="Calibri"/>
                <a:cs typeface="Calibri"/>
              </a:rPr>
              <a:t> </a:t>
            </a:r>
            <a:r>
              <a:rPr sz="2800" i="1" spc="-15" dirty="0">
                <a:latin typeface="Calibri"/>
                <a:cs typeface="Calibri"/>
              </a:rPr>
              <a:t>soutěži</a:t>
            </a:r>
            <a:r>
              <a:rPr sz="2800" i="1" spc="10" dirty="0">
                <a:latin typeface="Calibri"/>
                <a:cs typeface="Calibri"/>
              </a:rPr>
              <a:t> </a:t>
            </a:r>
            <a:r>
              <a:rPr sz="2800" i="1" spc="-5" dirty="0">
                <a:latin typeface="Calibri"/>
                <a:cs typeface="Calibri"/>
              </a:rPr>
              <a:t>a</a:t>
            </a:r>
            <a:r>
              <a:rPr sz="2800" i="1" dirty="0">
                <a:latin typeface="Calibri"/>
                <a:cs typeface="Calibri"/>
              </a:rPr>
              <a:t> </a:t>
            </a:r>
            <a:r>
              <a:rPr sz="2800" i="1" spc="-10" dirty="0">
                <a:latin typeface="Calibri"/>
                <a:cs typeface="Calibri"/>
              </a:rPr>
              <a:t>veřejné</a:t>
            </a:r>
            <a:r>
              <a:rPr sz="2800" i="1" dirty="0">
                <a:latin typeface="Calibri"/>
                <a:cs typeface="Calibri"/>
              </a:rPr>
              <a:t> </a:t>
            </a:r>
            <a:r>
              <a:rPr sz="2800" i="1" spc="-5" dirty="0">
                <a:latin typeface="Calibri"/>
                <a:cs typeface="Calibri"/>
              </a:rPr>
              <a:t>dražbě</a:t>
            </a:r>
            <a:endParaRPr sz="2800" i="1" dirty="0">
              <a:latin typeface="Calibri"/>
              <a:cs typeface="Calibri"/>
            </a:endParaRPr>
          </a:p>
          <a:p>
            <a:pPr marL="812800" marR="5080" lvl="1" indent="-342900">
              <a:spcBef>
                <a:spcPts val="770"/>
              </a:spcBef>
              <a:buFont typeface="Arial"/>
              <a:buChar char="•"/>
              <a:tabLst>
                <a:tab pos="354965" algn="l"/>
                <a:tab pos="355600" algn="l"/>
              </a:tabLst>
            </a:pPr>
            <a:r>
              <a:rPr sz="2800" i="1" dirty="0">
                <a:latin typeface="Calibri"/>
                <a:cs typeface="Calibri"/>
              </a:rPr>
              <a:t>§</a:t>
            </a:r>
            <a:r>
              <a:rPr sz="2800" i="1" spc="-5" dirty="0">
                <a:latin typeface="Calibri"/>
                <a:cs typeface="Calibri"/>
              </a:rPr>
              <a:t> </a:t>
            </a:r>
            <a:r>
              <a:rPr sz="2800" i="1" dirty="0">
                <a:latin typeface="Calibri"/>
                <a:cs typeface="Calibri"/>
              </a:rPr>
              <a:t>257</a:t>
            </a:r>
            <a:r>
              <a:rPr sz="2800" i="1" spc="-5" dirty="0">
                <a:latin typeface="Calibri"/>
                <a:cs typeface="Calibri"/>
              </a:rPr>
              <a:t> </a:t>
            </a:r>
            <a:r>
              <a:rPr sz="2800" i="1" spc="-15" dirty="0">
                <a:latin typeface="Calibri"/>
                <a:cs typeface="Calibri"/>
              </a:rPr>
              <a:t>Pletichy</a:t>
            </a:r>
            <a:r>
              <a:rPr sz="2800" i="1" spc="-10" dirty="0">
                <a:latin typeface="Calibri"/>
                <a:cs typeface="Calibri"/>
              </a:rPr>
              <a:t> </a:t>
            </a:r>
            <a:r>
              <a:rPr sz="2800" i="1" dirty="0">
                <a:latin typeface="Calibri"/>
                <a:cs typeface="Calibri"/>
              </a:rPr>
              <a:t>při </a:t>
            </a:r>
            <a:r>
              <a:rPr sz="2800" i="1" spc="-15" dirty="0">
                <a:latin typeface="Calibri"/>
                <a:cs typeface="Calibri"/>
              </a:rPr>
              <a:t>zadání</a:t>
            </a:r>
            <a:r>
              <a:rPr sz="2800" i="1" dirty="0">
                <a:latin typeface="Calibri"/>
                <a:cs typeface="Calibri"/>
              </a:rPr>
              <a:t> </a:t>
            </a:r>
            <a:r>
              <a:rPr sz="2800" i="1" spc="-5" dirty="0">
                <a:latin typeface="Calibri"/>
                <a:cs typeface="Calibri"/>
              </a:rPr>
              <a:t>veřejné</a:t>
            </a:r>
            <a:r>
              <a:rPr sz="2800" i="1" spc="-10" dirty="0">
                <a:latin typeface="Calibri"/>
                <a:cs typeface="Calibri"/>
              </a:rPr>
              <a:t> </a:t>
            </a:r>
            <a:r>
              <a:rPr sz="2800" i="1" spc="-20" dirty="0">
                <a:latin typeface="Calibri"/>
                <a:cs typeface="Calibri"/>
              </a:rPr>
              <a:t>zakázky</a:t>
            </a:r>
            <a:r>
              <a:rPr sz="2800" i="1" spc="-5" dirty="0">
                <a:latin typeface="Calibri"/>
                <a:cs typeface="Calibri"/>
              </a:rPr>
              <a:t> </a:t>
            </a:r>
            <a:r>
              <a:rPr sz="2800" i="1" dirty="0">
                <a:latin typeface="Calibri"/>
                <a:cs typeface="Calibri"/>
              </a:rPr>
              <a:t>a při </a:t>
            </a:r>
            <a:r>
              <a:rPr sz="2800" i="1" spc="-710" dirty="0">
                <a:latin typeface="Calibri"/>
                <a:cs typeface="Calibri"/>
              </a:rPr>
              <a:t> </a:t>
            </a:r>
            <a:r>
              <a:rPr sz="2800" i="1" spc="-10" dirty="0">
                <a:latin typeface="Calibri"/>
                <a:cs typeface="Calibri"/>
              </a:rPr>
              <a:t>veřejné</a:t>
            </a:r>
            <a:r>
              <a:rPr sz="2800" i="1" dirty="0">
                <a:latin typeface="Calibri"/>
                <a:cs typeface="Calibri"/>
              </a:rPr>
              <a:t> </a:t>
            </a:r>
            <a:r>
              <a:rPr sz="2800" i="1" spc="-15" dirty="0">
                <a:latin typeface="Calibri"/>
                <a:cs typeface="Calibri"/>
              </a:rPr>
              <a:t>soutěži</a:t>
            </a:r>
            <a:endParaRPr sz="2800" i="1" dirty="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0990" y="609600"/>
            <a:ext cx="8542020" cy="5372625"/>
          </a:xfrm>
          <a:prstGeom prst="rect">
            <a:avLst/>
          </a:prstGeom>
        </p:spPr>
        <p:txBody>
          <a:bodyPr vert="horz" wrap="square" lIns="0" tIns="12065" rIns="0" bIns="0" rtlCol="0">
            <a:spAutoFit/>
          </a:bodyPr>
          <a:lstStyle/>
          <a:p>
            <a:pPr marL="83185" algn="ctr">
              <a:lnSpc>
                <a:spcPct val="100000"/>
              </a:lnSpc>
              <a:spcBef>
                <a:spcPts val="95"/>
              </a:spcBef>
            </a:pPr>
            <a:r>
              <a:rPr sz="4400" b="1" i="1" spc="-25" dirty="0">
                <a:solidFill>
                  <a:srgbClr val="C00000"/>
                </a:solidFill>
                <a:latin typeface="+mj-lt"/>
                <a:ea typeface="+mj-ea"/>
                <a:cs typeface="+mj-cs"/>
              </a:rPr>
              <a:t>§ 331 Přijetí úplatku</a:t>
            </a:r>
          </a:p>
          <a:p>
            <a:pPr marL="12700" marR="5080">
              <a:lnSpc>
                <a:spcPct val="100000"/>
              </a:lnSpc>
              <a:spcBef>
                <a:spcPts val="2860"/>
              </a:spcBef>
              <a:tabLst>
                <a:tab pos="354965" algn="l"/>
                <a:tab pos="355600" algn="l"/>
              </a:tabLst>
            </a:pPr>
            <a:r>
              <a:rPr sz="3200" i="1" spc="-5" dirty="0">
                <a:latin typeface="Calibri"/>
                <a:cs typeface="Calibri"/>
              </a:rPr>
              <a:t>(</a:t>
            </a:r>
            <a:r>
              <a:rPr sz="2800" i="1" spc="-5" dirty="0">
                <a:latin typeface="Calibri"/>
                <a:cs typeface="Calibri"/>
              </a:rPr>
              <a:t>1)</a:t>
            </a:r>
            <a:r>
              <a:rPr sz="2800" i="1" dirty="0">
                <a:latin typeface="Calibri"/>
                <a:cs typeface="Calibri"/>
              </a:rPr>
              <a:t> </a:t>
            </a:r>
            <a:r>
              <a:rPr sz="2800" i="1" spc="-30" dirty="0">
                <a:latin typeface="Calibri"/>
                <a:cs typeface="Calibri"/>
              </a:rPr>
              <a:t>Kdo</a:t>
            </a:r>
            <a:r>
              <a:rPr sz="2800" i="1" spc="-10" dirty="0">
                <a:latin typeface="Calibri"/>
                <a:cs typeface="Calibri"/>
              </a:rPr>
              <a:t> </a:t>
            </a:r>
            <a:r>
              <a:rPr sz="2800" i="1" spc="-5" dirty="0">
                <a:latin typeface="Calibri"/>
                <a:cs typeface="Calibri"/>
              </a:rPr>
              <a:t>sám</a:t>
            </a:r>
            <a:r>
              <a:rPr sz="2800" i="1" spc="20" dirty="0">
                <a:latin typeface="Calibri"/>
                <a:cs typeface="Calibri"/>
              </a:rPr>
              <a:t> </a:t>
            </a:r>
            <a:r>
              <a:rPr sz="2800" i="1" spc="-5" dirty="0">
                <a:latin typeface="Calibri"/>
                <a:cs typeface="Calibri"/>
              </a:rPr>
              <a:t>nebo</a:t>
            </a:r>
            <a:r>
              <a:rPr sz="2800" i="1" spc="-10" dirty="0">
                <a:latin typeface="Calibri"/>
                <a:cs typeface="Calibri"/>
              </a:rPr>
              <a:t> </a:t>
            </a:r>
            <a:r>
              <a:rPr sz="2800" i="1" spc="-5" dirty="0">
                <a:latin typeface="Calibri"/>
                <a:cs typeface="Calibri"/>
              </a:rPr>
              <a:t>prostřednictvím</a:t>
            </a:r>
            <a:r>
              <a:rPr sz="2800" i="1" spc="25" dirty="0">
                <a:latin typeface="Calibri"/>
                <a:cs typeface="Calibri"/>
              </a:rPr>
              <a:t> </a:t>
            </a:r>
            <a:r>
              <a:rPr sz="2800" i="1" spc="-5" dirty="0">
                <a:latin typeface="Calibri"/>
                <a:cs typeface="Calibri"/>
              </a:rPr>
              <a:t>jiného v </a:t>
            </a:r>
            <a:r>
              <a:rPr sz="2800" i="1" dirty="0">
                <a:latin typeface="Calibri"/>
                <a:cs typeface="Calibri"/>
              </a:rPr>
              <a:t> </a:t>
            </a:r>
            <a:r>
              <a:rPr sz="2800" i="1" spc="-10" dirty="0">
                <a:latin typeface="Calibri"/>
                <a:cs typeface="Calibri"/>
              </a:rPr>
              <a:t>souvislosti</a:t>
            </a:r>
            <a:r>
              <a:rPr sz="2800" i="1" spc="15" dirty="0">
                <a:latin typeface="Calibri"/>
                <a:cs typeface="Calibri"/>
              </a:rPr>
              <a:t> </a:t>
            </a:r>
            <a:r>
              <a:rPr sz="2800" i="1" spc="-5" dirty="0">
                <a:latin typeface="Calibri"/>
                <a:cs typeface="Calibri"/>
              </a:rPr>
              <a:t>s</a:t>
            </a:r>
            <a:r>
              <a:rPr sz="2800" i="1" spc="15" dirty="0">
                <a:latin typeface="Calibri"/>
                <a:cs typeface="Calibri"/>
              </a:rPr>
              <a:t> </a:t>
            </a:r>
            <a:r>
              <a:rPr sz="2800" b="1" i="1" spc="-10" dirty="0">
                <a:latin typeface="Calibri"/>
                <a:cs typeface="Calibri"/>
              </a:rPr>
              <a:t>obstaráváním</a:t>
            </a:r>
            <a:r>
              <a:rPr sz="2800" b="1" i="1" spc="5" dirty="0">
                <a:latin typeface="Calibri"/>
                <a:cs typeface="Calibri"/>
              </a:rPr>
              <a:t> </a:t>
            </a:r>
            <a:r>
              <a:rPr sz="2800" b="1" i="1" spc="-5" dirty="0">
                <a:latin typeface="Calibri"/>
                <a:cs typeface="Calibri"/>
              </a:rPr>
              <a:t>věcí </a:t>
            </a:r>
            <a:r>
              <a:rPr sz="2800" b="1" i="1" spc="-10" dirty="0">
                <a:latin typeface="Calibri"/>
                <a:cs typeface="Calibri"/>
              </a:rPr>
              <a:t>obecného</a:t>
            </a:r>
            <a:r>
              <a:rPr sz="2800" b="1" i="1" dirty="0">
                <a:latin typeface="Calibri"/>
                <a:cs typeface="Calibri"/>
              </a:rPr>
              <a:t> </a:t>
            </a:r>
            <a:r>
              <a:rPr sz="2800" b="1" i="1" spc="-15" dirty="0">
                <a:latin typeface="Calibri"/>
                <a:cs typeface="Calibri"/>
              </a:rPr>
              <a:t>zájmu </a:t>
            </a:r>
            <a:r>
              <a:rPr sz="2800" b="1" i="1" spc="-10" dirty="0">
                <a:latin typeface="Calibri"/>
                <a:cs typeface="Calibri"/>
              </a:rPr>
              <a:t> </a:t>
            </a:r>
            <a:r>
              <a:rPr sz="2800" i="1" spc="-5" dirty="0">
                <a:latin typeface="Calibri"/>
                <a:cs typeface="Calibri"/>
              </a:rPr>
              <a:t>pro</a:t>
            </a:r>
            <a:r>
              <a:rPr sz="2800" i="1" spc="-10" dirty="0">
                <a:latin typeface="Calibri"/>
                <a:cs typeface="Calibri"/>
              </a:rPr>
              <a:t> </a:t>
            </a:r>
            <a:r>
              <a:rPr sz="2800" i="1" spc="-5" dirty="0">
                <a:latin typeface="Calibri"/>
                <a:cs typeface="Calibri"/>
              </a:rPr>
              <a:t>sebe</a:t>
            </a:r>
            <a:r>
              <a:rPr sz="2800" i="1" spc="5" dirty="0">
                <a:latin typeface="Calibri"/>
                <a:cs typeface="Calibri"/>
              </a:rPr>
              <a:t> </a:t>
            </a:r>
            <a:r>
              <a:rPr sz="2800" i="1" spc="-5" dirty="0">
                <a:latin typeface="Calibri"/>
                <a:cs typeface="Calibri"/>
              </a:rPr>
              <a:t>nebo pro</a:t>
            </a:r>
            <a:r>
              <a:rPr sz="2800" i="1" spc="-10" dirty="0">
                <a:latin typeface="Calibri"/>
                <a:cs typeface="Calibri"/>
              </a:rPr>
              <a:t> </a:t>
            </a:r>
            <a:r>
              <a:rPr sz="2800" i="1" dirty="0">
                <a:latin typeface="Calibri"/>
                <a:cs typeface="Calibri"/>
              </a:rPr>
              <a:t>jiného</a:t>
            </a:r>
            <a:r>
              <a:rPr sz="2800" i="1" spc="15" dirty="0">
                <a:latin typeface="Calibri"/>
                <a:cs typeface="Calibri"/>
              </a:rPr>
              <a:t> </a:t>
            </a:r>
            <a:r>
              <a:rPr sz="2800" b="1" i="1" spc="-5" dirty="0">
                <a:latin typeface="Calibri"/>
                <a:cs typeface="Calibri"/>
              </a:rPr>
              <a:t>přijme </a:t>
            </a:r>
            <a:r>
              <a:rPr sz="2800" i="1" spc="-5" dirty="0">
                <a:latin typeface="Calibri"/>
                <a:cs typeface="Calibri"/>
              </a:rPr>
              <a:t>nebo</a:t>
            </a:r>
            <a:r>
              <a:rPr sz="2800" i="1" spc="-10" dirty="0">
                <a:latin typeface="Calibri"/>
                <a:cs typeface="Calibri"/>
              </a:rPr>
              <a:t> </a:t>
            </a:r>
            <a:r>
              <a:rPr sz="2800" i="1" spc="-5" dirty="0">
                <a:latin typeface="Calibri"/>
                <a:cs typeface="Calibri"/>
              </a:rPr>
              <a:t>si</a:t>
            </a:r>
            <a:r>
              <a:rPr sz="2800" i="1" spc="25" dirty="0">
                <a:latin typeface="Calibri"/>
                <a:cs typeface="Calibri"/>
              </a:rPr>
              <a:t> </a:t>
            </a:r>
            <a:r>
              <a:rPr sz="2800" b="1" i="1" spc="-5" dirty="0">
                <a:latin typeface="Calibri"/>
                <a:cs typeface="Calibri"/>
              </a:rPr>
              <a:t>dá</a:t>
            </a:r>
            <a:r>
              <a:rPr sz="2800" b="1" i="1" dirty="0">
                <a:latin typeface="Calibri"/>
                <a:cs typeface="Calibri"/>
              </a:rPr>
              <a:t> </a:t>
            </a:r>
            <a:r>
              <a:rPr sz="2800" b="1" i="1" spc="-10" dirty="0">
                <a:latin typeface="Calibri"/>
                <a:cs typeface="Calibri"/>
              </a:rPr>
              <a:t>slíbit </a:t>
            </a:r>
            <a:r>
              <a:rPr sz="2800" b="1" i="1" spc="-5" dirty="0">
                <a:latin typeface="Calibri"/>
                <a:cs typeface="Calibri"/>
              </a:rPr>
              <a:t> </a:t>
            </a:r>
            <a:r>
              <a:rPr sz="2800" i="1" spc="-10" dirty="0">
                <a:latin typeface="Calibri"/>
                <a:cs typeface="Calibri"/>
              </a:rPr>
              <a:t>úplatek,</a:t>
            </a:r>
            <a:r>
              <a:rPr sz="2800" i="1" spc="5" dirty="0">
                <a:latin typeface="Calibri"/>
                <a:cs typeface="Calibri"/>
              </a:rPr>
              <a:t> </a:t>
            </a:r>
            <a:r>
              <a:rPr sz="2800" i="1" spc="-5" dirty="0">
                <a:latin typeface="Calibri"/>
                <a:cs typeface="Calibri"/>
              </a:rPr>
              <a:t>nebo</a:t>
            </a:r>
            <a:r>
              <a:rPr sz="2800" i="1" spc="5" dirty="0">
                <a:latin typeface="Calibri"/>
                <a:cs typeface="Calibri"/>
              </a:rPr>
              <a:t> </a:t>
            </a:r>
            <a:r>
              <a:rPr sz="2800" i="1" spc="-40" dirty="0">
                <a:latin typeface="Calibri"/>
                <a:cs typeface="Calibri"/>
              </a:rPr>
              <a:t>kdo</a:t>
            </a:r>
            <a:r>
              <a:rPr sz="2800" i="1" spc="-10" dirty="0">
                <a:latin typeface="Calibri"/>
                <a:cs typeface="Calibri"/>
              </a:rPr>
              <a:t> </a:t>
            </a:r>
            <a:r>
              <a:rPr sz="2800" i="1" spc="-5" dirty="0">
                <a:latin typeface="Calibri"/>
                <a:cs typeface="Calibri"/>
              </a:rPr>
              <a:t>sám</a:t>
            </a:r>
            <a:r>
              <a:rPr sz="2800" i="1" spc="20" dirty="0">
                <a:latin typeface="Calibri"/>
                <a:cs typeface="Calibri"/>
              </a:rPr>
              <a:t> </a:t>
            </a:r>
            <a:r>
              <a:rPr sz="2800" i="1" spc="-5" dirty="0">
                <a:latin typeface="Calibri"/>
                <a:cs typeface="Calibri"/>
              </a:rPr>
              <a:t>nebo</a:t>
            </a:r>
            <a:r>
              <a:rPr sz="2800" i="1" spc="-10" dirty="0">
                <a:latin typeface="Calibri"/>
                <a:cs typeface="Calibri"/>
              </a:rPr>
              <a:t> </a:t>
            </a:r>
            <a:r>
              <a:rPr sz="2800" i="1" spc="-5" dirty="0">
                <a:latin typeface="Calibri"/>
                <a:cs typeface="Calibri"/>
              </a:rPr>
              <a:t>prostřednictvím </a:t>
            </a:r>
            <a:r>
              <a:rPr sz="2800" i="1" dirty="0">
                <a:latin typeface="Calibri"/>
                <a:cs typeface="Calibri"/>
              </a:rPr>
              <a:t> </a:t>
            </a:r>
            <a:r>
              <a:rPr sz="2800" i="1" spc="-5" dirty="0">
                <a:latin typeface="Calibri"/>
                <a:cs typeface="Calibri"/>
              </a:rPr>
              <a:t>jiného</a:t>
            </a:r>
            <a:r>
              <a:rPr sz="2800" i="1" spc="-10" dirty="0">
                <a:latin typeface="Calibri"/>
                <a:cs typeface="Calibri"/>
              </a:rPr>
              <a:t> </a:t>
            </a:r>
            <a:r>
              <a:rPr sz="2800" i="1" spc="-5" dirty="0">
                <a:latin typeface="Calibri"/>
                <a:cs typeface="Calibri"/>
              </a:rPr>
              <a:t>v</a:t>
            </a:r>
            <a:r>
              <a:rPr sz="2800" i="1" spc="5" dirty="0">
                <a:latin typeface="Calibri"/>
                <a:cs typeface="Calibri"/>
              </a:rPr>
              <a:t> </a:t>
            </a:r>
            <a:r>
              <a:rPr sz="2800" b="1" i="1" spc="-10" dirty="0">
                <a:latin typeface="Calibri"/>
                <a:cs typeface="Calibri"/>
              </a:rPr>
              <a:t>souvislosti</a:t>
            </a:r>
            <a:r>
              <a:rPr sz="2800" b="1" i="1" spc="20" dirty="0">
                <a:latin typeface="Calibri"/>
                <a:cs typeface="Calibri"/>
              </a:rPr>
              <a:t> </a:t>
            </a:r>
            <a:r>
              <a:rPr sz="2800" b="1" i="1" spc="-5" dirty="0">
                <a:latin typeface="Calibri"/>
                <a:cs typeface="Calibri"/>
              </a:rPr>
              <a:t>s</a:t>
            </a:r>
            <a:r>
              <a:rPr sz="2800" b="1" i="1" spc="-10" dirty="0">
                <a:latin typeface="Calibri"/>
                <a:cs typeface="Calibri"/>
              </a:rPr>
              <a:t> podnikáním</a:t>
            </a:r>
            <a:r>
              <a:rPr sz="2800" b="1" i="1" spc="15" dirty="0">
                <a:latin typeface="Calibri"/>
                <a:cs typeface="Calibri"/>
              </a:rPr>
              <a:t> </a:t>
            </a:r>
            <a:r>
              <a:rPr sz="2800" i="1" spc="-10" dirty="0">
                <a:latin typeface="Calibri"/>
                <a:cs typeface="Calibri"/>
              </a:rPr>
              <a:t>svým</a:t>
            </a:r>
            <a:r>
              <a:rPr sz="2800" i="1" spc="10" dirty="0">
                <a:latin typeface="Calibri"/>
                <a:cs typeface="Calibri"/>
              </a:rPr>
              <a:t> </a:t>
            </a:r>
            <a:r>
              <a:rPr sz="2800" i="1" spc="-10" dirty="0">
                <a:latin typeface="Calibri"/>
                <a:cs typeface="Calibri"/>
              </a:rPr>
              <a:t>nebo </a:t>
            </a:r>
            <a:r>
              <a:rPr sz="2800" i="1" spc="-5" dirty="0">
                <a:latin typeface="Calibri"/>
                <a:cs typeface="Calibri"/>
              </a:rPr>
              <a:t> jiného pro sebe nebo pro jiného přijme nebo si </a:t>
            </a:r>
            <a:r>
              <a:rPr sz="2800" i="1" spc="-10" dirty="0">
                <a:latin typeface="Calibri"/>
                <a:cs typeface="Calibri"/>
              </a:rPr>
              <a:t>dá </a:t>
            </a:r>
            <a:r>
              <a:rPr sz="2800" i="1" spc="-5" dirty="0">
                <a:latin typeface="Calibri"/>
                <a:cs typeface="Calibri"/>
              </a:rPr>
              <a:t> </a:t>
            </a:r>
            <a:r>
              <a:rPr sz="2800" i="1" spc="-10" dirty="0">
                <a:latin typeface="Calibri"/>
                <a:cs typeface="Calibri"/>
              </a:rPr>
              <a:t>slíbit</a:t>
            </a:r>
            <a:r>
              <a:rPr sz="2800" i="1" spc="30" dirty="0">
                <a:latin typeface="Calibri"/>
                <a:cs typeface="Calibri"/>
              </a:rPr>
              <a:t> </a:t>
            </a:r>
            <a:r>
              <a:rPr sz="2800" i="1" spc="-10" dirty="0">
                <a:latin typeface="Calibri"/>
                <a:cs typeface="Calibri"/>
              </a:rPr>
              <a:t>úplatek,</a:t>
            </a:r>
            <a:r>
              <a:rPr sz="2800" i="1" spc="35" dirty="0">
                <a:latin typeface="Calibri"/>
                <a:cs typeface="Calibri"/>
              </a:rPr>
              <a:t> </a:t>
            </a:r>
            <a:r>
              <a:rPr sz="2800" i="1" spc="-5" dirty="0">
                <a:latin typeface="Calibri"/>
                <a:cs typeface="Calibri"/>
              </a:rPr>
              <a:t>bude</a:t>
            </a:r>
            <a:r>
              <a:rPr sz="2800" i="1" spc="15" dirty="0">
                <a:latin typeface="Calibri"/>
                <a:cs typeface="Calibri"/>
              </a:rPr>
              <a:t> </a:t>
            </a:r>
            <a:r>
              <a:rPr sz="2800" i="1" spc="-15" dirty="0">
                <a:latin typeface="Calibri"/>
                <a:cs typeface="Calibri"/>
              </a:rPr>
              <a:t>potrestán</a:t>
            </a:r>
            <a:r>
              <a:rPr sz="2800" i="1" spc="20" dirty="0">
                <a:latin typeface="Calibri"/>
                <a:cs typeface="Calibri"/>
              </a:rPr>
              <a:t> </a:t>
            </a:r>
            <a:r>
              <a:rPr sz="2800" i="1" spc="-10" dirty="0">
                <a:latin typeface="Calibri"/>
                <a:cs typeface="Calibri"/>
              </a:rPr>
              <a:t>odnětím</a:t>
            </a:r>
            <a:r>
              <a:rPr sz="2800" i="1" spc="15" dirty="0">
                <a:latin typeface="Calibri"/>
                <a:cs typeface="Calibri"/>
              </a:rPr>
              <a:t> </a:t>
            </a:r>
            <a:r>
              <a:rPr sz="2800" i="1" spc="-15" dirty="0">
                <a:latin typeface="Calibri"/>
                <a:cs typeface="Calibri"/>
              </a:rPr>
              <a:t>svobody</a:t>
            </a:r>
            <a:r>
              <a:rPr sz="2800" i="1" spc="20" dirty="0">
                <a:latin typeface="Calibri"/>
                <a:cs typeface="Calibri"/>
              </a:rPr>
              <a:t> </a:t>
            </a:r>
            <a:r>
              <a:rPr sz="2800" i="1" spc="-10" dirty="0">
                <a:latin typeface="Calibri"/>
                <a:cs typeface="Calibri"/>
              </a:rPr>
              <a:t>až </a:t>
            </a:r>
            <a:r>
              <a:rPr sz="2800" i="1" spc="-710" dirty="0">
                <a:latin typeface="Calibri"/>
                <a:cs typeface="Calibri"/>
              </a:rPr>
              <a:t> </a:t>
            </a:r>
            <a:r>
              <a:rPr sz="2800" i="1" spc="-5" dirty="0" err="1">
                <a:latin typeface="Calibri"/>
                <a:cs typeface="Calibri"/>
              </a:rPr>
              <a:t>na</a:t>
            </a:r>
            <a:r>
              <a:rPr sz="2800" i="1" spc="-5" dirty="0">
                <a:latin typeface="Calibri"/>
                <a:cs typeface="Calibri"/>
              </a:rPr>
              <a:t> </a:t>
            </a:r>
            <a:r>
              <a:rPr lang="cs-CZ" sz="2800" i="1" spc="-5" dirty="0">
                <a:latin typeface="Calibri"/>
                <a:cs typeface="Calibri"/>
              </a:rPr>
              <a:t>4</a:t>
            </a:r>
            <a:r>
              <a:rPr sz="2800" i="1" spc="20" dirty="0">
                <a:latin typeface="Calibri"/>
                <a:cs typeface="Calibri"/>
              </a:rPr>
              <a:t> </a:t>
            </a:r>
            <a:r>
              <a:rPr lang="cs-CZ" sz="2800" i="1" spc="-20" dirty="0">
                <a:latin typeface="Calibri"/>
                <a:cs typeface="Calibri"/>
              </a:rPr>
              <a:t>léta,</a:t>
            </a:r>
            <a:r>
              <a:rPr sz="2800" i="1" spc="-10" dirty="0">
                <a:latin typeface="Calibri"/>
                <a:cs typeface="Calibri"/>
              </a:rPr>
              <a:t> </a:t>
            </a:r>
            <a:r>
              <a:rPr sz="2800" i="1" dirty="0" err="1">
                <a:latin typeface="Calibri"/>
                <a:cs typeface="Calibri"/>
              </a:rPr>
              <a:t>nebo</a:t>
            </a:r>
            <a:r>
              <a:rPr sz="2800" i="1" dirty="0">
                <a:latin typeface="Calibri"/>
                <a:cs typeface="Calibri"/>
              </a:rPr>
              <a:t> </a:t>
            </a:r>
            <a:r>
              <a:rPr lang="cs-CZ" sz="2800" i="1" spc="-35" dirty="0">
                <a:latin typeface="Calibri"/>
                <a:cs typeface="Calibri"/>
              </a:rPr>
              <a:t>zákazem</a:t>
            </a:r>
            <a:r>
              <a:rPr lang="cs-CZ" sz="2800" i="1" spc="10" dirty="0">
                <a:latin typeface="Calibri"/>
                <a:cs typeface="Calibri"/>
              </a:rPr>
              <a:t> </a:t>
            </a:r>
            <a:r>
              <a:rPr lang="cs-CZ" sz="2800" i="1" spc="-5" dirty="0">
                <a:latin typeface="Calibri"/>
                <a:cs typeface="Calibri"/>
              </a:rPr>
              <a:t>činnosti.</a:t>
            </a:r>
            <a:endParaRPr lang="cs-CZ" sz="2800" dirty="0">
              <a:latin typeface="Calibri"/>
              <a:cs typeface="Calibri"/>
            </a:endParaRPr>
          </a:p>
          <a:p>
            <a:pPr marL="12700" marR="5080">
              <a:lnSpc>
                <a:spcPct val="100000"/>
              </a:lnSpc>
              <a:spcBef>
                <a:spcPts val="2860"/>
              </a:spcBef>
              <a:tabLst>
                <a:tab pos="354965" algn="l"/>
                <a:tab pos="355600" algn="l"/>
              </a:tabLst>
            </a:pPr>
            <a:r>
              <a:rPr sz="2800" i="1" spc="-5" dirty="0">
                <a:latin typeface="Calibri"/>
                <a:cs typeface="Calibri"/>
              </a:rPr>
              <a:t>(2)</a:t>
            </a:r>
            <a:r>
              <a:rPr sz="2800" i="1" dirty="0">
                <a:latin typeface="Calibri"/>
                <a:cs typeface="Calibri"/>
              </a:rPr>
              <a:t> </a:t>
            </a:r>
            <a:r>
              <a:rPr sz="2800" i="1" spc="-30" dirty="0">
                <a:latin typeface="Calibri"/>
                <a:cs typeface="Calibri"/>
              </a:rPr>
              <a:t>Kdo</a:t>
            </a:r>
            <a:r>
              <a:rPr sz="2800" i="1" spc="-5" dirty="0">
                <a:latin typeface="Calibri"/>
                <a:cs typeface="Calibri"/>
              </a:rPr>
              <a:t> </a:t>
            </a:r>
            <a:r>
              <a:rPr sz="2800" i="1" spc="-30" dirty="0">
                <a:latin typeface="Calibri"/>
                <a:cs typeface="Calibri"/>
              </a:rPr>
              <a:t>za</a:t>
            </a:r>
            <a:r>
              <a:rPr sz="2800" i="1" spc="-5" dirty="0">
                <a:latin typeface="Calibri"/>
                <a:cs typeface="Calibri"/>
              </a:rPr>
              <a:t> </a:t>
            </a:r>
            <a:r>
              <a:rPr sz="2800" i="1" spc="-25" dirty="0">
                <a:latin typeface="Calibri"/>
                <a:cs typeface="Calibri"/>
              </a:rPr>
              <a:t>okolností</a:t>
            </a:r>
            <a:r>
              <a:rPr sz="2800" i="1" spc="-5" dirty="0">
                <a:latin typeface="Calibri"/>
                <a:cs typeface="Calibri"/>
              </a:rPr>
              <a:t> </a:t>
            </a:r>
            <a:r>
              <a:rPr sz="2800" i="1" spc="-10" dirty="0">
                <a:latin typeface="Calibri"/>
                <a:cs typeface="Calibri"/>
              </a:rPr>
              <a:t>uvedených</a:t>
            </a:r>
            <a:r>
              <a:rPr sz="2800" i="1" spc="20" dirty="0">
                <a:latin typeface="Calibri"/>
                <a:cs typeface="Calibri"/>
              </a:rPr>
              <a:t> </a:t>
            </a:r>
            <a:r>
              <a:rPr sz="2800" i="1" spc="-5" dirty="0">
                <a:latin typeface="Calibri"/>
                <a:cs typeface="Calibri"/>
              </a:rPr>
              <a:t>v</a:t>
            </a:r>
            <a:r>
              <a:rPr sz="2800" i="1" dirty="0">
                <a:latin typeface="Calibri"/>
                <a:cs typeface="Calibri"/>
              </a:rPr>
              <a:t> </a:t>
            </a:r>
            <a:r>
              <a:rPr sz="2800" i="1" spc="-15" dirty="0">
                <a:latin typeface="Calibri"/>
                <a:cs typeface="Calibri"/>
              </a:rPr>
              <a:t>odstavci</a:t>
            </a:r>
            <a:r>
              <a:rPr sz="2800" i="1" spc="15" dirty="0">
                <a:latin typeface="Calibri"/>
                <a:cs typeface="Calibri"/>
              </a:rPr>
              <a:t> </a:t>
            </a:r>
            <a:r>
              <a:rPr sz="2800" i="1" spc="-5" dirty="0">
                <a:latin typeface="Calibri"/>
                <a:cs typeface="Calibri"/>
              </a:rPr>
              <a:t>1 </a:t>
            </a:r>
            <a:r>
              <a:rPr sz="2800" i="1" dirty="0">
                <a:latin typeface="Calibri"/>
                <a:cs typeface="Calibri"/>
              </a:rPr>
              <a:t> </a:t>
            </a:r>
            <a:r>
              <a:rPr sz="2800" b="1" i="1" spc="-15" dirty="0">
                <a:latin typeface="Calibri"/>
                <a:cs typeface="Calibri"/>
              </a:rPr>
              <a:t>úplatek</a:t>
            </a:r>
            <a:r>
              <a:rPr sz="2800" b="1" i="1" spc="5" dirty="0">
                <a:latin typeface="Calibri"/>
                <a:cs typeface="Calibri"/>
              </a:rPr>
              <a:t> </a:t>
            </a:r>
            <a:r>
              <a:rPr sz="2800" b="1" i="1" spc="-10" dirty="0">
                <a:latin typeface="Calibri"/>
                <a:cs typeface="Calibri"/>
              </a:rPr>
              <a:t>žádá</a:t>
            </a:r>
            <a:r>
              <a:rPr sz="2800" i="1" spc="-10" dirty="0">
                <a:latin typeface="Calibri"/>
                <a:cs typeface="Calibri"/>
              </a:rPr>
              <a:t>,</a:t>
            </a:r>
            <a:r>
              <a:rPr sz="2800" i="1" spc="15" dirty="0">
                <a:latin typeface="Calibri"/>
                <a:cs typeface="Calibri"/>
              </a:rPr>
              <a:t> </a:t>
            </a:r>
            <a:r>
              <a:rPr sz="2800" i="1" spc="-5" dirty="0">
                <a:latin typeface="Calibri"/>
                <a:cs typeface="Calibri"/>
              </a:rPr>
              <a:t>bude</a:t>
            </a:r>
            <a:r>
              <a:rPr sz="2800" i="1" spc="15" dirty="0">
                <a:latin typeface="Calibri"/>
                <a:cs typeface="Calibri"/>
              </a:rPr>
              <a:t> </a:t>
            </a:r>
            <a:r>
              <a:rPr sz="2800" i="1" spc="-15" dirty="0">
                <a:latin typeface="Calibri"/>
                <a:cs typeface="Calibri"/>
              </a:rPr>
              <a:t>potrestán</a:t>
            </a:r>
            <a:r>
              <a:rPr sz="2800" i="1" spc="10" dirty="0">
                <a:latin typeface="Calibri"/>
                <a:cs typeface="Calibri"/>
              </a:rPr>
              <a:t> </a:t>
            </a:r>
            <a:r>
              <a:rPr sz="2800" i="1" spc="-10" dirty="0">
                <a:latin typeface="Calibri"/>
                <a:cs typeface="Calibri"/>
              </a:rPr>
              <a:t>odnětím</a:t>
            </a:r>
            <a:r>
              <a:rPr sz="2800" i="1" spc="15" dirty="0">
                <a:latin typeface="Calibri"/>
                <a:cs typeface="Calibri"/>
              </a:rPr>
              <a:t> </a:t>
            </a:r>
            <a:r>
              <a:rPr sz="2800" i="1" spc="-15" dirty="0">
                <a:latin typeface="Calibri"/>
                <a:cs typeface="Calibri"/>
              </a:rPr>
              <a:t>svobody </a:t>
            </a:r>
            <a:r>
              <a:rPr sz="2800" i="1" spc="-705" dirty="0">
                <a:latin typeface="Calibri"/>
                <a:cs typeface="Calibri"/>
              </a:rPr>
              <a:t> </a:t>
            </a:r>
            <a:r>
              <a:rPr sz="2800" i="1" spc="-5" dirty="0">
                <a:latin typeface="Calibri"/>
                <a:cs typeface="Calibri"/>
              </a:rPr>
              <a:t>na </a:t>
            </a:r>
            <a:r>
              <a:rPr sz="2800" i="1" spc="-15" dirty="0">
                <a:latin typeface="Calibri"/>
                <a:cs typeface="Calibri"/>
              </a:rPr>
              <a:t>šest</a:t>
            </a:r>
            <a:r>
              <a:rPr sz="2800" i="1" spc="15" dirty="0">
                <a:latin typeface="Calibri"/>
                <a:cs typeface="Calibri"/>
              </a:rPr>
              <a:t> </a:t>
            </a:r>
            <a:r>
              <a:rPr sz="2800" i="1" spc="-10" dirty="0">
                <a:latin typeface="Calibri"/>
                <a:cs typeface="Calibri"/>
              </a:rPr>
              <a:t>měsíců</a:t>
            </a:r>
            <a:r>
              <a:rPr sz="2800" i="1" spc="20" dirty="0">
                <a:latin typeface="Calibri"/>
                <a:cs typeface="Calibri"/>
              </a:rPr>
              <a:t> </a:t>
            </a:r>
            <a:r>
              <a:rPr sz="2800" i="1" spc="-5" dirty="0">
                <a:latin typeface="Calibri"/>
                <a:cs typeface="Calibri"/>
              </a:rPr>
              <a:t>až </a:t>
            </a:r>
            <a:r>
              <a:rPr sz="2800" i="1" spc="-10" dirty="0">
                <a:latin typeface="Calibri"/>
                <a:cs typeface="Calibri"/>
              </a:rPr>
              <a:t>pět </a:t>
            </a:r>
            <a:r>
              <a:rPr sz="2800" i="1" spc="-5" dirty="0">
                <a:latin typeface="Calibri"/>
                <a:cs typeface="Calibri"/>
              </a:rPr>
              <a:t>let.</a:t>
            </a:r>
            <a:endParaRPr sz="2800" dirty="0">
              <a:latin typeface="Calibri"/>
              <a:cs typeface="Calibri"/>
            </a:endParaRPr>
          </a:p>
        </p:txBody>
      </p:sp>
      <p:sp>
        <p:nvSpPr>
          <p:cNvPr id="3" name="object 3"/>
          <p:cNvSpPr txBox="1">
            <a:spLocks noGrp="1"/>
          </p:cNvSpPr>
          <p:nvPr>
            <p:ph type="sldNum" sz="quarter" idx="4294967295"/>
          </p:nvPr>
        </p:nvSpPr>
        <p:spPr>
          <a:xfrm>
            <a:off x="6553200" y="6356350"/>
            <a:ext cx="2133600" cy="365125"/>
          </a:xfrm>
          <a:prstGeom prst="rect">
            <a:avLst/>
          </a:prstGeom>
        </p:spPr>
        <p:txBody>
          <a:bodyPr vert="horz" wrap="square" lIns="0" tIns="0" rIns="0" bIns="0" rtlCol="0">
            <a:spAutoFit/>
          </a:bodyPr>
          <a:lstStyle/>
          <a:p>
            <a:pPr marL="38100">
              <a:lnSpc>
                <a:spcPts val="1810"/>
              </a:lnSpc>
            </a:pPr>
            <a:fld id="{81D60167-4931-47E6-BA6A-407CBD079E47}" type="slidenum">
              <a:rPr dirty="0"/>
              <a:t>12</a:t>
            </a:fld>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73150" y="669981"/>
            <a:ext cx="6997700" cy="689291"/>
          </a:xfrm>
          <a:prstGeom prst="rect">
            <a:avLst/>
          </a:prstGeom>
        </p:spPr>
        <p:txBody>
          <a:bodyPr vert="horz" wrap="square" lIns="0" tIns="12065" rIns="0" bIns="0" rtlCol="0">
            <a:spAutoFit/>
          </a:bodyPr>
          <a:lstStyle/>
          <a:p>
            <a:pPr marL="12700">
              <a:lnSpc>
                <a:spcPct val="100000"/>
              </a:lnSpc>
              <a:spcBef>
                <a:spcPts val="95"/>
              </a:spcBef>
            </a:pPr>
            <a:r>
              <a:rPr i="1" spc="-25" dirty="0"/>
              <a:t>§ 332 Podplacení</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13</a:t>
            </a:fld>
            <a:endParaRPr dirty="0"/>
          </a:p>
        </p:txBody>
      </p:sp>
      <p:sp>
        <p:nvSpPr>
          <p:cNvPr id="3" name="object 3"/>
          <p:cNvSpPr txBox="1"/>
          <p:nvPr/>
        </p:nvSpPr>
        <p:spPr>
          <a:xfrm>
            <a:off x="380491" y="1534413"/>
            <a:ext cx="8142605" cy="3926840"/>
          </a:xfrm>
          <a:prstGeom prst="rect">
            <a:avLst/>
          </a:prstGeom>
        </p:spPr>
        <p:txBody>
          <a:bodyPr vert="horz" wrap="square" lIns="0" tIns="12065" rIns="0" bIns="0" rtlCol="0">
            <a:spAutoFit/>
          </a:bodyPr>
          <a:lstStyle/>
          <a:p>
            <a:pPr marL="12700" marR="128905">
              <a:lnSpc>
                <a:spcPct val="100000"/>
              </a:lnSpc>
              <a:spcBef>
                <a:spcPts val="95"/>
              </a:spcBef>
              <a:tabLst>
                <a:tab pos="354965" algn="l"/>
                <a:tab pos="355600" algn="l"/>
              </a:tabLst>
            </a:pPr>
            <a:r>
              <a:rPr lang="cs-CZ" sz="3200" i="1" spc="-5" dirty="0">
                <a:latin typeface="Calibri"/>
                <a:cs typeface="Calibri"/>
              </a:rPr>
              <a:t>(1)</a:t>
            </a:r>
            <a:r>
              <a:rPr lang="cs-CZ" sz="3200" i="1" dirty="0">
                <a:latin typeface="Calibri"/>
                <a:cs typeface="Calibri"/>
              </a:rPr>
              <a:t> </a:t>
            </a:r>
            <a:r>
              <a:rPr sz="3200" i="1" spc="-30" dirty="0" err="1">
                <a:latin typeface="Calibri"/>
                <a:cs typeface="Calibri"/>
              </a:rPr>
              <a:t>Kdo</a:t>
            </a:r>
            <a:r>
              <a:rPr sz="3200" i="1" spc="-5" dirty="0">
                <a:latin typeface="Calibri"/>
                <a:cs typeface="Calibri"/>
              </a:rPr>
              <a:t> jinému</a:t>
            </a:r>
            <a:r>
              <a:rPr sz="3200" i="1" spc="15" dirty="0">
                <a:latin typeface="Calibri"/>
                <a:cs typeface="Calibri"/>
              </a:rPr>
              <a:t> </a:t>
            </a:r>
            <a:r>
              <a:rPr sz="3200" i="1" spc="-5" dirty="0">
                <a:latin typeface="Calibri"/>
                <a:cs typeface="Calibri"/>
              </a:rPr>
              <a:t>nebo</a:t>
            </a:r>
            <a:r>
              <a:rPr sz="3200" i="1" spc="-10" dirty="0">
                <a:latin typeface="Calibri"/>
                <a:cs typeface="Calibri"/>
              </a:rPr>
              <a:t> </a:t>
            </a:r>
            <a:r>
              <a:rPr sz="3200" i="1" spc="-5" dirty="0">
                <a:latin typeface="Calibri"/>
                <a:cs typeface="Calibri"/>
              </a:rPr>
              <a:t>pro </a:t>
            </a:r>
            <a:r>
              <a:rPr sz="3200" i="1" dirty="0">
                <a:latin typeface="Calibri"/>
                <a:cs typeface="Calibri"/>
              </a:rPr>
              <a:t>jiného</a:t>
            </a:r>
            <a:r>
              <a:rPr sz="3200" i="1" spc="10" dirty="0">
                <a:latin typeface="Calibri"/>
                <a:cs typeface="Calibri"/>
              </a:rPr>
              <a:t> </a:t>
            </a:r>
            <a:r>
              <a:rPr sz="3200" b="1" i="1" spc="-5" dirty="0">
                <a:latin typeface="Calibri"/>
                <a:cs typeface="Calibri"/>
              </a:rPr>
              <a:t>v</a:t>
            </a:r>
            <a:r>
              <a:rPr sz="3200" b="1" i="1" spc="-10" dirty="0">
                <a:latin typeface="Calibri"/>
                <a:cs typeface="Calibri"/>
              </a:rPr>
              <a:t> souvislosti</a:t>
            </a:r>
            <a:r>
              <a:rPr sz="3200" b="1" i="1" spc="20" dirty="0">
                <a:latin typeface="Calibri"/>
                <a:cs typeface="Calibri"/>
              </a:rPr>
              <a:t> </a:t>
            </a:r>
            <a:r>
              <a:rPr sz="3200" b="1" i="1" spc="-5" dirty="0">
                <a:latin typeface="Calibri"/>
                <a:cs typeface="Calibri"/>
              </a:rPr>
              <a:t>s </a:t>
            </a:r>
            <a:r>
              <a:rPr sz="3200" b="1" i="1" dirty="0">
                <a:latin typeface="Calibri"/>
                <a:cs typeface="Calibri"/>
              </a:rPr>
              <a:t> </a:t>
            </a:r>
            <a:r>
              <a:rPr lang="cs-CZ" sz="3200" b="1" i="1" dirty="0">
                <a:latin typeface="Calibri"/>
                <a:cs typeface="Calibri"/>
              </a:rPr>
              <a:t>	</a:t>
            </a:r>
            <a:r>
              <a:rPr sz="3200" b="1" i="1" spc="-10" dirty="0" err="1">
                <a:latin typeface="Calibri"/>
                <a:cs typeface="Calibri"/>
              </a:rPr>
              <a:t>obstaráváním</a:t>
            </a:r>
            <a:r>
              <a:rPr sz="3200" b="1" i="1" spc="-10" dirty="0">
                <a:latin typeface="Calibri"/>
                <a:cs typeface="Calibri"/>
              </a:rPr>
              <a:t> </a:t>
            </a:r>
            <a:r>
              <a:rPr sz="3200" b="1" i="1" spc="-5" dirty="0">
                <a:latin typeface="Calibri"/>
                <a:cs typeface="Calibri"/>
              </a:rPr>
              <a:t>věcí</a:t>
            </a:r>
            <a:r>
              <a:rPr sz="3200" b="1" i="1" spc="-10" dirty="0">
                <a:latin typeface="Calibri"/>
                <a:cs typeface="Calibri"/>
              </a:rPr>
              <a:t> obecného</a:t>
            </a:r>
            <a:r>
              <a:rPr sz="3200" b="1" i="1" spc="5" dirty="0">
                <a:latin typeface="Calibri"/>
                <a:cs typeface="Calibri"/>
              </a:rPr>
              <a:t> </a:t>
            </a:r>
            <a:r>
              <a:rPr sz="3200" b="1" i="1" spc="-15" dirty="0">
                <a:latin typeface="Calibri"/>
                <a:cs typeface="Calibri"/>
              </a:rPr>
              <a:t>zájmu</a:t>
            </a:r>
            <a:r>
              <a:rPr sz="3200" b="1" i="1" dirty="0">
                <a:latin typeface="Calibri"/>
                <a:cs typeface="Calibri"/>
              </a:rPr>
              <a:t> poskytne, </a:t>
            </a:r>
            <a:r>
              <a:rPr sz="3200" b="1" i="1" spc="-710" dirty="0">
                <a:latin typeface="Calibri"/>
                <a:cs typeface="Calibri"/>
              </a:rPr>
              <a:t> </a:t>
            </a:r>
            <a:r>
              <a:rPr lang="cs-CZ" sz="3200" b="1" i="1" spc="-710" dirty="0">
                <a:latin typeface="Calibri"/>
                <a:cs typeface="Calibri"/>
              </a:rPr>
              <a:t>	</a:t>
            </a:r>
            <a:r>
              <a:rPr sz="3200" b="1" i="1" spc="-10" dirty="0" err="1">
                <a:latin typeface="Calibri"/>
                <a:cs typeface="Calibri"/>
              </a:rPr>
              <a:t>nabídne</a:t>
            </a:r>
            <a:r>
              <a:rPr sz="3200" b="1" i="1" spc="-10" dirty="0">
                <a:latin typeface="Calibri"/>
                <a:cs typeface="Calibri"/>
              </a:rPr>
              <a:t> </a:t>
            </a:r>
            <a:r>
              <a:rPr sz="3200" b="1" i="1" dirty="0">
                <a:latin typeface="Calibri"/>
                <a:cs typeface="Calibri"/>
              </a:rPr>
              <a:t>nebo </a:t>
            </a:r>
            <a:r>
              <a:rPr sz="3200" b="1" i="1" spc="-5" dirty="0">
                <a:latin typeface="Calibri"/>
                <a:cs typeface="Calibri"/>
              </a:rPr>
              <a:t>slíbí</a:t>
            </a:r>
            <a:r>
              <a:rPr sz="3200" b="1" i="1" spc="-10" dirty="0">
                <a:latin typeface="Calibri"/>
                <a:cs typeface="Calibri"/>
              </a:rPr>
              <a:t> </a:t>
            </a:r>
            <a:r>
              <a:rPr sz="3200" b="1" i="1" spc="-5" dirty="0">
                <a:latin typeface="Calibri"/>
                <a:cs typeface="Calibri"/>
              </a:rPr>
              <a:t>úplatek</a:t>
            </a:r>
            <a:r>
              <a:rPr sz="3200" i="1" spc="-5" dirty="0">
                <a:latin typeface="Calibri"/>
                <a:cs typeface="Calibri"/>
              </a:rPr>
              <a:t>,</a:t>
            </a:r>
            <a:r>
              <a:rPr sz="3200" i="1" spc="15" dirty="0">
                <a:latin typeface="Calibri"/>
                <a:cs typeface="Calibri"/>
              </a:rPr>
              <a:t> </a:t>
            </a:r>
            <a:r>
              <a:rPr sz="3200" i="1" spc="-5" dirty="0">
                <a:latin typeface="Calibri"/>
                <a:cs typeface="Calibri"/>
              </a:rPr>
              <a:t>nebo</a:t>
            </a:r>
            <a:endParaRPr sz="3200" dirty="0">
              <a:latin typeface="Calibri"/>
              <a:cs typeface="Calibri"/>
            </a:endParaRPr>
          </a:p>
          <a:p>
            <a:pPr marL="355600" marR="929640">
              <a:lnSpc>
                <a:spcPct val="100000"/>
              </a:lnSpc>
              <a:spcBef>
                <a:spcPts val="5"/>
              </a:spcBef>
            </a:pPr>
            <a:r>
              <a:rPr sz="3200" i="1" spc="-40" dirty="0">
                <a:latin typeface="Calibri"/>
                <a:cs typeface="Calibri"/>
              </a:rPr>
              <a:t>kdo</a:t>
            </a:r>
            <a:r>
              <a:rPr sz="3200" i="1" spc="-10" dirty="0">
                <a:latin typeface="Calibri"/>
                <a:cs typeface="Calibri"/>
              </a:rPr>
              <a:t> jinému</a:t>
            </a:r>
            <a:r>
              <a:rPr sz="3200" i="1" spc="10" dirty="0">
                <a:latin typeface="Calibri"/>
                <a:cs typeface="Calibri"/>
              </a:rPr>
              <a:t> </a:t>
            </a:r>
            <a:r>
              <a:rPr sz="3200" i="1" spc="-5" dirty="0">
                <a:latin typeface="Calibri"/>
                <a:cs typeface="Calibri"/>
              </a:rPr>
              <a:t>nebo</a:t>
            </a:r>
            <a:r>
              <a:rPr sz="3200" i="1" spc="-10" dirty="0">
                <a:latin typeface="Calibri"/>
                <a:cs typeface="Calibri"/>
              </a:rPr>
              <a:t> </a:t>
            </a:r>
            <a:r>
              <a:rPr sz="3200" i="1" spc="-5" dirty="0">
                <a:latin typeface="Calibri"/>
                <a:cs typeface="Calibri"/>
              </a:rPr>
              <a:t>pro </a:t>
            </a:r>
            <a:r>
              <a:rPr sz="3200" i="1" dirty="0">
                <a:latin typeface="Calibri"/>
                <a:cs typeface="Calibri"/>
              </a:rPr>
              <a:t>jiného</a:t>
            </a:r>
            <a:r>
              <a:rPr sz="3200" i="1" spc="15" dirty="0">
                <a:latin typeface="Calibri"/>
                <a:cs typeface="Calibri"/>
              </a:rPr>
              <a:t> </a:t>
            </a:r>
            <a:r>
              <a:rPr sz="3200" b="1" i="1" spc="-5" dirty="0">
                <a:latin typeface="Calibri"/>
                <a:cs typeface="Calibri"/>
              </a:rPr>
              <a:t>v </a:t>
            </a:r>
            <a:r>
              <a:rPr sz="3200" b="1" i="1" spc="-10" dirty="0">
                <a:latin typeface="Calibri"/>
                <a:cs typeface="Calibri"/>
              </a:rPr>
              <a:t>souvislosti</a:t>
            </a:r>
            <a:r>
              <a:rPr sz="3200" b="1" i="1" spc="20" dirty="0">
                <a:latin typeface="Calibri"/>
                <a:cs typeface="Calibri"/>
              </a:rPr>
              <a:t> </a:t>
            </a:r>
            <a:r>
              <a:rPr sz="3200" b="1" i="1" spc="-5" dirty="0">
                <a:latin typeface="Calibri"/>
                <a:cs typeface="Calibri"/>
              </a:rPr>
              <a:t>s </a:t>
            </a:r>
            <a:r>
              <a:rPr sz="3200" b="1" i="1" spc="-710" dirty="0">
                <a:latin typeface="Calibri"/>
                <a:cs typeface="Calibri"/>
              </a:rPr>
              <a:t> </a:t>
            </a:r>
            <a:r>
              <a:rPr sz="3200" b="1" i="1" spc="-10" dirty="0">
                <a:latin typeface="Calibri"/>
                <a:cs typeface="Calibri"/>
              </a:rPr>
              <a:t>podnikáním </a:t>
            </a:r>
            <a:r>
              <a:rPr sz="3200" i="1" spc="-10" dirty="0">
                <a:latin typeface="Calibri"/>
                <a:cs typeface="Calibri"/>
              </a:rPr>
              <a:t>svým </a:t>
            </a:r>
            <a:r>
              <a:rPr sz="3200" i="1" spc="-5" dirty="0">
                <a:latin typeface="Calibri"/>
                <a:cs typeface="Calibri"/>
              </a:rPr>
              <a:t>nebo </a:t>
            </a:r>
            <a:r>
              <a:rPr sz="3200" i="1" dirty="0">
                <a:latin typeface="Calibri"/>
                <a:cs typeface="Calibri"/>
              </a:rPr>
              <a:t>jiného </a:t>
            </a:r>
            <a:r>
              <a:rPr sz="3200" b="1" i="1" dirty="0">
                <a:latin typeface="Calibri"/>
                <a:cs typeface="Calibri"/>
              </a:rPr>
              <a:t>poskytne, </a:t>
            </a:r>
            <a:r>
              <a:rPr sz="3200" b="1" i="1" spc="5" dirty="0">
                <a:latin typeface="Calibri"/>
                <a:cs typeface="Calibri"/>
              </a:rPr>
              <a:t> </a:t>
            </a:r>
            <a:r>
              <a:rPr sz="3200" b="1" i="1" spc="-10" dirty="0">
                <a:latin typeface="Calibri"/>
                <a:cs typeface="Calibri"/>
              </a:rPr>
              <a:t>nabídne </a:t>
            </a:r>
            <a:r>
              <a:rPr sz="3200" b="1" i="1" spc="-5" dirty="0">
                <a:latin typeface="Calibri"/>
                <a:cs typeface="Calibri"/>
              </a:rPr>
              <a:t>nebo</a:t>
            </a:r>
            <a:r>
              <a:rPr sz="3200" b="1" i="1" spc="5" dirty="0">
                <a:latin typeface="Calibri"/>
                <a:cs typeface="Calibri"/>
              </a:rPr>
              <a:t> </a:t>
            </a:r>
            <a:r>
              <a:rPr sz="3200" b="1" i="1" spc="-5" dirty="0">
                <a:latin typeface="Calibri"/>
                <a:cs typeface="Calibri"/>
              </a:rPr>
              <a:t>slíbí úplatek</a:t>
            </a:r>
            <a:r>
              <a:rPr sz="3200" i="1" spc="-5" dirty="0">
                <a:latin typeface="Calibri"/>
                <a:cs typeface="Calibri"/>
              </a:rPr>
              <a:t>,</a:t>
            </a:r>
            <a:endParaRPr sz="3200" dirty="0">
              <a:latin typeface="Calibri"/>
              <a:cs typeface="Calibri"/>
            </a:endParaRPr>
          </a:p>
          <a:p>
            <a:pPr marL="355600" marR="5080">
              <a:lnSpc>
                <a:spcPct val="100000"/>
              </a:lnSpc>
            </a:pPr>
            <a:r>
              <a:rPr sz="3200" i="1" spc="-5" dirty="0">
                <a:latin typeface="Calibri"/>
                <a:cs typeface="Calibri"/>
              </a:rPr>
              <a:t>bude</a:t>
            </a:r>
            <a:r>
              <a:rPr sz="3200" i="1" spc="5" dirty="0">
                <a:latin typeface="Calibri"/>
                <a:cs typeface="Calibri"/>
              </a:rPr>
              <a:t> </a:t>
            </a:r>
            <a:r>
              <a:rPr sz="3200" i="1" spc="-15" dirty="0">
                <a:latin typeface="Calibri"/>
                <a:cs typeface="Calibri"/>
              </a:rPr>
              <a:t>potrestán</a:t>
            </a:r>
            <a:r>
              <a:rPr sz="3200" i="1" spc="15" dirty="0">
                <a:latin typeface="Calibri"/>
                <a:cs typeface="Calibri"/>
              </a:rPr>
              <a:t> </a:t>
            </a:r>
            <a:r>
              <a:rPr sz="3200" i="1" spc="-10" dirty="0">
                <a:latin typeface="Calibri"/>
                <a:cs typeface="Calibri"/>
              </a:rPr>
              <a:t>odnětím</a:t>
            </a:r>
            <a:r>
              <a:rPr sz="3200" i="1" spc="15" dirty="0">
                <a:latin typeface="Calibri"/>
                <a:cs typeface="Calibri"/>
              </a:rPr>
              <a:t> </a:t>
            </a:r>
            <a:r>
              <a:rPr sz="3200" i="1" spc="-15" dirty="0">
                <a:latin typeface="Calibri"/>
                <a:cs typeface="Calibri"/>
              </a:rPr>
              <a:t>svobody</a:t>
            </a:r>
            <a:r>
              <a:rPr sz="3200" i="1" spc="15" dirty="0">
                <a:latin typeface="Calibri"/>
                <a:cs typeface="Calibri"/>
              </a:rPr>
              <a:t> </a:t>
            </a:r>
            <a:r>
              <a:rPr sz="3200" i="1" spc="-5" dirty="0">
                <a:latin typeface="Calibri"/>
                <a:cs typeface="Calibri"/>
              </a:rPr>
              <a:t>až</a:t>
            </a:r>
            <a:r>
              <a:rPr sz="3200" i="1" dirty="0">
                <a:latin typeface="Calibri"/>
                <a:cs typeface="Calibri"/>
              </a:rPr>
              <a:t> </a:t>
            </a:r>
            <a:r>
              <a:rPr sz="3200" i="1" spc="-5" dirty="0">
                <a:latin typeface="Calibri"/>
                <a:cs typeface="Calibri"/>
              </a:rPr>
              <a:t>na</a:t>
            </a:r>
            <a:r>
              <a:rPr sz="3200" i="1" spc="15" dirty="0">
                <a:latin typeface="Calibri"/>
                <a:cs typeface="Calibri"/>
              </a:rPr>
              <a:t> </a:t>
            </a:r>
            <a:r>
              <a:rPr sz="3200" i="1" spc="-5" dirty="0">
                <a:latin typeface="Calibri"/>
                <a:cs typeface="Calibri"/>
              </a:rPr>
              <a:t>dvě </a:t>
            </a:r>
            <a:r>
              <a:rPr sz="3200" i="1" spc="-20" dirty="0">
                <a:latin typeface="Calibri"/>
                <a:cs typeface="Calibri"/>
              </a:rPr>
              <a:t>léta </a:t>
            </a:r>
            <a:r>
              <a:rPr sz="3200" i="1" spc="-705" dirty="0">
                <a:latin typeface="Calibri"/>
                <a:cs typeface="Calibri"/>
              </a:rPr>
              <a:t> </a:t>
            </a:r>
            <a:r>
              <a:rPr sz="3200" i="1" spc="-5" dirty="0">
                <a:latin typeface="Calibri"/>
                <a:cs typeface="Calibri"/>
              </a:rPr>
              <a:t>nebo</a:t>
            </a:r>
            <a:r>
              <a:rPr sz="3200" i="1" spc="-10" dirty="0">
                <a:latin typeface="Calibri"/>
                <a:cs typeface="Calibri"/>
              </a:rPr>
              <a:t> peněžitým</a:t>
            </a:r>
            <a:r>
              <a:rPr sz="3200" i="1" spc="20" dirty="0">
                <a:latin typeface="Calibri"/>
                <a:cs typeface="Calibri"/>
              </a:rPr>
              <a:t> </a:t>
            </a:r>
            <a:r>
              <a:rPr sz="3200" i="1" spc="-10" dirty="0">
                <a:latin typeface="Calibri"/>
                <a:cs typeface="Calibri"/>
              </a:rPr>
              <a:t>trestem.</a:t>
            </a:r>
            <a:endParaRPr sz="3200" dirty="0">
              <a:latin typeface="Calibri"/>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417" y="662486"/>
            <a:ext cx="8389367" cy="689291"/>
          </a:xfrm>
          <a:prstGeom prst="rect">
            <a:avLst/>
          </a:prstGeom>
        </p:spPr>
        <p:txBody>
          <a:bodyPr vert="horz" wrap="square" lIns="0" tIns="12065" rIns="0" bIns="0" rtlCol="0">
            <a:spAutoFit/>
          </a:bodyPr>
          <a:lstStyle/>
          <a:p>
            <a:pPr marL="12700">
              <a:lnSpc>
                <a:spcPct val="100000"/>
              </a:lnSpc>
              <a:spcBef>
                <a:spcPts val="95"/>
              </a:spcBef>
            </a:pPr>
            <a:r>
              <a:rPr i="1" spc="-5" dirty="0">
                <a:latin typeface="Calibri"/>
                <a:cs typeface="Calibri"/>
              </a:rPr>
              <a:t>§ 333 </a:t>
            </a:r>
            <a:r>
              <a:rPr i="1" spc="-10" dirty="0">
                <a:latin typeface="Calibri"/>
                <a:cs typeface="Calibri"/>
              </a:rPr>
              <a:t>Nepřímé</a:t>
            </a:r>
            <a:r>
              <a:rPr i="1" dirty="0">
                <a:latin typeface="Calibri"/>
                <a:cs typeface="Calibri"/>
              </a:rPr>
              <a:t> </a:t>
            </a:r>
            <a:r>
              <a:rPr i="1" spc="-15" dirty="0">
                <a:latin typeface="Calibri"/>
                <a:cs typeface="Calibri"/>
              </a:rPr>
              <a:t>úplatkářství</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14</a:t>
            </a:fld>
            <a:endParaRPr dirty="0"/>
          </a:p>
        </p:txBody>
      </p:sp>
      <p:sp>
        <p:nvSpPr>
          <p:cNvPr id="3" name="object 3"/>
          <p:cNvSpPr txBox="1"/>
          <p:nvPr/>
        </p:nvSpPr>
        <p:spPr>
          <a:xfrm>
            <a:off x="380491" y="1534413"/>
            <a:ext cx="8237220" cy="4444165"/>
          </a:xfrm>
          <a:prstGeom prst="rect">
            <a:avLst/>
          </a:prstGeom>
        </p:spPr>
        <p:txBody>
          <a:bodyPr vert="horz" wrap="square" lIns="0" tIns="12065" rIns="0" bIns="0" rtlCol="0">
            <a:spAutoFit/>
          </a:bodyPr>
          <a:lstStyle/>
          <a:p>
            <a:pPr marL="12700" marR="23495">
              <a:lnSpc>
                <a:spcPct val="100000"/>
              </a:lnSpc>
              <a:spcBef>
                <a:spcPts val="95"/>
              </a:spcBef>
              <a:tabLst>
                <a:tab pos="354965" algn="l"/>
                <a:tab pos="355600" algn="l"/>
              </a:tabLst>
            </a:pPr>
            <a:r>
              <a:rPr lang="cs-CZ" sz="3200" i="1" spc="-5" dirty="0">
                <a:latin typeface="Calibri"/>
                <a:cs typeface="Calibri"/>
              </a:rPr>
              <a:t>    </a:t>
            </a:r>
            <a:r>
              <a:rPr sz="3200" i="1" spc="-5" dirty="0">
                <a:latin typeface="Calibri"/>
                <a:cs typeface="Calibri"/>
              </a:rPr>
              <a:t>(1)</a:t>
            </a:r>
            <a:r>
              <a:rPr sz="3200" i="1" spc="5" dirty="0">
                <a:latin typeface="Calibri"/>
                <a:cs typeface="Calibri"/>
              </a:rPr>
              <a:t> </a:t>
            </a:r>
            <a:r>
              <a:rPr sz="3200" i="1" spc="-30" dirty="0">
                <a:latin typeface="Calibri"/>
                <a:cs typeface="Calibri"/>
              </a:rPr>
              <a:t>Kdo</a:t>
            </a:r>
            <a:r>
              <a:rPr sz="3200" i="1" spc="10" dirty="0">
                <a:latin typeface="Calibri"/>
                <a:cs typeface="Calibri"/>
              </a:rPr>
              <a:t> </a:t>
            </a:r>
            <a:r>
              <a:rPr sz="3200" b="1" i="1" spc="-15" dirty="0">
                <a:latin typeface="Calibri"/>
                <a:cs typeface="Calibri"/>
              </a:rPr>
              <a:t>žádá</a:t>
            </a:r>
            <a:r>
              <a:rPr sz="3200" b="1" i="1" spc="5" dirty="0">
                <a:latin typeface="Calibri"/>
                <a:cs typeface="Calibri"/>
              </a:rPr>
              <a:t> </a:t>
            </a:r>
            <a:r>
              <a:rPr sz="3200" i="1" spc="-5" dirty="0">
                <a:latin typeface="Calibri"/>
                <a:cs typeface="Calibri"/>
              </a:rPr>
              <a:t>nebo</a:t>
            </a:r>
            <a:r>
              <a:rPr sz="3200" i="1" spc="10" dirty="0">
                <a:latin typeface="Calibri"/>
                <a:cs typeface="Calibri"/>
              </a:rPr>
              <a:t> </a:t>
            </a:r>
            <a:r>
              <a:rPr sz="3200" b="1" i="1" spc="-5" dirty="0">
                <a:latin typeface="Calibri"/>
                <a:cs typeface="Calibri"/>
              </a:rPr>
              <a:t>přijme</a:t>
            </a:r>
            <a:r>
              <a:rPr sz="3200" b="1" i="1" dirty="0">
                <a:latin typeface="Calibri"/>
                <a:cs typeface="Calibri"/>
              </a:rPr>
              <a:t> </a:t>
            </a:r>
            <a:r>
              <a:rPr sz="3200" b="1" i="1" spc="-15" dirty="0">
                <a:latin typeface="Calibri"/>
                <a:cs typeface="Calibri"/>
              </a:rPr>
              <a:t>úplatek</a:t>
            </a:r>
            <a:r>
              <a:rPr sz="3200" b="1" i="1" spc="30" dirty="0">
                <a:latin typeface="Calibri"/>
                <a:cs typeface="Calibri"/>
              </a:rPr>
              <a:t> </a:t>
            </a:r>
            <a:r>
              <a:rPr sz="3200" i="1" spc="-35" dirty="0">
                <a:latin typeface="Calibri"/>
                <a:cs typeface="Calibri"/>
              </a:rPr>
              <a:t>za</a:t>
            </a:r>
            <a:r>
              <a:rPr sz="3200" i="1" spc="-5" dirty="0">
                <a:latin typeface="Calibri"/>
                <a:cs typeface="Calibri"/>
              </a:rPr>
              <a:t> </a:t>
            </a:r>
            <a:r>
              <a:rPr sz="3200" i="1" spc="-35" dirty="0">
                <a:latin typeface="Calibri"/>
                <a:cs typeface="Calibri"/>
              </a:rPr>
              <a:t>to,</a:t>
            </a:r>
            <a:r>
              <a:rPr sz="3200" i="1" dirty="0">
                <a:latin typeface="Calibri"/>
                <a:cs typeface="Calibri"/>
              </a:rPr>
              <a:t> </a:t>
            </a:r>
            <a:r>
              <a:rPr sz="3200" i="1" spc="-25" dirty="0">
                <a:latin typeface="Calibri"/>
                <a:cs typeface="Calibri"/>
              </a:rPr>
              <a:t>že</a:t>
            </a:r>
            <a:r>
              <a:rPr sz="3200" i="1" spc="5" dirty="0">
                <a:latin typeface="Calibri"/>
                <a:cs typeface="Calibri"/>
              </a:rPr>
              <a:t> </a:t>
            </a:r>
            <a:r>
              <a:rPr sz="3200" i="1" spc="-10" dirty="0" err="1">
                <a:latin typeface="Calibri"/>
                <a:cs typeface="Calibri"/>
              </a:rPr>
              <a:t>bude</a:t>
            </a:r>
            <a:r>
              <a:rPr sz="3200" i="1" spc="-10" dirty="0">
                <a:latin typeface="Calibri"/>
                <a:cs typeface="Calibri"/>
              </a:rPr>
              <a:t> </a:t>
            </a:r>
            <a:r>
              <a:rPr sz="3200" i="1" spc="-710" dirty="0">
                <a:latin typeface="Calibri"/>
                <a:cs typeface="Calibri"/>
              </a:rPr>
              <a:t> </a:t>
            </a:r>
            <a:r>
              <a:rPr lang="cs-CZ" sz="3200" i="1" spc="-710" dirty="0">
                <a:latin typeface="Calibri"/>
                <a:cs typeface="Calibri"/>
              </a:rPr>
              <a:t>	</a:t>
            </a:r>
            <a:r>
              <a:rPr sz="3200" i="1" spc="-10" dirty="0" err="1">
                <a:latin typeface="Calibri"/>
                <a:cs typeface="Calibri"/>
              </a:rPr>
              <a:t>svým</a:t>
            </a:r>
            <a:r>
              <a:rPr sz="3200" i="1" spc="10" dirty="0">
                <a:latin typeface="Calibri"/>
                <a:cs typeface="Calibri"/>
              </a:rPr>
              <a:t> </a:t>
            </a:r>
            <a:r>
              <a:rPr sz="3200" i="1" spc="-5" dirty="0">
                <a:latin typeface="Calibri"/>
                <a:cs typeface="Calibri"/>
              </a:rPr>
              <a:t>vlivem</a:t>
            </a:r>
            <a:r>
              <a:rPr sz="3200" i="1" dirty="0">
                <a:latin typeface="Calibri"/>
                <a:cs typeface="Calibri"/>
              </a:rPr>
              <a:t> </a:t>
            </a:r>
            <a:r>
              <a:rPr sz="3200" i="1" spc="-5" dirty="0">
                <a:latin typeface="Calibri"/>
                <a:cs typeface="Calibri"/>
              </a:rPr>
              <a:t>nebo</a:t>
            </a:r>
            <a:r>
              <a:rPr sz="3200" i="1" spc="5" dirty="0">
                <a:latin typeface="Calibri"/>
                <a:cs typeface="Calibri"/>
              </a:rPr>
              <a:t> </a:t>
            </a:r>
            <a:r>
              <a:rPr sz="3200" i="1" spc="-5" dirty="0">
                <a:latin typeface="Calibri"/>
                <a:cs typeface="Calibri"/>
              </a:rPr>
              <a:t>prostřednictvím</a:t>
            </a:r>
            <a:r>
              <a:rPr sz="3200" i="1" spc="25" dirty="0">
                <a:latin typeface="Calibri"/>
                <a:cs typeface="Calibri"/>
              </a:rPr>
              <a:t> </a:t>
            </a:r>
            <a:r>
              <a:rPr sz="3200" i="1" spc="-10" dirty="0">
                <a:latin typeface="Calibri"/>
                <a:cs typeface="Calibri"/>
              </a:rPr>
              <a:t>jiného</a:t>
            </a:r>
            <a:endParaRPr sz="3200" dirty="0">
              <a:latin typeface="Calibri"/>
              <a:cs typeface="Calibri"/>
            </a:endParaRPr>
          </a:p>
          <a:p>
            <a:pPr marL="355600" marR="767715">
              <a:lnSpc>
                <a:spcPct val="100000"/>
              </a:lnSpc>
              <a:spcBef>
                <a:spcPts val="5"/>
              </a:spcBef>
            </a:pPr>
            <a:r>
              <a:rPr sz="3200" b="1" i="1" spc="-5" dirty="0">
                <a:latin typeface="Calibri"/>
                <a:cs typeface="Calibri"/>
              </a:rPr>
              <a:t>působit na </a:t>
            </a:r>
            <a:r>
              <a:rPr sz="3200" b="1" i="1" spc="-15" dirty="0">
                <a:latin typeface="Calibri"/>
                <a:cs typeface="Calibri"/>
              </a:rPr>
              <a:t>výkon</a:t>
            </a:r>
            <a:r>
              <a:rPr sz="3200" b="1" i="1" spc="-10" dirty="0">
                <a:latin typeface="Calibri"/>
                <a:cs typeface="Calibri"/>
              </a:rPr>
              <a:t> pravomoci</a:t>
            </a:r>
            <a:r>
              <a:rPr sz="3200" b="1" i="1" spc="10" dirty="0">
                <a:latin typeface="Calibri"/>
                <a:cs typeface="Calibri"/>
              </a:rPr>
              <a:t> </a:t>
            </a:r>
            <a:r>
              <a:rPr sz="3200" b="1" i="1" spc="-5" dirty="0">
                <a:latin typeface="Calibri"/>
                <a:cs typeface="Calibri"/>
              </a:rPr>
              <a:t>úřední osoby</a:t>
            </a:r>
            <a:r>
              <a:rPr sz="3200" i="1" spc="-5" dirty="0">
                <a:latin typeface="Calibri"/>
                <a:cs typeface="Calibri"/>
              </a:rPr>
              <a:t>, </a:t>
            </a:r>
            <a:r>
              <a:rPr sz="3200" i="1" spc="-710" dirty="0">
                <a:latin typeface="Calibri"/>
                <a:cs typeface="Calibri"/>
              </a:rPr>
              <a:t> </a:t>
            </a:r>
            <a:r>
              <a:rPr sz="3200" i="1" spc="-5" dirty="0">
                <a:latin typeface="Calibri"/>
                <a:cs typeface="Calibri"/>
              </a:rPr>
              <a:t>nebo</a:t>
            </a:r>
            <a:r>
              <a:rPr sz="3200" i="1" spc="-15" dirty="0">
                <a:latin typeface="Calibri"/>
                <a:cs typeface="Calibri"/>
              </a:rPr>
              <a:t> </a:t>
            </a:r>
            <a:r>
              <a:rPr sz="3200" i="1" spc="-30" dirty="0">
                <a:latin typeface="Calibri"/>
                <a:cs typeface="Calibri"/>
              </a:rPr>
              <a:t>za</a:t>
            </a:r>
            <a:r>
              <a:rPr sz="3200" i="1" spc="-10" dirty="0">
                <a:latin typeface="Calibri"/>
                <a:cs typeface="Calibri"/>
              </a:rPr>
              <a:t> </a:t>
            </a:r>
            <a:r>
              <a:rPr sz="3200" i="1" spc="-35" dirty="0">
                <a:latin typeface="Calibri"/>
                <a:cs typeface="Calibri"/>
              </a:rPr>
              <a:t>to,</a:t>
            </a:r>
            <a:r>
              <a:rPr sz="3200" i="1" spc="-5" dirty="0">
                <a:latin typeface="Calibri"/>
                <a:cs typeface="Calibri"/>
              </a:rPr>
              <a:t> </a:t>
            </a:r>
            <a:r>
              <a:rPr sz="3200" i="1" spc="-25" dirty="0">
                <a:latin typeface="Calibri"/>
                <a:cs typeface="Calibri"/>
              </a:rPr>
              <a:t>že</a:t>
            </a:r>
            <a:r>
              <a:rPr sz="3200" i="1" spc="-5" dirty="0">
                <a:latin typeface="Calibri"/>
                <a:cs typeface="Calibri"/>
              </a:rPr>
              <a:t> </a:t>
            </a:r>
            <a:r>
              <a:rPr sz="3200" i="1" spc="-20" dirty="0">
                <a:latin typeface="Calibri"/>
                <a:cs typeface="Calibri"/>
              </a:rPr>
              <a:t>tak</a:t>
            </a:r>
            <a:r>
              <a:rPr sz="3200" i="1" spc="-10" dirty="0">
                <a:latin typeface="Calibri"/>
                <a:cs typeface="Calibri"/>
              </a:rPr>
              <a:t> </a:t>
            </a:r>
            <a:r>
              <a:rPr sz="3200" i="1" dirty="0">
                <a:latin typeface="Calibri"/>
                <a:cs typeface="Calibri"/>
              </a:rPr>
              <a:t>již</a:t>
            </a:r>
            <a:r>
              <a:rPr sz="3200" i="1" spc="-5" dirty="0">
                <a:latin typeface="Calibri"/>
                <a:cs typeface="Calibri"/>
              </a:rPr>
              <a:t> učinil,</a:t>
            </a:r>
            <a:r>
              <a:rPr sz="3200" i="1" spc="15" dirty="0">
                <a:latin typeface="Calibri"/>
                <a:cs typeface="Calibri"/>
              </a:rPr>
              <a:t> </a:t>
            </a:r>
            <a:r>
              <a:rPr sz="3200" i="1" spc="-5" dirty="0">
                <a:latin typeface="Calibri"/>
                <a:cs typeface="Calibri"/>
              </a:rPr>
              <a:t>bude</a:t>
            </a:r>
            <a:r>
              <a:rPr sz="3200" i="1" spc="5" dirty="0">
                <a:latin typeface="Calibri"/>
                <a:cs typeface="Calibri"/>
              </a:rPr>
              <a:t> </a:t>
            </a:r>
            <a:r>
              <a:rPr sz="3200" i="1" spc="-15" dirty="0">
                <a:latin typeface="Calibri"/>
                <a:cs typeface="Calibri"/>
              </a:rPr>
              <a:t>potrestán </a:t>
            </a:r>
            <a:r>
              <a:rPr sz="3200" i="1" spc="-10" dirty="0">
                <a:latin typeface="Calibri"/>
                <a:cs typeface="Calibri"/>
              </a:rPr>
              <a:t> odnětím</a:t>
            </a:r>
            <a:r>
              <a:rPr sz="3200" i="1" dirty="0">
                <a:latin typeface="Calibri"/>
                <a:cs typeface="Calibri"/>
              </a:rPr>
              <a:t> </a:t>
            </a:r>
            <a:r>
              <a:rPr sz="3200" i="1" spc="-15" dirty="0">
                <a:latin typeface="Calibri"/>
                <a:cs typeface="Calibri"/>
              </a:rPr>
              <a:t>svobody</a:t>
            </a:r>
            <a:r>
              <a:rPr sz="3200" i="1" spc="15" dirty="0">
                <a:latin typeface="Calibri"/>
                <a:cs typeface="Calibri"/>
              </a:rPr>
              <a:t> </a:t>
            </a:r>
            <a:r>
              <a:rPr sz="3200" i="1" spc="-5" dirty="0">
                <a:latin typeface="Calibri"/>
                <a:cs typeface="Calibri"/>
              </a:rPr>
              <a:t>až na</a:t>
            </a:r>
            <a:r>
              <a:rPr sz="3200" i="1" spc="15" dirty="0">
                <a:latin typeface="Calibri"/>
                <a:cs typeface="Calibri"/>
              </a:rPr>
              <a:t> </a:t>
            </a:r>
            <a:r>
              <a:rPr sz="3200" i="1" spc="-5" dirty="0">
                <a:latin typeface="Calibri"/>
                <a:cs typeface="Calibri"/>
              </a:rPr>
              <a:t>tři </a:t>
            </a:r>
            <a:r>
              <a:rPr sz="3200" i="1" spc="-15" dirty="0" err="1">
                <a:latin typeface="Calibri"/>
                <a:cs typeface="Calibri"/>
              </a:rPr>
              <a:t>léta</a:t>
            </a:r>
            <a:r>
              <a:rPr sz="3200" i="1" spc="-15" dirty="0">
                <a:latin typeface="Calibri"/>
                <a:cs typeface="Calibri"/>
              </a:rPr>
              <a:t>.</a:t>
            </a:r>
            <a:endParaRPr lang="cs-CZ" sz="3200" dirty="0">
              <a:latin typeface="Calibri"/>
              <a:cs typeface="Calibri"/>
            </a:endParaRPr>
          </a:p>
          <a:p>
            <a:pPr marL="355600" marR="767715">
              <a:lnSpc>
                <a:spcPct val="100000"/>
              </a:lnSpc>
              <a:spcBef>
                <a:spcPts val="5"/>
              </a:spcBef>
            </a:pPr>
            <a:r>
              <a:rPr lang="cs-CZ" sz="3200" i="1" spc="-5" dirty="0">
                <a:latin typeface="Calibri"/>
                <a:cs typeface="Calibri"/>
              </a:rPr>
              <a:t>(2) </a:t>
            </a:r>
            <a:r>
              <a:rPr lang="cs-CZ" sz="3200" i="1" spc="-30" dirty="0">
                <a:latin typeface="Calibri"/>
                <a:cs typeface="Calibri"/>
              </a:rPr>
              <a:t>Kdo</a:t>
            </a:r>
            <a:r>
              <a:rPr lang="cs-CZ" sz="3200" i="1" dirty="0">
                <a:latin typeface="Calibri"/>
                <a:cs typeface="Calibri"/>
              </a:rPr>
              <a:t> </a:t>
            </a:r>
            <a:r>
              <a:rPr lang="cs-CZ" sz="3200" i="1" spc="-5" dirty="0">
                <a:latin typeface="Calibri"/>
                <a:cs typeface="Calibri"/>
              </a:rPr>
              <a:t>z</a:t>
            </a:r>
            <a:r>
              <a:rPr lang="cs-CZ" sz="3200" i="1" spc="5" dirty="0">
                <a:latin typeface="Calibri"/>
                <a:cs typeface="Calibri"/>
              </a:rPr>
              <a:t> </a:t>
            </a:r>
            <a:r>
              <a:rPr lang="cs-CZ" sz="3200" i="1" spc="-10" dirty="0">
                <a:latin typeface="Calibri"/>
                <a:cs typeface="Calibri"/>
              </a:rPr>
              <a:t>důvodu</a:t>
            </a:r>
            <a:r>
              <a:rPr lang="cs-CZ" sz="3200" i="1" spc="15" dirty="0">
                <a:latin typeface="Calibri"/>
                <a:cs typeface="Calibri"/>
              </a:rPr>
              <a:t> </a:t>
            </a:r>
            <a:r>
              <a:rPr lang="cs-CZ" sz="3200" i="1" spc="-10" dirty="0">
                <a:latin typeface="Calibri"/>
                <a:cs typeface="Calibri"/>
              </a:rPr>
              <a:t>uvedeného</a:t>
            </a:r>
            <a:r>
              <a:rPr lang="cs-CZ" sz="3200" i="1" spc="10" dirty="0">
                <a:latin typeface="Calibri"/>
                <a:cs typeface="Calibri"/>
              </a:rPr>
              <a:t> </a:t>
            </a:r>
            <a:r>
              <a:rPr lang="cs-CZ" sz="3200" i="1" spc="-5" dirty="0">
                <a:latin typeface="Calibri"/>
                <a:cs typeface="Calibri"/>
              </a:rPr>
              <a:t>v</a:t>
            </a:r>
            <a:r>
              <a:rPr lang="cs-CZ" sz="3200" i="1" dirty="0">
                <a:latin typeface="Calibri"/>
                <a:cs typeface="Calibri"/>
              </a:rPr>
              <a:t> </a:t>
            </a:r>
            <a:r>
              <a:rPr lang="cs-CZ" sz="3200" i="1" spc="-15" dirty="0">
                <a:latin typeface="Calibri"/>
                <a:cs typeface="Calibri"/>
              </a:rPr>
              <a:t>odstavci</a:t>
            </a:r>
            <a:r>
              <a:rPr lang="cs-CZ" sz="3200" i="1" spc="20" dirty="0">
                <a:latin typeface="Calibri"/>
                <a:cs typeface="Calibri"/>
              </a:rPr>
              <a:t> </a:t>
            </a:r>
            <a:r>
              <a:rPr lang="cs-CZ" sz="3200" i="1" spc="-5" dirty="0">
                <a:latin typeface="Calibri"/>
                <a:cs typeface="Calibri"/>
              </a:rPr>
              <a:t>1</a:t>
            </a:r>
            <a:r>
              <a:rPr lang="cs-CZ" sz="3200" i="1" dirty="0">
                <a:latin typeface="Calibri"/>
                <a:cs typeface="Calibri"/>
              </a:rPr>
              <a:t> </a:t>
            </a:r>
            <a:r>
              <a:rPr lang="cs-CZ" sz="3200" i="1" spc="-5" dirty="0">
                <a:latin typeface="Calibri"/>
                <a:cs typeface="Calibri"/>
              </a:rPr>
              <a:t>jinému </a:t>
            </a:r>
            <a:r>
              <a:rPr lang="cs-CZ" sz="3200" i="1" spc="-705" dirty="0">
                <a:latin typeface="Calibri"/>
                <a:cs typeface="Calibri"/>
              </a:rPr>
              <a:t> </a:t>
            </a:r>
            <a:r>
              <a:rPr lang="cs-CZ" sz="3200" b="1" i="1" dirty="0">
                <a:latin typeface="Calibri"/>
                <a:cs typeface="Calibri"/>
              </a:rPr>
              <a:t>poskytne,</a:t>
            </a:r>
            <a:r>
              <a:rPr lang="cs-CZ" sz="3200" b="1" i="1" spc="-5" dirty="0">
                <a:latin typeface="Calibri"/>
                <a:cs typeface="Calibri"/>
              </a:rPr>
              <a:t> </a:t>
            </a:r>
            <a:r>
              <a:rPr lang="cs-CZ" sz="3200" b="1" i="1" spc="-10" dirty="0">
                <a:latin typeface="Calibri"/>
                <a:cs typeface="Calibri"/>
              </a:rPr>
              <a:t>nabídne</a:t>
            </a:r>
            <a:r>
              <a:rPr lang="cs-CZ" sz="3200" b="1" i="1" spc="5" dirty="0">
                <a:latin typeface="Calibri"/>
                <a:cs typeface="Calibri"/>
              </a:rPr>
              <a:t> </a:t>
            </a:r>
            <a:r>
              <a:rPr lang="cs-CZ" sz="3200" b="1" i="1" spc="-5" dirty="0">
                <a:latin typeface="Calibri"/>
                <a:cs typeface="Calibri"/>
              </a:rPr>
              <a:t>nebo slíbí úplatek</a:t>
            </a:r>
            <a:r>
              <a:rPr lang="cs-CZ" sz="3200" i="1" spc="-5" dirty="0">
                <a:latin typeface="Calibri"/>
                <a:cs typeface="Calibri"/>
              </a:rPr>
              <a:t>,</a:t>
            </a:r>
            <a:r>
              <a:rPr lang="cs-CZ" sz="3200" i="1" spc="10" dirty="0">
                <a:latin typeface="Calibri"/>
                <a:cs typeface="Calibri"/>
              </a:rPr>
              <a:t> </a:t>
            </a:r>
            <a:r>
              <a:rPr lang="cs-CZ" sz="3200" i="1" spc="-10" dirty="0">
                <a:latin typeface="Calibri"/>
                <a:cs typeface="Calibri"/>
              </a:rPr>
              <a:t>bude </a:t>
            </a:r>
            <a:r>
              <a:rPr lang="cs-CZ" sz="3200" i="1" spc="-5" dirty="0">
                <a:latin typeface="Calibri"/>
                <a:cs typeface="Calibri"/>
              </a:rPr>
              <a:t> </a:t>
            </a:r>
            <a:r>
              <a:rPr lang="cs-CZ" sz="3200" i="1" spc="-15" dirty="0">
                <a:latin typeface="Calibri"/>
                <a:cs typeface="Calibri"/>
              </a:rPr>
              <a:t>potrestán</a:t>
            </a:r>
            <a:r>
              <a:rPr lang="cs-CZ" sz="3200" i="1" spc="5" dirty="0">
                <a:latin typeface="Calibri"/>
                <a:cs typeface="Calibri"/>
              </a:rPr>
              <a:t> </a:t>
            </a:r>
            <a:r>
              <a:rPr lang="cs-CZ" sz="3200" i="1" spc="-10" dirty="0">
                <a:latin typeface="Calibri"/>
                <a:cs typeface="Calibri"/>
              </a:rPr>
              <a:t>odnětím</a:t>
            </a:r>
            <a:r>
              <a:rPr lang="cs-CZ" sz="3200" i="1" spc="10" dirty="0">
                <a:latin typeface="Calibri"/>
                <a:cs typeface="Calibri"/>
              </a:rPr>
              <a:t> </a:t>
            </a:r>
            <a:r>
              <a:rPr lang="cs-CZ" sz="3200" i="1" spc="-15" dirty="0">
                <a:latin typeface="Calibri"/>
                <a:cs typeface="Calibri"/>
              </a:rPr>
              <a:t>svobody</a:t>
            </a:r>
            <a:r>
              <a:rPr lang="cs-CZ" sz="3200" i="1" spc="15" dirty="0">
                <a:latin typeface="Calibri"/>
                <a:cs typeface="Calibri"/>
              </a:rPr>
              <a:t> </a:t>
            </a:r>
            <a:r>
              <a:rPr lang="cs-CZ" sz="3200" i="1" spc="-5" dirty="0">
                <a:latin typeface="Calibri"/>
                <a:cs typeface="Calibri"/>
              </a:rPr>
              <a:t>až na</a:t>
            </a:r>
            <a:r>
              <a:rPr lang="cs-CZ" sz="3200" i="1" spc="15" dirty="0">
                <a:latin typeface="Calibri"/>
                <a:cs typeface="Calibri"/>
              </a:rPr>
              <a:t> </a:t>
            </a:r>
            <a:r>
              <a:rPr lang="cs-CZ" sz="3200" i="1" spc="-5" dirty="0">
                <a:latin typeface="Calibri"/>
                <a:cs typeface="Calibri"/>
              </a:rPr>
              <a:t>dvě </a:t>
            </a:r>
            <a:r>
              <a:rPr lang="cs-CZ" sz="3200" i="1" spc="-15" dirty="0">
                <a:latin typeface="Calibri"/>
                <a:cs typeface="Calibri"/>
              </a:rPr>
              <a:t>léta.</a:t>
            </a:r>
            <a:endParaRPr lang="cs-CZ" sz="3200" dirty="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5008" y="609600"/>
            <a:ext cx="8253983" cy="689291"/>
          </a:xfrm>
          <a:prstGeom prst="rect">
            <a:avLst/>
          </a:prstGeom>
        </p:spPr>
        <p:txBody>
          <a:bodyPr vert="horz" wrap="square" lIns="0" tIns="12065" rIns="0" bIns="0" rtlCol="0">
            <a:spAutoFit/>
          </a:bodyPr>
          <a:lstStyle/>
          <a:p>
            <a:pPr marL="12700">
              <a:lnSpc>
                <a:spcPct val="100000"/>
              </a:lnSpc>
              <a:spcBef>
                <a:spcPts val="95"/>
              </a:spcBef>
            </a:pPr>
            <a:r>
              <a:rPr i="1" spc="-5" dirty="0">
                <a:latin typeface="Calibri"/>
                <a:cs typeface="Calibri"/>
              </a:rPr>
              <a:t>§</a:t>
            </a:r>
            <a:r>
              <a:rPr i="1" dirty="0">
                <a:latin typeface="Calibri"/>
                <a:cs typeface="Calibri"/>
              </a:rPr>
              <a:t> </a:t>
            </a:r>
            <a:r>
              <a:rPr i="1" spc="-5" dirty="0">
                <a:latin typeface="Calibri"/>
                <a:cs typeface="Calibri"/>
              </a:rPr>
              <a:t>334</a:t>
            </a:r>
            <a:r>
              <a:rPr i="1" dirty="0">
                <a:latin typeface="Calibri"/>
                <a:cs typeface="Calibri"/>
              </a:rPr>
              <a:t> </a:t>
            </a:r>
            <a:r>
              <a:rPr i="1" spc="-10" dirty="0">
                <a:latin typeface="Calibri"/>
                <a:cs typeface="Calibri"/>
              </a:rPr>
              <a:t>Společné</a:t>
            </a:r>
            <a:r>
              <a:rPr i="1" spc="-5" dirty="0">
                <a:latin typeface="Calibri"/>
                <a:cs typeface="Calibri"/>
              </a:rPr>
              <a:t> </a:t>
            </a:r>
            <a:r>
              <a:rPr i="1" spc="-15" dirty="0">
                <a:latin typeface="Calibri"/>
                <a:cs typeface="Calibri"/>
              </a:rPr>
              <a:t>ustanovení</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15</a:t>
            </a:fld>
            <a:endParaRPr dirty="0"/>
          </a:p>
        </p:txBody>
      </p:sp>
      <p:sp>
        <p:nvSpPr>
          <p:cNvPr id="3" name="object 3"/>
          <p:cNvSpPr txBox="1"/>
          <p:nvPr/>
        </p:nvSpPr>
        <p:spPr>
          <a:xfrm>
            <a:off x="380491" y="1534413"/>
            <a:ext cx="8020684" cy="2463800"/>
          </a:xfrm>
          <a:prstGeom prst="rect">
            <a:avLst/>
          </a:prstGeom>
        </p:spPr>
        <p:txBody>
          <a:bodyPr vert="horz" wrap="square" lIns="0" tIns="12065" rIns="0" bIns="0" rtlCol="0">
            <a:spAutoFit/>
          </a:bodyPr>
          <a:lstStyle/>
          <a:p>
            <a:pPr marL="12700" marR="5080">
              <a:lnSpc>
                <a:spcPct val="100000"/>
              </a:lnSpc>
              <a:spcBef>
                <a:spcPts val="95"/>
              </a:spcBef>
              <a:tabLst>
                <a:tab pos="354965" algn="l"/>
                <a:tab pos="355600" algn="l"/>
              </a:tabLst>
            </a:pPr>
            <a:r>
              <a:rPr sz="3200" i="1" spc="-5" dirty="0">
                <a:latin typeface="Calibri"/>
                <a:cs typeface="Calibri"/>
              </a:rPr>
              <a:t>1)</a:t>
            </a:r>
            <a:r>
              <a:rPr sz="3200" i="1" spc="-10" dirty="0">
                <a:latin typeface="Calibri"/>
                <a:cs typeface="Calibri"/>
              </a:rPr>
              <a:t> </a:t>
            </a:r>
            <a:r>
              <a:rPr sz="3200" b="1" i="1" spc="-15" dirty="0">
                <a:latin typeface="Calibri"/>
                <a:cs typeface="Calibri"/>
              </a:rPr>
              <a:t>Úplatkem</a:t>
            </a:r>
            <a:r>
              <a:rPr sz="3200" b="1" i="1" spc="15" dirty="0">
                <a:latin typeface="Calibri"/>
                <a:cs typeface="Calibri"/>
              </a:rPr>
              <a:t> </a:t>
            </a:r>
            <a:r>
              <a:rPr sz="3200" i="1" spc="-5" dirty="0">
                <a:latin typeface="Calibri"/>
                <a:cs typeface="Calibri"/>
              </a:rPr>
              <a:t>se</a:t>
            </a:r>
            <a:r>
              <a:rPr sz="3200" i="1" spc="-10" dirty="0">
                <a:latin typeface="Calibri"/>
                <a:cs typeface="Calibri"/>
              </a:rPr>
              <a:t> </a:t>
            </a:r>
            <a:r>
              <a:rPr sz="3200" i="1" spc="-15" dirty="0">
                <a:latin typeface="Calibri"/>
                <a:cs typeface="Calibri"/>
              </a:rPr>
              <a:t>rozumí</a:t>
            </a:r>
            <a:r>
              <a:rPr sz="3200" i="1" dirty="0">
                <a:latin typeface="Calibri"/>
                <a:cs typeface="Calibri"/>
              </a:rPr>
              <a:t> </a:t>
            </a:r>
            <a:r>
              <a:rPr sz="3200" i="1" spc="-5" dirty="0">
                <a:latin typeface="Calibri"/>
                <a:cs typeface="Calibri"/>
              </a:rPr>
              <a:t>neoprávněná</a:t>
            </a:r>
            <a:r>
              <a:rPr sz="3200" i="1" spc="40" dirty="0">
                <a:latin typeface="Calibri"/>
                <a:cs typeface="Calibri"/>
              </a:rPr>
              <a:t> </a:t>
            </a:r>
            <a:r>
              <a:rPr sz="3200" b="1" i="1" spc="-5" dirty="0">
                <a:latin typeface="Calibri"/>
                <a:cs typeface="Calibri"/>
              </a:rPr>
              <a:t>výhoda </a:t>
            </a:r>
            <a:r>
              <a:rPr sz="3200" b="1" i="1" dirty="0">
                <a:latin typeface="Calibri"/>
                <a:cs typeface="Calibri"/>
              </a:rPr>
              <a:t> </a:t>
            </a:r>
            <a:r>
              <a:rPr sz="3200" i="1" spc="-10" dirty="0">
                <a:latin typeface="Calibri"/>
                <a:cs typeface="Calibri"/>
              </a:rPr>
              <a:t>spočívající</a:t>
            </a:r>
            <a:r>
              <a:rPr sz="3200" i="1" spc="20" dirty="0">
                <a:latin typeface="Calibri"/>
                <a:cs typeface="Calibri"/>
              </a:rPr>
              <a:t> </a:t>
            </a:r>
            <a:r>
              <a:rPr sz="3200" i="1" spc="-5" dirty="0">
                <a:latin typeface="Calibri"/>
                <a:cs typeface="Calibri"/>
              </a:rPr>
              <a:t>v</a:t>
            </a:r>
            <a:r>
              <a:rPr sz="3200" i="1" spc="5" dirty="0">
                <a:latin typeface="Calibri"/>
                <a:cs typeface="Calibri"/>
              </a:rPr>
              <a:t> </a:t>
            </a:r>
            <a:r>
              <a:rPr sz="3200" i="1" spc="-10" dirty="0">
                <a:latin typeface="Calibri"/>
                <a:cs typeface="Calibri"/>
              </a:rPr>
              <a:t>přímém</a:t>
            </a:r>
            <a:r>
              <a:rPr sz="3200" i="1" spc="60" dirty="0">
                <a:latin typeface="Calibri"/>
                <a:cs typeface="Calibri"/>
              </a:rPr>
              <a:t> </a:t>
            </a:r>
            <a:r>
              <a:rPr sz="3200" b="1" i="1" spc="-20" dirty="0">
                <a:latin typeface="Calibri"/>
                <a:cs typeface="Calibri"/>
              </a:rPr>
              <a:t>majetkovém</a:t>
            </a:r>
            <a:r>
              <a:rPr sz="3200" b="1" i="1" spc="25" dirty="0">
                <a:latin typeface="Calibri"/>
                <a:cs typeface="Calibri"/>
              </a:rPr>
              <a:t> </a:t>
            </a:r>
            <a:r>
              <a:rPr sz="3200" b="1" i="1" spc="-10" dirty="0">
                <a:latin typeface="Calibri"/>
                <a:cs typeface="Calibri"/>
              </a:rPr>
              <a:t>obohacení </a:t>
            </a:r>
            <a:r>
              <a:rPr sz="3200" b="1" i="1" spc="-5" dirty="0">
                <a:latin typeface="Calibri"/>
                <a:cs typeface="Calibri"/>
              </a:rPr>
              <a:t> </a:t>
            </a:r>
            <a:r>
              <a:rPr sz="3200" i="1" spc="-5" dirty="0">
                <a:latin typeface="Calibri"/>
                <a:cs typeface="Calibri"/>
              </a:rPr>
              <a:t>nebo </a:t>
            </a:r>
            <a:r>
              <a:rPr sz="3200" b="1" i="1" spc="-5" dirty="0">
                <a:latin typeface="Calibri"/>
                <a:cs typeface="Calibri"/>
              </a:rPr>
              <a:t>jiném</a:t>
            </a:r>
            <a:r>
              <a:rPr sz="3200" b="1" i="1" spc="-10" dirty="0">
                <a:latin typeface="Calibri"/>
                <a:cs typeface="Calibri"/>
              </a:rPr>
              <a:t> </a:t>
            </a:r>
            <a:r>
              <a:rPr sz="3200" b="1" i="1" spc="-5" dirty="0">
                <a:latin typeface="Calibri"/>
                <a:cs typeface="Calibri"/>
              </a:rPr>
              <a:t>zvýhodnění</a:t>
            </a:r>
            <a:r>
              <a:rPr sz="3200" i="1" spc="-5" dirty="0">
                <a:latin typeface="Calibri"/>
                <a:cs typeface="Calibri"/>
              </a:rPr>
              <a:t>,</a:t>
            </a:r>
            <a:r>
              <a:rPr sz="3200" i="1" spc="5" dirty="0">
                <a:latin typeface="Calibri"/>
                <a:cs typeface="Calibri"/>
              </a:rPr>
              <a:t> </a:t>
            </a:r>
            <a:r>
              <a:rPr sz="3200" i="1" spc="-15" dirty="0">
                <a:latin typeface="Calibri"/>
                <a:cs typeface="Calibri"/>
              </a:rPr>
              <a:t>které</a:t>
            </a:r>
            <a:r>
              <a:rPr sz="3200" i="1" spc="-5" dirty="0">
                <a:latin typeface="Calibri"/>
                <a:cs typeface="Calibri"/>
              </a:rPr>
              <a:t> se</a:t>
            </a:r>
            <a:r>
              <a:rPr sz="3200" i="1" spc="-10" dirty="0">
                <a:latin typeface="Calibri"/>
                <a:cs typeface="Calibri"/>
              </a:rPr>
              <a:t> </a:t>
            </a:r>
            <a:r>
              <a:rPr sz="3200" i="1" spc="-15" dirty="0">
                <a:latin typeface="Calibri"/>
                <a:cs typeface="Calibri"/>
              </a:rPr>
              <a:t>dostává</a:t>
            </a:r>
            <a:r>
              <a:rPr sz="3200" i="1" spc="5" dirty="0">
                <a:latin typeface="Calibri"/>
                <a:cs typeface="Calibri"/>
              </a:rPr>
              <a:t> </a:t>
            </a:r>
            <a:r>
              <a:rPr sz="3200" i="1" spc="-5" dirty="0">
                <a:latin typeface="Calibri"/>
                <a:cs typeface="Calibri"/>
              </a:rPr>
              <a:t>nebo </a:t>
            </a:r>
            <a:r>
              <a:rPr sz="3200" i="1" spc="-710" dirty="0">
                <a:latin typeface="Calibri"/>
                <a:cs typeface="Calibri"/>
              </a:rPr>
              <a:t> </a:t>
            </a:r>
            <a:r>
              <a:rPr sz="3200" i="1" spc="-5" dirty="0">
                <a:latin typeface="Calibri"/>
                <a:cs typeface="Calibri"/>
              </a:rPr>
              <a:t>má</a:t>
            </a:r>
            <a:r>
              <a:rPr sz="3200" i="1" dirty="0">
                <a:latin typeface="Calibri"/>
                <a:cs typeface="Calibri"/>
              </a:rPr>
              <a:t> </a:t>
            </a:r>
            <a:r>
              <a:rPr sz="3200" i="1" spc="-20" dirty="0">
                <a:latin typeface="Calibri"/>
                <a:cs typeface="Calibri"/>
              </a:rPr>
              <a:t>dostat</a:t>
            </a:r>
            <a:r>
              <a:rPr sz="3200" i="1" spc="10" dirty="0">
                <a:latin typeface="Calibri"/>
                <a:cs typeface="Calibri"/>
              </a:rPr>
              <a:t> </a:t>
            </a:r>
            <a:r>
              <a:rPr sz="3200" i="1" spc="-10" dirty="0">
                <a:latin typeface="Calibri"/>
                <a:cs typeface="Calibri"/>
              </a:rPr>
              <a:t>uplácené</a:t>
            </a:r>
            <a:r>
              <a:rPr sz="3200" i="1" spc="20" dirty="0">
                <a:latin typeface="Calibri"/>
                <a:cs typeface="Calibri"/>
              </a:rPr>
              <a:t> </a:t>
            </a:r>
            <a:r>
              <a:rPr sz="3200" i="1" spc="-5" dirty="0">
                <a:latin typeface="Calibri"/>
                <a:cs typeface="Calibri"/>
              </a:rPr>
              <a:t>osobě</a:t>
            </a:r>
            <a:r>
              <a:rPr sz="3200" i="1" dirty="0">
                <a:latin typeface="Calibri"/>
                <a:cs typeface="Calibri"/>
              </a:rPr>
              <a:t> </a:t>
            </a:r>
            <a:r>
              <a:rPr sz="3200" i="1" spc="-5" dirty="0">
                <a:latin typeface="Calibri"/>
                <a:cs typeface="Calibri"/>
              </a:rPr>
              <a:t>nebo s</a:t>
            </a:r>
            <a:r>
              <a:rPr sz="3200" i="1" spc="5" dirty="0">
                <a:latin typeface="Calibri"/>
                <a:cs typeface="Calibri"/>
              </a:rPr>
              <a:t> </a:t>
            </a:r>
            <a:r>
              <a:rPr sz="3200" i="1" spc="-10" dirty="0">
                <a:latin typeface="Calibri"/>
                <a:cs typeface="Calibri"/>
              </a:rPr>
              <a:t>jejím </a:t>
            </a:r>
            <a:r>
              <a:rPr sz="3200" i="1" spc="-5" dirty="0">
                <a:latin typeface="Calibri"/>
                <a:cs typeface="Calibri"/>
              </a:rPr>
              <a:t> </a:t>
            </a:r>
            <a:r>
              <a:rPr sz="3200" i="1" spc="-10" dirty="0">
                <a:latin typeface="Calibri"/>
                <a:cs typeface="Calibri"/>
              </a:rPr>
              <a:t>souhlasem</a:t>
            </a:r>
            <a:r>
              <a:rPr sz="3200" i="1" spc="20" dirty="0">
                <a:latin typeface="Calibri"/>
                <a:cs typeface="Calibri"/>
              </a:rPr>
              <a:t> </a:t>
            </a:r>
            <a:r>
              <a:rPr sz="3200" i="1" spc="-5" dirty="0">
                <a:latin typeface="Calibri"/>
                <a:cs typeface="Calibri"/>
              </a:rPr>
              <a:t>jiné osobě, a</a:t>
            </a:r>
            <a:r>
              <a:rPr sz="3200" i="1" spc="10" dirty="0">
                <a:latin typeface="Calibri"/>
                <a:cs typeface="Calibri"/>
              </a:rPr>
              <a:t> </a:t>
            </a:r>
            <a:r>
              <a:rPr sz="3200" i="1" spc="-5" dirty="0">
                <a:latin typeface="Calibri"/>
                <a:cs typeface="Calibri"/>
              </a:rPr>
              <a:t>na</a:t>
            </a:r>
            <a:r>
              <a:rPr sz="3200" i="1" spc="10" dirty="0">
                <a:latin typeface="Calibri"/>
                <a:cs typeface="Calibri"/>
              </a:rPr>
              <a:t> </a:t>
            </a:r>
            <a:r>
              <a:rPr sz="3200" i="1" spc="-15" dirty="0">
                <a:latin typeface="Calibri"/>
                <a:cs typeface="Calibri"/>
              </a:rPr>
              <a:t>kterou</a:t>
            </a:r>
            <a:r>
              <a:rPr sz="3200" i="1" dirty="0">
                <a:latin typeface="Calibri"/>
                <a:cs typeface="Calibri"/>
              </a:rPr>
              <a:t> </a:t>
            </a:r>
            <a:r>
              <a:rPr sz="3200" i="1" spc="-5" dirty="0">
                <a:latin typeface="Calibri"/>
                <a:cs typeface="Calibri"/>
              </a:rPr>
              <a:t>není</a:t>
            </a:r>
            <a:r>
              <a:rPr sz="3200" i="1" spc="10" dirty="0">
                <a:latin typeface="Calibri"/>
                <a:cs typeface="Calibri"/>
              </a:rPr>
              <a:t> </a:t>
            </a:r>
            <a:r>
              <a:rPr sz="3200" i="1" spc="-10" dirty="0">
                <a:latin typeface="Calibri"/>
                <a:cs typeface="Calibri"/>
              </a:rPr>
              <a:t>nárok.</a:t>
            </a:r>
            <a:endParaRPr sz="3200" dirty="0">
              <a:latin typeface="Calibri"/>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4773" y="554146"/>
            <a:ext cx="8974454" cy="2044149"/>
          </a:xfrm>
          <a:prstGeom prst="rect">
            <a:avLst/>
          </a:prstGeom>
        </p:spPr>
        <p:txBody>
          <a:bodyPr vert="horz" wrap="square" lIns="0" tIns="12700" rIns="0" bIns="0" rtlCol="0">
            <a:spAutoFit/>
          </a:bodyPr>
          <a:lstStyle/>
          <a:p>
            <a:pPr marL="1539240" marR="5080" indent="-1527175" algn="l">
              <a:lnSpc>
                <a:spcPct val="100000"/>
              </a:lnSpc>
              <a:spcBef>
                <a:spcPts val="100"/>
              </a:spcBef>
            </a:pPr>
            <a:r>
              <a:rPr i="1" dirty="0">
                <a:latin typeface="Calibri"/>
                <a:cs typeface="Calibri"/>
              </a:rPr>
              <a:t>§ 256 </a:t>
            </a:r>
            <a:r>
              <a:rPr i="1" spc="-5" dirty="0">
                <a:latin typeface="Calibri"/>
                <a:cs typeface="Calibri"/>
              </a:rPr>
              <a:t>Sjednání výhody </a:t>
            </a:r>
            <a:r>
              <a:rPr i="1" dirty="0">
                <a:latin typeface="Calibri"/>
                <a:cs typeface="Calibri"/>
              </a:rPr>
              <a:t>při </a:t>
            </a:r>
            <a:r>
              <a:rPr i="1" spc="-10" dirty="0">
                <a:latin typeface="Calibri"/>
                <a:cs typeface="Calibri"/>
              </a:rPr>
              <a:t>zadání </a:t>
            </a:r>
            <a:r>
              <a:rPr i="1" spc="-5" dirty="0">
                <a:latin typeface="Calibri"/>
                <a:cs typeface="Calibri"/>
              </a:rPr>
              <a:t>veřejné </a:t>
            </a:r>
            <a:r>
              <a:rPr i="1" spc="-30" dirty="0">
                <a:latin typeface="Calibri"/>
                <a:cs typeface="Calibri"/>
              </a:rPr>
              <a:t>zakázky, </a:t>
            </a:r>
            <a:r>
              <a:rPr i="1" dirty="0">
                <a:latin typeface="Calibri"/>
                <a:cs typeface="Calibri"/>
              </a:rPr>
              <a:t>při </a:t>
            </a:r>
            <a:r>
              <a:rPr i="1" spc="-620" dirty="0">
                <a:latin typeface="Calibri"/>
                <a:cs typeface="Calibri"/>
              </a:rPr>
              <a:t> </a:t>
            </a:r>
            <a:r>
              <a:rPr i="1" spc="-5" dirty="0">
                <a:latin typeface="Calibri"/>
                <a:cs typeface="Calibri"/>
              </a:rPr>
              <a:t>veřejné</a:t>
            </a:r>
            <a:r>
              <a:rPr i="1" spc="-15" dirty="0">
                <a:latin typeface="Calibri"/>
                <a:cs typeface="Calibri"/>
              </a:rPr>
              <a:t> soutěži</a:t>
            </a:r>
            <a:r>
              <a:rPr i="1" spc="-5" dirty="0">
                <a:latin typeface="Calibri"/>
                <a:cs typeface="Calibri"/>
              </a:rPr>
              <a:t> </a:t>
            </a:r>
            <a:r>
              <a:rPr i="1" dirty="0">
                <a:latin typeface="Calibri"/>
                <a:cs typeface="Calibri"/>
              </a:rPr>
              <a:t>a</a:t>
            </a:r>
            <a:r>
              <a:rPr i="1" spc="-5" dirty="0">
                <a:latin typeface="Calibri"/>
                <a:cs typeface="Calibri"/>
              </a:rPr>
              <a:t> veřejné </a:t>
            </a:r>
            <a:r>
              <a:rPr i="1" dirty="0">
                <a:latin typeface="Calibri"/>
                <a:cs typeface="Calibri"/>
              </a:rPr>
              <a:t>dražbě</a:t>
            </a:r>
            <a:endParaRPr dirty="0">
              <a:latin typeface="Calibri"/>
              <a:cs typeface="Calibri"/>
            </a:endParaRP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16</a:t>
            </a:fld>
            <a:endParaRPr dirty="0"/>
          </a:p>
        </p:txBody>
      </p:sp>
      <p:sp>
        <p:nvSpPr>
          <p:cNvPr id="3" name="object 3"/>
          <p:cNvSpPr txBox="1"/>
          <p:nvPr/>
        </p:nvSpPr>
        <p:spPr>
          <a:xfrm>
            <a:off x="380491" y="2590800"/>
            <a:ext cx="8274050" cy="3520836"/>
          </a:xfrm>
          <a:prstGeom prst="rect">
            <a:avLst/>
          </a:prstGeom>
        </p:spPr>
        <p:txBody>
          <a:bodyPr vert="horz" wrap="square" lIns="0" tIns="12065" rIns="0" bIns="0" rtlCol="0">
            <a:spAutoFit/>
          </a:bodyPr>
          <a:lstStyle/>
          <a:p>
            <a:pPr marL="12700" marR="5080">
              <a:lnSpc>
                <a:spcPct val="100000"/>
              </a:lnSpc>
              <a:spcBef>
                <a:spcPts val="95"/>
              </a:spcBef>
              <a:tabLst>
                <a:tab pos="354965" algn="l"/>
                <a:tab pos="355600" algn="l"/>
              </a:tabLst>
            </a:pPr>
            <a:r>
              <a:rPr sz="3200" i="1" spc="-5" dirty="0">
                <a:latin typeface="Calibri"/>
                <a:cs typeface="Calibri"/>
              </a:rPr>
              <a:t>(1)</a:t>
            </a:r>
            <a:r>
              <a:rPr sz="3200" i="1" spc="5" dirty="0">
                <a:latin typeface="Calibri"/>
                <a:cs typeface="Calibri"/>
              </a:rPr>
              <a:t> </a:t>
            </a:r>
            <a:r>
              <a:rPr sz="2800" i="1" spc="-30" dirty="0">
                <a:latin typeface="Calibri"/>
                <a:cs typeface="Calibri"/>
              </a:rPr>
              <a:t>Kdo</a:t>
            </a:r>
            <a:r>
              <a:rPr sz="2800" i="1" spc="-5" dirty="0">
                <a:latin typeface="Calibri"/>
                <a:cs typeface="Calibri"/>
              </a:rPr>
              <a:t> v</a:t>
            </a:r>
            <a:r>
              <a:rPr sz="2800" i="1" dirty="0">
                <a:latin typeface="Calibri"/>
                <a:cs typeface="Calibri"/>
              </a:rPr>
              <a:t> </a:t>
            </a:r>
            <a:r>
              <a:rPr sz="2800" i="1" spc="-10" dirty="0">
                <a:latin typeface="Calibri"/>
                <a:cs typeface="Calibri"/>
              </a:rPr>
              <a:t>souvislosti</a:t>
            </a:r>
            <a:r>
              <a:rPr sz="2800" i="1" spc="25" dirty="0">
                <a:latin typeface="Calibri"/>
                <a:cs typeface="Calibri"/>
              </a:rPr>
              <a:t> </a:t>
            </a:r>
            <a:r>
              <a:rPr sz="2800" i="1" spc="-5" dirty="0">
                <a:latin typeface="Calibri"/>
                <a:cs typeface="Calibri"/>
              </a:rPr>
              <a:t>se </a:t>
            </a:r>
            <a:r>
              <a:rPr sz="2800" i="1" spc="-15" dirty="0">
                <a:latin typeface="Calibri"/>
                <a:cs typeface="Calibri"/>
              </a:rPr>
              <a:t>zadáním</a:t>
            </a:r>
            <a:r>
              <a:rPr sz="2800" i="1" spc="25" dirty="0">
                <a:latin typeface="Calibri"/>
                <a:cs typeface="Calibri"/>
              </a:rPr>
              <a:t> </a:t>
            </a:r>
            <a:r>
              <a:rPr sz="2800" i="1" spc="-5" dirty="0">
                <a:latin typeface="Calibri"/>
                <a:cs typeface="Calibri"/>
              </a:rPr>
              <a:t>veřejné</a:t>
            </a:r>
            <a:r>
              <a:rPr sz="2800" i="1" spc="-10" dirty="0">
                <a:latin typeface="Calibri"/>
                <a:cs typeface="Calibri"/>
              </a:rPr>
              <a:t> </a:t>
            </a:r>
            <a:r>
              <a:rPr sz="2800" i="1" spc="-50" dirty="0">
                <a:latin typeface="Calibri"/>
                <a:cs typeface="Calibri"/>
              </a:rPr>
              <a:t>zakázky, </a:t>
            </a:r>
            <a:r>
              <a:rPr sz="2800" i="1" spc="-705" dirty="0">
                <a:latin typeface="Calibri"/>
                <a:cs typeface="Calibri"/>
              </a:rPr>
              <a:t> </a:t>
            </a:r>
            <a:r>
              <a:rPr sz="2800" i="1" spc="-5" dirty="0">
                <a:latin typeface="Calibri"/>
                <a:cs typeface="Calibri"/>
              </a:rPr>
              <a:t>s</a:t>
            </a:r>
            <a:r>
              <a:rPr sz="2800" i="1" spc="-10" dirty="0">
                <a:latin typeface="Calibri"/>
                <a:cs typeface="Calibri"/>
              </a:rPr>
              <a:t> </a:t>
            </a:r>
            <a:r>
              <a:rPr sz="2800" i="1" spc="-5" dirty="0">
                <a:latin typeface="Calibri"/>
                <a:cs typeface="Calibri"/>
              </a:rPr>
              <a:t>veřejnou </a:t>
            </a:r>
            <a:r>
              <a:rPr sz="2800" i="1" spc="-15" dirty="0">
                <a:latin typeface="Calibri"/>
                <a:cs typeface="Calibri"/>
              </a:rPr>
              <a:t>soutěží</a:t>
            </a:r>
            <a:r>
              <a:rPr sz="2800" i="1" spc="-5" dirty="0">
                <a:latin typeface="Calibri"/>
                <a:cs typeface="Calibri"/>
              </a:rPr>
              <a:t> nebo </a:t>
            </a:r>
            <a:r>
              <a:rPr sz="2800" i="1" dirty="0">
                <a:latin typeface="Calibri"/>
                <a:cs typeface="Calibri"/>
              </a:rPr>
              <a:t>veřejnou</a:t>
            </a:r>
            <a:r>
              <a:rPr sz="2800" i="1" spc="-5" dirty="0">
                <a:latin typeface="Calibri"/>
                <a:cs typeface="Calibri"/>
              </a:rPr>
              <a:t> </a:t>
            </a:r>
            <a:r>
              <a:rPr sz="2800" i="1" spc="-10" dirty="0">
                <a:latin typeface="Calibri"/>
                <a:cs typeface="Calibri"/>
              </a:rPr>
              <a:t>dražbou</a:t>
            </a:r>
            <a:r>
              <a:rPr sz="2800" i="1" spc="15" dirty="0">
                <a:latin typeface="Calibri"/>
                <a:cs typeface="Calibri"/>
              </a:rPr>
              <a:t> </a:t>
            </a:r>
            <a:r>
              <a:rPr sz="2800" i="1" spc="-5" dirty="0">
                <a:latin typeface="Calibri"/>
                <a:cs typeface="Calibri"/>
              </a:rPr>
              <a:t>v </a:t>
            </a:r>
            <a:r>
              <a:rPr sz="2800" i="1" dirty="0">
                <a:latin typeface="Calibri"/>
                <a:cs typeface="Calibri"/>
              </a:rPr>
              <a:t> </a:t>
            </a:r>
            <a:r>
              <a:rPr sz="2800" i="1" spc="-15" dirty="0">
                <a:latin typeface="Calibri"/>
                <a:cs typeface="Calibri"/>
              </a:rPr>
              <a:t>úmyslu</a:t>
            </a:r>
            <a:r>
              <a:rPr sz="2800" i="1" spc="5" dirty="0">
                <a:latin typeface="Calibri"/>
                <a:cs typeface="Calibri"/>
              </a:rPr>
              <a:t> </a:t>
            </a:r>
            <a:r>
              <a:rPr sz="2800" i="1" spc="-5" dirty="0">
                <a:latin typeface="Calibri"/>
                <a:cs typeface="Calibri"/>
              </a:rPr>
              <a:t>způsobit</a:t>
            </a:r>
            <a:r>
              <a:rPr sz="2800" i="1" spc="5" dirty="0">
                <a:latin typeface="Calibri"/>
                <a:cs typeface="Calibri"/>
              </a:rPr>
              <a:t> </a:t>
            </a:r>
            <a:r>
              <a:rPr sz="2800" i="1" spc="-5" dirty="0">
                <a:latin typeface="Calibri"/>
                <a:cs typeface="Calibri"/>
              </a:rPr>
              <a:t>jinému</a:t>
            </a:r>
            <a:r>
              <a:rPr sz="2800" i="1" spc="-20" dirty="0">
                <a:latin typeface="Calibri"/>
                <a:cs typeface="Calibri"/>
              </a:rPr>
              <a:t> </a:t>
            </a:r>
            <a:r>
              <a:rPr sz="2800" i="1" spc="-25" dirty="0">
                <a:latin typeface="Calibri"/>
                <a:cs typeface="Calibri"/>
              </a:rPr>
              <a:t>škodu</a:t>
            </a:r>
            <a:r>
              <a:rPr sz="2800" i="1" dirty="0">
                <a:latin typeface="Calibri"/>
                <a:cs typeface="Calibri"/>
              </a:rPr>
              <a:t> </a:t>
            </a:r>
            <a:r>
              <a:rPr sz="2800" i="1" spc="-5" dirty="0">
                <a:latin typeface="Calibri"/>
                <a:cs typeface="Calibri"/>
              </a:rPr>
              <a:t>nebo</a:t>
            </a:r>
            <a:r>
              <a:rPr sz="2800" i="1" spc="-20" dirty="0">
                <a:latin typeface="Calibri"/>
                <a:cs typeface="Calibri"/>
              </a:rPr>
              <a:t> </a:t>
            </a:r>
            <a:r>
              <a:rPr sz="2800" i="1" spc="-5" dirty="0">
                <a:latin typeface="Calibri"/>
                <a:cs typeface="Calibri"/>
              </a:rPr>
              <a:t>opatřit</a:t>
            </a:r>
            <a:r>
              <a:rPr sz="2800" i="1" dirty="0">
                <a:latin typeface="Calibri"/>
                <a:cs typeface="Calibri"/>
              </a:rPr>
              <a:t> </a:t>
            </a:r>
            <a:r>
              <a:rPr sz="2800" i="1" spc="-5" dirty="0">
                <a:latin typeface="Calibri"/>
                <a:cs typeface="Calibri"/>
              </a:rPr>
              <a:t>sobě </a:t>
            </a:r>
            <a:r>
              <a:rPr sz="2800" i="1" spc="-710" dirty="0">
                <a:latin typeface="Calibri"/>
                <a:cs typeface="Calibri"/>
              </a:rPr>
              <a:t> </a:t>
            </a:r>
            <a:r>
              <a:rPr sz="2800" i="1" spc="-5" dirty="0">
                <a:latin typeface="Calibri"/>
                <a:cs typeface="Calibri"/>
              </a:rPr>
              <a:t>nebo</a:t>
            </a:r>
            <a:r>
              <a:rPr sz="2800" i="1" spc="-10" dirty="0">
                <a:latin typeface="Calibri"/>
                <a:cs typeface="Calibri"/>
              </a:rPr>
              <a:t> jinému</a:t>
            </a:r>
            <a:r>
              <a:rPr sz="2800" i="1" spc="15" dirty="0">
                <a:latin typeface="Calibri"/>
                <a:cs typeface="Calibri"/>
              </a:rPr>
              <a:t> </a:t>
            </a:r>
            <a:r>
              <a:rPr sz="2800" i="1" spc="-10" dirty="0">
                <a:latin typeface="Calibri"/>
                <a:cs typeface="Calibri"/>
              </a:rPr>
              <a:t>prospěch</a:t>
            </a:r>
            <a:r>
              <a:rPr sz="2800" i="1" spc="20" dirty="0">
                <a:latin typeface="Calibri"/>
                <a:cs typeface="Calibri"/>
              </a:rPr>
              <a:t> </a:t>
            </a:r>
            <a:r>
              <a:rPr sz="2800" i="1" spc="-5" dirty="0">
                <a:latin typeface="Calibri"/>
                <a:cs typeface="Calibri"/>
              </a:rPr>
              <a:t>sjedná</a:t>
            </a:r>
            <a:r>
              <a:rPr sz="2800" i="1" spc="20" dirty="0">
                <a:latin typeface="Calibri"/>
                <a:cs typeface="Calibri"/>
              </a:rPr>
              <a:t> </a:t>
            </a:r>
            <a:r>
              <a:rPr sz="2800" i="1" spc="-10" dirty="0">
                <a:latin typeface="Calibri"/>
                <a:cs typeface="Calibri"/>
              </a:rPr>
              <a:t>některému </a:t>
            </a:r>
            <a:r>
              <a:rPr sz="2800" i="1" spc="-5" dirty="0">
                <a:latin typeface="Calibri"/>
                <a:cs typeface="Calibri"/>
              </a:rPr>
              <a:t> </a:t>
            </a:r>
            <a:r>
              <a:rPr sz="2800" i="1" spc="-10" dirty="0">
                <a:latin typeface="Calibri"/>
                <a:cs typeface="Calibri"/>
              </a:rPr>
              <a:t>dodavateli,</a:t>
            </a:r>
            <a:r>
              <a:rPr sz="2800" i="1" spc="10" dirty="0">
                <a:latin typeface="Calibri"/>
                <a:cs typeface="Calibri"/>
              </a:rPr>
              <a:t> </a:t>
            </a:r>
            <a:r>
              <a:rPr sz="2800" i="1" spc="-15" dirty="0">
                <a:latin typeface="Calibri"/>
                <a:cs typeface="Calibri"/>
              </a:rPr>
              <a:t>soutěžiteli</a:t>
            </a:r>
            <a:r>
              <a:rPr sz="2800" i="1" spc="5" dirty="0">
                <a:latin typeface="Calibri"/>
                <a:cs typeface="Calibri"/>
              </a:rPr>
              <a:t> </a:t>
            </a:r>
            <a:r>
              <a:rPr sz="2800" i="1" dirty="0">
                <a:latin typeface="Calibri"/>
                <a:cs typeface="Calibri"/>
              </a:rPr>
              <a:t>nebo </a:t>
            </a:r>
            <a:r>
              <a:rPr sz="2800" i="1" spc="-20" dirty="0">
                <a:latin typeface="Calibri"/>
                <a:cs typeface="Calibri"/>
              </a:rPr>
              <a:t>účastníku</a:t>
            </a:r>
            <a:r>
              <a:rPr sz="2800" i="1" spc="25" dirty="0">
                <a:latin typeface="Calibri"/>
                <a:cs typeface="Calibri"/>
              </a:rPr>
              <a:t> </a:t>
            </a:r>
            <a:r>
              <a:rPr sz="2800" i="1" spc="-10" dirty="0">
                <a:latin typeface="Calibri"/>
                <a:cs typeface="Calibri"/>
              </a:rPr>
              <a:t>dražby </a:t>
            </a:r>
            <a:r>
              <a:rPr sz="2800" i="1" spc="-5" dirty="0">
                <a:latin typeface="Calibri"/>
                <a:cs typeface="Calibri"/>
              </a:rPr>
              <a:t> </a:t>
            </a:r>
            <a:r>
              <a:rPr sz="2800" i="1" spc="-10" dirty="0">
                <a:latin typeface="Calibri"/>
                <a:cs typeface="Calibri"/>
              </a:rPr>
              <a:t>přednost</a:t>
            </a:r>
            <a:r>
              <a:rPr sz="2800" i="1" spc="10" dirty="0">
                <a:latin typeface="Calibri"/>
                <a:cs typeface="Calibri"/>
              </a:rPr>
              <a:t> </a:t>
            </a:r>
            <a:r>
              <a:rPr sz="2800" i="1" spc="-5" dirty="0">
                <a:latin typeface="Calibri"/>
                <a:cs typeface="Calibri"/>
              </a:rPr>
              <a:t>nebo výhodnější</a:t>
            </a:r>
            <a:r>
              <a:rPr sz="2800" i="1" spc="15" dirty="0">
                <a:latin typeface="Calibri"/>
                <a:cs typeface="Calibri"/>
              </a:rPr>
              <a:t> </a:t>
            </a:r>
            <a:r>
              <a:rPr sz="2800" i="1" spc="-10" dirty="0">
                <a:latin typeface="Calibri"/>
                <a:cs typeface="Calibri"/>
              </a:rPr>
              <a:t>podmínky</a:t>
            </a:r>
            <a:r>
              <a:rPr sz="2800" i="1" spc="20" dirty="0">
                <a:latin typeface="Calibri"/>
                <a:cs typeface="Calibri"/>
              </a:rPr>
              <a:t> </a:t>
            </a:r>
            <a:r>
              <a:rPr sz="2800" i="1" spc="-5" dirty="0">
                <a:latin typeface="Calibri"/>
                <a:cs typeface="Calibri"/>
              </a:rPr>
              <a:t>na</a:t>
            </a:r>
            <a:r>
              <a:rPr sz="2800" i="1" spc="10" dirty="0">
                <a:latin typeface="Calibri"/>
                <a:cs typeface="Calibri"/>
              </a:rPr>
              <a:t> </a:t>
            </a:r>
            <a:r>
              <a:rPr sz="2800" i="1" spc="-35" dirty="0">
                <a:latin typeface="Calibri"/>
                <a:cs typeface="Calibri"/>
              </a:rPr>
              <a:t>úkor </a:t>
            </a:r>
            <a:r>
              <a:rPr sz="2800" i="1" spc="-30" dirty="0">
                <a:latin typeface="Calibri"/>
                <a:cs typeface="Calibri"/>
              </a:rPr>
              <a:t> </a:t>
            </a:r>
            <a:r>
              <a:rPr sz="2800" i="1" spc="-15" dirty="0">
                <a:latin typeface="Calibri"/>
                <a:cs typeface="Calibri"/>
              </a:rPr>
              <a:t>jiných</a:t>
            </a:r>
            <a:r>
              <a:rPr sz="2800" i="1" spc="15" dirty="0">
                <a:latin typeface="Calibri"/>
                <a:cs typeface="Calibri"/>
              </a:rPr>
              <a:t> </a:t>
            </a:r>
            <a:r>
              <a:rPr sz="2800" i="1" spc="-10" dirty="0">
                <a:latin typeface="Calibri"/>
                <a:cs typeface="Calibri"/>
              </a:rPr>
              <a:t>dodavatelů</a:t>
            </a:r>
            <a:r>
              <a:rPr sz="2800" i="1" spc="15" dirty="0">
                <a:latin typeface="Calibri"/>
                <a:cs typeface="Calibri"/>
              </a:rPr>
              <a:t> </a:t>
            </a:r>
            <a:r>
              <a:rPr sz="2800" i="1" spc="-5" dirty="0">
                <a:latin typeface="Calibri"/>
                <a:cs typeface="Calibri"/>
              </a:rPr>
              <a:t>nebo </a:t>
            </a:r>
            <a:r>
              <a:rPr sz="2800" i="1" spc="-15" dirty="0">
                <a:latin typeface="Calibri"/>
                <a:cs typeface="Calibri"/>
              </a:rPr>
              <a:t>soutěžitelů,</a:t>
            </a:r>
            <a:r>
              <a:rPr sz="2800" i="1" spc="15" dirty="0">
                <a:latin typeface="Calibri"/>
                <a:cs typeface="Calibri"/>
              </a:rPr>
              <a:t> </a:t>
            </a:r>
            <a:r>
              <a:rPr sz="2800" i="1" spc="-10" dirty="0">
                <a:latin typeface="Calibri"/>
                <a:cs typeface="Calibri"/>
              </a:rPr>
              <a:t>bude </a:t>
            </a:r>
            <a:r>
              <a:rPr sz="2800" i="1" spc="-5" dirty="0">
                <a:latin typeface="Calibri"/>
                <a:cs typeface="Calibri"/>
              </a:rPr>
              <a:t> </a:t>
            </a:r>
            <a:r>
              <a:rPr sz="2800" i="1" spc="-15" dirty="0">
                <a:latin typeface="Calibri"/>
                <a:cs typeface="Calibri"/>
              </a:rPr>
              <a:t>potrestán</a:t>
            </a:r>
            <a:r>
              <a:rPr sz="2800" i="1" spc="15" dirty="0">
                <a:latin typeface="Calibri"/>
                <a:cs typeface="Calibri"/>
              </a:rPr>
              <a:t> </a:t>
            </a:r>
            <a:r>
              <a:rPr sz="2800" i="1" spc="-10" dirty="0">
                <a:latin typeface="Calibri"/>
                <a:cs typeface="Calibri"/>
              </a:rPr>
              <a:t>odnětím</a:t>
            </a:r>
            <a:r>
              <a:rPr sz="2800" i="1" spc="15" dirty="0">
                <a:latin typeface="Calibri"/>
                <a:cs typeface="Calibri"/>
              </a:rPr>
              <a:t> </a:t>
            </a:r>
            <a:r>
              <a:rPr sz="2800" i="1" spc="-15" dirty="0">
                <a:latin typeface="Calibri"/>
                <a:cs typeface="Calibri"/>
              </a:rPr>
              <a:t>svobody</a:t>
            </a:r>
            <a:r>
              <a:rPr sz="2800" i="1" spc="20" dirty="0">
                <a:latin typeface="Calibri"/>
                <a:cs typeface="Calibri"/>
              </a:rPr>
              <a:t> </a:t>
            </a:r>
            <a:r>
              <a:rPr sz="2800" i="1" spc="-5" dirty="0">
                <a:latin typeface="Calibri"/>
                <a:cs typeface="Calibri"/>
              </a:rPr>
              <a:t>na</a:t>
            </a:r>
            <a:r>
              <a:rPr sz="2800" i="1" spc="15" dirty="0">
                <a:latin typeface="Calibri"/>
                <a:cs typeface="Calibri"/>
              </a:rPr>
              <a:t> </a:t>
            </a:r>
            <a:r>
              <a:rPr sz="2800" i="1" spc="-15" dirty="0">
                <a:latin typeface="Calibri"/>
                <a:cs typeface="Calibri"/>
              </a:rPr>
              <a:t>šest</a:t>
            </a:r>
            <a:r>
              <a:rPr sz="2800" i="1" spc="15" dirty="0">
                <a:latin typeface="Calibri"/>
                <a:cs typeface="Calibri"/>
              </a:rPr>
              <a:t> </a:t>
            </a:r>
            <a:r>
              <a:rPr sz="2800" i="1" spc="-10" dirty="0">
                <a:latin typeface="Calibri"/>
                <a:cs typeface="Calibri"/>
              </a:rPr>
              <a:t>měsíců</a:t>
            </a:r>
            <a:r>
              <a:rPr sz="2800" i="1" spc="25" dirty="0">
                <a:latin typeface="Calibri"/>
                <a:cs typeface="Calibri"/>
              </a:rPr>
              <a:t> </a:t>
            </a:r>
            <a:r>
              <a:rPr sz="2800" i="1" spc="-5" dirty="0">
                <a:latin typeface="Calibri"/>
                <a:cs typeface="Calibri"/>
              </a:rPr>
              <a:t>až</a:t>
            </a:r>
            <a:r>
              <a:rPr sz="2800" i="1" spc="10" dirty="0">
                <a:latin typeface="Calibri"/>
                <a:cs typeface="Calibri"/>
              </a:rPr>
              <a:t> </a:t>
            </a:r>
            <a:r>
              <a:rPr sz="2800" i="1" spc="-5" dirty="0">
                <a:latin typeface="Calibri"/>
                <a:cs typeface="Calibri"/>
              </a:rPr>
              <a:t>tři </a:t>
            </a:r>
            <a:r>
              <a:rPr sz="2800" i="1" spc="-710" dirty="0">
                <a:latin typeface="Calibri"/>
                <a:cs typeface="Calibri"/>
              </a:rPr>
              <a:t> </a:t>
            </a:r>
            <a:r>
              <a:rPr sz="2800" i="1" spc="-20" dirty="0">
                <a:latin typeface="Calibri"/>
                <a:cs typeface="Calibri"/>
              </a:rPr>
              <a:t>léta</a:t>
            </a:r>
            <a:r>
              <a:rPr sz="2800" i="1" spc="-10" dirty="0">
                <a:latin typeface="Calibri"/>
                <a:cs typeface="Calibri"/>
              </a:rPr>
              <a:t> </a:t>
            </a:r>
            <a:r>
              <a:rPr sz="2800" i="1" spc="-5" dirty="0">
                <a:latin typeface="Calibri"/>
                <a:cs typeface="Calibri"/>
              </a:rPr>
              <a:t>nebo </a:t>
            </a:r>
            <a:r>
              <a:rPr sz="2800" i="1" spc="-35" dirty="0">
                <a:latin typeface="Calibri"/>
                <a:cs typeface="Calibri"/>
              </a:rPr>
              <a:t>zákazem</a:t>
            </a:r>
            <a:r>
              <a:rPr sz="2800" i="1" spc="5" dirty="0">
                <a:latin typeface="Calibri"/>
                <a:cs typeface="Calibri"/>
              </a:rPr>
              <a:t> </a:t>
            </a:r>
            <a:r>
              <a:rPr sz="2800" i="1" spc="-10" dirty="0">
                <a:latin typeface="Calibri"/>
                <a:cs typeface="Calibri"/>
              </a:rPr>
              <a:t>činnosti.</a:t>
            </a:r>
            <a:endParaRPr sz="2800" dirty="0">
              <a:latin typeface="Calibri"/>
              <a:cs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1" y="-48936"/>
            <a:ext cx="8407842" cy="2044149"/>
          </a:xfrm>
          <a:prstGeom prst="rect">
            <a:avLst/>
          </a:prstGeom>
        </p:spPr>
        <p:txBody>
          <a:bodyPr vert="horz" wrap="square" lIns="0" tIns="12700" rIns="0" bIns="0" rtlCol="0">
            <a:spAutoFit/>
          </a:bodyPr>
          <a:lstStyle/>
          <a:p>
            <a:pPr marL="3446145" marR="5080" indent="-3434079" algn="l">
              <a:lnSpc>
                <a:spcPct val="100000"/>
              </a:lnSpc>
              <a:spcBef>
                <a:spcPts val="100"/>
              </a:spcBef>
            </a:pPr>
            <a:r>
              <a:rPr lang="cs-CZ" i="1" dirty="0"/>
              <a:t>§ 257 Pletichy při zadání veřejné zakázky a při veřejné  soutěži</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17</a:t>
            </a:fld>
            <a:endParaRPr dirty="0"/>
          </a:p>
        </p:txBody>
      </p:sp>
      <p:sp>
        <p:nvSpPr>
          <p:cNvPr id="3" name="object 3"/>
          <p:cNvSpPr txBox="1"/>
          <p:nvPr/>
        </p:nvSpPr>
        <p:spPr>
          <a:xfrm>
            <a:off x="380491" y="1540509"/>
            <a:ext cx="8277859" cy="4415155"/>
          </a:xfrm>
          <a:prstGeom prst="rect">
            <a:avLst/>
          </a:prstGeom>
        </p:spPr>
        <p:txBody>
          <a:bodyPr vert="horz" wrap="square" lIns="0" tIns="12700" rIns="0" bIns="0" rtlCol="0">
            <a:spAutoFit/>
          </a:bodyPr>
          <a:lstStyle/>
          <a:p>
            <a:pPr marL="355600" marR="854075" indent="-342900" algn="just">
              <a:lnSpc>
                <a:spcPct val="100000"/>
              </a:lnSpc>
              <a:spcBef>
                <a:spcPts val="100"/>
              </a:spcBef>
              <a:buFont typeface="Arial"/>
              <a:buChar char="•"/>
              <a:tabLst>
                <a:tab pos="355600" algn="l"/>
              </a:tabLst>
            </a:pPr>
            <a:r>
              <a:rPr sz="2400" i="1" spc="-5" dirty="0">
                <a:latin typeface="Calibri"/>
                <a:cs typeface="Calibri"/>
              </a:rPr>
              <a:t>(1) </a:t>
            </a:r>
            <a:r>
              <a:rPr sz="2400" i="1" spc="-20" dirty="0">
                <a:latin typeface="Calibri"/>
                <a:cs typeface="Calibri"/>
              </a:rPr>
              <a:t>Kdo </a:t>
            </a:r>
            <a:r>
              <a:rPr sz="2400" i="1" spc="-5" dirty="0">
                <a:latin typeface="Calibri"/>
                <a:cs typeface="Calibri"/>
              </a:rPr>
              <a:t>se </a:t>
            </a:r>
            <a:r>
              <a:rPr sz="2400" i="1" spc="-10" dirty="0">
                <a:latin typeface="Calibri"/>
                <a:cs typeface="Calibri"/>
              </a:rPr>
              <a:t>dopustí </a:t>
            </a:r>
            <a:r>
              <a:rPr sz="2400" i="1" spc="-5" dirty="0">
                <a:latin typeface="Calibri"/>
                <a:cs typeface="Calibri"/>
              </a:rPr>
              <a:t>pletich </a:t>
            </a:r>
            <a:r>
              <a:rPr sz="2400" i="1" dirty="0">
                <a:latin typeface="Calibri"/>
                <a:cs typeface="Calibri"/>
              </a:rPr>
              <a:t>v </a:t>
            </a:r>
            <a:r>
              <a:rPr sz="2400" i="1" spc="-10" dirty="0">
                <a:latin typeface="Calibri"/>
                <a:cs typeface="Calibri"/>
              </a:rPr>
              <a:t>souvislosti </a:t>
            </a:r>
            <a:r>
              <a:rPr sz="2400" i="1" spc="-5" dirty="0">
                <a:latin typeface="Calibri"/>
                <a:cs typeface="Calibri"/>
              </a:rPr>
              <a:t>se </a:t>
            </a:r>
            <a:r>
              <a:rPr sz="2400" i="1" spc="-10" dirty="0">
                <a:latin typeface="Calibri"/>
                <a:cs typeface="Calibri"/>
              </a:rPr>
              <a:t>zadáním </a:t>
            </a:r>
            <a:r>
              <a:rPr sz="2400" i="1" dirty="0">
                <a:latin typeface="Calibri"/>
                <a:cs typeface="Calibri"/>
              </a:rPr>
              <a:t>veřejné </a:t>
            </a:r>
            <a:r>
              <a:rPr sz="2400" i="1" spc="-530" dirty="0">
                <a:latin typeface="Calibri"/>
                <a:cs typeface="Calibri"/>
              </a:rPr>
              <a:t> </a:t>
            </a:r>
            <a:r>
              <a:rPr sz="2400" i="1" spc="-20" dirty="0">
                <a:latin typeface="Calibri"/>
                <a:cs typeface="Calibri"/>
              </a:rPr>
              <a:t>zakázky </a:t>
            </a:r>
            <a:r>
              <a:rPr sz="2400" i="1" spc="-5" dirty="0">
                <a:latin typeface="Calibri"/>
                <a:cs typeface="Calibri"/>
              </a:rPr>
              <a:t>nebo</a:t>
            </a:r>
            <a:r>
              <a:rPr sz="2400" i="1" spc="5" dirty="0">
                <a:latin typeface="Calibri"/>
                <a:cs typeface="Calibri"/>
              </a:rPr>
              <a:t> </a:t>
            </a:r>
            <a:r>
              <a:rPr sz="2400" i="1" dirty="0">
                <a:latin typeface="Calibri"/>
                <a:cs typeface="Calibri"/>
              </a:rPr>
              <a:t>s</a:t>
            </a:r>
            <a:r>
              <a:rPr sz="2400" i="1" spc="-5" dirty="0">
                <a:latin typeface="Calibri"/>
                <a:cs typeface="Calibri"/>
              </a:rPr>
              <a:t> </a:t>
            </a:r>
            <a:r>
              <a:rPr sz="2400" i="1" dirty="0">
                <a:latin typeface="Calibri"/>
                <a:cs typeface="Calibri"/>
              </a:rPr>
              <a:t>veřejnou</a:t>
            </a:r>
            <a:r>
              <a:rPr sz="2400" i="1" spc="15" dirty="0">
                <a:latin typeface="Calibri"/>
                <a:cs typeface="Calibri"/>
              </a:rPr>
              <a:t> </a:t>
            </a:r>
            <a:r>
              <a:rPr sz="2400" i="1" spc="-15" dirty="0">
                <a:latin typeface="Calibri"/>
                <a:cs typeface="Calibri"/>
              </a:rPr>
              <a:t>soutěží</a:t>
            </a:r>
            <a:r>
              <a:rPr sz="2400" i="1" spc="5" dirty="0">
                <a:latin typeface="Calibri"/>
                <a:cs typeface="Calibri"/>
              </a:rPr>
              <a:t> </a:t>
            </a:r>
            <a:r>
              <a:rPr sz="2400" i="1" dirty="0">
                <a:latin typeface="Calibri"/>
                <a:cs typeface="Calibri"/>
              </a:rPr>
              <a:t>tím,</a:t>
            </a:r>
            <a:r>
              <a:rPr sz="2400" i="1" spc="-10" dirty="0">
                <a:latin typeface="Calibri"/>
                <a:cs typeface="Calibri"/>
              </a:rPr>
              <a:t> </a:t>
            </a:r>
            <a:r>
              <a:rPr sz="2400" i="1" spc="-20" dirty="0">
                <a:latin typeface="Calibri"/>
                <a:cs typeface="Calibri"/>
              </a:rPr>
              <a:t>že</a:t>
            </a:r>
            <a:endParaRPr sz="2400" dirty="0">
              <a:latin typeface="Calibri"/>
              <a:cs typeface="Calibri"/>
            </a:endParaRPr>
          </a:p>
          <a:p>
            <a:pPr marL="355600" marR="5080" lvl="1" algn="just">
              <a:lnSpc>
                <a:spcPct val="100000"/>
              </a:lnSpc>
              <a:buAutoNum type="alphaLcParenR"/>
              <a:tabLst>
                <a:tab pos="673100" algn="l"/>
              </a:tabLst>
            </a:pPr>
            <a:r>
              <a:rPr sz="2400" i="1" spc="-10" dirty="0">
                <a:latin typeface="Calibri"/>
                <a:cs typeface="Calibri"/>
              </a:rPr>
              <a:t>lstí </a:t>
            </a:r>
            <a:r>
              <a:rPr sz="2400" i="1" spc="-5" dirty="0">
                <a:latin typeface="Calibri"/>
                <a:cs typeface="Calibri"/>
              </a:rPr>
              <a:t>nebo </a:t>
            </a:r>
            <a:r>
              <a:rPr sz="2400" i="1" spc="-15" dirty="0">
                <a:latin typeface="Calibri"/>
                <a:cs typeface="Calibri"/>
              </a:rPr>
              <a:t>pohrůžkou </a:t>
            </a:r>
            <a:r>
              <a:rPr sz="2400" i="1" spc="-5" dirty="0">
                <a:latin typeface="Calibri"/>
                <a:cs typeface="Calibri"/>
              </a:rPr>
              <a:t>násilí nebo jiné </a:t>
            </a:r>
            <a:r>
              <a:rPr sz="2400" i="1" spc="-30" dirty="0">
                <a:latin typeface="Calibri"/>
                <a:cs typeface="Calibri"/>
              </a:rPr>
              <a:t>těžké </a:t>
            </a:r>
            <a:r>
              <a:rPr sz="2400" i="1" spc="-15" dirty="0">
                <a:latin typeface="Calibri"/>
                <a:cs typeface="Calibri"/>
              </a:rPr>
              <a:t>újmy </a:t>
            </a:r>
            <a:r>
              <a:rPr sz="2400" i="1" dirty="0">
                <a:latin typeface="Calibri"/>
                <a:cs typeface="Calibri"/>
              </a:rPr>
              <a:t>přiměje </a:t>
            </a:r>
            <a:r>
              <a:rPr sz="2400" i="1" spc="-10" dirty="0">
                <a:latin typeface="Calibri"/>
                <a:cs typeface="Calibri"/>
              </a:rPr>
              <a:t>jiného, </a:t>
            </a:r>
            <a:r>
              <a:rPr sz="2400" i="1" spc="-530" dirty="0">
                <a:latin typeface="Calibri"/>
                <a:cs typeface="Calibri"/>
              </a:rPr>
              <a:t> </a:t>
            </a:r>
            <a:r>
              <a:rPr sz="2400" i="1" spc="-5" dirty="0">
                <a:latin typeface="Calibri"/>
                <a:cs typeface="Calibri"/>
              </a:rPr>
              <a:t>aby</a:t>
            </a:r>
            <a:r>
              <a:rPr sz="2400" i="1" spc="-15" dirty="0">
                <a:latin typeface="Calibri"/>
                <a:cs typeface="Calibri"/>
              </a:rPr>
              <a:t> </a:t>
            </a:r>
            <a:r>
              <a:rPr sz="2400" i="1" spc="-5" dirty="0">
                <a:latin typeface="Calibri"/>
                <a:cs typeface="Calibri"/>
              </a:rPr>
              <a:t>se</a:t>
            </a:r>
            <a:r>
              <a:rPr sz="2400" i="1" dirty="0">
                <a:latin typeface="Calibri"/>
                <a:cs typeface="Calibri"/>
              </a:rPr>
              <a:t> </a:t>
            </a:r>
            <a:r>
              <a:rPr sz="2400" i="1" spc="-20" dirty="0">
                <a:latin typeface="Calibri"/>
                <a:cs typeface="Calibri"/>
              </a:rPr>
              <a:t>zdržel</a:t>
            </a:r>
            <a:r>
              <a:rPr sz="2400" i="1" dirty="0">
                <a:latin typeface="Calibri"/>
                <a:cs typeface="Calibri"/>
              </a:rPr>
              <a:t> </a:t>
            </a:r>
            <a:r>
              <a:rPr sz="2400" i="1" spc="-10" dirty="0">
                <a:latin typeface="Calibri"/>
                <a:cs typeface="Calibri"/>
              </a:rPr>
              <a:t>účasti</a:t>
            </a:r>
            <a:r>
              <a:rPr sz="2400" i="1" spc="5" dirty="0">
                <a:latin typeface="Calibri"/>
                <a:cs typeface="Calibri"/>
              </a:rPr>
              <a:t> </a:t>
            </a:r>
            <a:r>
              <a:rPr sz="2400" i="1" dirty="0">
                <a:latin typeface="Calibri"/>
                <a:cs typeface="Calibri"/>
              </a:rPr>
              <a:t>v</a:t>
            </a:r>
            <a:r>
              <a:rPr sz="2400" i="1" spc="5" dirty="0">
                <a:latin typeface="Calibri"/>
                <a:cs typeface="Calibri"/>
              </a:rPr>
              <a:t> </a:t>
            </a:r>
            <a:r>
              <a:rPr sz="2400" i="1" spc="-10" dirty="0">
                <a:latin typeface="Calibri"/>
                <a:cs typeface="Calibri"/>
              </a:rPr>
              <a:t>zadávacím</a:t>
            </a:r>
            <a:r>
              <a:rPr sz="2400" i="1" spc="5" dirty="0">
                <a:latin typeface="Calibri"/>
                <a:cs typeface="Calibri"/>
              </a:rPr>
              <a:t> </a:t>
            </a:r>
            <a:r>
              <a:rPr sz="2400" i="1" spc="-10" dirty="0">
                <a:latin typeface="Calibri"/>
                <a:cs typeface="Calibri"/>
              </a:rPr>
              <a:t>řízení</a:t>
            </a:r>
            <a:r>
              <a:rPr sz="2400" i="1" spc="5" dirty="0">
                <a:latin typeface="Calibri"/>
                <a:cs typeface="Calibri"/>
              </a:rPr>
              <a:t> </a:t>
            </a:r>
            <a:r>
              <a:rPr sz="2400" i="1" spc="-5" dirty="0">
                <a:latin typeface="Calibri"/>
                <a:cs typeface="Calibri"/>
              </a:rPr>
              <a:t>nebo</a:t>
            </a:r>
            <a:r>
              <a:rPr sz="2400" i="1" spc="5" dirty="0">
                <a:latin typeface="Calibri"/>
                <a:cs typeface="Calibri"/>
              </a:rPr>
              <a:t> </a:t>
            </a:r>
            <a:r>
              <a:rPr sz="2400" i="1" dirty="0">
                <a:latin typeface="Calibri"/>
                <a:cs typeface="Calibri"/>
              </a:rPr>
              <a:t>ve</a:t>
            </a:r>
            <a:r>
              <a:rPr sz="2400" i="1" spc="5" dirty="0">
                <a:latin typeface="Calibri"/>
                <a:cs typeface="Calibri"/>
              </a:rPr>
              <a:t> </a:t>
            </a:r>
            <a:r>
              <a:rPr sz="2400" i="1" spc="-5" dirty="0">
                <a:latin typeface="Calibri"/>
                <a:cs typeface="Calibri"/>
              </a:rPr>
              <a:t>veřejné</a:t>
            </a:r>
            <a:r>
              <a:rPr sz="2400" i="1" spc="20" dirty="0">
                <a:latin typeface="Calibri"/>
                <a:cs typeface="Calibri"/>
              </a:rPr>
              <a:t> </a:t>
            </a:r>
            <a:r>
              <a:rPr sz="2400" i="1" spc="-10" dirty="0">
                <a:latin typeface="Calibri"/>
                <a:cs typeface="Calibri"/>
              </a:rPr>
              <a:t>soutěži,</a:t>
            </a:r>
            <a:endParaRPr sz="2400" dirty="0">
              <a:latin typeface="Calibri"/>
              <a:cs typeface="Calibri"/>
            </a:endParaRPr>
          </a:p>
          <a:p>
            <a:pPr marL="355600" marR="602615" lvl="1" algn="just">
              <a:lnSpc>
                <a:spcPct val="100000"/>
              </a:lnSpc>
              <a:buAutoNum type="alphaLcParenR"/>
              <a:tabLst>
                <a:tab pos="673100" algn="l"/>
              </a:tabLst>
            </a:pPr>
            <a:r>
              <a:rPr sz="2400" i="1" spc="-5" dirty="0">
                <a:latin typeface="Calibri"/>
                <a:cs typeface="Calibri"/>
              </a:rPr>
              <a:t>jinému poskytne, nabídne nebo slíbí </a:t>
            </a:r>
            <a:r>
              <a:rPr sz="2400" i="1" spc="-15" dirty="0">
                <a:latin typeface="Calibri"/>
                <a:cs typeface="Calibri"/>
              </a:rPr>
              <a:t>majetkový </a:t>
            </a:r>
            <a:r>
              <a:rPr sz="2400" i="1" spc="-5" dirty="0">
                <a:latin typeface="Calibri"/>
                <a:cs typeface="Calibri"/>
              </a:rPr>
              <a:t>nebo </a:t>
            </a:r>
            <a:r>
              <a:rPr sz="2400" i="1" spc="-15" dirty="0">
                <a:latin typeface="Calibri"/>
                <a:cs typeface="Calibri"/>
              </a:rPr>
              <a:t>jiný </a:t>
            </a:r>
            <a:r>
              <a:rPr sz="2400" i="1" spc="-10" dirty="0">
                <a:latin typeface="Calibri"/>
                <a:cs typeface="Calibri"/>
              </a:rPr>
              <a:t> </a:t>
            </a:r>
            <a:r>
              <a:rPr sz="2400" i="1" spc="-5" dirty="0">
                <a:latin typeface="Calibri"/>
                <a:cs typeface="Calibri"/>
              </a:rPr>
              <a:t>prospěch </a:t>
            </a:r>
            <a:r>
              <a:rPr sz="2400" i="1" spc="-25" dirty="0">
                <a:latin typeface="Calibri"/>
                <a:cs typeface="Calibri"/>
              </a:rPr>
              <a:t>za </a:t>
            </a:r>
            <a:r>
              <a:rPr sz="2400" i="1" spc="-30" dirty="0">
                <a:latin typeface="Calibri"/>
                <a:cs typeface="Calibri"/>
              </a:rPr>
              <a:t>to, </a:t>
            </a:r>
            <a:r>
              <a:rPr sz="2400" i="1" spc="-20" dirty="0">
                <a:latin typeface="Calibri"/>
                <a:cs typeface="Calibri"/>
              </a:rPr>
              <a:t>že </a:t>
            </a:r>
            <a:r>
              <a:rPr sz="2400" i="1" spc="-5" dirty="0">
                <a:latin typeface="Calibri"/>
                <a:cs typeface="Calibri"/>
              </a:rPr>
              <a:t>se </a:t>
            </a:r>
            <a:r>
              <a:rPr sz="2400" i="1" spc="-15" dirty="0">
                <a:latin typeface="Calibri"/>
                <a:cs typeface="Calibri"/>
              </a:rPr>
              <a:t>zdrží </a:t>
            </a:r>
            <a:r>
              <a:rPr sz="2400" i="1" spc="-10" dirty="0">
                <a:latin typeface="Calibri"/>
                <a:cs typeface="Calibri"/>
              </a:rPr>
              <a:t>účasti </a:t>
            </a:r>
            <a:r>
              <a:rPr sz="2400" i="1" dirty="0">
                <a:latin typeface="Calibri"/>
                <a:cs typeface="Calibri"/>
              </a:rPr>
              <a:t>v </a:t>
            </a:r>
            <a:r>
              <a:rPr sz="2400" i="1" spc="-10" dirty="0">
                <a:latin typeface="Calibri"/>
                <a:cs typeface="Calibri"/>
              </a:rPr>
              <a:t>zadávacím řízení </a:t>
            </a:r>
            <a:r>
              <a:rPr sz="2400" i="1" dirty="0">
                <a:latin typeface="Calibri"/>
                <a:cs typeface="Calibri"/>
              </a:rPr>
              <a:t>nebo ve </a:t>
            </a:r>
            <a:r>
              <a:rPr sz="2400" i="1" spc="-530" dirty="0">
                <a:latin typeface="Calibri"/>
                <a:cs typeface="Calibri"/>
              </a:rPr>
              <a:t> </a:t>
            </a:r>
            <a:r>
              <a:rPr sz="2400" i="1" dirty="0">
                <a:latin typeface="Calibri"/>
                <a:cs typeface="Calibri"/>
              </a:rPr>
              <a:t>veřejné </a:t>
            </a:r>
            <a:r>
              <a:rPr sz="2400" i="1" spc="-10" dirty="0">
                <a:latin typeface="Calibri"/>
                <a:cs typeface="Calibri"/>
              </a:rPr>
              <a:t>soutěži,</a:t>
            </a:r>
            <a:endParaRPr sz="2400" dirty="0">
              <a:latin typeface="Calibri"/>
              <a:cs typeface="Calibri"/>
            </a:endParaRPr>
          </a:p>
          <a:p>
            <a:pPr marL="355600" marR="380365" lvl="1">
              <a:lnSpc>
                <a:spcPct val="100000"/>
              </a:lnSpc>
              <a:buAutoNum type="alphaLcParenR"/>
              <a:tabLst>
                <a:tab pos="642620" algn="l"/>
              </a:tabLst>
            </a:pPr>
            <a:r>
              <a:rPr sz="2400" i="1" spc="-15" dirty="0">
                <a:latin typeface="Calibri"/>
                <a:cs typeface="Calibri"/>
              </a:rPr>
              <a:t>žádá</a:t>
            </a:r>
            <a:r>
              <a:rPr sz="2400" i="1" dirty="0">
                <a:latin typeface="Calibri"/>
                <a:cs typeface="Calibri"/>
              </a:rPr>
              <a:t> </a:t>
            </a:r>
            <a:r>
              <a:rPr sz="2400" i="1" spc="-5" dirty="0">
                <a:latin typeface="Calibri"/>
                <a:cs typeface="Calibri"/>
              </a:rPr>
              <a:t>nebo</a:t>
            </a:r>
            <a:r>
              <a:rPr sz="2400" i="1" dirty="0">
                <a:latin typeface="Calibri"/>
                <a:cs typeface="Calibri"/>
              </a:rPr>
              <a:t> </a:t>
            </a:r>
            <a:r>
              <a:rPr sz="2400" i="1" spc="-5" dirty="0">
                <a:latin typeface="Calibri"/>
                <a:cs typeface="Calibri"/>
              </a:rPr>
              <a:t>přijme </a:t>
            </a:r>
            <a:r>
              <a:rPr sz="2400" i="1" spc="-15" dirty="0">
                <a:latin typeface="Calibri"/>
                <a:cs typeface="Calibri"/>
              </a:rPr>
              <a:t>majetkový</a:t>
            </a:r>
            <a:r>
              <a:rPr sz="2400" i="1" spc="5" dirty="0">
                <a:latin typeface="Calibri"/>
                <a:cs typeface="Calibri"/>
              </a:rPr>
              <a:t> </a:t>
            </a:r>
            <a:r>
              <a:rPr sz="2400" i="1" spc="-5" dirty="0">
                <a:latin typeface="Calibri"/>
                <a:cs typeface="Calibri"/>
              </a:rPr>
              <a:t>nebo</a:t>
            </a:r>
            <a:r>
              <a:rPr sz="2400" i="1" spc="5" dirty="0">
                <a:latin typeface="Calibri"/>
                <a:cs typeface="Calibri"/>
              </a:rPr>
              <a:t> </a:t>
            </a:r>
            <a:r>
              <a:rPr sz="2400" i="1" spc="-15" dirty="0">
                <a:latin typeface="Calibri"/>
                <a:cs typeface="Calibri"/>
              </a:rPr>
              <a:t>jiný</a:t>
            </a:r>
            <a:r>
              <a:rPr sz="2400" i="1" spc="-10" dirty="0">
                <a:latin typeface="Calibri"/>
                <a:cs typeface="Calibri"/>
              </a:rPr>
              <a:t> </a:t>
            </a:r>
            <a:r>
              <a:rPr sz="2400" i="1" spc="-5" dirty="0">
                <a:latin typeface="Calibri"/>
                <a:cs typeface="Calibri"/>
              </a:rPr>
              <a:t>prospěch</a:t>
            </a:r>
            <a:r>
              <a:rPr sz="2400" i="1" spc="15" dirty="0">
                <a:latin typeface="Calibri"/>
                <a:cs typeface="Calibri"/>
              </a:rPr>
              <a:t> </a:t>
            </a:r>
            <a:r>
              <a:rPr sz="2400" i="1" spc="-25" dirty="0">
                <a:latin typeface="Calibri"/>
                <a:cs typeface="Calibri"/>
              </a:rPr>
              <a:t>za</a:t>
            </a:r>
            <a:r>
              <a:rPr sz="2400" i="1" spc="-5" dirty="0">
                <a:latin typeface="Calibri"/>
                <a:cs typeface="Calibri"/>
              </a:rPr>
              <a:t> </a:t>
            </a:r>
            <a:r>
              <a:rPr sz="2400" i="1" spc="-30" dirty="0">
                <a:latin typeface="Calibri"/>
                <a:cs typeface="Calibri"/>
              </a:rPr>
              <a:t>to,</a:t>
            </a:r>
            <a:r>
              <a:rPr sz="2400" i="1" spc="-5" dirty="0">
                <a:latin typeface="Calibri"/>
                <a:cs typeface="Calibri"/>
              </a:rPr>
              <a:t> </a:t>
            </a:r>
            <a:r>
              <a:rPr sz="2400" i="1" spc="-20" dirty="0">
                <a:latin typeface="Calibri"/>
                <a:cs typeface="Calibri"/>
              </a:rPr>
              <a:t>že</a:t>
            </a:r>
            <a:r>
              <a:rPr sz="2400" i="1" dirty="0">
                <a:latin typeface="Calibri"/>
                <a:cs typeface="Calibri"/>
              </a:rPr>
              <a:t> </a:t>
            </a:r>
            <a:r>
              <a:rPr sz="2400" i="1" spc="-5" dirty="0">
                <a:latin typeface="Calibri"/>
                <a:cs typeface="Calibri"/>
              </a:rPr>
              <a:t>se </a:t>
            </a:r>
            <a:r>
              <a:rPr sz="2400" i="1" spc="-530" dirty="0">
                <a:latin typeface="Calibri"/>
                <a:cs typeface="Calibri"/>
              </a:rPr>
              <a:t> </a:t>
            </a:r>
            <a:r>
              <a:rPr sz="2400" i="1" spc="-15" dirty="0">
                <a:latin typeface="Calibri"/>
                <a:cs typeface="Calibri"/>
              </a:rPr>
              <a:t>zdrží</a:t>
            </a:r>
            <a:r>
              <a:rPr sz="2400" i="1" spc="-10" dirty="0">
                <a:latin typeface="Calibri"/>
                <a:cs typeface="Calibri"/>
              </a:rPr>
              <a:t> </a:t>
            </a:r>
            <a:r>
              <a:rPr sz="2400" i="1" spc="-15" dirty="0">
                <a:latin typeface="Calibri"/>
                <a:cs typeface="Calibri"/>
              </a:rPr>
              <a:t>účasti</a:t>
            </a:r>
            <a:r>
              <a:rPr sz="2400" i="1" dirty="0">
                <a:latin typeface="Calibri"/>
                <a:cs typeface="Calibri"/>
              </a:rPr>
              <a:t> v </a:t>
            </a:r>
            <a:r>
              <a:rPr sz="2400" i="1" spc="-10" dirty="0">
                <a:latin typeface="Calibri"/>
                <a:cs typeface="Calibri"/>
              </a:rPr>
              <a:t>zadávacím</a:t>
            </a:r>
            <a:r>
              <a:rPr sz="2400" i="1" spc="5" dirty="0">
                <a:latin typeface="Calibri"/>
                <a:cs typeface="Calibri"/>
              </a:rPr>
              <a:t> </a:t>
            </a:r>
            <a:r>
              <a:rPr sz="2400" i="1" spc="-10" dirty="0">
                <a:latin typeface="Calibri"/>
                <a:cs typeface="Calibri"/>
              </a:rPr>
              <a:t>řízení</a:t>
            </a:r>
            <a:r>
              <a:rPr sz="2400" i="1" dirty="0">
                <a:latin typeface="Calibri"/>
                <a:cs typeface="Calibri"/>
              </a:rPr>
              <a:t> nebo ve veřejné</a:t>
            </a:r>
            <a:r>
              <a:rPr sz="2400" i="1" spc="15" dirty="0">
                <a:latin typeface="Calibri"/>
                <a:cs typeface="Calibri"/>
              </a:rPr>
              <a:t> </a:t>
            </a:r>
            <a:r>
              <a:rPr sz="2400" i="1" spc="-10" dirty="0">
                <a:latin typeface="Calibri"/>
                <a:cs typeface="Calibri"/>
              </a:rPr>
              <a:t>soutěži,</a:t>
            </a:r>
            <a:r>
              <a:rPr sz="2400" i="1" spc="-5" dirty="0">
                <a:latin typeface="Calibri"/>
                <a:cs typeface="Calibri"/>
              </a:rPr>
              <a:t> nebo</a:t>
            </a:r>
            <a:endParaRPr sz="2400" dirty="0">
              <a:latin typeface="Calibri"/>
              <a:cs typeface="Calibri"/>
            </a:endParaRPr>
          </a:p>
          <a:p>
            <a:pPr marL="355600" marR="285750" lvl="1">
              <a:lnSpc>
                <a:spcPct val="100000"/>
              </a:lnSpc>
              <a:buAutoNum type="alphaLcParenR"/>
              <a:tabLst>
                <a:tab pos="673100" algn="l"/>
              </a:tabLst>
            </a:pPr>
            <a:r>
              <a:rPr sz="2400" i="1" dirty="0">
                <a:latin typeface="Calibri"/>
                <a:cs typeface="Calibri"/>
              </a:rPr>
              <a:t>…vyvíjí</a:t>
            </a:r>
            <a:r>
              <a:rPr sz="2400" i="1" spc="-5" dirty="0">
                <a:latin typeface="Calibri"/>
                <a:cs typeface="Calibri"/>
              </a:rPr>
              <a:t> činnost</a:t>
            </a:r>
            <a:r>
              <a:rPr sz="2400" i="1" dirty="0">
                <a:latin typeface="Calibri"/>
                <a:cs typeface="Calibri"/>
              </a:rPr>
              <a:t> </a:t>
            </a:r>
            <a:r>
              <a:rPr sz="2400" i="1" spc="-5" dirty="0">
                <a:latin typeface="Calibri"/>
                <a:cs typeface="Calibri"/>
              </a:rPr>
              <a:t>směřující</a:t>
            </a:r>
            <a:r>
              <a:rPr sz="2400" i="1" spc="-10" dirty="0">
                <a:latin typeface="Calibri"/>
                <a:cs typeface="Calibri"/>
              </a:rPr>
              <a:t> </a:t>
            </a:r>
            <a:r>
              <a:rPr sz="2400" i="1" dirty="0">
                <a:latin typeface="Calibri"/>
                <a:cs typeface="Calibri"/>
              </a:rPr>
              <a:t>k</a:t>
            </a:r>
            <a:r>
              <a:rPr sz="2400" i="1" spc="-5" dirty="0">
                <a:latin typeface="Calibri"/>
                <a:cs typeface="Calibri"/>
              </a:rPr>
              <a:t> </a:t>
            </a:r>
            <a:r>
              <a:rPr sz="2400" i="1" spc="-10" dirty="0">
                <a:latin typeface="Calibri"/>
                <a:cs typeface="Calibri"/>
              </a:rPr>
              <a:t>zadání</a:t>
            </a:r>
            <a:r>
              <a:rPr sz="2400" i="1" spc="-5" dirty="0">
                <a:latin typeface="Calibri"/>
                <a:cs typeface="Calibri"/>
              </a:rPr>
              <a:t> </a:t>
            </a:r>
            <a:r>
              <a:rPr sz="2400" i="1" dirty="0">
                <a:latin typeface="Calibri"/>
                <a:cs typeface="Calibri"/>
              </a:rPr>
              <a:t>veřejné</a:t>
            </a:r>
            <a:r>
              <a:rPr sz="2400" i="1" spc="15" dirty="0">
                <a:latin typeface="Calibri"/>
                <a:cs typeface="Calibri"/>
              </a:rPr>
              <a:t> </a:t>
            </a:r>
            <a:r>
              <a:rPr sz="2400" i="1" spc="-20" dirty="0">
                <a:latin typeface="Calibri"/>
                <a:cs typeface="Calibri"/>
              </a:rPr>
              <a:t>zakázky</a:t>
            </a:r>
            <a:r>
              <a:rPr sz="2400" i="1" spc="-10" dirty="0">
                <a:latin typeface="Calibri"/>
                <a:cs typeface="Calibri"/>
              </a:rPr>
              <a:t> </a:t>
            </a:r>
            <a:r>
              <a:rPr sz="2400" i="1" spc="-25" dirty="0">
                <a:latin typeface="Calibri"/>
                <a:cs typeface="Calibri"/>
              </a:rPr>
              <a:t>za </a:t>
            </a:r>
            <a:r>
              <a:rPr sz="2400" i="1" spc="-20" dirty="0">
                <a:latin typeface="Calibri"/>
                <a:cs typeface="Calibri"/>
              </a:rPr>
              <a:t> </a:t>
            </a:r>
            <a:r>
              <a:rPr sz="2400" i="1" spc="-5" dirty="0">
                <a:latin typeface="Calibri"/>
                <a:cs typeface="Calibri"/>
              </a:rPr>
              <a:t>nepřiměřeně</a:t>
            </a:r>
            <a:r>
              <a:rPr sz="2400" i="1" dirty="0">
                <a:latin typeface="Calibri"/>
                <a:cs typeface="Calibri"/>
              </a:rPr>
              <a:t> </a:t>
            </a:r>
            <a:r>
              <a:rPr sz="2400" i="1" spc="-10" dirty="0">
                <a:latin typeface="Calibri"/>
                <a:cs typeface="Calibri"/>
              </a:rPr>
              <a:t>vysokou…cenu,</a:t>
            </a:r>
            <a:r>
              <a:rPr sz="2400" i="1" spc="15" dirty="0">
                <a:latin typeface="Calibri"/>
                <a:cs typeface="Calibri"/>
              </a:rPr>
              <a:t> </a:t>
            </a:r>
            <a:r>
              <a:rPr sz="2400" i="1" spc="-5" dirty="0">
                <a:latin typeface="Calibri"/>
                <a:cs typeface="Calibri"/>
              </a:rPr>
              <a:t>bude</a:t>
            </a:r>
            <a:r>
              <a:rPr sz="2400" i="1" dirty="0">
                <a:latin typeface="Calibri"/>
                <a:cs typeface="Calibri"/>
              </a:rPr>
              <a:t> </a:t>
            </a:r>
            <a:r>
              <a:rPr sz="2400" i="1" spc="-15" dirty="0">
                <a:latin typeface="Calibri"/>
                <a:cs typeface="Calibri"/>
              </a:rPr>
              <a:t>potrestán</a:t>
            </a:r>
            <a:r>
              <a:rPr sz="2400" i="1" spc="5" dirty="0">
                <a:latin typeface="Calibri"/>
                <a:cs typeface="Calibri"/>
              </a:rPr>
              <a:t> </a:t>
            </a:r>
            <a:r>
              <a:rPr sz="2400" i="1" spc="-5" dirty="0">
                <a:latin typeface="Calibri"/>
                <a:cs typeface="Calibri"/>
              </a:rPr>
              <a:t>odnětím </a:t>
            </a:r>
            <a:r>
              <a:rPr sz="2400" i="1" spc="-10" dirty="0">
                <a:latin typeface="Calibri"/>
                <a:cs typeface="Calibri"/>
              </a:rPr>
              <a:t>svobody </a:t>
            </a:r>
            <a:r>
              <a:rPr sz="2400" i="1" spc="-530" dirty="0">
                <a:latin typeface="Calibri"/>
                <a:cs typeface="Calibri"/>
              </a:rPr>
              <a:t> </a:t>
            </a:r>
            <a:r>
              <a:rPr sz="2400" i="1" spc="-5" dirty="0">
                <a:latin typeface="Calibri"/>
                <a:cs typeface="Calibri"/>
              </a:rPr>
              <a:t>až</a:t>
            </a:r>
            <a:r>
              <a:rPr sz="2400" i="1" spc="-15" dirty="0">
                <a:latin typeface="Calibri"/>
                <a:cs typeface="Calibri"/>
              </a:rPr>
              <a:t> </a:t>
            </a:r>
            <a:r>
              <a:rPr sz="2400" i="1" spc="-5" dirty="0">
                <a:latin typeface="Calibri"/>
                <a:cs typeface="Calibri"/>
              </a:rPr>
              <a:t>na </a:t>
            </a:r>
            <a:r>
              <a:rPr sz="2400" i="1" dirty="0">
                <a:latin typeface="Calibri"/>
                <a:cs typeface="Calibri"/>
              </a:rPr>
              <a:t>tři</a:t>
            </a:r>
            <a:r>
              <a:rPr sz="2400" i="1" spc="-15" dirty="0">
                <a:latin typeface="Calibri"/>
                <a:cs typeface="Calibri"/>
              </a:rPr>
              <a:t> léta</a:t>
            </a:r>
            <a:r>
              <a:rPr sz="2400" i="1" spc="-5" dirty="0">
                <a:latin typeface="Calibri"/>
                <a:cs typeface="Calibri"/>
              </a:rPr>
              <a:t> nebo </a:t>
            </a:r>
            <a:r>
              <a:rPr sz="2400" i="1" spc="-25" dirty="0">
                <a:latin typeface="Calibri"/>
                <a:cs typeface="Calibri"/>
              </a:rPr>
              <a:t>zákazem</a:t>
            </a:r>
            <a:r>
              <a:rPr sz="2400" i="1" dirty="0">
                <a:latin typeface="Calibri"/>
                <a:cs typeface="Calibri"/>
              </a:rPr>
              <a:t> </a:t>
            </a:r>
            <a:r>
              <a:rPr sz="2400" i="1" spc="-5" dirty="0">
                <a:latin typeface="Calibri"/>
                <a:cs typeface="Calibri"/>
              </a:rPr>
              <a:t>činnosti.</a:t>
            </a:r>
            <a:endParaRPr sz="2400" dirty="0">
              <a:latin typeface="Calibri"/>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1" y="474284"/>
            <a:ext cx="8407842" cy="997709"/>
          </a:xfrm>
          <a:prstGeom prst="rect">
            <a:avLst/>
          </a:prstGeom>
        </p:spPr>
        <p:txBody>
          <a:bodyPr vert="horz" wrap="square" lIns="0" tIns="12700" rIns="0" bIns="0" rtlCol="0">
            <a:spAutoFit/>
          </a:bodyPr>
          <a:lstStyle/>
          <a:p>
            <a:pPr marL="3446145" marR="5080" indent="-3434079" algn="l">
              <a:lnSpc>
                <a:spcPct val="100000"/>
              </a:lnSpc>
              <a:spcBef>
                <a:spcPts val="100"/>
              </a:spcBef>
            </a:pPr>
            <a:r>
              <a:rPr lang="cs-CZ" sz="3200" i="1" dirty="0"/>
              <a:t>§ 257 Pletichy při zadání veřejné zakázky a při veřejné soutěži </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18</a:t>
            </a:fld>
            <a:endParaRPr dirty="0"/>
          </a:p>
        </p:txBody>
      </p:sp>
      <p:sp>
        <p:nvSpPr>
          <p:cNvPr id="3" name="object 3"/>
          <p:cNvSpPr txBox="1"/>
          <p:nvPr/>
        </p:nvSpPr>
        <p:spPr>
          <a:xfrm>
            <a:off x="380491" y="1540509"/>
            <a:ext cx="8277859" cy="4415155"/>
          </a:xfrm>
          <a:prstGeom prst="rect">
            <a:avLst/>
          </a:prstGeom>
        </p:spPr>
        <p:txBody>
          <a:bodyPr vert="horz" wrap="square" lIns="0" tIns="12700" rIns="0" bIns="0" rtlCol="0">
            <a:spAutoFit/>
          </a:bodyPr>
          <a:lstStyle/>
          <a:p>
            <a:pPr marL="12700" marR="854075" algn="just">
              <a:lnSpc>
                <a:spcPct val="100000"/>
              </a:lnSpc>
              <a:spcBef>
                <a:spcPts val="100"/>
              </a:spcBef>
              <a:tabLst>
                <a:tab pos="355600" algn="l"/>
              </a:tabLst>
            </a:pPr>
            <a:r>
              <a:rPr lang="cs-CZ" sz="2400" i="1" spc="-5" dirty="0">
                <a:latin typeface="Calibri"/>
                <a:cs typeface="Calibri"/>
              </a:rPr>
              <a:t>	</a:t>
            </a:r>
            <a:r>
              <a:rPr sz="2400" i="1" spc="-5" dirty="0">
                <a:latin typeface="Calibri"/>
                <a:cs typeface="Calibri"/>
              </a:rPr>
              <a:t>(1) </a:t>
            </a:r>
            <a:r>
              <a:rPr sz="2400" i="1" spc="-20" dirty="0">
                <a:latin typeface="Calibri"/>
                <a:cs typeface="Calibri"/>
              </a:rPr>
              <a:t>Kdo </a:t>
            </a:r>
            <a:r>
              <a:rPr sz="2400" i="1" spc="-5" dirty="0">
                <a:latin typeface="Calibri"/>
                <a:cs typeface="Calibri"/>
              </a:rPr>
              <a:t>se </a:t>
            </a:r>
            <a:r>
              <a:rPr sz="2400" i="1" spc="-10" dirty="0">
                <a:latin typeface="Calibri"/>
                <a:cs typeface="Calibri"/>
              </a:rPr>
              <a:t>dopustí </a:t>
            </a:r>
            <a:r>
              <a:rPr sz="2400" i="1" spc="-5" dirty="0">
                <a:latin typeface="Calibri"/>
                <a:cs typeface="Calibri"/>
              </a:rPr>
              <a:t>pletich </a:t>
            </a:r>
            <a:r>
              <a:rPr sz="2400" i="1" dirty="0">
                <a:latin typeface="Calibri"/>
                <a:cs typeface="Calibri"/>
              </a:rPr>
              <a:t>v </a:t>
            </a:r>
            <a:r>
              <a:rPr sz="2400" i="1" spc="-10" dirty="0">
                <a:latin typeface="Calibri"/>
                <a:cs typeface="Calibri"/>
              </a:rPr>
              <a:t>souvislosti </a:t>
            </a:r>
            <a:r>
              <a:rPr sz="2400" i="1" spc="-5" dirty="0">
                <a:latin typeface="Calibri"/>
                <a:cs typeface="Calibri"/>
              </a:rPr>
              <a:t>se </a:t>
            </a:r>
            <a:r>
              <a:rPr sz="2400" i="1" spc="-10" dirty="0">
                <a:latin typeface="Calibri"/>
                <a:cs typeface="Calibri"/>
              </a:rPr>
              <a:t>zadáním </a:t>
            </a:r>
            <a:r>
              <a:rPr sz="2400" i="1" dirty="0" err="1">
                <a:latin typeface="Calibri"/>
                <a:cs typeface="Calibri"/>
              </a:rPr>
              <a:t>veřejné</a:t>
            </a:r>
            <a:r>
              <a:rPr sz="2400" i="1" dirty="0">
                <a:latin typeface="Calibri"/>
                <a:cs typeface="Calibri"/>
              </a:rPr>
              <a:t> </a:t>
            </a:r>
            <a:r>
              <a:rPr sz="2400" i="1" spc="-530" dirty="0">
                <a:latin typeface="Calibri"/>
                <a:cs typeface="Calibri"/>
              </a:rPr>
              <a:t> </a:t>
            </a:r>
            <a:r>
              <a:rPr lang="cs-CZ" sz="2400" i="1" spc="-530" dirty="0">
                <a:latin typeface="Calibri"/>
                <a:cs typeface="Calibri"/>
              </a:rPr>
              <a:t>	</a:t>
            </a:r>
            <a:r>
              <a:rPr sz="2400" i="1" spc="-20" dirty="0" err="1">
                <a:latin typeface="Calibri"/>
                <a:cs typeface="Calibri"/>
              </a:rPr>
              <a:t>zakázky</a:t>
            </a:r>
            <a:r>
              <a:rPr sz="2400" i="1" spc="-20" dirty="0">
                <a:latin typeface="Calibri"/>
                <a:cs typeface="Calibri"/>
              </a:rPr>
              <a:t> </a:t>
            </a:r>
            <a:r>
              <a:rPr sz="2400" i="1" spc="-5" dirty="0">
                <a:latin typeface="Calibri"/>
                <a:cs typeface="Calibri"/>
              </a:rPr>
              <a:t>nebo</a:t>
            </a:r>
            <a:r>
              <a:rPr sz="2400" i="1" spc="5" dirty="0">
                <a:latin typeface="Calibri"/>
                <a:cs typeface="Calibri"/>
              </a:rPr>
              <a:t> </a:t>
            </a:r>
            <a:r>
              <a:rPr sz="2400" i="1" dirty="0">
                <a:latin typeface="Calibri"/>
                <a:cs typeface="Calibri"/>
              </a:rPr>
              <a:t>s</a:t>
            </a:r>
            <a:r>
              <a:rPr sz="2400" i="1" spc="-5" dirty="0">
                <a:latin typeface="Calibri"/>
                <a:cs typeface="Calibri"/>
              </a:rPr>
              <a:t> </a:t>
            </a:r>
            <a:r>
              <a:rPr sz="2400" i="1" dirty="0">
                <a:latin typeface="Calibri"/>
                <a:cs typeface="Calibri"/>
              </a:rPr>
              <a:t>veřejnou</a:t>
            </a:r>
            <a:r>
              <a:rPr sz="2400" i="1" spc="15" dirty="0">
                <a:latin typeface="Calibri"/>
                <a:cs typeface="Calibri"/>
              </a:rPr>
              <a:t> </a:t>
            </a:r>
            <a:r>
              <a:rPr sz="2400" i="1" spc="-15" dirty="0">
                <a:latin typeface="Calibri"/>
                <a:cs typeface="Calibri"/>
              </a:rPr>
              <a:t>soutěží</a:t>
            </a:r>
            <a:r>
              <a:rPr sz="2400" i="1" spc="5" dirty="0">
                <a:latin typeface="Calibri"/>
                <a:cs typeface="Calibri"/>
              </a:rPr>
              <a:t> </a:t>
            </a:r>
            <a:r>
              <a:rPr sz="2400" i="1" dirty="0">
                <a:latin typeface="Calibri"/>
                <a:cs typeface="Calibri"/>
              </a:rPr>
              <a:t>tím,</a:t>
            </a:r>
            <a:r>
              <a:rPr sz="2400" i="1" spc="-10" dirty="0">
                <a:latin typeface="Calibri"/>
                <a:cs typeface="Calibri"/>
              </a:rPr>
              <a:t> </a:t>
            </a:r>
            <a:r>
              <a:rPr sz="2400" i="1" spc="-20" dirty="0">
                <a:latin typeface="Calibri"/>
                <a:cs typeface="Calibri"/>
              </a:rPr>
              <a:t>že</a:t>
            </a:r>
            <a:endParaRPr sz="2400" dirty="0">
              <a:latin typeface="Calibri"/>
              <a:cs typeface="Calibri"/>
            </a:endParaRPr>
          </a:p>
          <a:p>
            <a:pPr marL="355600" marR="5080" lvl="1" algn="just">
              <a:lnSpc>
                <a:spcPct val="100000"/>
              </a:lnSpc>
              <a:buAutoNum type="alphaLcParenR"/>
              <a:tabLst>
                <a:tab pos="673100" algn="l"/>
              </a:tabLst>
            </a:pPr>
            <a:r>
              <a:rPr sz="2400" i="1" spc="-10" dirty="0">
                <a:latin typeface="Calibri"/>
                <a:cs typeface="Calibri"/>
              </a:rPr>
              <a:t>lstí </a:t>
            </a:r>
            <a:r>
              <a:rPr sz="2400" i="1" spc="-5" dirty="0">
                <a:latin typeface="Calibri"/>
                <a:cs typeface="Calibri"/>
              </a:rPr>
              <a:t>nebo </a:t>
            </a:r>
            <a:r>
              <a:rPr sz="2400" i="1" spc="-15" dirty="0">
                <a:latin typeface="Calibri"/>
                <a:cs typeface="Calibri"/>
              </a:rPr>
              <a:t>pohrůžkou </a:t>
            </a:r>
            <a:r>
              <a:rPr sz="2400" i="1" spc="-5" dirty="0">
                <a:latin typeface="Calibri"/>
                <a:cs typeface="Calibri"/>
              </a:rPr>
              <a:t>násilí nebo jiné </a:t>
            </a:r>
            <a:r>
              <a:rPr sz="2400" i="1" spc="-30" dirty="0">
                <a:latin typeface="Calibri"/>
                <a:cs typeface="Calibri"/>
              </a:rPr>
              <a:t>těžké </a:t>
            </a:r>
            <a:r>
              <a:rPr sz="2400" i="1" spc="-15" dirty="0">
                <a:latin typeface="Calibri"/>
                <a:cs typeface="Calibri"/>
              </a:rPr>
              <a:t>újmy </a:t>
            </a:r>
            <a:r>
              <a:rPr sz="2400" i="1" dirty="0">
                <a:latin typeface="Calibri"/>
                <a:cs typeface="Calibri"/>
              </a:rPr>
              <a:t>přiměje </a:t>
            </a:r>
            <a:r>
              <a:rPr sz="2400" i="1" spc="-10" dirty="0">
                <a:latin typeface="Calibri"/>
                <a:cs typeface="Calibri"/>
              </a:rPr>
              <a:t>jiného, </a:t>
            </a:r>
            <a:r>
              <a:rPr sz="2400" i="1" spc="-530" dirty="0">
                <a:latin typeface="Calibri"/>
                <a:cs typeface="Calibri"/>
              </a:rPr>
              <a:t> </a:t>
            </a:r>
            <a:r>
              <a:rPr sz="2400" i="1" spc="-5" dirty="0">
                <a:latin typeface="Calibri"/>
                <a:cs typeface="Calibri"/>
              </a:rPr>
              <a:t>aby</a:t>
            </a:r>
            <a:r>
              <a:rPr sz="2400" i="1" spc="-15" dirty="0">
                <a:latin typeface="Calibri"/>
                <a:cs typeface="Calibri"/>
              </a:rPr>
              <a:t> </a:t>
            </a:r>
            <a:r>
              <a:rPr sz="2400" i="1" spc="-5" dirty="0">
                <a:latin typeface="Calibri"/>
                <a:cs typeface="Calibri"/>
              </a:rPr>
              <a:t>se</a:t>
            </a:r>
            <a:r>
              <a:rPr sz="2400" i="1" dirty="0">
                <a:latin typeface="Calibri"/>
                <a:cs typeface="Calibri"/>
              </a:rPr>
              <a:t> </a:t>
            </a:r>
            <a:r>
              <a:rPr sz="2400" i="1" spc="-20" dirty="0">
                <a:latin typeface="Calibri"/>
                <a:cs typeface="Calibri"/>
              </a:rPr>
              <a:t>zdržel</a:t>
            </a:r>
            <a:r>
              <a:rPr sz="2400" i="1" dirty="0">
                <a:latin typeface="Calibri"/>
                <a:cs typeface="Calibri"/>
              </a:rPr>
              <a:t> </a:t>
            </a:r>
            <a:r>
              <a:rPr sz="2400" i="1" spc="-10" dirty="0">
                <a:latin typeface="Calibri"/>
                <a:cs typeface="Calibri"/>
              </a:rPr>
              <a:t>účasti</a:t>
            </a:r>
            <a:r>
              <a:rPr sz="2400" i="1" spc="5" dirty="0">
                <a:latin typeface="Calibri"/>
                <a:cs typeface="Calibri"/>
              </a:rPr>
              <a:t> </a:t>
            </a:r>
            <a:r>
              <a:rPr sz="2400" i="1" dirty="0">
                <a:latin typeface="Calibri"/>
                <a:cs typeface="Calibri"/>
              </a:rPr>
              <a:t>v</a:t>
            </a:r>
            <a:r>
              <a:rPr sz="2400" i="1" spc="5" dirty="0">
                <a:latin typeface="Calibri"/>
                <a:cs typeface="Calibri"/>
              </a:rPr>
              <a:t> </a:t>
            </a:r>
            <a:r>
              <a:rPr sz="2400" i="1" spc="-10" dirty="0">
                <a:latin typeface="Calibri"/>
                <a:cs typeface="Calibri"/>
              </a:rPr>
              <a:t>zadávacím</a:t>
            </a:r>
            <a:r>
              <a:rPr sz="2400" i="1" spc="5" dirty="0">
                <a:latin typeface="Calibri"/>
                <a:cs typeface="Calibri"/>
              </a:rPr>
              <a:t> </a:t>
            </a:r>
            <a:r>
              <a:rPr sz="2400" i="1" spc="-10" dirty="0">
                <a:latin typeface="Calibri"/>
                <a:cs typeface="Calibri"/>
              </a:rPr>
              <a:t>řízení</a:t>
            </a:r>
            <a:r>
              <a:rPr sz="2400" i="1" spc="5" dirty="0">
                <a:latin typeface="Calibri"/>
                <a:cs typeface="Calibri"/>
              </a:rPr>
              <a:t> </a:t>
            </a:r>
            <a:r>
              <a:rPr sz="2400" i="1" spc="-5" dirty="0">
                <a:latin typeface="Calibri"/>
                <a:cs typeface="Calibri"/>
              </a:rPr>
              <a:t>nebo</a:t>
            </a:r>
            <a:r>
              <a:rPr sz="2400" i="1" spc="5" dirty="0">
                <a:latin typeface="Calibri"/>
                <a:cs typeface="Calibri"/>
              </a:rPr>
              <a:t> </a:t>
            </a:r>
            <a:r>
              <a:rPr sz="2400" i="1" dirty="0">
                <a:latin typeface="Calibri"/>
                <a:cs typeface="Calibri"/>
              </a:rPr>
              <a:t>ve</a:t>
            </a:r>
            <a:r>
              <a:rPr sz="2400" i="1" spc="5" dirty="0">
                <a:latin typeface="Calibri"/>
                <a:cs typeface="Calibri"/>
              </a:rPr>
              <a:t> </a:t>
            </a:r>
            <a:r>
              <a:rPr sz="2400" i="1" spc="-5" dirty="0">
                <a:latin typeface="Calibri"/>
                <a:cs typeface="Calibri"/>
              </a:rPr>
              <a:t>veřejné</a:t>
            </a:r>
            <a:r>
              <a:rPr sz="2400" i="1" spc="20" dirty="0">
                <a:latin typeface="Calibri"/>
                <a:cs typeface="Calibri"/>
              </a:rPr>
              <a:t> </a:t>
            </a:r>
            <a:r>
              <a:rPr sz="2400" i="1" spc="-10" dirty="0">
                <a:latin typeface="Calibri"/>
                <a:cs typeface="Calibri"/>
              </a:rPr>
              <a:t>soutěži,</a:t>
            </a:r>
            <a:endParaRPr sz="2400" dirty="0">
              <a:latin typeface="Calibri"/>
              <a:cs typeface="Calibri"/>
            </a:endParaRPr>
          </a:p>
          <a:p>
            <a:pPr marL="355600" marR="602615" lvl="1" algn="just">
              <a:lnSpc>
                <a:spcPct val="100000"/>
              </a:lnSpc>
              <a:buAutoNum type="alphaLcParenR"/>
              <a:tabLst>
                <a:tab pos="673100" algn="l"/>
              </a:tabLst>
            </a:pPr>
            <a:r>
              <a:rPr sz="2400" i="1" spc="-5" dirty="0">
                <a:latin typeface="Calibri"/>
                <a:cs typeface="Calibri"/>
              </a:rPr>
              <a:t>jinému poskytne, nabídne nebo slíbí </a:t>
            </a:r>
            <a:r>
              <a:rPr sz="2400" i="1" spc="-15" dirty="0">
                <a:latin typeface="Calibri"/>
                <a:cs typeface="Calibri"/>
              </a:rPr>
              <a:t>majetkový </a:t>
            </a:r>
            <a:r>
              <a:rPr sz="2400" i="1" spc="-5" dirty="0">
                <a:latin typeface="Calibri"/>
                <a:cs typeface="Calibri"/>
              </a:rPr>
              <a:t>nebo </a:t>
            </a:r>
            <a:r>
              <a:rPr sz="2400" i="1" spc="-15" dirty="0">
                <a:latin typeface="Calibri"/>
                <a:cs typeface="Calibri"/>
              </a:rPr>
              <a:t>jiný </a:t>
            </a:r>
            <a:r>
              <a:rPr sz="2400" i="1" spc="-10" dirty="0">
                <a:latin typeface="Calibri"/>
                <a:cs typeface="Calibri"/>
              </a:rPr>
              <a:t> </a:t>
            </a:r>
            <a:r>
              <a:rPr sz="2400" i="1" spc="-5" dirty="0">
                <a:latin typeface="Calibri"/>
                <a:cs typeface="Calibri"/>
              </a:rPr>
              <a:t>prospěch </a:t>
            </a:r>
            <a:r>
              <a:rPr sz="2400" i="1" spc="-25" dirty="0">
                <a:latin typeface="Calibri"/>
                <a:cs typeface="Calibri"/>
              </a:rPr>
              <a:t>za </a:t>
            </a:r>
            <a:r>
              <a:rPr sz="2400" i="1" spc="-30" dirty="0">
                <a:latin typeface="Calibri"/>
                <a:cs typeface="Calibri"/>
              </a:rPr>
              <a:t>to, </a:t>
            </a:r>
            <a:r>
              <a:rPr sz="2400" i="1" spc="-20" dirty="0">
                <a:latin typeface="Calibri"/>
                <a:cs typeface="Calibri"/>
              </a:rPr>
              <a:t>že </a:t>
            </a:r>
            <a:r>
              <a:rPr sz="2400" i="1" spc="-5" dirty="0">
                <a:latin typeface="Calibri"/>
                <a:cs typeface="Calibri"/>
              </a:rPr>
              <a:t>se </a:t>
            </a:r>
            <a:r>
              <a:rPr sz="2400" i="1" spc="-15" dirty="0">
                <a:latin typeface="Calibri"/>
                <a:cs typeface="Calibri"/>
              </a:rPr>
              <a:t>zdrží </a:t>
            </a:r>
            <a:r>
              <a:rPr sz="2400" i="1" spc="-10" dirty="0">
                <a:latin typeface="Calibri"/>
                <a:cs typeface="Calibri"/>
              </a:rPr>
              <a:t>účasti </a:t>
            </a:r>
            <a:r>
              <a:rPr sz="2400" i="1" dirty="0">
                <a:latin typeface="Calibri"/>
                <a:cs typeface="Calibri"/>
              </a:rPr>
              <a:t>v </a:t>
            </a:r>
            <a:r>
              <a:rPr sz="2400" i="1" spc="-10" dirty="0">
                <a:latin typeface="Calibri"/>
                <a:cs typeface="Calibri"/>
              </a:rPr>
              <a:t>zadávacím řízení </a:t>
            </a:r>
            <a:r>
              <a:rPr sz="2400" i="1" dirty="0">
                <a:latin typeface="Calibri"/>
                <a:cs typeface="Calibri"/>
              </a:rPr>
              <a:t>nebo ve </a:t>
            </a:r>
            <a:r>
              <a:rPr sz="2400" i="1" spc="-530" dirty="0">
                <a:latin typeface="Calibri"/>
                <a:cs typeface="Calibri"/>
              </a:rPr>
              <a:t> </a:t>
            </a:r>
            <a:r>
              <a:rPr sz="2400" i="1" dirty="0">
                <a:latin typeface="Calibri"/>
                <a:cs typeface="Calibri"/>
              </a:rPr>
              <a:t>veřejné </a:t>
            </a:r>
            <a:r>
              <a:rPr sz="2400" i="1" spc="-10" dirty="0">
                <a:latin typeface="Calibri"/>
                <a:cs typeface="Calibri"/>
              </a:rPr>
              <a:t>soutěži,</a:t>
            </a:r>
            <a:endParaRPr sz="2400" dirty="0">
              <a:latin typeface="Calibri"/>
              <a:cs typeface="Calibri"/>
            </a:endParaRPr>
          </a:p>
          <a:p>
            <a:pPr marL="355600" marR="380365" lvl="1">
              <a:lnSpc>
                <a:spcPct val="100000"/>
              </a:lnSpc>
              <a:buAutoNum type="alphaLcParenR"/>
              <a:tabLst>
                <a:tab pos="642620" algn="l"/>
              </a:tabLst>
            </a:pPr>
            <a:r>
              <a:rPr sz="2400" i="1" spc="-15" dirty="0">
                <a:latin typeface="Calibri"/>
                <a:cs typeface="Calibri"/>
              </a:rPr>
              <a:t>žádá</a:t>
            </a:r>
            <a:r>
              <a:rPr sz="2400" i="1" dirty="0">
                <a:latin typeface="Calibri"/>
                <a:cs typeface="Calibri"/>
              </a:rPr>
              <a:t> </a:t>
            </a:r>
            <a:r>
              <a:rPr sz="2400" i="1" spc="-5" dirty="0">
                <a:latin typeface="Calibri"/>
                <a:cs typeface="Calibri"/>
              </a:rPr>
              <a:t>nebo</a:t>
            </a:r>
            <a:r>
              <a:rPr sz="2400" i="1" dirty="0">
                <a:latin typeface="Calibri"/>
                <a:cs typeface="Calibri"/>
              </a:rPr>
              <a:t> </a:t>
            </a:r>
            <a:r>
              <a:rPr sz="2400" i="1" spc="-5" dirty="0">
                <a:latin typeface="Calibri"/>
                <a:cs typeface="Calibri"/>
              </a:rPr>
              <a:t>přijme </a:t>
            </a:r>
            <a:r>
              <a:rPr sz="2400" i="1" spc="-15" dirty="0">
                <a:latin typeface="Calibri"/>
                <a:cs typeface="Calibri"/>
              </a:rPr>
              <a:t>majetkový</a:t>
            </a:r>
            <a:r>
              <a:rPr sz="2400" i="1" spc="5" dirty="0">
                <a:latin typeface="Calibri"/>
                <a:cs typeface="Calibri"/>
              </a:rPr>
              <a:t> </a:t>
            </a:r>
            <a:r>
              <a:rPr sz="2400" i="1" spc="-5" dirty="0">
                <a:latin typeface="Calibri"/>
                <a:cs typeface="Calibri"/>
              </a:rPr>
              <a:t>nebo</a:t>
            </a:r>
            <a:r>
              <a:rPr sz="2400" i="1" spc="5" dirty="0">
                <a:latin typeface="Calibri"/>
                <a:cs typeface="Calibri"/>
              </a:rPr>
              <a:t> </a:t>
            </a:r>
            <a:r>
              <a:rPr sz="2400" i="1" spc="-15" dirty="0">
                <a:latin typeface="Calibri"/>
                <a:cs typeface="Calibri"/>
              </a:rPr>
              <a:t>jiný</a:t>
            </a:r>
            <a:r>
              <a:rPr sz="2400" i="1" spc="-10" dirty="0">
                <a:latin typeface="Calibri"/>
                <a:cs typeface="Calibri"/>
              </a:rPr>
              <a:t> </a:t>
            </a:r>
            <a:r>
              <a:rPr sz="2400" i="1" spc="-5" dirty="0">
                <a:latin typeface="Calibri"/>
                <a:cs typeface="Calibri"/>
              </a:rPr>
              <a:t>prospěch</a:t>
            </a:r>
            <a:r>
              <a:rPr sz="2400" i="1" spc="15" dirty="0">
                <a:latin typeface="Calibri"/>
                <a:cs typeface="Calibri"/>
              </a:rPr>
              <a:t> </a:t>
            </a:r>
            <a:r>
              <a:rPr sz="2400" i="1" spc="-25" dirty="0">
                <a:latin typeface="Calibri"/>
                <a:cs typeface="Calibri"/>
              </a:rPr>
              <a:t>za</a:t>
            </a:r>
            <a:r>
              <a:rPr sz="2400" i="1" spc="-5" dirty="0">
                <a:latin typeface="Calibri"/>
                <a:cs typeface="Calibri"/>
              </a:rPr>
              <a:t> </a:t>
            </a:r>
            <a:r>
              <a:rPr sz="2400" i="1" spc="-30" dirty="0">
                <a:latin typeface="Calibri"/>
                <a:cs typeface="Calibri"/>
              </a:rPr>
              <a:t>to,</a:t>
            </a:r>
            <a:r>
              <a:rPr sz="2400" i="1" spc="-5" dirty="0">
                <a:latin typeface="Calibri"/>
                <a:cs typeface="Calibri"/>
              </a:rPr>
              <a:t> </a:t>
            </a:r>
            <a:r>
              <a:rPr sz="2400" i="1" spc="-20" dirty="0">
                <a:latin typeface="Calibri"/>
                <a:cs typeface="Calibri"/>
              </a:rPr>
              <a:t>že</a:t>
            </a:r>
            <a:r>
              <a:rPr sz="2400" i="1" dirty="0">
                <a:latin typeface="Calibri"/>
                <a:cs typeface="Calibri"/>
              </a:rPr>
              <a:t> </a:t>
            </a:r>
            <a:r>
              <a:rPr sz="2400" i="1" spc="-5" dirty="0">
                <a:latin typeface="Calibri"/>
                <a:cs typeface="Calibri"/>
              </a:rPr>
              <a:t>se </a:t>
            </a:r>
            <a:r>
              <a:rPr sz="2400" i="1" spc="-530" dirty="0">
                <a:latin typeface="Calibri"/>
                <a:cs typeface="Calibri"/>
              </a:rPr>
              <a:t> </a:t>
            </a:r>
            <a:r>
              <a:rPr sz="2400" i="1" spc="-15" dirty="0">
                <a:latin typeface="Calibri"/>
                <a:cs typeface="Calibri"/>
              </a:rPr>
              <a:t>zdrží</a:t>
            </a:r>
            <a:r>
              <a:rPr sz="2400" i="1" spc="-10" dirty="0">
                <a:latin typeface="Calibri"/>
                <a:cs typeface="Calibri"/>
              </a:rPr>
              <a:t> </a:t>
            </a:r>
            <a:r>
              <a:rPr sz="2400" i="1" spc="-15" dirty="0">
                <a:latin typeface="Calibri"/>
                <a:cs typeface="Calibri"/>
              </a:rPr>
              <a:t>účasti</a:t>
            </a:r>
            <a:r>
              <a:rPr sz="2400" i="1" dirty="0">
                <a:latin typeface="Calibri"/>
                <a:cs typeface="Calibri"/>
              </a:rPr>
              <a:t> v </a:t>
            </a:r>
            <a:r>
              <a:rPr sz="2400" i="1" spc="-10" dirty="0">
                <a:latin typeface="Calibri"/>
                <a:cs typeface="Calibri"/>
              </a:rPr>
              <a:t>zadávacím</a:t>
            </a:r>
            <a:r>
              <a:rPr sz="2400" i="1" spc="5" dirty="0">
                <a:latin typeface="Calibri"/>
                <a:cs typeface="Calibri"/>
              </a:rPr>
              <a:t> </a:t>
            </a:r>
            <a:r>
              <a:rPr sz="2400" i="1" spc="-10" dirty="0">
                <a:latin typeface="Calibri"/>
                <a:cs typeface="Calibri"/>
              </a:rPr>
              <a:t>řízení</a:t>
            </a:r>
            <a:r>
              <a:rPr sz="2400" i="1" dirty="0">
                <a:latin typeface="Calibri"/>
                <a:cs typeface="Calibri"/>
              </a:rPr>
              <a:t> nebo ve veřejné</a:t>
            </a:r>
            <a:r>
              <a:rPr sz="2400" i="1" spc="15" dirty="0">
                <a:latin typeface="Calibri"/>
                <a:cs typeface="Calibri"/>
              </a:rPr>
              <a:t> </a:t>
            </a:r>
            <a:r>
              <a:rPr sz="2400" i="1" spc="-10" dirty="0">
                <a:latin typeface="Calibri"/>
                <a:cs typeface="Calibri"/>
              </a:rPr>
              <a:t>soutěži,</a:t>
            </a:r>
            <a:r>
              <a:rPr sz="2400" i="1" spc="-5" dirty="0">
                <a:latin typeface="Calibri"/>
                <a:cs typeface="Calibri"/>
              </a:rPr>
              <a:t> nebo</a:t>
            </a:r>
            <a:endParaRPr sz="2400" dirty="0">
              <a:latin typeface="Calibri"/>
              <a:cs typeface="Calibri"/>
            </a:endParaRPr>
          </a:p>
          <a:p>
            <a:pPr marL="355600" marR="285750" lvl="1">
              <a:lnSpc>
                <a:spcPct val="100000"/>
              </a:lnSpc>
              <a:buAutoNum type="alphaLcParenR"/>
              <a:tabLst>
                <a:tab pos="673100" algn="l"/>
              </a:tabLst>
            </a:pPr>
            <a:r>
              <a:rPr sz="2400" i="1" dirty="0">
                <a:latin typeface="Calibri"/>
                <a:cs typeface="Calibri"/>
              </a:rPr>
              <a:t>…vyvíjí</a:t>
            </a:r>
            <a:r>
              <a:rPr sz="2400" i="1" spc="-5" dirty="0">
                <a:latin typeface="Calibri"/>
                <a:cs typeface="Calibri"/>
              </a:rPr>
              <a:t> činnost</a:t>
            </a:r>
            <a:r>
              <a:rPr sz="2400" i="1" dirty="0">
                <a:latin typeface="Calibri"/>
                <a:cs typeface="Calibri"/>
              </a:rPr>
              <a:t> </a:t>
            </a:r>
            <a:r>
              <a:rPr sz="2400" i="1" spc="-5" dirty="0">
                <a:latin typeface="Calibri"/>
                <a:cs typeface="Calibri"/>
              </a:rPr>
              <a:t>směřující</a:t>
            </a:r>
            <a:r>
              <a:rPr sz="2400" i="1" spc="-10" dirty="0">
                <a:latin typeface="Calibri"/>
                <a:cs typeface="Calibri"/>
              </a:rPr>
              <a:t> </a:t>
            </a:r>
            <a:r>
              <a:rPr sz="2400" i="1" dirty="0">
                <a:latin typeface="Calibri"/>
                <a:cs typeface="Calibri"/>
              </a:rPr>
              <a:t>k</a:t>
            </a:r>
            <a:r>
              <a:rPr sz="2400" i="1" spc="-5" dirty="0">
                <a:latin typeface="Calibri"/>
                <a:cs typeface="Calibri"/>
              </a:rPr>
              <a:t> </a:t>
            </a:r>
            <a:r>
              <a:rPr sz="2400" i="1" spc="-10" dirty="0">
                <a:latin typeface="Calibri"/>
                <a:cs typeface="Calibri"/>
              </a:rPr>
              <a:t>zadání</a:t>
            </a:r>
            <a:r>
              <a:rPr sz="2400" i="1" spc="-5" dirty="0">
                <a:latin typeface="Calibri"/>
                <a:cs typeface="Calibri"/>
              </a:rPr>
              <a:t> </a:t>
            </a:r>
            <a:r>
              <a:rPr sz="2400" i="1" dirty="0">
                <a:latin typeface="Calibri"/>
                <a:cs typeface="Calibri"/>
              </a:rPr>
              <a:t>veřejné</a:t>
            </a:r>
            <a:r>
              <a:rPr sz="2400" i="1" spc="15" dirty="0">
                <a:latin typeface="Calibri"/>
                <a:cs typeface="Calibri"/>
              </a:rPr>
              <a:t> </a:t>
            </a:r>
            <a:r>
              <a:rPr sz="2400" i="1" spc="-20" dirty="0">
                <a:latin typeface="Calibri"/>
                <a:cs typeface="Calibri"/>
              </a:rPr>
              <a:t>zakázky</a:t>
            </a:r>
            <a:r>
              <a:rPr sz="2400" i="1" spc="-10" dirty="0">
                <a:latin typeface="Calibri"/>
                <a:cs typeface="Calibri"/>
              </a:rPr>
              <a:t> </a:t>
            </a:r>
            <a:r>
              <a:rPr sz="2400" i="1" spc="-25" dirty="0">
                <a:latin typeface="Calibri"/>
                <a:cs typeface="Calibri"/>
              </a:rPr>
              <a:t>za </a:t>
            </a:r>
            <a:r>
              <a:rPr sz="2400" i="1" spc="-20" dirty="0">
                <a:latin typeface="Calibri"/>
                <a:cs typeface="Calibri"/>
              </a:rPr>
              <a:t> </a:t>
            </a:r>
            <a:r>
              <a:rPr sz="2400" i="1" spc="-5" dirty="0">
                <a:latin typeface="Calibri"/>
                <a:cs typeface="Calibri"/>
              </a:rPr>
              <a:t>nepřiměřeně</a:t>
            </a:r>
            <a:r>
              <a:rPr sz="2400" i="1" dirty="0">
                <a:latin typeface="Calibri"/>
                <a:cs typeface="Calibri"/>
              </a:rPr>
              <a:t> </a:t>
            </a:r>
            <a:r>
              <a:rPr sz="2400" i="1" spc="-10" dirty="0">
                <a:latin typeface="Calibri"/>
                <a:cs typeface="Calibri"/>
              </a:rPr>
              <a:t>vysokou…cenu,</a:t>
            </a:r>
            <a:r>
              <a:rPr sz="2400" i="1" spc="15" dirty="0">
                <a:latin typeface="Calibri"/>
                <a:cs typeface="Calibri"/>
              </a:rPr>
              <a:t> </a:t>
            </a:r>
            <a:r>
              <a:rPr sz="2400" i="1" spc="-5" dirty="0">
                <a:latin typeface="Calibri"/>
                <a:cs typeface="Calibri"/>
              </a:rPr>
              <a:t>bude</a:t>
            </a:r>
            <a:r>
              <a:rPr sz="2400" i="1" dirty="0">
                <a:latin typeface="Calibri"/>
                <a:cs typeface="Calibri"/>
              </a:rPr>
              <a:t> </a:t>
            </a:r>
            <a:r>
              <a:rPr sz="2400" i="1" spc="-15" dirty="0">
                <a:latin typeface="Calibri"/>
                <a:cs typeface="Calibri"/>
              </a:rPr>
              <a:t>potrestán</a:t>
            </a:r>
            <a:r>
              <a:rPr sz="2400" i="1" spc="5" dirty="0">
                <a:latin typeface="Calibri"/>
                <a:cs typeface="Calibri"/>
              </a:rPr>
              <a:t> </a:t>
            </a:r>
            <a:r>
              <a:rPr sz="2400" i="1" spc="-5" dirty="0">
                <a:latin typeface="Calibri"/>
                <a:cs typeface="Calibri"/>
              </a:rPr>
              <a:t>odnětím </a:t>
            </a:r>
            <a:r>
              <a:rPr sz="2400" i="1" spc="-10" dirty="0">
                <a:latin typeface="Calibri"/>
                <a:cs typeface="Calibri"/>
              </a:rPr>
              <a:t>svobody </a:t>
            </a:r>
            <a:r>
              <a:rPr sz="2400" i="1" spc="-530" dirty="0">
                <a:latin typeface="Calibri"/>
                <a:cs typeface="Calibri"/>
              </a:rPr>
              <a:t> </a:t>
            </a:r>
            <a:r>
              <a:rPr sz="2400" i="1" spc="-5" dirty="0">
                <a:latin typeface="Calibri"/>
                <a:cs typeface="Calibri"/>
              </a:rPr>
              <a:t>až</a:t>
            </a:r>
            <a:r>
              <a:rPr sz="2400" i="1" spc="-15" dirty="0">
                <a:latin typeface="Calibri"/>
                <a:cs typeface="Calibri"/>
              </a:rPr>
              <a:t> </a:t>
            </a:r>
            <a:r>
              <a:rPr sz="2400" i="1" spc="-5" dirty="0">
                <a:latin typeface="Calibri"/>
                <a:cs typeface="Calibri"/>
              </a:rPr>
              <a:t>na </a:t>
            </a:r>
            <a:r>
              <a:rPr sz="2400" i="1" dirty="0">
                <a:latin typeface="Calibri"/>
                <a:cs typeface="Calibri"/>
              </a:rPr>
              <a:t>tři</a:t>
            </a:r>
            <a:r>
              <a:rPr sz="2400" i="1" spc="-15" dirty="0">
                <a:latin typeface="Calibri"/>
                <a:cs typeface="Calibri"/>
              </a:rPr>
              <a:t> léta</a:t>
            </a:r>
            <a:r>
              <a:rPr sz="2400" i="1" spc="-5" dirty="0">
                <a:latin typeface="Calibri"/>
                <a:cs typeface="Calibri"/>
              </a:rPr>
              <a:t> nebo </a:t>
            </a:r>
            <a:r>
              <a:rPr sz="2400" i="1" spc="-25" dirty="0">
                <a:latin typeface="Calibri"/>
                <a:cs typeface="Calibri"/>
              </a:rPr>
              <a:t>zákazem</a:t>
            </a:r>
            <a:r>
              <a:rPr sz="2400" i="1" dirty="0">
                <a:latin typeface="Calibri"/>
                <a:cs typeface="Calibri"/>
              </a:rPr>
              <a:t> </a:t>
            </a:r>
            <a:r>
              <a:rPr sz="2400" i="1" spc="-5" dirty="0">
                <a:latin typeface="Calibri"/>
                <a:cs typeface="Calibri"/>
              </a:rPr>
              <a:t>činnosti.</a:t>
            </a:r>
            <a:endParaRPr sz="2400" dirty="0">
              <a:latin typeface="Calibri"/>
              <a:cs typeface="Calibri"/>
            </a:endParaRPr>
          </a:p>
        </p:txBody>
      </p:sp>
    </p:spTree>
    <p:extLst>
      <p:ext uri="{BB962C8B-B14F-4D97-AF65-F5344CB8AC3E}">
        <p14:creationId xmlns:p14="http://schemas.microsoft.com/office/powerpoint/2010/main" val="2030250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38770" y="459025"/>
            <a:ext cx="5466460" cy="689291"/>
          </a:xfrm>
          <a:prstGeom prst="rect">
            <a:avLst/>
          </a:prstGeom>
        </p:spPr>
        <p:txBody>
          <a:bodyPr vert="horz" wrap="square" lIns="0" tIns="12065" rIns="0" bIns="0" rtlCol="0">
            <a:spAutoFit/>
          </a:bodyPr>
          <a:lstStyle/>
          <a:p>
            <a:pPr marL="12700">
              <a:lnSpc>
                <a:spcPct val="100000"/>
              </a:lnSpc>
              <a:spcBef>
                <a:spcPts val="95"/>
              </a:spcBef>
            </a:pPr>
            <a:r>
              <a:rPr spc="-5" dirty="0" err="1"/>
              <a:t>Další</a:t>
            </a:r>
            <a:r>
              <a:rPr spc="-90" dirty="0"/>
              <a:t> </a:t>
            </a:r>
            <a:r>
              <a:rPr lang="cs-CZ" spc="-35" dirty="0"/>
              <a:t>legislativa</a:t>
            </a:r>
            <a:endParaRPr spc="-35" dirty="0"/>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19</a:t>
            </a:fld>
            <a:endParaRPr dirty="0"/>
          </a:p>
        </p:txBody>
      </p:sp>
      <p:sp>
        <p:nvSpPr>
          <p:cNvPr id="3" name="object 3"/>
          <p:cNvSpPr txBox="1"/>
          <p:nvPr/>
        </p:nvSpPr>
        <p:spPr>
          <a:xfrm>
            <a:off x="432435" y="1676400"/>
            <a:ext cx="8279130" cy="3992760"/>
          </a:xfrm>
          <a:prstGeom prst="rect">
            <a:avLst/>
          </a:prstGeom>
        </p:spPr>
        <p:txBody>
          <a:bodyPr vert="horz" wrap="square" lIns="0" tIns="12065" rIns="0" bIns="0" rtlCol="0">
            <a:spAutoFit/>
          </a:bodyPr>
          <a:lstStyle/>
          <a:p>
            <a:pPr marL="355600" marR="5080" indent="-342900">
              <a:lnSpc>
                <a:spcPct val="100000"/>
              </a:lnSpc>
              <a:spcBef>
                <a:spcPts val="95"/>
              </a:spcBef>
              <a:buFont typeface="Arial"/>
              <a:buChar char="•"/>
              <a:tabLst>
                <a:tab pos="354965" algn="l"/>
                <a:tab pos="355600" algn="l"/>
              </a:tabLst>
            </a:pPr>
            <a:r>
              <a:rPr sz="2800" spc="-45" dirty="0">
                <a:latin typeface="Calibri"/>
                <a:cs typeface="Calibri"/>
              </a:rPr>
              <a:t>Trestní</a:t>
            </a:r>
            <a:r>
              <a:rPr sz="2800" spc="-5" dirty="0">
                <a:latin typeface="Calibri"/>
                <a:cs typeface="Calibri"/>
              </a:rPr>
              <a:t> </a:t>
            </a:r>
            <a:r>
              <a:rPr sz="2800" spc="-35" dirty="0">
                <a:latin typeface="Calibri"/>
                <a:cs typeface="Calibri"/>
              </a:rPr>
              <a:t>zákon</a:t>
            </a:r>
            <a:r>
              <a:rPr sz="2800" spc="5" dirty="0">
                <a:latin typeface="Calibri"/>
                <a:cs typeface="Calibri"/>
              </a:rPr>
              <a:t> </a:t>
            </a:r>
            <a:r>
              <a:rPr sz="2800" spc="-5" dirty="0">
                <a:latin typeface="Calibri"/>
                <a:cs typeface="Calibri"/>
              </a:rPr>
              <a:t>dále</a:t>
            </a:r>
            <a:r>
              <a:rPr sz="2800" spc="10" dirty="0">
                <a:latin typeface="Calibri"/>
                <a:cs typeface="Calibri"/>
              </a:rPr>
              <a:t> </a:t>
            </a:r>
            <a:r>
              <a:rPr sz="2800" spc="-15" dirty="0">
                <a:latin typeface="Calibri"/>
                <a:cs typeface="Calibri"/>
              </a:rPr>
              <a:t>vysvětluje,</a:t>
            </a:r>
            <a:r>
              <a:rPr sz="2800" spc="15" dirty="0">
                <a:latin typeface="Calibri"/>
                <a:cs typeface="Calibri"/>
              </a:rPr>
              <a:t> </a:t>
            </a:r>
            <a:r>
              <a:rPr sz="2800" spc="-20" dirty="0">
                <a:latin typeface="Calibri"/>
                <a:cs typeface="Calibri"/>
              </a:rPr>
              <a:t>co</a:t>
            </a:r>
            <a:r>
              <a:rPr sz="2800" spc="-5" dirty="0">
                <a:latin typeface="Calibri"/>
                <a:cs typeface="Calibri"/>
              </a:rPr>
              <a:t> je</a:t>
            </a:r>
            <a:r>
              <a:rPr sz="2800" spc="25" dirty="0">
                <a:latin typeface="Calibri"/>
                <a:cs typeface="Calibri"/>
              </a:rPr>
              <a:t> </a:t>
            </a:r>
            <a:r>
              <a:rPr sz="2800" b="1" i="1" spc="-5" dirty="0">
                <a:latin typeface="Calibri"/>
                <a:cs typeface="Calibri"/>
              </a:rPr>
              <a:t>účinná</a:t>
            </a:r>
            <a:r>
              <a:rPr sz="2800" b="1" i="1" spc="-15" dirty="0">
                <a:latin typeface="Calibri"/>
                <a:cs typeface="Calibri"/>
              </a:rPr>
              <a:t> lítost</a:t>
            </a:r>
            <a:r>
              <a:rPr sz="2800" spc="-15" dirty="0">
                <a:latin typeface="Calibri"/>
                <a:cs typeface="Calibri"/>
              </a:rPr>
              <a:t>. </a:t>
            </a:r>
            <a:r>
              <a:rPr sz="2800" spc="-705" dirty="0">
                <a:latin typeface="Calibri"/>
                <a:cs typeface="Calibri"/>
              </a:rPr>
              <a:t> </a:t>
            </a:r>
            <a:r>
              <a:rPr sz="2800" spc="-130" dirty="0">
                <a:latin typeface="Calibri"/>
                <a:cs typeface="Calibri"/>
              </a:rPr>
              <a:t>Ta</a:t>
            </a:r>
            <a:r>
              <a:rPr sz="2800" spc="-10" dirty="0">
                <a:latin typeface="Calibri"/>
                <a:cs typeface="Calibri"/>
              </a:rPr>
              <a:t> </a:t>
            </a:r>
            <a:r>
              <a:rPr sz="2800" spc="-15" dirty="0">
                <a:latin typeface="Calibri"/>
                <a:cs typeface="Calibri"/>
              </a:rPr>
              <a:t>nastane,</a:t>
            </a:r>
            <a:r>
              <a:rPr sz="2800" spc="15" dirty="0">
                <a:latin typeface="Calibri"/>
                <a:cs typeface="Calibri"/>
              </a:rPr>
              <a:t> </a:t>
            </a:r>
            <a:r>
              <a:rPr sz="2800" spc="-35" dirty="0">
                <a:latin typeface="Calibri"/>
                <a:cs typeface="Calibri"/>
              </a:rPr>
              <a:t>když</a:t>
            </a:r>
            <a:r>
              <a:rPr sz="2800" spc="-5" dirty="0">
                <a:latin typeface="Calibri"/>
                <a:cs typeface="Calibri"/>
              </a:rPr>
              <a:t> osoba</a:t>
            </a:r>
            <a:r>
              <a:rPr sz="2800" spc="20" dirty="0">
                <a:latin typeface="Calibri"/>
                <a:cs typeface="Calibri"/>
              </a:rPr>
              <a:t> </a:t>
            </a:r>
            <a:r>
              <a:rPr sz="2800" spc="-10" dirty="0">
                <a:latin typeface="Calibri"/>
                <a:cs typeface="Calibri"/>
              </a:rPr>
              <a:t>(pachatel)</a:t>
            </a:r>
            <a:r>
              <a:rPr sz="2800" spc="20" dirty="0">
                <a:latin typeface="Calibri"/>
                <a:cs typeface="Calibri"/>
              </a:rPr>
              <a:t> </a:t>
            </a:r>
            <a:r>
              <a:rPr sz="2800" spc="-15" dirty="0">
                <a:latin typeface="Calibri"/>
                <a:cs typeface="Calibri"/>
              </a:rPr>
              <a:t>dobrovolně</a:t>
            </a:r>
            <a:r>
              <a:rPr sz="2800" spc="15" dirty="0">
                <a:latin typeface="Calibri"/>
                <a:cs typeface="Calibri"/>
              </a:rPr>
              <a:t> </a:t>
            </a:r>
            <a:r>
              <a:rPr sz="2800" spc="-5" dirty="0">
                <a:latin typeface="Calibri"/>
                <a:cs typeface="Calibri"/>
              </a:rPr>
              <a:t>a </a:t>
            </a:r>
            <a:r>
              <a:rPr sz="2800" dirty="0">
                <a:latin typeface="Calibri"/>
                <a:cs typeface="Calibri"/>
              </a:rPr>
              <a:t> </a:t>
            </a:r>
            <a:r>
              <a:rPr sz="2800" spc="-15" dirty="0">
                <a:latin typeface="Calibri"/>
                <a:cs typeface="Calibri"/>
              </a:rPr>
              <a:t>bez</a:t>
            </a:r>
            <a:r>
              <a:rPr sz="2800" spc="-5" dirty="0">
                <a:latin typeface="Calibri"/>
                <a:cs typeface="Calibri"/>
              </a:rPr>
              <a:t> </a:t>
            </a:r>
            <a:r>
              <a:rPr sz="2800" spc="-10" dirty="0">
                <a:latin typeface="Calibri"/>
                <a:cs typeface="Calibri"/>
              </a:rPr>
              <a:t>zbytečného</a:t>
            </a:r>
            <a:r>
              <a:rPr sz="2800" spc="10" dirty="0">
                <a:latin typeface="Calibri"/>
                <a:cs typeface="Calibri"/>
              </a:rPr>
              <a:t> </a:t>
            </a:r>
            <a:r>
              <a:rPr sz="2800" spc="-10" dirty="0">
                <a:latin typeface="Calibri"/>
                <a:cs typeface="Calibri"/>
              </a:rPr>
              <a:t>odkladu</a:t>
            </a:r>
            <a:r>
              <a:rPr sz="2800" spc="25" dirty="0">
                <a:latin typeface="Calibri"/>
                <a:cs typeface="Calibri"/>
              </a:rPr>
              <a:t> </a:t>
            </a:r>
            <a:r>
              <a:rPr sz="2800" spc="-15" dirty="0">
                <a:latin typeface="Calibri"/>
                <a:cs typeface="Calibri"/>
              </a:rPr>
              <a:t>oznámí</a:t>
            </a:r>
            <a:r>
              <a:rPr sz="2800" spc="25" dirty="0">
                <a:latin typeface="Calibri"/>
                <a:cs typeface="Calibri"/>
              </a:rPr>
              <a:t> </a:t>
            </a:r>
            <a:r>
              <a:rPr sz="2800" spc="-10" dirty="0">
                <a:latin typeface="Calibri"/>
                <a:cs typeface="Calibri"/>
              </a:rPr>
              <a:t>způsob </a:t>
            </a:r>
            <a:r>
              <a:rPr sz="2800" spc="-5" dirty="0">
                <a:latin typeface="Calibri"/>
                <a:cs typeface="Calibri"/>
              </a:rPr>
              <a:t> </a:t>
            </a:r>
            <a:r>
              <a:rPr sz="2800" spc="-20" dirty="0">
                <a:latin typeface="Calibri"/>
                <a:cs typeface="Calibri"/>
              </a:rPr>
              <a:t>korupčního</a:t>
            </a:r>
            <a:r>
              <a:rPr sz="2800" spc="20" dirty="0">
                <a:latin typeface="Calibri"/>
                <a:cs typeface="Calibri"/>
              </a:rPr>
              <a:t> </a:t>
            </a:r>
            <a:r>
              <a:rPr sz="2800" spc="-10" dirty="0">
                <a:latin typeface="Calibri"/>
                <a:cs typeface="Calibri"/>
              </a:rPr>
              <a:t>jednání,</a:t>
            </a:r>
            <a:r>
              <a:rPr sz="2800" spc="30" dirty="0">
                <a:latin typeface="Calibri"/>
                <a:cs typeface="Calibri"/>
              </a:rPr>
              <a:t> </a:t>
            </a:r>
            <a:r>
              <a:rPr sz="2800" spc="-25" dirty="0">
                <a:latin typeface="Calibri"/>
                <a:cs typeface="Calibri"/>
              </a:rPr>
              <a:t>které</a:t>
            </a:r>
            <a:r>
              <a:rPr sz="2800" spc="5" dirty="0">
                <a:latin typeface="Calibri"/>
                <a:cs typeface="Calibri"/>
              </a:rPr>
              <a:t> </a:t>
            </a:r>
            <a:r>
              <a:rPr sz="2800" spc="-5" dirty="0">
                <a:latin typeface="Calibri"/>
                <a:cs typeface="Calibri"/>
              </a:rPr>
              <a:t>je</a:t>
            </a:r>
            <a:r>
              <a:rPr sz="2800" dirty="0">
                <a:latin typeface="Calibri"/>
                <a:cs typeface="Calibri"/>
              </a:rPr>
              <a:t> </a:t>
            </a:r>
            <a:r>
              <a:rPr sz="2800" spc="-20" dirty="0">
                <a:latin typeface="Calibri"/>
                <a:cs typeface="Calibri"/>
              </a:rPr>
              <a:t>klasifikováno</a:t>
            </a:r>
            <a:r>
              <a:rPr sz="2800" spc="30" dirty="0">
                <a:latin typeface="Calibri"/>
                <a:cs typeface="Calibri"/>
              </a:rPr>
              <a:t> </a:t>
            </a:r>
            <a:r>
              <a:rPr sz="2800" spc="-35" dirty="0">
                <a:latin typeface="Calibri"/>
                <a:cs typeface="Calibri"/>
              </a:rPr>
              <a:t>jako</a:t>
            </a:r>
            <a:endParaRPr sz="2800" dirty="0">
              <a:latin typeface="Calibri"/>
              <a:cs typeface="Calibri"/>
            </a:endParaRPr>
          </a:p>
          <a:p>
            <a:pPr marL="355600">
              <a:lnSpc>
                <a:spcPct val="100000"/>
              </a:lnSpc>
            </a:pPr>
            <a:r>
              <a:rPr sz="2800" spc="-15" dirty="0">
                <a:latin typeface="Calibri"/>
                <a:cs typeface="Calibri"/>
              </a:rPr>
              <a:t>trestné.</a:t>
            </a:r>
            <a:endParaRPr sz="2800" dirty="0">
              <a:latin typeface="Calibri"/>
              <a:cs typeface="Calibri"/>
            </a:endParaRPr>
          </a:p>
          <a:p>
            <a:pPr marL="355600" marR="439420" indent="-342900">
              <a:lnSpc>
                <a:spcPct val="100000"/>
              </a:lnSpc>
              <a:spcBef>
                <a:spcPts val="770"/>
              </a:spcBef>
              <a:buFont typeface="Arial"/>
              <a:buChar char="•"/>
              <a:tabLst>
                <a:tab pos="354965" algn="l"/>
                <a:tab pos="355600" algn="l"/>
              </a:tabLst>
            </a:pPr>
            <a:r>
              <a:rPr sz="2800" spc="-15" dirty="0">
                <a:latin typeface="Calibri"/>
                <a:cs typeface="Calibri"/>
              </a:rPr>
              <a:t>Korupční</a:t>
            </a:r>
            <a:r>
              <a:rPr sz="2800" spc="5" dirty="0">
                <a:latin typeface="Calibri"/>
                <a:cs typeface="Calibri"/>
              </a:rPr>
              <a:t> </a:t>
            </a:r>
            <a:r>
              <a:rPr sz="2800" spc="-15" dirty="0">
                <a:latin typeface="Calibri"/>
                <a:cs typeface="Calibri"/>
              </a:rPr>
              <a:t>problematika</a:t>
            </a:r>
            <a:r>
              <a:rPr sz="2800" spc="10" dirty="0">
                <a:latin typeface="Calibri"/>
                <a:cs typeface="Calibri"/>
              </a:rPr>
              <a:t> </a:t>
            </a:r>
            <a:r>
              <a:rPr sz="2800" spc="-5" dirty="0">
                <a:latin typeface="Calibri"/>
                <a:cs typeface="Calibri"/>
              </a:rPr>
              <a:t>je</a:t>
            </a:r>
            <a:r>
              <a:rPr sz="2800" spc="-20" dirty="0">
                <a:latin typeface="Calibri"/>
                <a:cs typeface="Calibri"/>
              </a:rPr>
              <a:t> </a:t>
            </a:r>
            <a:r>
              <a:rPr sz="2800" spc="-15" dirty="0">
                <a:latin typeface="Calibri"/>
                <a:cs typeface="Calibri"/>
              </a:rPr>
              <a:t>součástí</a:t>
            </a:r>
            <a:r>
              <a:rPr sz="2800" spc="20" dirty="0">
                <a:latin typeface="Calibri"/>
                <a:cs typeface="Calibri"/>
              </a:rPr>
              <a:t> </a:t>
            </a:r>
            <a:r>
              <a:rPr sz="2800" spc="-5" dirty="0">
                <a:latin typeface="Calibri"/>
                <a:cs typeface="Calibri"/>
              </a:rPr>
              <a:t>dalších </a:t>
            </a:r>
            <a:r>
              <a:rPr sz="2800" dirty="0">
                <a:latin typeface="Calibri"/>
                <a:cs typeface="Calibri"/>
              </a:rPr>
              <a:t> </a:t>
            </a:r>
            <a:r>
              <a:rPr sz="2800" spc="-35" dirty="0">
                <a:latin typeface="Calibri"/>
                <a:cs typeface="Calibri"/>
              </a:rPr>
              <a:t>zákonů</a:t>
            </a:r>
            <a:r>
              <a:rPr sz="2800" spc="5" dirty="0">
                <a:latin typeface="Calibri"/>
                <a:cs typeface="Calibri"/>
              </a:rPr>
              <a:t> </a:t>
            </a:r>
            <a:r>
              <a:rPr sz="2800" spc="-30" dirty="0">
                <a:latin typeface="Calibri"/>
                <a:cs typeface="Calibri"/>
              </a:rPr>
              <a:t>České</a:t>
            </a:r>
            <a:r>
              <a:rPr sz="2800" dirty="0">
                <a:latin typeface="Calibri"/>
                <a:cs typeface="Calibri"/>
              </a:rPr>
              <a:t> </a:t>
            </a:r>
            <a:r>
              <a:rPr sz="2800" spc="-30" dirty="0">
                <a:latin typeface="Calibri"/>
                <a:cs typeface="Calibri"/>
              </a:rPr>
              <a:t>republiky,</a:t>
            </a:r>
            <a:r>
              <a:rPr sz="2800" spc="10" dirty="0">
                <a:latin typeface="Calibri"/>
                <a:cs typeface="Calibri"/>
              </a:rPr>
              <a:t> </a:t>
            </a:r>
            <a:r>
              <a:rPr sz="2800" spc="-70" dirty="0" err="1">
                <a:latin typeface="Calibri"/>
                <a:cs typeface="Calibri"/>
              </a:rPr>
              <a:t>např</a:t>
            </a:r>
            <a:r>
              <a:rPr sz="2800" spc="-70" dirty="0">
                <a:latin typeface="Calibri"/>
                <a:cs typeface="Calibri"/>
              </a:rPr>
              <a:t>.</a:t>
            </a:r>
            <a:r>
              <a:rPr lang="cs-CZ" sz="2800" spc="-70" dirty="0">
                <a:latin typeface="Calibri"/>
                <a:cs typeface="Calibri"/>
              </a:rPr>
              <a:t>:</a:t>
            </a:r>
            <a:r>
              <a:rPr sz="2800" spc="35" dirty="0">
                <a:latin typeface="Calibri"/>
                <a:cs typeface="Calibri"/>
              </a:rPr>
              <a:t> </a:t>
            </a:r>
            <a:r>
              <a:rPr sz="2800" b="1" spc="-15" dirty="0">
                <a:latin typeface="Calibri"/>
                <a:cs typeface="Calibri"/>
              </a:rPr>
              <a:t>občanského </a:t>
            </a:r>
            <a:r>
              <a:rPr sz="2800" b="1" spc="-10" dirty="0">
                <a:latin typeface="Calibri"/>
                <a:cs typeface="Calibri"/>
              </a:rPr>
              <a:t> </a:t>
            </a:r>
            <a:r>
              <a:rPr sz="2800" b="1" spc="-25" dirty="0" err="1">
                <a:latin typeface="Calibri"/>
                <a:cs typeface="Calibri"/>
              </a:rPr>
              <a:t>zákoníku</a:t>
            </a:r>
            <a:r>
              <a:rPr sz="2800" b="1" spc="-25" dirty="0">
                <a:latin typeface="Calibri"/>
                <a:cs typeface="Calibri"/>
              </a:rPr>
              <a:t>,</a:t>
            </a:r>
            <a:r>
              <a:rPr sz="2800" b="1" spc="5" dirty="0">
                <a:latin typeface="Calibri"/>
                <a:cs typeface="Calibri"/>
              </a:rPr>
              <a:t> </a:t>
            </a:r>
            <a:r>
              <a:rPr sz="2800" b="1" spc="-25" dirty="0">
                <a:latin typeface="Calibri"/>
                <a:cs typeface="Calibri"/>
              </a:rPr>
              <a:t>zákona</a:t>
            </a:r>
            <a:r>
              <a:rPr sz="2800" b="1" dirty="0">
                <a:latin typeface="Calibri"/>
                <a:cs typeface="Calibri"/>
              </a:rPr>
              <a:t> </a:t>
            </a:r>
            <a:r>
              <a:rPr sz="2800" b="1" spc="-5" dirty="0">
                <a:latin typeface="Calibri"/>
                <a:cs typeface="Calibri"/>
              </a:rPr>
              <a:t>o </a:t>
            </a:r>
            <a:r>
              <a:rPr sz="2800" b="1" dirty="0">
                <a:latin typeface="Calibri"/>
                <a:cs typeface="Calibri"/>
              </a:rPr>
              <a:t> </a:t>
            </a:r>
            <a:r>
              <a:rPr sz="2800" b="1" spc="-10" dirty="0">
                <a:latin typeface="Calibri"/>
                <a:cs typeface="Calibri"/>
              </a:rPr>
              <a:t>svobodném</a:t>
            </a:r>
            <a:r>
              <a:rPr sz="2800" b="1" spc="-5" dirty="0">
                <a:latin typeface="Calibri"/>
                <a:cs typeface="Calibri"/>
              </a:rPr>
              <a:t> </a:t>
            </a:r>
            <a:r>
              <a:rPr sz="2800" b="1" spc="-10" dirty="0">
                <a:latin typeface="Calibri"/>
                <a:cs typeface="Calibri"/>
              </a:rPr>
              <a:t>přístupu</a:t>
            </a:r>
            <a:r>
              <a:rPr sz="2800" b="1" spc="-20" dirty="0">
                <a:latin typeface="Calibri"/>
                <a:cs typeface="Calibri"/>
              </a:rPr>
              <a:t> </a:t>
            </a:r>
            <a:r>
              <a:rPr sz="2800" b="1" spc="-5" dirty="0">
                <a:latin typeface="Calibri"/>
                <a:cs typeface="Calibri"/>
              </a:rPr>
              <a:t>k </a:t>
            </a:r>
            <a:r>
              <a:rPr sz="2800" b="1" spc="-10" dirty="0">
                <a:latin typeface="Calibri"/>
                <a:cs typeface="Calibri"/>
              </a:rPr>
              <a:t>informacím,</a:t>
            </a:r>
            <a:r>
              <a:rPr sz="2800" b="1" spc="-5" dirty="0">
                <a:latin typeface="Calibri"/>
                <a:cs typeface="Calibri"/>
              </a:rPr>
              <a:t> </a:t>
            </a:r>
            <a:r>
              <a:rPr sz="2800" b="1" spc="-25" dirty="0">
                <a:latin typeface="Calibri"/>
                <a:cs typeface="Calibri"/>
              </a:rPr>
              <a:t>zákona</a:t>
            </a:r>
            <a:r>
              <a:rPr sz="2800" b="1" dirty="0">
                <a:latin typeface="Calibri"/>
                <a:cs typeface="Calibri"/>
              </a:rPr>
              <a:t> </a:t>
            </a:r>
            <a:r>
              <a:rPr sz="2800" b="1" spc="-5" dirty="0">
                <a:latin typeface="Calibri"/>
                <a:cs typeface="Calibri"/>
              </a:rPr>
              <a:t>o </a:t>
            </a:r>
            <a:r>
              <a:rPr sz="2800" b="1" spc="-710" dirty="0">
                <a:latin typeface="Calibri"/>
                <a:cs typeface="Calibri"/>
              </a:rPr>
              <a:t> </a:t>
            </a:r>
            <a:r>
              <a:rPr sz="2800" b="1" spc="-25" dirty="0">
                <a:latin typeface="Calibri"/>
                <a:cs typeface="Calibri"/>
              </a:rPr>
              <a:t>veřejných</a:t>
            </a:r>
            <a:r>
              <a:rPr sz="2800" b="1" spc="-10" dirty="0">
                <a:latin typeface="Calibri"/>
                <a:cs typeface="Calibri"/>
              </a:rPr>
              <a:t> </a:t>
            </a:r>
            <a:r>
              <a:rPr sz="2800" b="1" spc="-20" dirty="0">
                <a:latin typeface="Calibri"/>
                <a:cs typeface="Calibri"/>
              </a:rPr>
              <a:t>zakázkách</a:t>
            </a:r>
            <a:r>
              <a:rPr sz="2800" b="1" dirty="0">
                <a:latin typeface="Calibri"/>
                <a:cs typeface="Calibri"/>
              </a:rPr>
              <a:t> </a:t>
            </a:r>
            <a:r>
              <a:rPr sz="2800" spc="-5" dirty="0">
                <a:latin typeface="Calibri"/>
                <a:cs typeface="Calibri"/>
              </a:rPr>
              <a:t>a dalších.</a:t>
            </a:r>
            <a:endParaRPr sz="2800" dirty="0">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43100" y="541119"/>
            <a:ext cx="5257800" cy="513080"/>
          </a:xfrm>
          <a:prstGeom prst="rect">
            <a:avLst/>
          </a:prstGeom>
        </p:spPr>
        <p:txBody>
          <a:bodyPr vert="horz" wrap="square" lIns="0" tIns="12065" rIns="0" bIns="0" rtlCol="0">
            <a:noAutofit/>
          </a:bodyPr>
          <a:lstStyle/>
          <a:p>
            <a:pPr marL="12700">
              <a:lnSpc>
                <a:spcPct val="100000"/>
              </a:lnSpc>
              <a:spcBef>
                <a:spcPts val="95"/>
              </a:spcBef>
            </a:pPr>
            <a:r>
              <a:rPr spc="-65" dirty="0"/>
              <a:t>K</a:t>
            </a:r>
            <a:r>
              <a:rPr spc="-5" dirty="0"/>
              <a:t>orupce</a:t>
            </a:r>
          </a:p>
        </p:txBody>
      </p:sp>
      <p:sp>
        <p:nvSpPr>
          <p:cNvPr id="4" name="object 4"/>
          <p:cNvSpPr txBox="1"/>
          <p:nvPr/>
        </p:nvSpPr>
        <p:spPr>
          <a:xfrm>
            <a:off x="6632447" y="6432550"/>
            <a:ext cx="141605" cy="254000"/>
          </a:xfrm>
          <a:prstGeom prst="rect">
            <a:avLst/>
          </a:prstGeom>
        </p:spPr>
        <p:txBody>
          <a:bodyPr vert="horz" wrap="square" lIns="0" tIns="0" rIns="0" bIns="0" rtlCol="0">
            <a:spAutoFit/>
          </a:bodyPr>
          <a:lstStyle/>
          <a:p>
            <a:pPr marL="12700">
              <a:lnSpc>
                <a:spcPts val="1810"/>
              </a:lnSpc>
            </a:pPr>
            <a:r>
              <a:rPr sz="1800" dirty="0">
                <a:latin typeface="Calibri"/>
                <a:cs typeface="Calibri"/>
              </a:rPr>
              <a:t>2</a:t>
            </a:r>
            <a:endParaRPr sz="1800">
              <a:latin typeface="Calibri"/>
              <a:cs typeface="Calibri"/>
            </a:endParaRPr>
          </a:p>
        </p:txBody>
      </p:sp>
      <p:sp>
        <p:nvSpPr>
          <p:cNvPr id="3" name="object 3"/>
          <p:cNvSpPr txBox="1"/>
          <p:nvPr/>
        </p:nvSpPr>
        <p:spPr>
          <a:xfrm>
            <a:off x="380491" y="1250898"/>
            <a:ext cx="8032115" cy="4220210"/>
          </a:xfrm>
          <a:prstGeom prst="rect">
            <a:avLst/>
          </a:prstGeom>
        </p:spPr>
        <p:txBody>
          <a:bodyPr vert="horz" wrap="square" lIns="0" tIns="109855" rIns="0" bIns="0" rtlCol="0">
            <a:spAutoFit/>
          </a:bodyPr>
          <a:lstStyle/>
          <a:p>
            <a:pPr marL="355600" indent="-342900" algn="just">
              <a:lnSpc>
                <a:spcPct val="100000"/>
              </a:lnSpc>
              <a:spcBef>
                <a:spcPts val="865"/>
              </a:spcBef>
              <a:buFont typeface="Arial"/>
              <a:buChar char="•"/>
              <a:tabLst>
                <a:tab pos="355600" algn="l"/>
              </a:tabLst>
            </a:pPr>
            <a:r>
              <a:rPr sz="3200" spc="-15" dirty="0">
                <a:latin typeface="Calibri"/>
                <a:cs typeface="Calibri"/>
              </a:rPr>
              <a:t>Korupce</a:t>
            </a:r>
            <a:r>
              <a:rPr sz="3200" spc="-10" dirty="0">
                <a:latin typeface="Calibri"/>
                <a:cs typeface="Calibri"/>
              </a:rPr>
              <a:t> </a:t>
            </a:r>
            <a:r>
              <a:rPr sz="3200" dirty="0">
                <a:latin typeface="Calibri"/>
                <a:cs typeface="Calibri"/>
              </a:rPr>
              <a:t>je</a:t>
            </a:r>
            <a:r>
              <a:rPr sz="3200" spc="10" dirty="0">
                <a:latin typeface="Calibri"/>
                <a:cs typeface="Calibri"/>
              </a:rPr>
              <a:t> </a:t>
            </a:r>
            <a:r>
              <a:rPr sz="3200" i="1" spc="-10" dirty="0">
                <a:latin typeface="Calibri"/>
                <a:cs typeface="Calibri"/>
              </a:rPr>
              <a:t>nemoc</a:t>
            </a:r>
            <a:r>
              <a:rPr sz="3200" i="1" spc="15" dirty="0">
                <a:latin typeface="Calibri"/>
                <a:cs typeface="Calibri"/>
              </a:rPr>
              <a:t> </a:t>
            </a:r>
            <a:r>
              <a:rPr sz="3200" spc="-15" dirty="0">
                <a:latin typeface="Calibri"/>
                <a:cs typeface="Calibri"/>
              </a:rPr>
              <a:t>společenského</a:t>
            </a:r>
            <a:r>
              <a:rPr sz="3200" spc="20" dirty="0">
                <a:latin typeface="Calibri"/>
                <a:cs typeface="Calibri"/>
              </a:rPr>
              <a:t> </a:t>
            </a:r>
            <a:r>
              <a:rPr sz="3200" spc="-25" dirty="0">
                <a:latin typeface="Calibri"/>
                <a:cs typeface="Calibri"/>
              </a:rPr>
              <a:t>systému.</a:t>
            </a:r>
            <a:endParaRPr sz="3200" dirty="0">
              <a:latin typeface="Calibri"/>
              <a:cs typeface="Calibri"/>
            </a:endParaRPr>
          </a:p>
          <a:p>
            <a:pPr marL="355600" marR="513715" indent="-342900" algn="just">
              <a:lnSpc>
                <a:spcPct val="100000"/>
              </a:lnSpc>
              <a:spcBef>
                <a:spcPts val="770"/>
              </a:spcBef>
              <a:buFont typeface="Arial"/>
              <a:buChar char="•"/>
              <a:tabLst>
                <a:tab pos="355600" algn="l"/>
              </a:tabLst>
            </a:pPr>
            <a:r>
              <a:rPr sz="3200" spc="-20" dirty="0">
                <a:latin typeface="Calibri"/>
                <a:cs typeface="Calibri"/>
              </a:rPr>
              <a:t>Důsledkem </a:t>
            </a:r>
            <a:r>
              <a:rPr sz="3200" spc="-25" dirty="0">
                <a:latin typeface="Calibri"/>
                <a:cs typeface="Calibri"/>
              </a:rPr>
              <a:t>korupce </a:t>
            </a:r>
            <a:r>
              <a:rPr sz="3200" spc="-20" dirty="0">
                <a:latin typeface="Calibri"/>
                <a:cs typeface="Calibri"/>
              </a:rPr>
              <a:t>může </a:t>
            </a:r>
            <a:r>
              <a:rPr sz="3200" spc="-5" dirty="0">
                <a:latin typeface="Calibri"/>
                <a:cs typeface="Calibri"/>
              </a:rPr>
              <a:t>být </a:t>
            </a:r>
            <a:r>
              <a:rPr sz="3200" spc="-30" dirty="0">
                <a:latin typeface="Calibri"/>
                <a:cs typeface="Calibri"/>
              </a:rPr>
              <a:t>ztráta </a:t>
            </a:r>
            <a:r>
              <a:rPr sz="3200" spc="-10" dirty="0">
                <a:latin typeface="Calibri"/>
                <a:cs typeface="Calibri"/>
              </a:rPr>
              <a:t>důvěry </a:t>
            </a:r>
            <a:r>
              <a:rPr sz="3200" spc="-710" dirty="0">
                <a:latin typeface="Calibri"/>
                <a:cs typeface="Calibri"/>
              </a:rPr>
              <a:t> </a:t>
            </a:r>
            <a:r>
              <a:rPr sz="3200" spc="-10" dirty="0">
                <a:latin typeface="Calibri"/>
                <a:cs typeface="Calibri"/>
              </a:rPr>
              <a:t>občana </a:t>
            </a:r>
            <a:r>
              <a:rPr sz="3200" spc="-5" dirty="0">
                <a:latin typeface="Calibri"/>
                <a:cs typeface="Calibri"/>
              </a:rPr>
              <a:t>v </a:t>
            </a:r>
            <a:r>
              <a:rPr sz="3200" spc="-15" dirty="0">
                <a:latin typeface="Calibri"/>
                <a:cs typeface="Calibri"/>
              </a:rPr>
              <a:t>poctivost </a:t>
            </a:r>
            <a:r>
              <a:rPr sz="3200" spc="-5" dirty="0">
                <a:latin typeface="Calibri"/>
                <a:cs typeface="Calibri"/>
              </a:rPr>
              <a:t>a </a:t>
            </a:r>
            <a:r>
              <a:rPr sz="3200" spc="-15" dirty="0">
                <a:latin typeface="Calibri"/>
                <a:cs typeface="Calibri"/>
              </a:rPr>
              <a:t>nestrannost fungování </a:t>
            </a:r>
            <a:r>
              <a:rPr sz="3200" spc="-710" dirty="0">
                <a:latin typeface="Calibri"/>
                <a:cs typeface="Calibri"/>
              </a:rPr>
              <a:t> </a:t>
            </a:r>
            <a:r>
              <a:rPr sz="3200" spc="-20" dirty="0">
                <a:latin typeface="Calibri"/>
                <a:cs typeface="Calibri"/>
              </a:rPr>
              <a:t>státních</a:t>
            </a:r>
            <a:r>
              <a:rPr sz="3200" spc="25" dirty="0">
                <a:latin typeface="Calibri"/>
                <a:cs typeface="Calibri"/>
              </a:rPr>
              <a:t> </a:t>
            </a:r>
            <a:r>
              <a:rPr sz="3200" spc="-5" dirty="0">
                <a:latin typeface="Calibri"/>
                <a:cs typeface="Calibri"/>
              </a:rPr>
              <a:t>institucí,</a:t>
            </a:r>
            <a:r>
              <a:rPr sz="3200" spc="20" dirty="0">
                <a:latin typeface="Calibri"/>
                <a:cs typeface="Calibri"/>
              </a:rPr>
              <a:t> </a:t>
            </a:r>
            <a:r>
              <a:rPr sz="3200" spc="-10" dirty="0">
                <a:latin typeface="Calibri"/>
                <a:cs typeface="Calibri"/>
              </a:rPr>
              <a:t>pokřivení</a:t>
            </a:r>
            <a:r>
              <a:rPr sz="3200" spc="15" dirty="0">
                <a:latin typeface="Calibri"/>
                <a:cs typeface="Calibri"/>
              </a:rPr>
              <a:t> </a:t>
            </a:r>
            <a:r>
              <a:rPr sz="3200" spc="-5" dirty="0">
                <a:latin typeface="Calibri"/>
                <a:cs typeface="Calibri"/>
              </a:rPr>
              <a:t>tržních</a:t>
            </a:r>
            <a:r>
              <a:rPr sz="3200" spc="15" dirty="0">
                <a:latin typeface="Calibri"/>
                <a:cs typeface="Calibri"/>
              </a:rPr>
              <a:t> </a:t>
            </a:r>
            <a:r>
              <a:rPr sz="3200" spc="-25" dirty="0">
                <a:latin typeface="Calibri"/>
                <a:cs typeface="Calibri"/>
              </a:rPr>
              <a:t>vazeb,</a:t>
            </a:r>
            <a:endParaRPr sz="3200" dirty="0">
              <a:latin typeface="Calibri"/>
              <a:cs typeface="Calibri"/>
            </a:endParaRPr>
          </a:p>
          <a:p>
            <a:pPr marL="355600" algn="just">
              <a:lnSpc>
                <a:spcPct val="100000"/>
              </a:lnSpc>
            </a:pPr>
            <a:r>
              <a:rPr sz="3200" spc="-20" dirty="0">
                <a:latin typeface="Calibri"/>
                <a:cs typeface="Calibri"/>
              </a:rPr>
              <a:t>ekonomický</a:t>
            </a:r>
            <a:r>
              <a:rPr sz="3200" dirty="0">
                <a:latin typeface="Calibri"/>
                <a:cs typeface="Calibri"/>
              </a:rPr>
              <a:t> </a:t>
            </a:r>
            <a:r>
              <a:rPr sz="3200" spc="-5" dirty="0">
                <a:latin typeface="Calibri"/>
                <a:cs typeface="Calibri"/>
              </a:rPr>
              <a:t>úpadek</a:t>
            </a:r>
            <a:r>
              <a:rPr sz="3200" spc="10" dirty="0">
                <a:latin typeface="Calibri"/>
                <a:cs typeface="Calibri"/>
              </a:rPr>
              <a:t> </a:t>
            </a:r>
            <a:r>
              <a:rPr sz="3200" dirty="0">
                <a:latin typeface="Calibri"/>
                <a:cs typeface="Calibri"/>
              </a:rPr>
              <a:t>a</a:t>
            </a:r>
            <a:r>
              <a:rPr sz="3200" spc="-5" dirty="0">
                <a:latin typeface="Calibri"/>
                <a:cs typeface="Calibri"/>
              </a:rPr>
              <a:t> </a:t>
            </a:r>
            <a:r>
              <a:rPr sz="3200" spc="-15" dirty="0">
                <a:latin typeface="Calibri"/>
                <a:cs typeface="Calibri"/>
              </a:rPr>
              <a:t>destabilizace</a:t>
            </a:r>
            <a:r>
              <a:rPr sz="3200" spc="10" dirty="0">
                <a:latin typeface="Calibri"/>
                <a:cs typeface="Calibri"/>
              </a:rPr>
              <a:t> </a:t>
            </a:r>
            <a:r>
              <a:rPr sz="3200" spc="-20" dirty="0">
                <a:latin typeface="Calibri"/>
                <a:cs typeface="Calibri"/>
              </a:rPr>
              <a:t>státu.</a:t>
            </a:r>
            <a:endParaRPr sz="3200" dirty="0">
              <a:latin typeface="Calibri"/>
              <a:cs typeface="Calibri"/>
            </a:endParaRPr>
          </a:p>
          <a:p>
            <a:pPr marL="355600" marR="5080" indent="-342900" algn="just">
              <a:lnSpc>
                <a:spcPct val="100000"/>
              </a:lnSpc>
              <a:spcBef>
                <a:spcPts val="770"/>
              </a:spcBef>
              <a:buFont typeface="Arial"/>
              <a:buChar char="•"/>
              <a:tabLst>
                <a:tab pos="355600" algn="l"/>
              </a:tabLst>
            </a:pPr>
            <a:r>
              <a:rPr sz="3200" spc="-15" dirty="0">
                <a:latin typeface="Calibri"/>
                <a:cs typeface="Calibri"/>
              </a:rPr>
              <a:t>Korupce </a:t>
            </a:r>
            <a:r>
              <a:rPr sz="3200" dirty="0">
                <a:latin typeface="Calibri"/>
                <a:cs typeface="Calibri"/>
              </a:rPr>
              <a:t>je </a:t>
            </a:r>
            <a:r>
              <a:rPr sz="3200" spc="-15" dirty="0">
                <a:latin typeface="Calibri"/>
                <a:cs typeface="Calibri"/>
              </a:rPr>
              <a:t>slovo </a:t>
            </a:r>
            <a:r>
              <a:rPr sz="3200" spc="-20" dirty="0">
                <a:latin typeface="Calibri"/>
                <a:cs typeface="Calibri"/>
              </a:rPr>
              <a:t>latinského </a:t>
            </a:r>
            <a:r>
              <a:rPr sz="3200" spc="-10" dirty="0">
                <a:latin typeface="Calibri"/>
                <a:cs typeface="Calibri"/>
              </a:rPr>
              <a:t>původu </a:t>
            </a:r>
            <a:r>
              <a:rPr sz="3200" spc="-25" dirty="0">
                <a:latin typeface="Calibri"/>
                <a:cs typeface="Calibri"/>
              </a:rPr>
              <a:t>odvozené </a:t>
            </a:r>
            <a:r>
              <a:rPr sz="3200" spc="-20" dirty="0">
                <a:latin typeface="Calibri"/>
                <a:cs typeface="Calibri"/>
              </a:rPr>
              <a:t> </a:t>
            </a:r>
            <a:r>
              <a:rPr sz="3200" spc="-5" dirty="0">
                <a:latin typeface="Calibri"/>
                <a:cs typeface="Calibri"/>
              </a:rPr>
              <a:t>od </a:t>
            </a:r>
            <a:r>
              <a:rPr sz="3200" spc="-20" dirty="0">
                <a:latin typeface="Calibri"/>
                <a:cs typeface="Calibri"/>
              </a:rPr>
              <a:t>slova </a:t>
            </a:r>
            <a:r>
              <a:rPr sz="3200" b="1" spc="-10" dirty="0">
                <a:latin typeface="Calibri"/>
                <a:cs typeface="Calibri"/>
              </a:rPr>
              <a:t>rumpere</a:t>
            </a:r>
            <a:r>
              <a:rPr sz="3200" spc="-10" dirty="0">
                <a:latin typeface="Calibri"/>
                <a:cs typeface="Calibri"/>
              </a:rPr>
              <a:t>, </a:t>
            </a:r>
            <a:r>
              <a:rPr sz="3200" spc="-20" dirty="0">
                <a:latin typeface="Calibri"/>
                <a:cs typeface="Calibri"/>
              </a:rPr>
              <a:t>které </a:t>
            </a:r>
            <a:r>
              <a:rPr sz="3200" spc="-5" dirty="0">
                <a:latin typeface="Calibri"/>
                <a:cs typeface="Calibri"/>
              </a:rPr>
              <a:t>má mnoho významů, </a:t>
            </a:r>
            <a:r>
              <a:rPr sz="3200" dirty="0">
                <a:latin typeface="Calibri"/>
                <a:cs typeface="Calibri"/>
              </a:rPr>
              <a:t> </a:t>
            </a:r>
            <a:r>
              <a:rPr sz="3200" spc="-15" dirty="0">
                <a:latin typeface="Calibri"/>
                <a:cs typeface="Calibri"/>
              </a:rPr>
              <a:t>nejčastěji</a:t>
            </a:r>
            <a:r>
              <a:rPr sz="3200" dirty="0">
                <a:latin typeface="Calibri"/>
                <a:cs typeface="Calibri"/>
              </a:rPr>
              <a:t> </a:t>
            </a:r>
            <a:r>
              <a:rPr sz="3200" spc="-5" dirty="0">
                <a:latin typeface="Calibri"/>
                <a:cs typeface="Calibri"/>
              </a:rPr>
              <a:t>je </a:t>
            </a:r>
            <a:r>
              <a:rPr sz="3200" spc="-10" dirty="0">
                <a:latin typeface="Calibri"/>
                <a:cs typeface="Calibri"/>
              </a:rPr>
              <a:t>používán</a:t>
            </a:r>
            <a:r>
              <a:rPr sz="3200" spc="25" dirty="0">
                <a:latin typeface="Calibri"/>
                <a:cs typeface="Calibri"/>
              </a:rPr>
              <a:t> </a:t>
            </a:r>
            <a:r>
              <a:rPr sz="3200" spc="-15" dirty="0">
                <a:latin typeface="Calibri"/>
                <a:cs typeface="Calibri"/>
              </a:rPr>
              <a:t>výraz</a:t>
            </a:r>
            <a:r>
              <a:rPr sz="3200" spc="30" dirty="0">
                <a:latin typeface="Calibri"/>
                <a:cs typeface="Calibri"/>
              </a:rPr>
              <a:t> </a:t>
            </a:r>
            <a:r>
              <a:rPr sz="3200" i="1" spc="-10" dirty="0">
                <a:latin typeface="Calibri"/>
                <a:cs typeface="Calibri"/>
              </a:rPr>
              <a:t>zlomit,</a:t>
            </a:r>
            <a:r>
              <a:rPr sz="3200" i="1" spc="15" dirty="0">
                <a:latin typeface="Calibri"/>
                <a:cs typeface="Calibri"/>
              </a:rPr>
              <a:t> </a:t>
            </a:r>
            <a:r>
              <a:rPr sz="3200" i="1" spc="-5" dirty="0">
                <a:latin typeface="Calibri"/>
                <a:cs typeface="Calibri"/>
              </a:rPr>
              <a:t>přetrhnout</a:t>
            </a:r>
            <a:r>
              <a:rPr sz="3200" spc="-5" dirty="0">
                <a:latin typeface="Calibri"/>
                <a:cs typeface="Calibri"/>
              </a:rPr>
              <a:t>.</a:t>
            </a:r>
            <a:endParaRPr sz="3200" dirty="0">
              <a:latin typeface="Calibri"/>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3000" y="497616"/>
            <a:ext cx="6085713" cy="689291"/>
          </a:xfrm>
          <a:prstGeom prst="rect">
            <a:avLst/>
          </a:prstGeom>
        </p:spPr>
        <p:txBody>
          <a:bodyPr vert="horz" wrap="square" lIns="0" tIns="12065" rIns="0" bIns="0" rtlCol="0">
            <a:spAutoFit/>
          </a:bodyPr>
          <a:lstStyle/>
          <a:p>
            <a:pPr marL="12700">
              <a:lnSpc>
                <a:spcPct val="100000"/>
              </a:lnSpc>
              <a:spcBef>
                <a:spcPts val="95"/>
              </a:spcBef>
            </a:pPr>
            <a:r>
              <a:rPr spc="-35" dirty="0"/>
              <a:t>Typy</a:t>
            </a:r>
            <a:r>
              <a:rPr spc="-75" dirty="0"/>
              <a:t> </a:t>
            </a:r>
            <a:r>
              <a:rPr spc="-15" dirty="0"/>
              <a:t>korupce</a:t>
            </a:r>
          </a:p>
        </p:txBody>
      </p:sp>
      <p:sp>
        <p:nvSpPr>
          <p:cNvPr id="3" name="object 3"/>
          <p:cNvSpPr txBox="1"/>
          <p:nvPr/>
        </p:nvSpPr>
        <p:spPr>
          <a:xfrm>
            <a:off x="436562" y="1307434"/>
            <a:ext cx="8270875" cy="4526239"/>
          </a:xfrm>
          <a:prstGeom prst="rect">
            <a:avLst/>
          </a:prstGeom>
        </p:spPr>
        <p:txBody>
          <a:bodyPr vert="horz" wrap="square" lIns="0" tIns="12065" rIns="0" bIns="0" rtlCol="0">
            <a:spAutoFit/>
          </a:bodyPr>
          <a:lstStyle/>
          <a:p>
            <a:pPr marL="355600" marR="341630" indent="-342900">
              <a:lnSpc>
                <a:spcPct val="100000"/>
              </a:lnSpc>
              <a:spcBef>
                <a:spcPts val="95"/>
              </a:spcBef>
              <a:buFont typeface="Arial"/>
              <a:buChar char="•"/>
              <a:tabLst>
                <a:tab pos="354965" algn="l"/>
                <a:tab pos="355600" algn="l"/>
              </a:tabLst>
            </a:pPr>
            <a:r>
              <a:rPr sz="2800" spc="-25" dirty="0">
                <a:latin typeface="Calibri"/>
                <a:cs typeface="Calibri"/>
              </a:rPr>
              <a:t>Rozdělení</a:t>
            </a:r>
            <a:r>
              <a:rPr sz="2800" spc="5" dirty="0">
                <a:latin typeface="Calibri"/>
                <a:cs typeface="Calibri"/>
              </a:rPr>
              <a:t> </a:t>
            </a:r>
            <a:r>
              <a:rPr sz="2800" spc="-25" dirty="0">
                <a:latin typeface="Calibri"/>
                <a:cs typeface="Calibri"/>
              </a:rPr>
              <a:t>korupce</a:t>
            </a:r>
            <a:r>
              <a:rPr sz="2800" spc="-5" dirty="0">
                <a:latin typeface="Calibri"/>
                <a:cs typeface="Calibri"/>
              </a:rPr>
              <a:t> na</a:t>
            </a:r>
            <a:r>
              <a:rPr sz="2800" spc="45" dirty="0">
                <a:latin typeface="Calibri"/>
                <a:cs typeface="Calibri"/>
              </a:rPr>
              <a:t> </a:t>
            </a:r>
            <a:r>
              <a:rPr sz="2800" b="1" spc="-20" dirty="0">
                <a:latin typeface="Calibri"/>
                <a:cs typeface="Calibri"/>
              </a:rPr>
              <a:t>funkční</a:t>
            </a:r>
            <a:r>
              <a:rPr sz="2800" b="1" spc="5" dirty="0">
                <a:latin typeface="Calibri"/>
                <a:cs typeface="Calibri"/>
              </a:rPr>
              <a:t> </a:t>
            </a:r>
            <a:r>
              <a:rPr sz="2800" spc="-10" dirty="0">
                <a:latin typeface="Calibri"/>
                <a:cs typeface="Calibri"/>
              </a:rPr>
              <a:t>(běžná,</a:t>
            </a:r>
            <a:r>
              <a:rPr sz="2800" spc="15" dirty="0">
                <a:latin typeface="Calibri"/>
                <a:cs typeface="Calibri"/>
              </a:rPr>
              <a:t> </a:t>
            </a:r>
            <a:r>
              <a:rPr sz="2800" spc="-10" dirty="0">
                <a:latin typeface="Calibri"/>
                <a:cs typeface="Calibri"/>
              </a:rPr>
              <a:t>osobní, </a:t>
            </a:r>
            <a:r>
              <a:rPr sz="2800" spc="-5" dirty="0">
                <a:latin typeface="Calibri"/>
                <a:cs typeface="Calibri"/>
              </a:rPr>
              <a:t> </a:t>
            </a:r>
            <a:r>
              <a:rPr sz="2800" spc="-25" dirty="0">
                <a:latin typeface="Calibri"/>
                <a:cs typeface="Calibri"/>
              </a:rPr>
              <a:t>korupce</a:t>
            </a:r>
            <a:r>
              <a:rPr sz="2800" spc="-5" dirty="0">
                <a:latin typeface="Calibri"/>
                <a:cs typeface="Calibri"/>
              </a:rPr>
              <a:t> </a:t>
            </a:r>
            <a:r>
              <a:rPr sz="2800" spc="-25" dirty="0">
                <a:latin typeface="Calibri"/>
                <a:cs typeface="Calibri"/>
              </a:rPr>
              <a:t>pro</a:t>
            </a:r>
            <a:r>
              <a:rPr sz="2800" spc="5" dirty="0">
                <a:latin typeface="Calibri"/>
                <a:cs typeface="Calibri"/>
              </a:rPr>
              <a:t> </a:t>
            </a:r>
            <a:r>
              <a:rPr sz="2800" spc="-10" dirty="0">
                <a:latin typeface="Calibri"/>
                <a:cs typeface="Calibri"/>
              </a:rPr>
              <a:t>přilepšení)</a:t>
            </a:r>
            <a:r>
              <a:rPr sz="2800" spc="35" dirty="0">
                <a:latin typeface="Calibri"/>
                <a:cs typeface="Calibri"/>
              </a:rPr>
              <a:t> </a:t>
            </a:r>
            <a:r>
              <a:rPr sz="2800" spc="-5" dirty="0">
                <a:latin typeface="Calibri"/>
                <a:cs typeface="Calibri"/>
              </a:rPr>
              <a:t>a</a:t>
            </a:r>
            <a:r>
              <a:rPr sz="2800" spc="50" dirty="0">
                <a:latin typeface="Calibri"/>
                <a:cs typeface="Calibri"/>
              </a:rPr>
              <a:t> </a:t>
            </a:r>
            <a:r>
              <a:rPr sz="2800" b="1" spc="-25" dirty="0">
                <a:latin typeface="Calibri"/>
                <a:cs typeface="Calibri"/>
              </a:rPr>
              <a:t>systémovou</a:t>
            </a:r>
            <a:r>
              <a:rPr sz="2800" b="1" dirty="0">
                <a:latin typeface="Calibri"/>
                <a:cs typeface="Calibri"/>
              </a:rPr>
              <a:t> </a:t>
            </a:r>
            <a:r>
              <a:rPr sz="2800" b="1" spc="-15" dirty="0">
                <a:latin typeface="Calibri"/>
                <a:cs typeface="Calibri"/>
              </a:rPr>
              <a:t>korupci </a:t>
            </a:r>
            <a:r>
              <a:rPr sz="2800" b="1" spc="-705" dirty="0">
                <a:latin typeface="Calibri"/>
                <a:cs typeface="Calibri"/>
              </a:rPr>
              <a:t> </a:t>
            </a:r>
            <a:r>
              <a:rPr sz="2800" spc="-5" dirty="0">
                <a:latin typeface="Calibri"/>
                <a:cs typeface="Calibri"/>
              </a:rPr>
              <a:t>(institucionální,</a:t>
            </a:r>
            <a:r>
              <a:rPr sz="2800" spc="5" dirty="0">
                <a:latin typeface="Calibri"/>
                <a:cs typeface="Calibri"/>
              </a:rPr>
              <a:t> </a:t>
            </a:r>
            <a:r>
              <a:rPr sz="2800" spc="-40" dirty="0">
                <a:latin typeface="Calibri"/>
                <a:cs typeface="Calibri"/>
              </a:rPr>
              <a:t>také</a:t>
            </a:r>
            <a:r>
              <a:rPr sz="2800" spc="-5" dirty="0">
                <a:latin typeface="Calibri"/>
                <a:cs typeface="Calibri"/>
              </a:rPr>
              <a:t> </a:t>
            </a:r>
            <a:r>
              <a:rPr sz="2800" spc="-10" dirty="0">
                <a:latin typeface="Calibri"/>
                <a:cs typeface="Calibri"/>
              </a:rPr>
              <a:t>nazývaná</a:t>
            </a:r>
            <a:r>
              <a:rPr sz="2800" spc="5" dirty="0">
                <a:latin typeface="Calibri"/>
                <a:cs typeface="Calibri"/>
              </a:rPr>
              <a:t> </a:t>
            </a:r>
            <a:r>
              <a:rPr sz="2800" spc="-20" dirty="0">
                <a:latin typeface="Calibri"/>
                <a:cs typeface="Calibri"/>
              </a:rPr>
              <a:t>velká</a:t>
            </a:r>
            <a:r>
              <a:rPr sz="2800" spc="-10" dirty="0">
                <a:latin typeface="Calibri"/>
                <a:cs typeface="Calibri"/>
              </a:rPr>
              <a:t> </a:t>
            </a:r>
            <a:r>
              <a:rPr sz="2800" spc="-20" dirty="0">
                <a:latin typeface="Calibri"/>
                <a:cs typeface="Calibri"/>
              </a:rPr>
              <a:t>korupce).</a:t>
            </a:r>
            <a:endParaRPr sz="2800" dirty="0">
              <a:latin typeface="Calibri"/>
              <a:cs typeface="Calibri"/>
            </a:endParaRPr>
          </a:p>
          <a:p>
            <a:pPr marL="355600" marR="429895" indent="-342900">
              <a:lnSpc>
                <a:spcPct val="100000"/>
              </a:lnSpc>
              <a:spcBef>
                <a:spcPts val="770"/>
              </a:spcBef>
              <a:buFont typeface="Arial"/>
              <a:buChar char="•"/>
              <a:tabLst>
                <a:tab pos="354965" algn="l"/>
                <a:tab pos="355600" algn="l"/>
              </a:tabLst>
            </a:pPr>
            <a:r>
              <a:rPr sz="2800" spc="-15" dirty="0">
                <a:latin typeface="Calibri"/>
                <a:cs typeface="Calibri"/>
              </a:rPr>
              <a:t>Funkční</a:t>
            </a:r>
            <a:r>
              <a:rPr sz="2800" spc="25" dirty="0">
                <a:latin typeface="Calibri"/>
                <a:cs typeface="Calibri"/>
              </a:rPr>
              <a:t> </a:t>
            </a:r>
            <a:r>
              <a:rPr sz="2800" spc="-25" dirty="0">
                <a:latin typeface="Calibri"/>
                <a:cs typeface="Calibri"/>
              </a:rPr>
              <a:t>korupce</a:t>
            </a:r>
            <a:r>
              <a:rPr sz="2800" dirty="0">
                <a:latin typeface="Calibri"/>
                <a:cs typeface="Calibri"/>
              </a:rPr>
              <a:t> je</a:t>
            </a:r>
            <a:r>
              <a:rPr sz="2800" spc="-10" dirty="0">
                <a:latin typeface="Calibri"/>
                <a:cs typeface="Calibri"/>
              </a:rPr>
              <a:t> </a:t>
            </a:r>
            <a:r>
              <a:rPr sz="2800" spc="-25" dirty="0">
                <a:latin typeface="Calibri"/>
                <a:cs typeface="Calibri"/>
              </a:rPr>
              <a:t>založená</a:t>
            </a:r>
            <a:r>
              <a:rPr sz="2800" spc="25" dirty="0">
                <a:latin typeface="Calibri"/>
                <a:cs typeface="Calibri"/>
              </a:rPr>
              <a:t> </a:t>
            </a:r>
            <a:r>
              <a:rPr sz="2800" spc="-5" dirty="0">
                <a:latin typeface="Calibri"/>
                <a:cs typeface="Calibri"/>
              </a:rPr>
              <a:t>na</a:t>
            </a:r>
            <a:r>
              <a:rPr sz="2800" spc="5" dirty="0">
                <a:latin typeface="Calibri"/>
                <a:cs typeface="Calibri"/>
              </a:rPr>
              <a:t> </a:t>
            </a:r>
            <a:r>
              <a:rPr sz="2800" spc="-5" dirty="0">
                <a:latin typeface="Calibri"/>
                <a:cs typeface="Calibri"/>
              </a:rPr>
              <a:t>individuálních </a:t>
            </a:r>
            <a:r>
              <a:rPr sz="2800" spc="-705" dirty="0">
                <a:latin typeface="Calibri"/>
                <a:cs typeface="Calibri"/>
              </a:rPr>
              <a:t> </a:t>
            </a:r>
            <a:r>
              <a:rPr sz="2800" spc="-10" dirty="0">
                <a:latin typeface="Calibri"/>
                <a:cs typeface="Calibri"/>
              </a:rPr>
              <a:t>selháních</a:t>
            </a:r>
            <a:r>
              <a:rPr sz="2800" spc="20" dirty="0">
                <a:latin typeface="Calibri"/>
                <a:cs typeface="Calibri"/>
              </a:rPr>
              <a:t> </a:t>
            </a:r>
            <a:r>
              <a:rPr sz="2800" spc="-5" dirty="0">
                <a:latin typeface="Calibri"/>
                <a:cs typeface="Calibri"/>
              </a:rPr>
              <a:t>a </a:t>
            </a:r>
            <a:r>
              <a:rPr sz="2800" spc="-20" dirty="0">
                <a:latin typeface="Calibri"/>
                <a:cs typeface="Calibri"/>
              </a:rPr>
              <a:t>charakterových</a:t>
            </a:r>
            <a:r>
              <a:rPr sz="2800" spc="25" dirty="0">
                <a:latin typeface="Calibri"/>
                <a:cs typeface="Calibri"/>
              </a:rPr>
              <a:t> </a:t>
            </a:r>
            <a:r>
              <a:rPr sz="2800" spc="-10" dirty="0">
                <a:latin typeface="Calibri"/>
                <a:cs typeface="Calibri"/>
              </a:rPr>
              <a:t>vadách.</a:t>
            </a:r>
            <a:r>
              <a:rPr sz="2800" spc="35" dirty="0">
                <a:latin typeface="Calibri"/>
                <a:cs typeface="Calibri"/>
              </a:rPr>
              <a:t> </a:t>
            </a:r>
            <a:r>
              <a:rPr sz="2800" spc="-5" dirty="0">
                <a:latin typeface="Calibri"/>
                <a:cs typeface="Calibri"/>
              </a:rPr>
              <a:t>Není </a:t>
            </a:r>
            <a:r>
              <a:rPr sz="2800" dirty="0">
                <a:latin typeface="Calibri"/>
                <a:cs typeface="Calibri"/>
              </a:rPr>
              <a:t> </a:t>
            </a:r>
            <a:r>
              <a:rPr sz="2800" spc="-25" dirty="0">
                <a:latin typeface="Calibri"/>
                <a:cs typeface="Calibri"/>
              </a:rPr>
              <a:t>systematická,</a:t>
            </a:r>
            <a:r>
              <a:rPr sz="2800" spc="10" dirty="0">
                <a:latin typeface="Calibri"/>
                <a:cs typeface="Calibri"/>
              </a:rPr>
              <a:t> </a:t>
            </a:r>
            <a:r>
              <a:rPr sz="2800" spc="-5" dirty="0">
                <a:latin typeface="Calibri"/>
                <a:cs typeface="Calibri"/>
              </a:rPr>
              <a:t>ale </a:t>
            </a:r>
            <a:r>
              <a:rPr sz="2800" dirty="0">
                <a:latin typeface="Calibri"/>
                <a:cs typeface="Calibri"/>
              </a:rPr>
              <a:t>jenom</a:t>
            </a:r>
            <a:r>
              <a:rPr sz="2800" spc="-5" dirty="0">
                <a:latin typeface="Calibri"/>
                <a:cs typeface="Calibri"/>
              </a:rPr>
              <a:t> </a:t>
            </a:r>
            <a:r>
              <a:rPr sz="2800" spc="-10" dirty="0">
                <a:latin typeface="Calibri"/>
                <a:cs typeface="Calibri"/>
              </a:rPr>
              <a:t>příležitostná</a:t>
            </a:r>
            <a:r>
              <a:rPr sz="2800" spc="20" dirty="0">
                <a:latin typeface="Calibri"/>
                <a:cs typeface="Calibri"/>
              </a:rPr>
              <a:t> </a:t>
            </a:r>
            <a:r>
              <a:rPr sz="2800" spc="-5" dirty="0">
                <a:latin typeface="Calibri"/>
                <a:cs typeface="Calibri"/>
              </a:rPr>
              <a:t>a </a:t>
            </a:r>
            <a:r>
              <a:rPr sz="2800" dirty="0">
                <a:latin typeface="Calibri"/>
                <a:cs typeface="Calibri"/>
              </a:rPr>
              <a:t> </a:t>
            </a:r>
            <a:r>
              <a:rPr sz="2800" spc="-5" dirty="0">
                <a:latin typeface="Calibri"/>
                <a:cs typeface="Calibri"/>
              </a:rPr>
              <a:t>náhodná.</a:t>
            </a:r>
            <a:endParaRPr sz="2800" dirty="0">
              <a:latin typeface="Calibri"/>
              <a:cs typeface="Calibri"/>
            </a:endParaRPr>
          </a:p>
          <a:p>
            <a:pPr marL="355600" marR="5080" indent="-342900">
              <a:lnSpc>
                <a:spcPct val="100000"/>
              </a:lnSpc>
              <a:spcBef>
                <a:spcPts val="770"/>
              </a:spcBef>
              <a:buFont typeface="Arial"/>
              <a:buChar char="•"/>
              <a:tabLst>
                <a:tab pos="354965" algn="l"/>
                <a:tab pos="355600" algn="l"/>
              </a:tabLst>
            </a:pPr>
            <a:r>
              <a:rPr sz="2800" spc="-15" dirty="0">
                <a:latin typeface="Calibri"/>
                <a:cs typeface="Calibri"/>
              </a:rPr>
              <a:t>Naproti</a:t>
            </a:r>
            <a:r>
              <a:rPr sz="2800" spc="5" dirty="0">
                <a:latin typeface="Calibri"/>
                <a:cs typeface="Calibri"/>
              </a:rPr>
              <a:t> </a:t>
            </a:r>
            <a:r>
              <a:rPr sz="2800" spc="-15" dirty="0">
                <a:latin typeface="Calibri"/>
                <a:cs typeface="Calibri"/>
              </a:rPr>
              <a:t>tomu</a:t>
            </a:r>
            <a:r>
              <a:rPr sz="2800" spc="15" dirty="0">
                <a:latin typeface="Calibri"/>
                <a:cs typeface="Calibri"/>
              </a:rPr>
              <a:t> </a:t>
            </a:r>
            <a:r>
              <a:rPr sz="2800" spc="-30" dirty="0">
                <a:latin typeface="Calibri"/>
                <a:cs typeface="Calibri"/>
              </a:rPr>
              <a:t>systémová</a:t>
            </a:r>
            <a:r>
              <a:rPr sz="2800" spc="20" dirty="0">
                <a:latin typeface="Calibri"/>
                <a:cs typeface="Calibri"/>
              </a:rPr>
              <a:t> </a:t>
            </a:r>
            <a:r>
              <a:rPr sz="2800" spc="-25" dirty="0">
                <a:latin typeface="Calibri"/>
                <a:cs typeface="Calibri"/>
              </a:rPr>
              <a:t>korupce</a:t>
            </a:r>
            <a:r>
              <a:rPr sz="2800" spc="5" dirty="0">
                <a:latin typeface="Calibri"/>
                <a:cs typeface="Calibri"/>
              </a:rPr>
              <a:t> </a:t>
            </a:r>
            <a:r>
              <a:rPr sz="2800" spc="-10" dirty="0">
                <a:latin typeface="Calibri"/>
                <a:cs typeface="Calibri"/>
              </a:rPr>
              <a:t>není </a:t>
            </a:r>
            <a:r>
              <a:rPr sz="2800" spc="-5" dirty="0">
                <a:latin typeface="Calibri"/>
                <a:cs typeface="Calibri"/>
              </a:rPr>
              <a:t> náhodnou</a:t>
            </a:r>
            <a:r>
              <a:rPr sz="2800" spc="10" dirty="0">
                <a:latin typeface="Calibri"/>
                <a:cs typeface="Calibri"/>
              </a:rPr>
              <a:t> </a:t>
            </a:r>
            <a:r>
              <a:rPr sz="2800" spc="-10" dirty="0">
                <a:latin typeface="Calibri"/>
                <a:cs typeface="Calibri"/>
              </a:rPr>
              <a:t>událostí,</a:t>
            </a:r>
            <a:r>
              <a:rPr sz="2800" spc="15" dirty="0">
                <a:latin typeface="Calibri"/>
                <a:cs typeface="Calibri"/>
              </a:rPr>
              <a:t> </a:t>
            </a:r>
            <a:r>
              <a:rPr sz="2800" dirty="0">
                <a:latin typeface="Calibri"/>
                <a:cs typeface="Calibri"/>
              </a:rPr>
              <a:t>ale </a:t>
            </a:r>
            <a:r>
              <a:rPr sz="2800" spc="-5" dirty="0">
                <a:latin typeface="Calibri"/>
                <a:cs typeface="Calibri"/>
              </a:rPr>
              <a:t>imanentní</a:t>
            </a:r>
            <a:r>
              <a:rPr sz="2800" spc="20" dirty="0">
                <a:latin typeface="Calibri"/>
                <a:cs typeface="Calibri"/>
              </a:rPr>
              <a:t> </a:t>
            </a:r>
            <a:r>
              <a:rPr sz="2800" spc="-15" dirty="0">
                <a:latin typeface="Calibri"/>
                <a:cs typeface="Calibri"/>
              </a:rPr>
              <a:t>součástí </a:t>
            </a:r>
            <a:r>
              <a:rPr sz="2800" spc="-10" dirty="0">
                <a:latin typeface="Calibri"/>
                <a:cs typeface="Calibri"/>
              </a:rPr>
              <a:t> sociálního,</a:t>
            </a:r>
            <a:r>
              <a:rPr sz="2800" spc="20" dirty="0">
                <a:latin typeface="Calibri"/>
                <a:cs typeface="Calibri"/>
              </a:rPr>
              <a:t> </a:t>
            </a:r>
            <a:r>
              <a:rPr sz="2800" spc="-25" dirty="0">
                <a:latin typeface="Calibri"/>
                <a:cs typeface="Calibri"/>
              </a:rPr>
              <a:t>ekonomického</a:t>
            </a:r>
            <a:r>
              <a:rPr sz="2800" spc="15" dirty="0">
                <a:latin typeface="Calibri"/>
                <a:cs typeface="Calibri"/>
              </a:rPr>
              <a:t> </a:t>
            </a:r>
            <a:r>
              <a:rPr sz="2800" spc="-5" dirty="0">
                <a:latin typeface="Calibri"/>
                <a:cs typeface="Calibri"/>
              </a:rPr>
              <a:t>a</a:t>
            </a:r>
            <a:r>
              <a:rPr sz="2800" dirty="0">
                <a:latin typeface="Calibri"/>
                <a:cs typeface="Calibri"/>
              </a:rPr>
              <a:t> </a:t>
            </a:r>
            <a:r>
              <a:rPr sz="2800" spc="-15" dirty="0" err="1">
                <a:latin typeface="Calibri"/>
                <a:cs typeface="Calibri"/>
              </a:rPr>
              <a:t>politického</a:t>
            </a:r>
            <a:r>
              <a:rPr sz="2800" spc="20" dirty="0">
                <a:latin typeface="Calibri"/>
                <a:cs typeface="Calibri"/>
              </a:rPr>
              <a:t> </a:t>
            </a:r>
            <a:r>
              <a:rPr sz="2800" spc="-30" dirty="0" err="1">
                <a:latin typeface="Calibri"/>
                <a:cs typeface="Calibri"/>
              </a:rPr>
              <a:t>systému</a:t>
            </a:r>
            <a:r>
              <a:rPr lang="cs-CZ" sz="2800" spc="-30" dirty="0">
                <a:latin typeface="Calibri"/>
                <a:cs typeface="Calibri"/>
              </a:rPr>
              <a:t> </a:t>
            </a:r>
            <a:r>
              <a:rPr lang="cs-CZ" sz="2800" spc="-5" dirty="0">
                <a:latin typeface="Calibri"/>
                <a:cs typeface="Calibri"/>
              </a:rPr>
              <a:t>nebo</a:t>
            </a:r>
            <a:r>
              <a:rPr lang="cs-CZ" sz="2800" spc="-20" dirty="0">
                <a:latin typeface="Calibri"/>
                <a:cs typeface="Calibri"/>
              </a:rPr>
              <a:t> </a:t>
            </a:r>
            <a:r>
              <a:rPr lang="cs-CZ" sz="2800" spc="-10" dirty="0">
                <a:latin typeface="Calibri"/>
                <a:cs typeface="Calibri"/>
              </a:rPr>
              <a:t>běžnou</a:t>
            </a:r>
            <a:r>
              <a:rPr lang="cs-CZ" sz="2800" spc="10" dirty="0">
                <a:latin typeface="Calibri"/>
                <a:cs typeface="Calibri"/>
              </a:rPr>
              <a:t> </a:t>
            </a:r>
            <a:r>
              <a:rPr lang="cs-CZ" sz="2800" spc="-15" dirty="0">
                <a:latin typeface="Calibri"/>
                <a:cs typeface="Calibri"/>
              </a:rPr>
              <a:t>součástí</a:t>
            </a:r>
            <a:r>
              <a:rPr lang="cs-CZ" sz="2800" spc="10" dirty="0">
                <a:latin typeface="Calibri"/>
                <a:cs typeface="Calibri"/>
              </a:rPr>
              <a:t> </a:t>
            </a:r>
            <a:r>
              <a:rPr lang="cs-CZ" sz="2800" spc="-10" dirty="0">
                <a:latin typeface="Calibri"/>
                <a:cs typeface="Calibri"/>
              </a:rPr>
              <a:t>podnikání</a:t>
            </a:r>
            <a:endParaRPr sz="2800" dirty="0">
              <a:latin typeface="Calibri"/>
              <a:cs typeface="Calibri"/>
            </a:endParaRPr>
          </a:p>
        </p:txBody>
      </p:sp>
      <p:sp>
        <p:nvSpPr>
          <p:cNvPr id="4" name="object 4"/>
          <p:cNvSpPr txBox="1"/>
          <p:nvPr/>
        </p:nvSpPr>
        <p:spPr>
          <a:xfrm>
            <a:off x="723391" y="6132321"/>
            <a:ext cx="5424805" cy="513080"/>
          </a:xfrm>
          <a:prstGeom prst="rect">
            <a:avLst/>
          </a:prstGeom>
        </p:spPr>
        <p:txBody>
          <a:bodyPr vert="horz" wrap="square" lIns="0" tIns="12065" rIns="0" bIns="0" rtlCol="0">
            <a:spAutoFit/>
          </a:bodyPr>
          <a:lstStyle/>
          <a:p>
            <a:pPr marL="12700">
              <a:lnSpc>
                <a:spcPct val="100000"/>
              </a:lnSpc>
              <a:spcBef>
                <a:spcPts val="95"/>
              </a:spcBef>
            </a:pPr>
            <a:r>
              <a:rPr sz="3200" spc="-10" dirty="0">
                <a:latin typeface="Calibri"/>
                <a:cs typeface="Calibri"/>
              </a:rPr>
              <a:t>.</a:t>
            </a:r>
            <a:endParaRPr sz="3200" dirty="0">
              <a:latin typeface="Calibri"/>
              <a:cs typeface="Calibri"/>
            </a:endParaRPr>
          </a:p>
        </p:txBody>
      </p:sp>
      <p:sp>
        <p:nvSpPr>
          <p:cNvPr id="5" name="object 5"/>
          <p:cNvSpPr txBox="1"/>
          <p:nvPr/>
        </p:nvSpPr>
        <p:spPr>
          <a:xfrm>
            <a:off x="6632447" y="6375400"/>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23</a:t>
            </a:r>
            <a:endParaRPr sz="1800">
              <a:latin typeface="Calibri"/>
              <a:cs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10880" y="685800"/>
            <a:ext cx="4940172" cy="689291"/>
          </a:xfrm>
          <a:prstGeom prst="rect">
            <a:avLst/>
          </a:prstGeom>
        </p:spPr>
        <p:txBody>
          <a:bodyPr vert="horz" wrap="square" lIns="0" tIns="12065" rIns="0" bIns="0" rtlCol="0">
            <a:spAutoFit/>
          </a:bodyPr>
          <a:lstStyle/>
          <a:p>
            <a:pPr marL="12700">
              <a:lnSpc>
                <a:spcPct val="100000"/>
              </a:lnSpc>
              <a:spcBef>
                <a:spcPts val="95"/>
              </a:spcBef>
            </a:pPr>
            <a:r>
              <a:rPr spc="-35" dirty="0"/>
              <a:t>Typy</a:t>
            </a:r>
            <a:r>
              <a:rPr spc="-40" dirty="0"/>
              <a:t> </a:t>
            </a:r>
            <a:r>
              <a:rPr spc="-15" dirty="0"/>
              <a:t>korupce</a:t>
            </a:r>
            <a:r>
              <a:rPr spc="-35" dirty="0"/>
              <a:t> </a:t>
            </a:r>
            <a:r>
              <a:rPr spc="-5" dirty="0"/>
              <a:t>2</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21</a:t>
            </a:fld>
            <a:endParaRPr dirty="0"/>
          </a:p>
        </p:txBody>
      </p:sp>
      <p:sp>
        <p:nvSpPr>
          <p:cNvPr id="3" name="object 3"/>
          <p:cNvSpPr txBox="1"/>
          <p:nvPr/>
        </p:nvSpPr>
        <p:spPr>
          <a:xfrm>
            <a:off x="380491" y="1534413"/>
            <a:ext cx="7600950" cy="3147060"/>
          </a:xfrm>
          <a:prstGeom prst="rect">
            <a:avLst/>
          </a:prstGeom>
        </p:spPr>
        <p:txBody>
          <a:bodyPr vert="horz" wrap="square" lIns="0" tIns="12065" rIns="0" bIns="0" rtlCol="0">
            <a:spAutoFit/>
          </a:bodyPr>
          <a:lstStyle/>
          <a:p>
            <a:pPr marL="12700">
              <a:lnSpc>
                <a:spcPct val="100000"/>
              </a:lnSpc>
              <a:spcBef>
                <a:spcPts val="95"/>
              </a:spcBef>
              <a:tabLst>
                <a:tab pos="354965" algn="l"/>
                <a:tab pos="355600" algn="l"/>
              </a:tabLst>
            </a:pPr>
            <a:r>
              <a:rPr lang="cs-CZ" sz="3200" spc="-25" dirty="0">
                <a:latin typeface="Calibri"/>
                <a:cs typeface="Calibri"/>
              </a:rPr>
              <a:t>R</a:t>
            </a:r>
            <a:r>
              <a:rPr sz="3200" spc="-25" dirty="0" err="1">
                <a:latin typeface="Calibri"/>
                <a:cs typeface="Calibri"/>
              </a:rPr>
              <a:t>ozdělení</a:t>
            </a:r>
            <a:r>
              <a:rPr sz="3200" dirty="0">
                <a:latin typeface="Calibri"/>
                <a:cs typeface="Calibri"/>
              </a:rPr>
              <a:t> </a:t>
            </a:r>
            <a:r>
              <a:rPr sz="3200" spc="-25" dirty="0">
                <a:latin typeface="Calibri"/>
                <a:cs typeface="Calibri"/>
              </a:rPr>
              <a:t>korupce</a:t>
            </a:r>
            <a:r>
              <a:rPr sz="3200" dirty="0">
                <a:latin typeface="Calibri"/>
                <a:cs typeface="Calibri"/>
              </a:rPr>
              <a:t> </a:t>
            </a:r>
            <a:r>
              <a:rPr sz="3200" spc="-5" dirty="0">
                <a:latin typeface="Calibri"/>
                <a:cs typeface="Calibri"/>
              </a:rPr>
              <a:t>na</a:t>
            </a:r>
            <a:r>
              <a:rPr sz="3200" spc="50" dirty="0">
                <a:latin typeface="Calibri"/>
                <a:cs typeface="Calibri"/>
              </a:rPr>
              <a:t> </a:t>
            </a:r>
            <a:r>
              <a:rPr sz="3200" b="1" spc="-5" dirty="0">
                <a:latin typeface="Calibri"/>
                <a:cs typeface="Calibri"/>
              </a:rPr>
              <a:t>malou</a:t>
            </a:r>
            <a:r>
              <a:rPr sz="3200" b="1" dirty="0">
                <a:latin typeface="Calibri"/>
                <a:cs typeface="Calibri"/>
              </a:rPr>
              <a:t> </a:t>
            </a:r>
            <a:r>
              <a:rPr sz="3200" b="1" spc="-15" dirty="0">
                <a:latin typeface="Calibri"/>
                <a:cs typeface="Calibri"/>
              </a:rPr>
              <a:t>administrativní</a:t>
            </a:r>
            <a:endParaRPr sz="3200" dirty="0">
              <a:latin typeface="Calibri"/>
              <a:cs typeface="Calibri"/>
            </a:endParaRPr>
          </a:p>
          <a:p>
            <a:pPr marL="355600">
              <a:lnSpc>
                <a:spcPct val="100000"/>
              </a:lnSpc>
            </a:pPr>
            <a:r>
              <a:rPr sz="3200" spc="-25" dirty="0">
                <a:latin typeface="Calibri"/>
                <a:cs typeface="Calibri"/>
              </a:rPr>
              <a:t>korupci</a:t>
            </a:r>
            <a:r>
              <a:rPr sz="3200" spc="-5" dirty="0">
                <a:latin typeface="Calibri"/>
                <a:cs typeface="Calibri"/>
              </a:rPr>
              <a:t> a</a:t>
            </a:r>
            <a:r>
              <a:rPr sz="3200" spc="15" dirty="0">
                <a:latin typeface="Calibri"/>
                <a:cs typeface="Calibri"/>
              </a:rPr>
              <a:t> </a:t>
            </a:r>
            <a:r>
              <a:rPr sz="3200" b="1" spc="-10" dirty="0">
                <a:latin typeface="Calibri"/>
                <a:cs typeface="Calibri"/>
              </a:rPr>
              <a:t>zneužívání</a:t>
            </a:r>
            <a:r>
              <a:rPr sz="3200" b="1" spc="-5" dirty="0">
                <a:latin typeface="Calibri"/>
                <a:cs typeface="Calibri"/>
              </a:rPr>
              <a:t> </a:t>
            </a:r>
            <a:r>
              <a:rPr sz="3200" b="1" spc="-25" dirty="0">
                <a:latin typeface="Calibri"/>
                <a:cs typeface="Calibri"/>
              </a:rPr>
              <a:t>veřejných</a:t>
            </a:r>
            <a:r>
              <a:rPr sz="3200" b="1" spc="-10" dirty="0">
                <a:latin typeface="Calibri"/>
                <a:cs typeface="Calibri"/>
              </a:rPr>
              <a:t> </a:t>
            </a:r>
            <a:r>
              <a:rPr sz="3200" b="1" spc="-15" dirty="0">
                <a:latin typeface="Calibri"/>
                <a:cs typeface="Calibri"/>
              </a:rPr>
              <a:t>zdrojů</a:t>
            </a:r>
            <a:r>
              <a:rPr sz="3200" spc="-15" dirty="0">
                <a:latin typeface="Calibri"/>
                <a:cs typeface="Calibri"/>
              </a:rPr>
              <a:t>.</a:t>
            </a:r>
            <a:endParaRPr sz="3200" dirty="0">
              <a:latin typeface="Calibri"/>
              <a:cs typeface="Calibri"/>
            </a:endParaRPr>
          </a:p>
          <a:p>
            <a:pPr marL="355600" marR="167005" indent="-342900">
              <a:lnSpc>
                <a:spcPct val="100000"/>
              </a:lnSpc>
              <a:spcBef>
                <a:spcPts val="770"/>
              </a:spcBef>
              <a:buFont typeface="Arial"/>
              <a:buChar char="•"/>
              <a:tabLst>
                <a:tab pos="354965" algn="l"/>
                <a:tab pos="355600" algn="l"/>
              </a:tabLst>
            </a:pPr>
            <a:r>
              <a:rPr sz="3200" dirty="0">
                <a:latin typeface="Calibri"/>
                <a:cs typeface="Calibri"/>
              </a:rPr>
              <a:t>Malá</a:t>
            </a:r>
            <a:r>
              <a:rPr sz="3200" spc="-10" dirty="0">
                <a:latin typeface="Calibri"/>
                <a:cs typeface="Calibri"/>
              </a:rPr>
              <a:t> administrativní</a:t>
            </a:r>
            <a:r>
              <a:rPr sz="3200" spc="5" dirty="0">
                <a:latin typeface="Calibri"/>
                <a:cs typeface="Calibri"/>
              </a:rPr>
              <a:t> </a:t>
            </a:r>
            <a:r>
              <a:rPr sz="3200" spc="-10" dirty="0">
                <a:latin typeface="Calibri"/>
                <a:cs typeface="Calibri"/>
              </a:rPr>
              <a:t>korupce=podplácení </a:t>
            </a:r>
            <a:r>
              <a:rPr sz="3200" spc="-5" dirty="0">
                <a:latin typeface="Calibri"/>
                <a:cs typeface="Calibri"/>
              </a:rPr>
              <a:t> </a:t>
            </a:r>
            <a:r>
              <a:rPr sz="3200" spc="-10" dirty="0">
                <a:latin typeface="Calibri"/>
                <a:cs typeface="Calibri"/>
              </a:rPr>
              <a:t>úředníků,</a:t>
            </a:r>
            <a:r>
              <a:rPr sz="3200" dirty="0">
                <a:latin typeface="Calibri"/>
                <a:cs typeface="Calibri"/>
              </a:rPr>
              <a:t> </a:t>
            </a:r>
            <a:r>
              <a:rPr sz="3200" spc="-10" dirty="0">
                <a:latin typeface="Calibri"/>
                <a:cs typeface="Calibri"/>
              </a:rPr>
              <a:t>záměrně</a:t>
            </a:r>
            <a:r>
              <a:rPr sz="3200" spc="-15" dirty="0">
                <a:latin typeface="Calibri"/>
                <a:cs typeface="Calibri"/>
              </a:rPr>
              <a:t> </a:t>
            </a:r>
            <a:r>
              <a:rPr sz="3200" spc="-5" dirty="0">
                <a:latin typeface="Calibri"/>
                <a:cs typeface="Calibri"/>
              </a:rPr>
              <a:t>nepřehledná</a:t>
            </a:r>
            <a:r>
              <a:rPr sz="3200" spc="10" dirty="0">
                <a:latin typeface="Calibri"/>
                <a:cs typeface="Calibri"/>
              </a:rPr>
              <a:t> </a:t>
            </a:r>
            <a:r>
              <a:rPr sz="3200" spc="-10" dirty="0">
                <a:latin typeface="Calibri"/>
                <a:cs typeface="Calibri"/>
              </a:rPr>
              <a:t>regulace…</a:t>
            </a:r>
            <a:endParaRPr sz="3200" dirty="0">
              <a:latin typeface="Calibri"/>
              <a:cs typeface="Calibri"/>
            </a:endParaRPr>
          </a:p>
          <a:p>
            <a:pPr marL="355600" marR="151130" indent="-342900">
              <a:lnSpc>
                <a:spcPct val="100000"/>
              </a:lnSpc>
              <a:spcBef>
                <a:spcPts val="770"/>
              </a:spcBef>
              <a:buFont typeface="Arial"/>
              <a:buChar char="•"/>
              <a:tabLst>
                <a:tab pos="354965" algn="l"/>
                <a:tab pos="355600" algn="l"/>
              </a:tabLst>
            </a:pPr>
            <a:r>
              <a:rPr sz="3200" spc="-10" dirty="0">
                <a:latin typeface="Calibri"/>
                <a:cs typeface="Calibri"/>
              </a:rPr>
              <a:t>Zneužívání</a:t>
            </a:r>
            <a:r>
              <a:rPr sz="3200" spc="25" dirty="0">
                <a:latin typeface="Calibri"/>
                <a:cs typeface="Calibri"/>
              </a:rPr>
              <a:t> </a:t>
            </a:r>
            <a:r>
              <a:rPr sz="3200" spc="-25" dirty="0">
                <a:latin typeface="Calibri"/>
                <a:cs typeface="Calibri"/>
              </a:rPr>
              <a:t>veřejných</a:t>
            </a:r>
            <a:r>
              <a:rPr sz="3200" spc="5" dirty="0">
                <a:latin typeface="Calibri"/>
                <a:cs typeface="Calibri"/>
              </a:rPr>
              <a:t> </a:t>
            </a:r>
            <a:r>
              <a:rPr sz="3200" spc="-25" dirty="0">
                <a:latin typeface="Calibri"/>
                <a:cs typeface="Calibri"/>
              </a:rPr>
              <a:t>zdrojů=zpronevěra</a:t>
            </a:r>
            <a:r>
              <a:rPr sz="3200" spc="25" dirty="0">
                <a:latin typeface="Calibri"/>
                <a:cs typeface="Calibri"/>
              </a:rPr>
              <a:t> </a:t>
            </a:r>
            <a:r>
              <a:rPr sz="3200" spc="-5" dirty="0">
                <a:latin typeface="Calibri"/>
                <a:cs typeface="Calibri"/>
              </a:rPr>
              <a:t>a </a:t>
            </a:r>
            <a:r>
              <a:rPr sz="3200" dirty="0">
                <a:latin typeface="Calibri"/>
                <a:cs typeface="Calibri"/>
              </a:rPr>
              <a:t> </a:t>
            </a:r>
            <a:r>
              <a:rPr sz="3200" spc="-5" dirty="0">
                <a:latin typeface="Calibri"/>
                <a:cs typeface="Calibri"/>
              </a:rPr>
              <a:t>nehospodárné</a:t>
            </a:r>
            <a:r>
              <a:rPr sz="3200" spc="10" dirty="0">
                <a:latin typeface="Calibri"/>
                <a:cs typeface="Calibri"/>
              </a:rPr>
              <a:t> </a:t>
            </a:r>
            <a:r>
              <a:rPr sz="3200" spc="-5" dirty="0">
                <a:latin typeface="Calibri"/>
                <a:cs typeface="Calibri"/>
              </a:rPr>
              <a:t>využívání</a:t>
            </a:r>
            <a:r>
              <a:rPr sz="3200" spc="15" dirty="0">
                <a:latin typeface="Calibri"/>
                <a:cs typeface="Calibri"/>
              </a:rPr>
              <a:t> </a:t>
            </a:r>
            <a:r>
              <a:rPr sz="3200" spc="-25" dirty="0">
                <a:latin typeface="Calibri"/>
                <a:cs typeface="Calibri"/>
              </a:rPr>
              <a:t>veřejných</a:t>
            </a:r>
            <a:r>
              <a:rPr sz="3200" spc="-5" dirty="0">
                <a:latin typeface="Calibri"/>
                <a:cs typeface="Calibri"/>
              </a:rPr>
              <a:t> </a:t>
            </a:r>
            <a:r>
              <a:rPr sz="3200" spc="-25" dirty="0">
                <a:latin typeface="Calibri"/>
                <a:cs typeface="Calibri"/>
              </a:rPr>
              <a:t>zdrojů…</a:t>
            </a:r>
            <a:endParaRPr sz="3200" dirty="0">
              <a:latin typeface="Calibri"/>
              <a:cs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55878" y="609600"/>
            <a:ext cx="7032244" cy="689291"/>
          </a:xfrm>
          <a:prstGeom prst="rect">
            <a:avLst/>
          </a:prstGeom>
        </p:spPr>
        <p:txBody>
          <a:bodyPr vert="horz" wrap="square" lIns="0" tIns="12065" rIns="0" bIns="0" rtlCol="0">
            <a:spAutoFit/>
          </a:bodyPr>
          <a:lstStyle/>
          <a:p>
            <a:pPr marL="12700">
              <a:lnSpc>
                <a:spcPct val="100000"/>
              </a:lnSpc>
              <a:spcBef>
                <a:spcPts val="95"/>
              </a:spcBef>
            </a:pPr>
            <a:r>
              <a:rPr spc="-5" dirty="0"/>
              <a:t>Související</a:t>
            </a:r>
            <a:r>
              <a:rPr spc="-40" dirty="0"/>
              <a:t> </a:t>
            </a:r>
            <a:r>
              <a:rPr spc="-15" dirty="0"/>
              <a:t>pojmy</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22</a:t>
            </a:fld>
            <a:endParaRPr dirty="0"/>
          </a:p>
        </p:txBody>
      </p:sp>
      <p:sp>
        <p:nvSpPr>
          <p:cNvPr id="3" name="object 3"/>
          <p:cNvSpPr txBox="1"/>
          <p:nvPr/>
        </p:nvSpPr>
        <p:spPr>
          <a:xfrm>
            <a:off x="380491" y="1436572"/>
            <a:ext cx="5945505" cy="4501873"/>
          </a:xfrm>
          <a:prstGeom prst="rect">
            <a:avLst/>
          </a:prstGeom>
        </p:spPr>
        <p:txBody>
          <a:bodyPr vert="horz" wrap="square" lIns="0" tIns="109855" rIns="0" bIns="0" rtlCol="0">
            <a:spAutoFit/>
          </a:bodyPr>
          <a:lstStyle/>
          <a:p>
            <a:pPr marL="12700">
              <a:lnSpc>
                <a:spcPct val="100000"/>
              </a:lnSpc>
              <a:spcBef>
                <a:spcPts val="865"/>
              </a:spcBef>
              <a:tabLst>
                <a:tab pos="354965" algn="l"/>
                <a:tab pos="355600" algn="l"/>
              </a:tabLst>
            </a:pPr>
            <a:r>
              <a:rPr sz="3600" spc="-5" dirty="0">
                <a:latin typeface="Calibri"/>
                <a:cs typeface="Calibri"/>
              </a:rPr>
              <a:t>K </a:t>
            </a:r>
            <a:r>
              <a:rPr sz="3600" spc="-25" dirty="0">
                <a:latin typeface="Calibri"/>
                <a:cs typeface="Calibri"/>
              </a:rPr>
              <a:t>těmto</a:t>
            </a:r>
            <a:r>
              <a:rPr sz="3600" spc="-5" dirty="0">
                <a:latin typeface="Calibri"/>
                <a:cs typeface="Calibri"/>
              </a:rPr>
              <a:t> </a:t>
            </a:r>
            <a:r>
              <a:rPr sz="3600" spc="-10" dirty="0">
                <a:latin typeface="Calibri"/>
                <a:cs typeface="Calibri"/>
              </a:rPr>
              <a:t>pojmům</a:t>
            </a:r>
            <a:r>
              <a:rPr sz="3600" spc="20" dirty="0">
                <a:latin typeface="Calibri"/>
                <a:cs typeface="Calibri"/>
              </a:rPr>
              <a:t> </a:t>
            </a:r>
            <a:r>
              <a:rPr sz="3600" spc="-10" dirty="0">
                <a:latin typeface="Calibri"/>
                <a:cs typeface="Calibri"/>
              </a:rPr>
              <a:t>patří</a:t>
            </a:r>
            <a:r>
              <a:rPr sz="3600" spc="15" dirty="0">
                <a:latin typeface="Calibri"/>
                <a:cs typeface="Calibri"/>
              </a:rPr>
              <a:t> </a:t>
            </a:r>
            <a:r>
              <a:rPr sz="3600" spc="-15" dirty="0">
                <a:latin typeface="Calibri"/>
                <a:cs typeface="Calibri"/>
              </a:rPr>
              <a:t>především:</a:t>
            </a:r>
            <a:endParaRPr sz="3600" dirty="0">
              <a:latin typeface="Calibri"/>
              <a:cs typeface="Calibri"/>
            </a:endParaRPr>
          </a:p>
          <a:p>
            <a:pPr marL="355600" indent="-342900">
              <a:lnSpc>
                <a:spcPct val="100000"/>
              </a:lnSpc>
              <a:spcBef>
                <a:spcPts val="770"/>
              </a:spcBef>
              <a:buFont typeface="Arial"/>
              <a:buChar char="•"/>
              <a:tabLst>
                <a:tab pos="354965" algn="l"/>
                <a:tab pos="355600" algn="l"/>
              </a:tabLst>
            </a:pPr>
            <a:r>
              <a:rPr sz="3600" spc="-25" dirty="0">
                <a:latin typeface="Calibri"/>
                <a:cs typeface="Calibri"/>
              </a:rPr>
              <a:t>střet</a:t>
            </a:r>
            <a:r>
              <a:rPr sz="3600" spc="-20" dirty="0">
                <a:latin typeface="Calibri"/>
                <a:cs typeface="Calibri"/>
              </a:rPr>
              <a:t> (konflikt)</a:t>
            </a:r>
            <a:r>
              <a:rPr sz="3600" spc="10" dirty="0">
                <a:latin typeface="Calibri"/>
                <a:cs typeface="Calibri"/>
              </a:rPr>
              <a:t> </a:t>
            </a:r>
            <a:r>
              <a:rPr sz="3600" spc="-15" dirty="0" err="1">
                <a:latin typeface="Calibri"/>
                <a:cs typeface="Calibri"/>
              </a:rPr>
              <a:t>zájmů</a:t>
            </a:r>
            <a:endParaRPr sz="3600" dirty="0">
              <a:latin typeface="Calibri"/>
              <a:cs typeface="Calibri"/>
            </a:endParaRPr>
          </a:p>
          <a:p>
            <a:pPr marL="355600" indent="-342900">
              <a:lnSpc>
                <a:spcPct val="100000"/>
              </a:lnSpc>
              <a:spcBef>
                <a:spcPts val="770"/>
              </a:spcBef>
              <a:buFont typeface="Arial"/>
              <a:buChar char="•"/>
              <a:tabLst>
                <a:tab pos="354965" algn="l"/>
                <a:tab pos="355600" algn="l"/>
              </a:tabLst>
            </a:pPr>
            <a:r>
              <a:rPr sz="3600" spc="-5" dirty="0">
                <a:latin typeface="Calibri"/>
                <a:cs typeface="Calibri"/>
              </a:rPr>
              <a:t>Lobbing (lobbying)</a:t>
            </a:r>
            <a:endParaRPr sz="3600" dirty="0">
              <a:latin typeface="Calibri"/>
              <a:cs typeface="Calibri"/>
            </a:endParaRPr>
          </a:p>
          <a:p>
            <a:pPr marL="355600" indent="-342900">
              <a:lnSpc>
                <a:spcPct val="100000"/>
              </a:lnSpc>
              <a:spcBef>
                <a:spcPts val="770"/>
              </a:spcBef>
              <a:buFont typeface="Arial"/>
              <a:buChar char="•"/>
              <a:tabLst>
                <a:tab pos="354965" algn="l"/>
                <a:tab pos="355600" algn="l"/>
              </a:tabLst>
            </a:pPr>
            <a:r>
              <a:rPr sz="3600" spc="-10" dirty="0" err="1">
                <a:latin typeface="Calibri"/>
                <a:cs typeface="Calibri"/>
              </a:rPr>
              <a:t>nepotismus</a:t>
            </a:r>
            <a:endParaRPr sz="3600" dirty="0">
              <a:latin typeface="Calibri"/>
              <a:cs typeface="Calibri"/>
            </a:endParaRPr>
          </a:p>
          <a:p>
            <a:pPr marL="355600" indent="-342900">
              <a:lnSpc>
                <a:spcPct val="100000"/>
              </a:lnSpc>
              <a:spcBef>
                <a:spcPts val="765"/>
              </a:spcBef>
              <a:buFont typeface="Arial"/>
              <a:buChar char="•"/>
              <a:tabLst>
                <a:tab pos="354965" algn="l"/>
                <a:tab pos="355600" algn="l"/>
              </a:tabLst>
            </a:pPr>
            <a:r>
              <a:rPr sz="3600" spc="-10" dirty="0" err="1">
                <a:latin typeface="Calibri"/>
                <a:cs typeface="Calibri"/>
              </a:rPr>
              <a:t>klientelismus</a:t>
            </a:r>
            <a:endParaRPr sz="3600" dirty="0">
              <a:latin typeface="Calibri"/>
              <a:cs typeface="Calibri"/>
            </a:endParaRPr>
          </a:p>
          <a:p>
            <a:pPr marL="355600" indent="-342900">
              <a:lnSpc>
                <a:spcPct val="100000"/>
              </a:lnSpc>
              <a:spcBef>
                <a:spcPts val="770"/>
              </a:spcBef>
              <a:buFont typeface="Arial"/>
              <a:buChar char="•"/>
              <a:tabLst>
                <a:tab pos="354965" algn="l"/>
                <a:tab pos="355600" algn="l"/>
              </a:tabLst>
            </a:pPr>
            <a:r>
              <a:rPr sz="3600" spc="-90" dirty="0">
                <a:latin typeface="Calibri"/>
                <a:cs typeface="Calibri"/>
              </a:rPr>
              <a:t>dar.</a:t>
            </a:r>
            <a:endParaRPr sz="3600" dirty="0">
              <a:latin typeface="Calibri"/>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9618" y="533400"/>
            <a:ext cx="7802754" cy="689291"/>
          </a:xfrm>
          <a:prstGeom prst="rect">
            <a:avLst/>
          </a:prstGeom>
        </p:spPr>
        <p:txBody>
          <a:bodyPr vert="horz" wrap="square" lIns="0" tIns="12065" rIns="0" bIns="0" rtlCol="0">
            <a:spAutoFit/>
          </a:bodyPr>
          <a:lstStyle/>
          <a:p>
            <a:pPr marL="12700">
              <a:lnSpc>
                <a:spcPct val="100000"/>
              </a:lnSpc>
              <a:spcBef>
                <a:spcPts val="95"/>
              </a:spcBef>
            </a:pPr>
            <a:r>
              <a:rPr lang="cs-CZ" spc="-25" dirty="0"/>
              <a:t>S</a:t>
            </a:r>
            <a:r>
              <a:rPr spc="-25" dirty="0" err="1"/>
              <a:t>třet</a:t>
            </a:r>
            <a:r>
              <a:rPr spc="-35" dirty="0"/>
              <a:t> </a:t>
            </a:r>
            <a:r>
              <a:rPr spc="-15" dirty="0"/>
              <a:t>(konflikt)</a:t>
            </a:r>
            <a:r>
              <a:rPr spc="-20" dirty="0"/>
              <a:t> </a:t>
            </a:r>
            <a:r>
              <a:rPr spc="-10" dirty="0" err="1"/>
              <a:t>zájmů</a:t>
            </a:r>
            <a:r>
              <a:rPr lang="cs-CZ" spc="-10" dirty="0"/>
              <a:t> 1</a:t>
            </a:r>
            <a:endParaRPr spc="-10" dirty="0"/>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23</a:t>
            </a:fld>
            <a:endParaRPr dirty="0"/>
          </a:p>
        </p:txBody>
      </p:sp>
      <p:sp>
        <p:nvSpPr>
          <p:cNvPr id="3" name="object 3"/>
          <p:cNvSpPr txBox="1"/>
          <p:nvPr/>
        </p:nvSpPr>
        <p:spPr>
          <a:xfrm>
            <a:off x="380491" y="1436572"/>
            <a:ext cx="8081009" cy="4891724"/>
          </a:xfrm>
          <a:prstGeom prst="rect">
            <a:avLst/>
          </a:prstGeom>
        </p:spPr>
        <p:txBody>
          <a:bodyPr vert="horz" wrap="square" lIns="0" tIns="109855" rIns="0" bIns="0" rtlCol="0">
            <a:spAutoFit/>
          </a:bodyPr>
          <a:lstStyle/>
          <a:p>
            <a:pPr algn="l"/>
            <a:r>
              <a:rPr lang="cs-CZ" sz="2800" b="1" spc="-25" dirty="0">
                <a:latin typeface="Calibri"/>
                <a:cs typeface="Calibri"/>
              </a:rPr>
              <a:t>Zákon č. 159/2006 Sb. </a:t>
            </a:r>
            <a:r>
              <a:rPr lang="cs-CZ" sz="2800" b="1" i="1" spc="-25" dirty="0">
                <a:latin typeface="Calibri"/>
                <a:cs typeface="Calibri"/>
              </a:rPr>
              <a:t>Zákon o střetu zájmů</a:t>
            </a:r>
          </a:p>
          <a:p>
            <a:pPr algn="just"/>
            <a:r>
              <a:rPr lang="cs-CZ" sz="2400" b="1" i="0" dirty="0">
                <a:effectLst/>
              </a:rPr>
              <a:t>Pojem „střet zájmů“:</a:t>
            </a:r>
            <a:endParaRPr lang="cs-CZ" sz="2400" b="0" i="0" dirty="0">
              <a:effectLst/>
            </a:endParaRPr>
          </a:p>
          <a:p>
            <a:pPr marL="342900" indent="-342900" algn="just">
              <a:buFont typeface="Arial" panose="020B0604020202020204" pitchFamily="34" charset="0"/>
              <a:buChar char="•"/>
            </a:pPr>
            <a:r>
              <a:rPr lang="cs-CZ" sz="2000" b="0" i="0" dirty="0">
                <a:effectLst/>
              </a:rPr>
              <a:t>Střet zájmů je velice širokým pojmem, jehož všeobjímající definici nenalezneme v žádném právním předpise. </a:t>
            </a:r>
          </a:p>
          <a:p>
            <a:pPr marL="342900" indent="-342900" algn="just">
              <a:buFont typeface="Arial" panose="020B0604020202020204" pitchFamily="34" charset="0"/>
              <a:buChar char="•"/>
            </a:pPr>
            <a:r>
              <a:rPr lang="cs-CZ" sz="2000" b="0" i="0" dirty="0">
                <a:effectLst/>
              </a:rPr>
              <a:t>Primárně je problematika střetu zájmů upravena zákonem o střetu zájmů, který nabádá veřejné funkcionáře, aby se zdrželi každého jednání, při kterém mohou jeho osobní zájmy ovlivnit výkon jeho funkce. </a:t>
            </a:r>
          </a:p>
          <a:p>
            <a:pPr marL="342900" indent="-342900" algn="just">
              <a:buFont typeface="Arial" panose="020B0604020202020204" pitchFamily="34" charset="0"/>
              <a:buChar char="•"/>
            </a:pPr>
            <a:r>
              <a:rPr lang="cs-CZ" sz="2000" b="0" i="0" dirty="0">
                <a:effectLst/>
              </a:rPr>
              <a:t>A co je </a:t>
            </a:r>
            <a:r>
              <a:rPr lang="cs-CZ" sz="2000" b="1" i="0" dirty="0">
                <a:effectLst/>
              </a:rPr>
              <a:t>osobní zájem</a:t>
            </a:r>
            <a:r>
              <a:rPr lang="cs-CZ" sz="2000" b="0" i="0" dirty="0">
                <a:effectLst/>
              </a:rPr>
              <a:t>? Jedná se o takový zájem, který přináší veřejnému funkcionáři, osobě blízké veřejného funkcionáře anebo právnické osobě ovládané veřejným funkcionářem nebo osobou blízkou veřejného funkcionáře zvýšení majetku, majetkového nebo jiného prospěchu, zamezení vzniku případného snížení majetkového nebo jiného prospěchu nebo jinou výhodu.</a:t>
            </a:r>
          </a:p>
          <a:p>
            <a:pPr marL="355600" marR="5080" indent="-342900">
              <a:lnSpc>
                <a:spcPct val="100000"/>
              </a:lnSpc>
              <a:spcBef>
                <a:spcPts val="770"/>
              </a:spcBef>
              <a:buFont typeface="Arial"/>
              <a:buChar char="•"/>
              <a:tabLst>
                <a:tab pos="354965" algn="l"/>
                <a:tab pos="355600" algn="l"/>
              </a:tabLst>
            </a:pPr>
            <a:endParaRPr lang="cs-CZ" sz="3200" spc="-10" dirty="0">
              <a:latin typeface="Calibri"/>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9618" y="533400"/>
            <a:ext cx="7802754" cy="689291"/>
          </a:xfrm>
          <a:prstGeom prst="rect">
            <a:avLst/>
          </a:prstGeom>
        </p:spPr>
        <p:txBody>
          <a:bodyPr vert="horz" wrap="square" lIns="0" tIns="12065" rIns="0" bIns="0" rtlCol="0">
            <a:spAutoFit/>
          </a:bodyPr>
          <a:lstStyle/>
          <a:p>
            <a:pPr marL="12700">
              <a:lnSpc>
                <a:spcPct val="100000"/>
              </a:lnSpc>
              <a:spcBef>
                <a:spcPts val="95"/>
              </a:spcBef>
            </a:pPr>
            <a:r>
              <a:rPr lang="cs-CZ" spc="-25" dirty="0"/>
              <a:t>S</a:t>
            </a:r>
            <a:r>
              <a:rPr spc="-25" dirty="0" err="1"/>
              <a:t>třet</a:t>
            </a:r>
            <a:r>
              <a:rPr spc="-35" dirty="0"/>
              <a:t> </a:t>
            </a:r>
            <a:r>
              <a:rPr spc="-15" dirty="0"/>
              <a:t>(konflikt)</a:t>
            </a:r>
            <a:r>
              <a:rPr spc="-20" dirty="0"/>
              <a:t> </a:t>
            </a:r>
            <a:r>
              <a:rPr spc="-10" dirty="0" err="1"/>
              <a:t>zájmů</a:t>
            </a:r>
            <a:r>
              <a:rPr lang="cs-CZ" spc="-10" dirty="0"/>
              <a:t> 2</a:t>
            </a:r>
            <a:endParaRPr spc="-10" dirty="0"/>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24</a:t>
            </a:fld>
            <a:endParaRPr dirty="0"/>
          </a:p>
        </p:txBody>
      </p:sp>
      <p:sp>
        <p:nvSpPr>
          <p:cNvPr id="3" name="object 3"/>
          <p:cNvSpPr txBox="1"/>
          <p:nvPr/>
        </p:nvSpPr>
        <p:spPr>
          <a:xfrm>
            <a:off x="380491" y="1436572"/>
            <a:ext cx="8839709" cy="3824765"/>
          </a:xfrm>
          <a:prstGeom prst="rect">
            <a:avLst/>
          </a:prstGeom>
        </p:spPr>
        <p:txBody>
          <a:bodyPr vert="horz" wrap="square" lIns="0" tIns="109855" rIns="0" bIns="0" rtlCol="0">
            <a:spAutoFit/>
          </a:bodyPr>
          <a:lstStyle/>
          <a:p>
            <a:pPr marL="12700" marR="5080">
              <a:lnSpc>
                <a:spcPct val="100000"/>
              </a:lnSpc>
              <a:spcBef>
                <a:spcPts val="770"/>
              </a:spcBef>
              <a:tabLst>
                <a:tab pos="354965" algn="l"/>
                <a:tab pos="355600" algn="l"/>
              </a:tabLst>
            </a:pPr>
            <a:r>
              <a:rPr lang="cs-CZ" sz="2800" b="1" spc="-10" dirty="0">
                <a:latin typeface="Calibri"/>
                <a:cs typeface="Calibri"/>
              </a:rPr>
              <a:t>Definice</a:t>
            </a:r>
            <a:r>
              <a:rPr lang="cs-CZ" sz="2800" b="1" spc="-5" dirty="0">
                <a:latin typeface="Calibri"/>
                <a:cs typeface="Calibri"/>
              </a:rPr>
              <a:t> </a:t>
            </a:r>
            <a:r>
              <a:rPr lang="cs-CZ" sz="2800" b="1" spc="-35" dirty="0">
                <a:latin typeface="Calibri"/>
                <a:cs typeface="Calibri"/>
              </a:rPr>
              <a:t>ze</a:t>
            </a:r>
            <a:r>
              <a:rPr lang="cs-CZ" sz="2800" b="1" spc="5" dirty="0">
                <a:latin typeface="Calibri"/>
                <a:cs typeface="Calibri"/>
              </a:rPr>
              <a:t> </a:t>
            </a:r>
            <a:r>
              <a:rPr lang="cs-CZ" sz="2800" b="1" spc="-35" dirty="0">
                <a:latin typeface="Calibri"/>
                <a:cs typeface="Calibri"/>
              </a:rPr>
              <a:t>zákona</a:t>
            </a:r>
            <a:r>
              <a:rPr lang="cs-CZ" sz="2800" b="1" spc="20" dirty="0">
                <a:latin typeface="Calibri"/>
                <a:cs typeface="Calibri"/>
              </a:rPr>
              <a:t> </a:t>
            </a:r>
            <a:r>
              <a:rPr lang="cs-CZ" sz="2800" b="1" spc="-5" dirty="0">
                <a:latin typeface="Calibri"/>
                <a:cs typeface="Calibri"/>
              </a:rPr>
              <a:t>z </a:t>
            </a:r>
            <a:r>
              <a:rPr lang="cs-CZ" sz="2800" b="1" spc="-165" dirty="0">
                <a:latin typeface="Calibri"/>
                <a:cs typeface="Calibri"/>
              </a:rPr>
              <a:t>r.</a:t>
            </a:r>
            <a:r>
              <a:rPr lang="cs-CZ" sz="2800" b="1" dirty="0">
                <a:latin typeface="Calibri"/>
                <a:cs typeface="Calibri"/>
              </a:rPr>
              <a:t> </a:t>
            </a:r>
            <a:r>
              <a:rPr lang="cs-CZ" sz="2800" b="1" spc="-5" dirty="0">
                <a:latin typeface="Calibri"/>
                <a:cs typeface="Calibri"/>
              </a:rPr>
              <a:t>1992:</a:t>
            </a:r>
            <a:r>
              <a:rPr lang="cs-CZ" sz="2800" b="1" spc="55" dirty="0">
                <a:latin typeface="Calibri"/>
                <a:cs typeface="Calibri"/>
              </a:rPr>
              <a:t> </a:t>
            </a:r>
          </a:p>
          <a:p>
            <a:pPr marL="12700" marR="5080">
              <a:lnSpc>
                <a:spcPct val="100000"/>
              </a:lnSpc>
              <a:spcBef>
                <a:spcPts val="770"/>
              </a:spcBef>
              <a:tabLst>
                <a:tab pos="354965" algn="l"/>
                <a:tab pos="355600" algn="l"/>
              </a:tabLst>
            </a:pPr>
            <a:r>
              <a:rPr lang="cs-CZ" sz="2800" i="1" spc="-15" dirty="0">
                <a:latin typeface="Calibri"/>
                <a:cs typeface="Calibri"/>
              </a:rPr>
              <a:t>„Střetem</a:t>
            </a:r>
            <a:r>
              <a:rPr lang="cs-CZ" sz="2800" i="1" spc="10" dirty="0">
                <a:latin typeface="Calibri"/>
                <a:cs typeface="Calibri"/>
              </a:rPr>
              <a:t> </a:t>
            </a:r>
            <a:r>
              <a:rPr lang="cs-CZ" sz="2800" i="1" spc="-5" dirty="0">
                <a:latin typeface="Calibri"/>
                <a:cs typeface="Calibri"/>
              </a:rPr>
              <a:t>veřejného </a:t>
            </a:r>
            <a:r>
              <a:rPr lang="cs-CZ" sz="2800" i="1" spc="-705" dirty="0">
                <a:latin typeface="Calibri"/>
                <a:cs typeface="Calibri"/>
              </a:rPr>
              <a:t> </a:t>
            </a:r>
            <a:r>
              <a:rPr lang="cs-CZ" sz="2800" i="1" spc="-15" dirty="0">
                <a:latin typeface="Calibri"/>
                <a:cs typeface="Calibri"/>
              </a:rPr>
              <a:t>zájmu</a:t>
            </a:r>
            <a:r>
              <a:rPr lang="cs-CZ" sz="2800" i="1" dirty="0">
                <a:latin typeface="Calibri"/>
                <a:cs typeface="Calibri"/>
              </a:rPr>
              <a:t> </a:t>
            </a:r>
            <a:r>
              <a:rPr lang="cs-CZ" sz="2800" i="1" spc="-5" dirty="0">
                <a:latin typeface="Calibri"/>
                <a:cs typeface="Calibri"/>
              </a:rPr>
              <a:t>se</a:t>
            </a:r>
            <a:r>
              <a:rPr lang="cs-CZ" sz="2800" i="1" spc="-10" dirty="0">
                <a:latin typeface="Calibri"/>
                <a:cs typeface="Calibri"/>
              </a:rPr>
              <a:t> </a:t>
            </a:r>
            <a:r>
              <a:rPr lang="cs-CZ" sz="2800" i="1" spc="-15" dirty="0">
                <a:latin typeface="Calibri"/>
                <a:cs typeface="Calibri"/>
              </a:rPr>
              <a:t>zájmem</a:t>
            </a:r>
            <a:r>
              <a:rPr lang="cs-CZ" sz="2800" i="1" dirty="0">
                <a:latin typeface="Calibri"/>
                <a:cs typeface="Calibri"/>
              </a:rPr>
              <a:t> </a:t>
            </a:r>
            <a:r>
              <a:rPr lang="cs-CZ" sz="2800" i="1" spc="-5" dirty="0">
                <a:latin typeface="Calibri"/>
                <a:cs typeface="Calibri"/>
              </a:rPr>
              <a:t>osobním</a:t>
            </a:r>
            <a:r>
              <a:rPr lang="cs-CZ" sz="2800" i="1" dirty="0">
                <a:latin typeface="Calibri"/>
                <a:cs typeface="Calibri"/>
              </a:rPr>
              <a:t> </a:t>
            </a:r>
            <a:r>
              <a:rPr lang="cs-CZ" sz="2800" i="1" spc="-5" dirty="0">
                <a:latin typeface="Calibri"/>
                <a:cs typeface="Calibri"/>
              </a:rPr>
              <a:t>se</a:t>
            </a:r>
            <a:r>
              <a:rPr lang="cs-CZ" sz="2800" i="1" spc="-10" dirty="0">
                <a:latin typeface="Calibri"/>
                <a:cs typeface="Calibri"/>
              </a:rPr>
              <a:t> </a:t>
            </a:r>
            <a:r>
              <a:rPr lang="cs-CZ" sz="2800" i="1" spc="-15" dirty="0">
                <a:latin typeface="Calibri"/>
                <a:cs typeface="Calibri"/>
              </a:rPr>
              <a:t>rozumí</a:t>
            </a:r>
            <a:r>
              <a:rPr lang="cs-CZ" sz="2800" i="1" spc="-10" dirty="0">
                <a:latin typeface="Calibri"/>
                <a:cs typeface="Calibri"/>
              </a:rPr>
              <a:t> </a:t>
            </a:r>
            <a:r>
              <a:rPr lang="cs-CZ" sz="2800" i="1" spc="-30" dirty="0">
                <a:latin typeface="Calibri"/>
                <a:cs typeface="Calibri"/>
              </a:rPr>
              <a:t>takové </a:t>
            </a:r>
            <a:r>
              <a:rPr lang="cs-CZ" sz="2800" i="1" spc="-25" dirty="0">
                <a:latin typeface="Calibri"/>
                <a:cs typeface="Calibri"/>
              </a:rPr>
              <a:t> </a:t>
            </a:r>
            <a:r>
              <a:rPr lang="cs-CZ" sz="2800" i="1" spc="-10" dirty="0">
                <a:latin typeface="Calibri"/>
                <a:cs typeface="Calibri"/>
              </a:rPr>
              <a:t>jednání,</a:t>
            </a:r>
            <a:r>
              <a:rPr lang="cs-CZ" sz="2800" i="1" spc="5" dirty="0">
                <a:latin typeface="Calibri"/>
                <a:cs typeface="Calibri"/>
              </a:rPr>
              <a:t> </a:t>
            </a:r>
            <a:r>
              <a:rPr lang="cs-CZ" sz="2800" i="1" spc="-5" dirty="0">
                <a:latin typeface="Calibri"/>
                <a:cs typeface="Calibri"/>
              </a:rPr>
              <a:t>popřípadě</a:t>
            </a:r>
            <a:r>
              <a:rPr lang="cs-CZ" sz="2800" i="1" spc="15" dirty="0">
                <a:latin typeface="Calibri"/>
                <a:cs typeface="Calibri"/>
              </a:rPr>
              <a:t> </a:t>
            </a:r>
            <a:r>
              <a:rPr lang="cs-CZ" sz="2800" i="1" spc="-5" dirty="0">
                <a:latin typeface="Calibri"/>
                <a:cs typeface="Calibri"/>
              </a:rPr>
              <a:t>opomenutí veřejného </a:t>
            </a:r>
            <a:r>
              <a:rPr lang="cs-CZ" sz="2800" i="1" dirty="0">
                <a:latin typeface="Calibri"/>
                <a:cs typeface="Calibri"/>
              </a:rPr>
              <a:t> </a:t>
            </a:r>
            <a:r>
              <a:rPr lang="cs-CZ" sz="2800" i="1" spc="-15" dirty="0">
                <a:latin typeface="Calibri"/>
                <a:cs typeface="Calibri"/>
              </a:rPr>
              <a:t>funkcionáře,</a:t>
            </a:r>
            <a:r>
              <a:rPr lang="cs-CZ" sz="2800" i="1" spc="15" dirty="0">
                <a:latin typeface="Calibri"/>
                <a:cs typeface="Calibri"/>
              </a:rPr>
              <a:t> </a:t>
            </a:r>
            <a:r>
              <a:rPr lang="cs-CZ" sz="2800" i="1" spc="-15" dirty="0">
                <a:latin typeface="Calibri"/>
                <a:cs typeface="Calibri"/>
              </a:rPr>
              <a:t>které</a:t>
            </a:r>
            <a:r>
              <a:rPr lang="cs-CZ" sz="2800" i="1" dirty="0">
                <a:latin typeface="Calibri"/>
                <a:cs typeface="Calibri"/>
              </a:rPr>
              <a:t> </a:t>
            </a:r>
            <a:r>
              <a:rPr lang="cs-CZ" sz="2800" i="1" spc="-15" dirty="0">
                <a:latin typeface="Calibri"/>
                <a:cs typeface="Calibri"/>
              </a:rPr>
              <a:t>ohrožuje</a:t>
            </a:r>
            <a:r>
              <a:rPr lang="cs-CZ" sz="2800" i="1" spc="-5" dirty="0">
                <a:latin typeface="Calibri"/>
                <a:cs typeface="Calibri"/>
              </a:rPr>
              <a:t> </a:t>
            </a:r>
            <a:r>
              <a:rPr lang="cs-CZ" sz="2800" i="1" spc="-10" dirty="0">
                <a:latin typeface="Calibri"/>
                <a:cs typeface="Calibri"/>
              </a:rPr>
              <a:t>důvěru</a:t>
            </a:r>
            <a:r>
              <a:rPr lang="cs-CZ" sz="2800" i="1" spc="10" dirty="0">
                <a:latin typeface="Calibri"/>
                <a:cs typeface="Calibri"/>
              </a:rPr>
              <a:t> </a:t>
            </a:r>
            <a:r>
              <a:rPr lang="cs-CZ" sz="2800" i="1" spc="-5" dirty="0">
                <a:latin typeface="Calibri"/>
                <a:cs typeface="Calibri"/>
              </a:rPr>
              <a:t>v</a:t>
            </a:r>
            <a:r>
              <a:rPr lang="cs-CZ" sz="2800" i="1" dirty="0">
                <a:latin typeface="Calibri"/>
                <a:cs typeface="Calibri"/>
              </a:rPr>
              <a:t> </a:t>
            </a:r>
            <a:r>
              <a:rPr lang="cs-CZ" sz="2800" i="1" spc="-10" dirty="0">
                <a:latin typeface="Calibri"/>
                <a:cs typeface="Calibri"/>
              </a:rPr>
              <a:t>jeho</a:t>
            </a:r>
            <a:r>
              <a:rPr lang="cs-CZ" sz="2800" dirty="0">
                <a:latin typeface="Calibri"/>
                <a:cs typeface="Calibri"/>
              </a:rPr>
              <a:t> </a:t>
            </a:r>
            <a:r>
              <a:rPr lang="cs-CZ" sz="2800" i="1" spc="-10" dirty="0">
                <a:latin typeface="Calibri"/>
                <a:cs typeface="Calibri"/>
              </a:rPr>
              <a:t>nestrannost</a:t>
            </a:r>
            <a:r>
              <a:rPr lang="cs-CZ" sz="2800" i="1" spc="15" dirty="0">
                <a:latin typeface="Calibri"/>
                <a:cs typeface="Calibri"/>
              </a:rPr>
              <a:t> </a:t>
            </a:r>
            <a:r>
              <a:rPr lang="cs-CZ" sz="2800" i="1" spc="-5" dirty="0">
                <a:latin typeface="Calibri"/>
                <a:cs typeface="Calibri"/>
              </a:rPr>
              <a:t>nebo</a:t>
            </a:r>
            <a:r>
              <a:rPr lang="cs-CZ" sz="2800" i="1" spc="-15" dirty="0">
                <a:latin typeface="Calibri"/>
                <a:cs typeface="Calibri"/>
              </a:rPr>
              <a:t> </a:t>
            </a:r>
            <a:r>
              <a:rPr lang="cs-CZ" sz="2800" i="1" spc="-5" dirty="0">
                <a:latin typeface="Calibri"/>
                <a:cs typeface="Calibri"/>
              </a:rPr>
              <a:t>při</a:t>
            </a:r>
            <a:r>
              <a:rPr lang="cs-CZ" sz="2800" i="1" spc="5" dirty="0">
                <a:latin typeface="Calibri"/>
                <a:cs typeface="Calibri"/>
              </a:rPr>
              <a:t> </a:t>
            </a:r>
            <a:r>
              <a:rPr lang="cs-CZ" sz="2800" i="1" spc="-5" dirty="0">
                <a:latin typeface="Calibri"/>
                <a:cs typeface="Calibri"/>
              </a:rPr>
              <a:t>němž</a:t>
            </a:r>
            <a:r>
              <a:rPr lang="cs-CZ" sz="2800" i="1" dirty="0">
                <a:latin typeface="Calibri"/>
                <a:cs typeface="Calibri"/>
              </a:rPr>
              <a:t> </a:t>
            </a:r>
            <a:r>
              <a:rPr lang="cs-CZ" sz="2800" i="1" spc="-10" dirty="0">
                <a:latin typeface="Calibri"/>
                <a:cs typeface="Calibri"/>
              </a:rPr>
              <a:t>veřejný </a:t>
            </a:r>
            <a:r>
              <a:rPr lang="cs-CZ" sz="2800" i="1" spc="-15" dirty="0">
                <a:latin typeface="Calibri"/>
                <a:cs typeface="Calibri"/>
              </a:rPr>
              <a:t>funkcionář </a:t>
            </a:r>
            <a:r>
              <a:rPr lang="cs-CZ" sz="2800" i="1" spc="-10" dirty="0">
                <a:latin typeface="Calibri"/>
                <a:cs typeface="Calibri"/>
              </a:rPr>
              <a:t> zneužívá svého</a:t>
            </a:r>
            <a:r>
              <a:rPr lang="cs-CZ" sz="2800" i="1" spc="5" dirty="0">
                <a:latin typeface="Calibri"/>
                <a:cs typeface="Calibri"/>
              </a:rPr>
              <a:t> </a:t>
            </a:r>
            <a:r>
              <a:rPr lang="cs-CZ" sz="2800" i="1" spc="-15" dirty="0">
                <a:latin typeface="Calibri"/>
                <a:cs typeface="Calibri"/>
              </a:rPr>
              <a:t>postavení</a:t>
            </a:r>
            <a:r>
              <a:rPr lang="cs-CZ" sz="2800" i="1" spc="15" dirty="0">
                <a:latin typeface="Calibri"/>
                <a:cs typeface="Calibri"/>
              </a:rPr>
              <a:t> </a:t>
            </a:r>
            <a:r>
              <a:rPr lang="cs-CZ" sz="2800" i="1" spc="-5" dirty="0">
                <a:latin typeface="Calibri"/>
                <a:cs typeface="Calibri"/>
              </a:rPr>
              <a:t>k</a:t>
            </a:r>
            <a:r>
              <a:rPr lang="cs-CZ" sz="2800" i="1" dirty="0">
                <a:latin typeface="Calibri"/>
                <a:cs typeface="Calibri"/>
              </a:rPr>
              <a:t> </a:t>
            </a:r>
            <a:r>
              <a:rPr lang="cs-CZ" sz="2800" i="1" spc="-25" dirty="0">
                <a:latin typeface="Calibri"/>
                <a:cs typeface="Calibri"/>
              </a:rPr>
              <a:t>získání </a:t>
            </a:r>
            <a:r>
              <a:rPr lang="cs-CZ" sz="2800" i="1" spc="-20" dirty="0">
                <a:latin typeface="Calibri"/>
                <a:cs typeface="Calibri"/>
              </a:rPr>
              <a:t> </a:t>
            </a:r>
            <a:r>
              <a:rPr lang="cs-CZ" sz="2800" i="1" spc="-5" dirty="0">
                <a:latin typeface="Calibri"/>
                <a:cs typeface="Calibri"/>
              </a:rPr>
              <a:t>neoprávněného prospěchu pro sebe nebo </a:t>
            </a:r>
            <a:r>
              <a:rPr lang="cs-CZ" sz="2800" i="1" dirty="0">
                <a:latin typeface="Calibri"/>
                <a:cs typeface="Calibri"/>
              </a:rPr>
              <a:t>jinou </a:t>
            </a:r>
            <a:r>
              <a:rPr lang="cs-CZ" sz="2800" i="1" spc="-710" dirty="0">
                <a:latin typeface="Calibri"/>
                <a:cs typeface="Calibri"/>
              </a:rPr>
              <a:t> </a:t>
            </a:r>
            <a:r>
              <a:rPr lang="cs-CZ" sz="2800" i="1" spc="-20" dirty="0">
                <a:latin typeface="Calibri"/>
                <a:cs typeface="Calibri"/>
              </a:rPr>
              <a:t>fyzickou</a:t>
            </a:r>
            <a:r>
              <a:rPr lang="cs-CZ" sz="2800" i="1" dirty="0">
                <a:latin typeface="Calibri"/>
                <a:cs typeface="Calibri"/>
              </a:rPr>
              <a:t> </a:t>
            </a:r>
            <a:r>
              <a:rPr lang="cs-CZ" sz="2800" i="1" spc="-5" dirty="0">
                <a:latin typeface="Calibri"/>
                <a:cs typeface="Calibri"/>
              </a:rPr>
              <a:t>či </a:t>
            </a:r>
            <a:r>
              <a:rPr lang="cs-CZ" sz="2800" i="1" spc="-15" dirty="0">
                <a:latin typeface="Calibri"/>
                <a:cs typeface="Calibri"/>
              </a:rPr>
              <a:t>právnickou</a:t>
            </a:r>
            <a:r>
              <a:rPr lang="cs-CZ" sz="2800" i="1" spc="10" dirty="0">
                <a:latin typeface="Calibri"/>
                <a:cs typeface="Calibri"/>
              </a:rPr>
              <a:t> </a:t>
            </a:r>
            <a:r>
              <a:rPr lang="cs-CZ" sz="2800" i="1" spc="-5" dirty="0">
                <a:latin typeface="Calibri"/>
                <a:cs typeface="Calibri"/>
              </a:rPr>
              <a:t>osobu“.</a:t>
            </a:r>
            <a:endParaRPr lang="cs-CZ" sz="2800" dirty="0">
              <a:latin typeface="Calibri"/>
              <a:cs typeface="Calibri"/>
            </a:endParaRPr>
          </a:p>
          <a:p>
            <a:pPr marL="355600" marR="5080" indent="-342900">
              <a:lnSpc>
                <a:spcPct val="100000"/>
              </a:lnSpc>
              <a:spcBef>
                <a:spcPts val="770"/>
              </a:spcBef>
              <a:buFont typeface="Arial"/>
              <a:buChar char="•"/>
              <a:tabLst>
                <a:tab pos="354965" algn="l"/>
                <a:tab pos="355600" algn="l"/>
              </a:tabLst>
            </a:pPr>
            <a:endParaRPr lang="cs-CZ" sz="3200" spc="-10" dirty="0">
              <a:latin typeface="Calibri"/>
              <a:cs typeface="Calibri"/>
            </a:endParaRPr>
          </a:p>
        </p:txBody>
      </p:sp>
    </p:spTree>
    <p:extLst>
      <p:ext uri="{BB962C8B-B14F-4D97-AF65-F5344CB8AC3E}">
        <p14:creationId xmlns:p14="http://schemas.microsoft.com/office/powerpoint/2010/main" val="39289473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67000" y="609600"/>
            <a:ext cx="3119121" cy="689291"/>
          </a:xfrm>
          <a:prstGeom prst="rect">
            <a:avLst/>
          </a:prstGeom>
        </p:spPr>
        <p:txBody>
          <a:bodyPr vert="horz" wrap="square" lIns="0" tIns="12065" rIns="0" bIns="0" rtlCol="0">
            <a:spAutoFit/>
          </a:bodyPr>
          <a:lstStyle/>
          <a:p>
            <a:pPr marL="12700">
              <a:lnSpc>
                <a:spcPct val="100000"/>
              </a:lnSpc>
              <a:spcBef>
                <a:spcPts val="95"/>
              </a:spcBef>
            </a:pPr>
            <a:r>
              <a:rPr spc="-5" dirty="0"/>
              <a:t>Lobbing</a:t>
            </a:r>
            <a:r>
              <a:rPr lang="cs-CZ" spc="-5" dirty="0"/>
              <a:t> 1</a:t>
            </a:r>
            <a:endParaRPr spc="-5" dirty="0"/>
          </a:p>
        </p:txBody>
      </p:sp>
      <p:sp>
        <p:nvSpPr>
          <p:cNvPr id="3" name="object 3"/>
          <p:cNvSpPr txBox="1"/>
          <p:nvPr/>
        </p:nvSpPr>
        <p:spPr>
          <a:xfrm>
            <a:off x="380491" y="1534413"/>
            <a:ext cx="8088630" cy="4512310"/>
          </a:xfrm>
          <a:prstGeom prst="rect">
            <a:avLst/>
          </a:prstGeom>
        </p:spPr>
        <p:txBody>
          <a:bodyPr vert="horz" wrap="square" lIns="0" tIns="12065" rIns="0" bIns="0" rtlCol="0">
            <a:spAutoFit/>
          </a:bodyPr>
          <a:lstStyle/>
          <a:p>
            <a:pPr marL="355600" indent="-342900">
              <a:lnSpc>
                <a:spcPct val="100000"/>
              </a:lnSpc>
              <a:spcBef>
                <a:spcPts val="95"/>
              </a:spcBef>
              <a:buFont typeface="Arial"/>
              <a:buChar char="•"/>
              <a:tabLst>
                <a:tab pos="354965" algn="l"/>
                <a:tab pos="355600" algn="l"/>
              </a:tabLst>
            </a:pPr>
            <a:r>
              <a:rPr sz="3200" spc="-5" dirty="0">
                <a:latin typeface="Calibri"/>
                <a:cs typeface="Calibri"/>
              </a:rPr>
              <a:t>V </a:t>
            </a:r>
            <a:r>
              <a:rPr sz="3200" spc="-15" dirty="0">
                <a:latin typeface="Calibri"/>
                <a:cs typeface="Calibri"/>
              </a:rPr>
              <a:t>českých</a:t>
            </a:r>
            <a:r>
              <a:rPr sz="3200" spc="5" dirty="0">
                <a:latin typeface="Calibri"/>
                <a:cs typeface="Calibri"/>
              </a:rPr>
              <a:t> </a:t>
            </a:r>
            <a:r>
              <a:rPr sz="3200" spc="-15" dirty="0">
                <a:latin typeface="Calibri"/>
                <a:cs typeface="Calibri"/>
              </a:rPr>
              <a:t>zemích</a:t>
            </a:r>
            <a:r>
              <a:rPr sz="3200" dirty="0">
                <a:latin typeface="Calibri"/>
                <a:cs typeface="Calibri"/>
              </a:rPr>
              <a:t> </a:t>
            </a:r>
            <a:r>
              <a:rPr sz="3200" spc="-5" dirty="0">
                <a:latin typeface="Calibri"/>
                <a:cs typeface="Calibri"/>
              </a:rPr>
              <a:t>má</a:t>
            </a:r>
            <a:r>
              <a:rPr sz="3200" spc="15" dirty="0">
                <a:latin typeface="Calibri"/>
                <a:cs typeface="Calibri"/>
              </a:rPr>
              <a:t> </a:t>
            </a:r>
            <a:r>
              <a:rPr sz="3200" spc="-15" dirty="0">
                <a:latin typeface="Calibri"/>
                <a:cs typeface="Calibri"/>
              </a:rPr>
              <a:t>slovo</a:t>
            </a:r>
            <a:r>
              <a:rPr sz="3200" spc="10" dirty="0">
                <a:latin typeface="Calibri"/>
                <a:cs typeface="Calibri"/>
              </a:rPr>
              <a:t> </a:t>
            </a:r>
            <a:r>
              <a:rPr sz="3200" b="1" dirty="0">
                <a:latin typeface="Calibri"/>
                <a:cs typeface="Calibri"/>
              </a:rPr>
              <a:t>lobbing,</a:t>
            </a:r>
            <a:r>
              <a:rPr sz="3200" b="1" spc="-10" dirty="0">
                <a:latin typeface="Calibri"/>
                <a:cs typeface="Calibri"/>
              </a:rPr>
              <a:t> lobbista</a:t>
            </a:r>
            <a:endParaRPr sz="3200" dirty="0">
              <a:latin typeface="Calibri"/>
              <a:cs typeface="Calibri"/>
            </a:endParaRPr>
          </a:p>
          <a:p>
            <a:pPr marL="355600">
              <a:lnSpc>
                <a:spcPct val="100000"/>
              </a:lnSpc>
            </a:pPr>
            <a:r>
              <a:rPr sz="3200" spc="-20" dirty="0">
                <a:latin typeface="Calibri"/>
                <a:cs typeface="Calibri"/>
              </a:rPr>
              <a:t>stále</a:t>
            </a:r>
            <a:r>
              <a:rPr sz="3200" spc="-10" dirty="0">
                <a:latin typeface="Calibri"/>
                <a:cs typeface="Calibri"/>
              </a:rPr>
              <a:t> </a:t>
            </a:r>
            <a:r>
              <a:rPr sz="3200" spc="-20" dirty="0">
                <a:latin typeface="Calibri"/>
                <a:cs typeface="Calibri"/>
              </a:rPr>
              <a:t>špatný</a:t>
            </a:r>
            <a:r>
              <a:rPr sz="3200" spc="15" dirty="0">
                <a:latin typeface="Calibri"/>
                <a:cs typeface="Calibri"/>
              </a:rPr>
              <a:t> </a:t>
            </a:r>
            <a:r>
              <a:rPr sz="3200" spc="-10" dirty="0">
                <a:latin typeface="Calibri"/>
                <a:cs typeface="Calibri"/>
              </a:rPr>
              <a:t>zvuk</a:t>
            </a:r>
            <a:r>
              <a:rPr sz="3200" dirty="0">
                <a:latin typeface="Calibri"/>
                <a:cs typeface="Calibri"/>
              </a:rPr>
              <a:t> </a:t>
            </a:r>
            <a:r>
              <a:rPr sz="3200" spc="-5" dirty="0">
                <a:latin typeface="Calibri"/>
                <a:cs typeface="Calibri"/>
              </a:rPr>
              <a:t>a</a:t>
            </a:r>
            <a:r>
              <a:rPr sz="3200" spc="5" dirty="0">
                <a:latin typeface="Calibri"/>
                <a:cs typeface="Calibri"/>
              </a:rPr>
              <a:t> </a:t>
            </a:r>
            <a:r>
              <a:rPr sz="3200" spc="-20" dirty="0">
                <a:latin typeface="Calibri"/>
                <a:cs typeface="Calibri"/>
              </a:rPr>
              <a:t>bývá</a:t>
            </a:r>
            <a:r>
              <a:rPr sz="3200" spc="15" dirty="0">
                <a:latin typeface="Calibri"/>
                <a:cs typeface="Calibri"/>
              </a:rPr>
              <a:t> </a:t>
            </a:r>
            <a:r>
              <a:rPr sz="3200" spc="-15" dirty="0">
                <a:latin typeface="Calibri"/>
                <a:cs typeface="Calibri"/>
              </a:rPr>
              <a:t>synonymem</a:t>
            </a:r>
            <a:r>
              <a:rPr sz="3200" spc="25" dirty="0">
                <a:latin typeface="Calibri"/>
                <a:cs typeface="Calibri"/>
              </a:rPr>
              <a:t> </a:t>
            </a:r>
            <a:r>
              <a:rPr sz="3200" spc="-25" dirty="0">
                <a:latin typeface="Calibri"/>
                <a:cs typeface="Calibri"/>
              </a:rPr>
              <a:t>pro</a:t>
            </a:r>
            <a:endParaRPr sz="3200" dirty="0">
              <a:latin typeface="Calibri"/>
              <a:cs typeface="Calibri"/>
            </a:endParaRPr>
          </a:p>
          <a:p>
            <a:pPr marL="355600" marR="5080">
              <a:lnSpc>
                <a:spcPct val="100000"/>
              </a:lnSpc>
              <a:spcBef>
                <a:spcPts val="5"/>
              </a:spcBef>
            </a:pPr>
            <a:r>
              <a:rPr sz="3200" spc="-20" dirty="0">
                <a:latin typeface="Calibri"/>
                <a:cs typeface="Calibri"/>
              </a:rPr>
              <a:t>úplatkáře.</a:t>
            </a:r>
            <a:r>
              <a:rPr sz="3200" spc="15" dirty="0">
                <a:latin typeface="Calibri"/>
                <a:cs typeface="Calibri"/>
              </a:rPr>
              <a:t> </a:t>
            </a:r>
            <a:r>
              <a:rPr sz="3200" spc="-20" dirty="0">
                <a:latin typeface="Calibri"/>
                <a:cs typeface="Calibri"/>
              </a:rPr>
              <a:t>Avšak</a:t>
            </a:r>
            <a:r>
              <a:rPr sz="3200" dirty="0">
                <a:latin typeface="Calibri"/>
                <a:cs typeface="Calibri"/>
              </a:rPr>
              <a:t> </a:t>
            </a:r>
            <a:r>
              <a:rPr sz="3200" spc="-10" dirty="0">
                <a:latin typeface="Calibri"/>
                <a:cs typeface="Calibri"/>
              </a:rPr>
              <a:t>mezi </a:t>
            </a:r>
            <a:r>
              <a:rPr sz="3200" spc="-15" dirty="0">
                <a:latin typeface="Calibri"/>
                <a:cs typeface="Calibri"/>
              </a:rPr>
              <a:t>pojmy</a:t>
            </a:r>
            <a:r>
              <a:rPr sz="3200" spc="10" dirty="0">
                <a:latin typeface="Calibri"/>
                <a:cs typeface="Calibri"/>
              </a:rPr>
              <a:t> </a:t>
            </a:r>
            <a:r>
              <a:rPr sz="3200" spc="-20" dirty="0">
                <a:latin typeface="Calibri"/>
                <a:cs typeface="Calibri"/>
              </a:rPr>
              <a:t>korupce</a:t>
            </a:r>
            <a:r>
              <a:rPr sz="3200" spc="-10" dirty="0">
                <a:latin typeface="Calibri"/>
                <a:cs typeface="Calibri"/>
              </a:rPr>
              <a:t> </a:t>
            </a:r>
            <a:r>
              <a:rPr sz="3200" dirty="0">
                <a:latin typeface="Calibri"/>
                <a:cs typeface="Calibri"/>
              </a:rPr>
              <a:t>a</a:t>
            </a:r>
            <a:r>
              <a:rPr sz="3200" spc="-5" dirty="0">
                <a:latin typeface="Calibri"/>
                <a:cs typeface="Calibri"/>
              </a:rPr>
              <a:t> lobbing </a:t>
            </a:r>
            <a:r>
              <a:rPr sz="3200" spc="-710" dirty="0">
                <a:latin typeface="Calibri"/>
                <a:cs typeface="Calibri"/>
              </a:rPr>
              <a:t> </a:t>
            </a:r>
            <a:r>
              <a:rPr sz="3200" spc="-15" dirty="0">
                <a:latin typeface="Calibri"/>
                <a:cs typeface="Calibri"/>
              </a:rPr>
              <a:t>existuje</a:t>
            </a:r>
            <a:r>
              <a:rPr sz="3200" spc="-10" dirty="0">
                <a:latin typeface="Calibri"/>
                <a:cs typeface="Calibri"/>
              </a:rPr>
              <a:t> </a:t>
            </a:r>
            <a:r>
              <a:rPr sz="3200" spc="-30" dirty="0">
                <a:latin typeface="Calibri"/>
                <a:cs typeface="Calibri"/>
              </a:rPr>
              <a:t>rozdíl.</a:t>
            </a:r>
            <a:endParaRPr sz="3200" dirty="0">
              <a:latin typeface="Calibri"/>
              <a:cs typeface="Calibri"/>
            </a:endParaRPr>
          </a:p>
          <a:p>
            <a:pPr marL="355600" marR="684530" indent="-342900">
              <a:lnSpc>
                <a:spcPct val="100000"/>
              </a:lnSpc>
              <a:spcBef>
                <a:spcPts val="765"/>
              </a:spcBef>
              <a:buFont typeface="Arial"/>
              <a:buChar char="•"/>
              <a:tabLst>
                <a:tab pos="354965" algn="l"/>
                <a:tab pos="355600" algn="l"/>
              </a:tabLst>
            </a:pPr>
            <a:r>
              <a:rPr sz="3200" spc="-25" dirty="0">
                <a:latin typeface="Calibri"/>
                <a:cs typeface="Calibri"/>
              </a:rPr>
              <a:t>Pro</a:t>
            </a:r>
            <a:r>
              <a:rPr sz="3200" spc="-10" dirty="0">
                <a:latin typeface="Calibri"/>
                <a:cs typeface="Calibri"/>
              </a:rPr>
              <a:t> </a:t>
            </a:r>
            <a:r>
              <a:rPr sz="3200" spc="-15" dirty="0">
                <a:latin typeface="Calibri"/>
                <a:cs typeface="Calibri"/>
              </a:rPr>
              <a:t>veřejnost</a:t>
            </a:r>
            <a:r>
              <a:rPr sz="3200" spc="-5" dirty="0">
                <a:latin typeface="Calibri"/>
                <a:cs typeface="Calibri"/>
              </a:rPr>
              <a:t> </a:t>
            </a:r>
            <a:r>
              <a:rPr sz="3200" dirty="0">
                <a:latin typeface="Calibri"/>
                <a:cs typeface="Calibri"/>
              </a:rPr>
              <a:t>je</a:t>
            </a:r>
            <a:r>
              <a:rPr sz="3200" spc="-15" dirty="0">
                <a:latin typeface="Calibri"/>
                <a:cs typeface="Calibri"/>
              </a:rPr>
              <a:t> </a:t>
            </a:r>
            <a:r>
              <a:rPr sz="3200" spc="-10" dirty="0">
                <a:latin typeface="Calibri"/>
                <a:cs typeface="Calibri"/>
              </a:rPr>
              <a:t>lobbista</a:t>
            </a:r>
            <a:r>
              <a:rPr sz="3200" spc="15" dirty="0">
                <a:latin typeface="Calibri"/>
                <a:cs typeface="Calibri"/>
              </a:rPr>
              <a:t> </a:t>
            </a:r>
            <a:r>
              <a:rPr sz="3200" spc="-10" dirty="0">
                <a:latin typeface="Calibri"/>
                <a:cs typeface="Calibri"/>
              </a:rPr>
              <a:t>ten,</a:t>
            </a:r>
            <a:r>
              <a:rPr sz="3200" dirty="0">
                <a:latin typeface="Calibri"/>
                <a:cs typeface="Calibri"/>
              </a:rPr>
              <a:t> </a:t>
            </a:r>
            <a:r>
              <a:rPr sz="3200" spc="-35" dirty="0">
                <a:latin typeface="Calibri"/>
                <a:cs typeface="Calibri"/>
              </a:rPr>
              <a:t>kdo</a:t>
            </a:r>
            <a:r>
              <a:rPr sz="3200" spc="5" dirty="0">
                <a:latin typeface="Calibri"/>
                <a:cs typeface="Calibri"/>
              </a:rPr>
              <a:t> </a:t>
            </a:r>
            <a:r>
              <a:rPr sz="3200" spc="-10" dirty="0">
                <a:latin typeface="Calibri"/>
                <a:cs typeface="Calibri"/>
              </a:rPr>
              <a:t>přichází</a:t>
            </a:r>
            <a:r>
              <a:rPr sz="3200" spc="5" dirty="0">
                <a:latin typeface="Calibri"/>
                <a:cs typeface="Calibri"/>
              </a:rPr>
              <a:t> </a:t>
            </a:r>
            <a:r>
              <a:rPr sz="3200" spc="-5" dirty="0">
                <a:latin typeface="Calibri"/>
                <a:cs typeface="Calibri"/>
              </a:rPr>
              <a:t>s </a:t>
            </a:r>
            <a:r>
              <a:rPr sz="3200" spc="-705" dirty="0">
                <a:latin typeface="Calibri"/>
                <a:cs typeface="Calibri"/>
              </a:rPr>
              <a:t> </a:t>
            </a:r>
            <a:r>
              <a:rPr sz="3200" spc="-20" dirty="0">
                <a:latin typeface="Calibri"/>
                <a:cs typeface="Calibri"/>
              </a:rPr>
              <a:t>obálkou,</a:t>
            </a:r>
            <a:r>
              <a:rPr sz="3200" spc="10" dirty="0">
                <a:latin typeface="Calibri"/>
                <a:cs typeface="Calibri"/>
              </a:rPr>
              <a:t> </a:t>
            </a:r>
            <a:r>
              <a:rPr sz="3200" spc="-20" dirty="0">
                <a:latin typeface="Calibri"/>
                <a:cs typeface="Calibri"/>
              </a:rPr>
              <a:t>ve</a:t>
            </a:r>
            <a:r>
              <a:rPr sz="3200" spc="-5" dirty="0">
                <a:latin typeface="Calibri"/>
                <a:cs typeface="Calibri"/>
              </a:rPr>
              <a:t> </a:t>
            </a:r>
            <a:r>
              <a:rPr sz="3200" spc="-15" dirty="0">
                <a:latin typeface="Calibri"/>
                <a:cs typeface="Calibri"/>
              </a:rPr>
              <a:t>skutečnosti</a:t>
            </a:r>
            <a:r>
              <a:rPr sz="3200" spc="15" dirty="0">
                <a:latin typeface="Calibri"/>
                <a:cs typeface="Calibri"/>
              </a:rPr>
              <a:t> </a:t>
            </a:r>
            <a:r>
              <a:rPr sz="3200" spc="-30" dirty="0">
                <a:latin typeface="Calibri"/>
                <a:cs typeface="Calibri"/>
              </a:rPr>
              <a:t>správný</a:t>
            </a:r>
            <a:r>
              <a:rPr sz="3200" spc="10" dirty="0">
                <a:latin typeface="Calibri"/>
                <a:cs typeface="Calibri"/>
              </a:rPr>
              <a:t> </a:t>
            </a:r>
            <a:r>
              <a:rPr sz="3200" spc="-10" dirty="0">
                <a:latin typeface="Calibri"/>
                <a:cs typeface="Calibri"/>
              </a:rPr>
              <a:t>lobbista </a:t>
            </a:r>
            <a:r>
              <a:rPr sz="3200" spc="-5" dirty="0">
                <a:latin typeface="Calibri"/>
                <a:cs typeface="Calibri"/>
              </a:rPr>
              <a:t> </a:t>
            </a:r>
            <a:r>
              <a:rPr sz="3200" spc="-10" dirty="0">
                <a:latin typeface="Calibri"/>
                <a:cs typeface="Calibri"/>
              </a:rPr>
              <a:t>přichází</a:t>
            </a:r>
            <a:r>
              <a:rPr sz="3200" spc="5" dirty="0">
                <a:latin typeface="Calibri"/>
                <a:cs typeface="Calibri"/>
              </a:rPr>
              <a:t> </a:t>
            </a:r>
            <a:r>
              <a:rPr sz="3200" spc="-5" dirty="0">
                <a:latin typeface="Calibri"/>
                <a:cs typeface="Calibri"/>
              </a:rPr>
              <a:t>s </a:t>
            </a:r>
            <a:r>
              <a:rPr sz="3200" spc="-15" dirty="0">
                <a:latin typeface="Calibri"/>
                <a:cs typeface="Calibri"/>
              </a:rPr>
              <a:t>informací.</a:t>
            </a:r>
            <a:r>
              <a:rPr sz="3200" spc="30" dirty="0">
                <a:latin typeface="Calibri"/>
                <a:cs typeface="Calibri"/>
              </a:rPr>
              <a:t> </a:t>
            </a:r>
            <a:r>
              <a:rPr sz="3200" spc="-15" dirty="0">
                <a:latin typeface="Calibri"/>
                <a:cs typeface="Calibri"/>
              </a:rPr>
              <a:t>Záleží</a:t>
            </a:r>
            <a:r>
              <a:rPr sz="3200" spc="10" dirty="0">
                <a:latin typeface="Calibri"/>
                <a:cs typeface="Calibri"/>
              </a:rPr>
              <a:t> </a:t>
            </a:r>
            <a:r>
              <a:rPr sz="3200" spc="-5" dirty="0">
                <a:latin typeface="Calibri"/>
                <a:cs typeface="Calibri"/>
              </a:rPr>
              <a:t>na</a:t>
            </a:r>
            <a:r>
              <a:rPr sz="3200" spc="10" dirty="0">
                <a:latin typeface="Calibri"/>
                <a:cs typeface="Calibri"/>
              </a:rPr>
              <a:t> </a:t>
            </a:r>
            <a:r>
              <a:rPr sz="3200" spc="-10" dirty="0">
                <a:latin typeface="Calibri"/>
                <a:cs typeface="Calibri"/>
              </a:rPr>
              <a:t>osloveném, </a:t>
            </a:r>
            <a:r>
              <a:rPr sz="3200" spc="-5" dirty="0">
                <a:latin typeface="Calibri"/>
                <a:cs typeface="Calibri"/>
              </a:rPr>
              <a:t> </a:t>
            </a:r>
            <a:r>
              <a:rPr sz="3200" spc="-20" dirty="0">
                <a:latin typeface="Calibri"/>
                <a:cs typeface="Calibri"/>
              </a:rPr>
              <a:t>kterého</a:t>
            </a:r>
            <a:r>
              <a:rPr sz="3200" dirty="0">
                <a:latin typeface="Calibri"/>
                <a:cs typeface="Calibri"/>
              </a:rPr>
              <a:t> </a:t>
            </a:r>
            <a:r>
              <a:rPr sz="3200" spc="-5" dirty="0">
                <a:latin typeface="Calibri"/>
                <a:cs typeface="Calibri"/>
              </a:rPr>
              <a:t>chce</a:t>
            </a:r>
            <a:r>
              <a:rPr sz="3200" spc="-10" dirty="0">
                <a:latin typeface="Calibri"/>
                <a:cs typeface="Calibri"/>
              </a:rPr>
              <a:t> lobbista</a:t>
            </a:r>
            <a:r>
              <a:rPr sz="3200" spc="20" dirty="0">
                <a:latin typeface="Calibri"/>
                <a:cs typeface="Calibri"/>
              </a:rPr>
              <a:t> </a:t>
            </a:r>
            <a:r>
              <a:rPr sz="3200" spc="-5" dirty="0">
                <a:latin typeface="Calibri"/>
                <a:cs typeface="Calibri"/>
              </a:rPr>
              <a:t>ovlivnit,</a:t>
            </a:r>
            <a:r>
              <a:rPr sz="3200" spc="20" dirty="0">
                <a:latin typeface="Calibri"/>
                <a:cs typeface="Calibri"/>
              </a:rPr>
              <a:t> </a:t>
            </a:r>
            <a:r>
              <a:rPr sz="3200" spc="-10" dirty="0">
                <a:latin typeface="Calibri"/>
                <a:cs typeface="Calibri"/>
              </a:rPr>
              <a:t>aby</a:t>
            </a:r>
            <a:r>
              <a:rPr sz="3200" spc="25" dirty="0">
                <a:latin typeface="Calibri"/>
                <a:cs typeface="Calibri"/>
              </a:rPr>
              <a:t> </a:t>
            </a:r>
            <a:r>
              <a:rPr sz="3200" spc="-10" dirty="0">
                <a:latin typeface="Calibri"/>
                <a:cs typeface="Calibri"/>
              </a:rPr>
              <a:t>danou </a:t>
            </a:r>
            <a:r>
              <a:rPr sz="3200" spc="-5" dirty="0">
                <a:latin typeface="Calibri"/>
                <a:cs typeface="Calibri"/>
              </a:rPr>
              <a:t> </a:t>
            </a:r>
            <a:r>
              <a:rPr sz="3200" spc="-15" dirty="0">
                <a:latin typeface="Calibri"/>
                <a:cs typeface="Calibri"/>
              </a:rPr>
              <a:t>informaci</a:t>
            </a:r>
            <a:r>
              <a:rPr sz="3200" dirty="0">
                <a:latin typeface="Calibri"/>
                <a:cs typeface="Calibri"/>
              </a:rPr>
              <a:t> vyhodnotil</a:t>
            </a:r>
            <a:r>
              <a:rPr sz="3200" spc="25" dirty="0">
                <a:latin typeface="Calibri"/>
                <a:cs typeface="Calibri"/>
              </a:rPr>
              <a:t> </a:t>
            </a:r>
            <a:r>
              <a:rPr sz="3200" dirty="0">
                <a:latin typeface="Calibri"/>
                <a:cs typeface="Calibri"/>
              </a:rPr>
              <a:t>a</a:t>
            </a:r>
            <a:r>
              <a:rPr sz="3200" spc="-5" dirty="0">
                <a:latin typeface="Calibri"/>
                <a:cs typeface="Calibri"/>
              </a:rPr>
              <a:t> </a:t>
            </a:r>
            <a:r>
              <a:rPr sz="3200" spc="-20" dirty="0">
                <a:latin typeface="Calibri"/>
                <a:cs typeface="Calibri"/>
              </a:rPr>
              <a:t>zpracoval.</a:t>
            </a:r>
            <a:endParaRPr sz="3200" dirty="0">
              <a:latin typeface="Calibri"/>
              <a:cs typeface="Calibri"/>
            </a:endParaRPr>
          </a:p>
        </p:txBody>
      </p:sp>
      <p:sp>
        <p:nvSpPr>
          <p:cNvPr id="4" name="object 4"/>
          <p:cNvSpPr txBox="1"/>
          <p:nvPr/>
        </p:nvSpPr>
        <p:spPr>
          <a:xfrm>
            <a:off x="6632447" y="6375400"/>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30</a:t>
            </a:r>
            <a:endParaRPr sz="1800">
              <a:latin typeface="Calibri"/>
              <a:cs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2250" y="381000"/>
            <a:ext cx="9226550" cy="5232202"/>
          </a:xfrm>
          <a:prstGeom prst="rect">
            <a:avLst/>
          </a:prstGeom>
        </p:spPr>
        <p:txBody>
          <a:bodyPr vert="horz" wrap="square" lIns="0" tIns="231140" rIns="0" bIns="0" rtlCol="0">
            <a:spAutoFit/>
          </a:bodyPr>
          <a:lstStyle/>
          <a:p>
            <a:pPr marL="3590290">
              <a:lnSpc>
                <a:spcPct val="100000"/>
              </a:lnSpc>
              <a:spcBef>
                <a:spcPts val="1820"/>
              </a:spcBef>
            </a:pPr>
            <a:r>
              <a:rPr sz="4400" b="1" spc="-5" dirty="0">
                <a:solidFill>
                  <a:srgbClr val="C00000"/>
                </a:solidFill>
                <a:latin typeface="Calibri"/>
                <a:cs typeface="Calibri"/>
              </a:rPr>
              <a:t>Lobbing-2</a:t>
            </a:r>
            <a:endParaRPr sz="4400" dirty="0">
              <a:solidFill>
                <a:srgbClr val="C00000"/>
              </a:solidFill>
              <a:latin typeface="Calibri"/>
              <a:cs typeface="Calibri"/>
            </a:endParaRPr>
          </a:p>
          <a:p>
            <a:pPr marL="50165" marR="107314">
              <a:lnSpc>
                <a:spcPct val="100000"/>
              </a:lnSpc>
              <a:spcBef>
                <a:spcPts val="1725"/>
              </a:spcBef>
              <a:tabLst>
                <a:tab pos="393065" algn="l"/>
                <a:tab pos="393700" algn="l"/>
              </a:tabLst>
            </a:pPr>
            <a:r>
              <a:rPr sz="2400" spc="-5" dirty="0">
                <a:cs typeface="Calibri"/>
              </a:rPr>
              <a:t>Lobbing</a:t>
            </a:r>
            <a:r>
              <a:rPr sz="2400" spc="25" dirty="0">
                <a:cs typeface="Calibri"/>
              </a:rPr>
              <a:t> </a:t>
            </a:r>
            <a:r>
              <a:rPr sz="2400" spc="-5" dirty="0">
                <a:cs typeface="Calibri"/>
              </a:rPr>
              <a:t>je</a:t>
            </a:r>
            <a:r>
              <a:rPr sz="2400" spc="-15" dirty="0">
                <a:cs typeface="Calibri"/>
              </a:rPr>
              <a:t> </a:t>
            </a:r>
            <a:r>
              <a:rPr sz="2400" spc="-5" dirty="0">
                <a:cs typeface="Calibri"/>
              </a:rPr>
              <a:t>legitimní</a:t>
            </a:r>
            <a:r>
              <a:rPr sz="2400" spc="20" dirty="0">
                <a:cs typeface="Calibri"/>
              </a:rPr>
              <a:t> </a:t>
            </a:r>
            <a:r>
              <a:rPr sz="2400" spc="-15" dirty="0">
                <a:cs typeface="Calibri"/>
              </a:rPr>
              <a:t>součástí</a:t>
            </a:r>
            <a:r>
              <a:rPr sz="2400" spc="20" dirty="0">
                <a:cs typeface="Calibri"/>
              </a:rPr>
              <a:t> </a:t>
            </a:r>
            <a:r>
              <a:rPr sz="2400" spc="-10" dirty="0">
                <a:cs typeface="Calibri"/>
              </a:rPr>
              <a:t>ovlivňování </a:t>
            </a:r>
            <a:r>
              <a:rPr sz="2400" spc="-5" dirty="0">
                <a:cs typeface="Calibri"/>
              </a:rPr>
              <a:t> </a:t>
            </a:r>
            <a:r>
              <a:rPr sz="2400" spc="-15" dirty="0">
                <a:cs typeface="Calibri"/>
              </a:rPr>
              <a:t>rozhodnutí</a:t>
            </a:r>
            <a:r>
              <a:rPr sz="2400" spc="20" dirty="0">
                <a:cs typeface="Calibri"/>
              </a:rPr>
              <a:t> </a:t>
            </a:r>
            <a:r>
              <a:rPr sz="2400" spc="-25" dirty="0">
                <a:cs typeface="Calibri"/>
              </a:rPr>
              <a:t>veřejných</a:t>
            </a:r>
            <a:r>
              <a:rPr sz="2400" spc="5" dirty="0">
                <a:cs typeface="Calibri"/>
              </a:rPr>
              <a:t> </a:t>
            </a:r>
            <a:r>
              <a:rPr sz="2400" spc="-5" dirty="0">
                <a:cs typeface="Calibri"/>
              </a:rPr>
              <a:t>činitelů,</a:t>
            </a:r>
            <a:r>
              <a:rPr sz="2400" spc="35" dirty="0">
                <a:cs typeface="Calibri"/>
              </a:rPr>
              <a:t> </a:t>
            </a:r>
            <a:r>
              <a:rPr sz="2400" spc="-20" dirty="0">
                <a:cs typeface="Calibri"/>
              </a:rPr>
              <a:t>avšak</a:t>
            </a:r>
            <a:r>
              <a:rPr sz="2400" spc="-5" dirty="0">
                <a:cs typeface="Calibri"/>
              </a:rPr>
              <a:t> </a:t>
            </a:r>
            <a:r>
              <a:rPr sz="2400" spc="-25" dirty="0">
                <a:cs typeface="Calibri"/>
              </a:rPr>
              <a:t>za</a:t>
            </a:r>
            <a:r>
              <a:rPr sz="2400" dirty="0">
                <a:cs typeface="Calibri"/>
              </a:rPr>
              <a:t> </a:t>
            </a:r>
            <a:r>
              <a:rPr sz="2400" spc="-5" dirty="0">
                <a:cs typeface="Calibri"/>
              </a:rPr>
              <a:t>podmínek, </a:t>
            </a:r>
            <a:r>
              <a:rPr sz="2400" spc="-710" dirty="0">
                <a:cs typeface="Calibri"/>
              </a:rPr>
              <a:t> </a:t>
            </a:r>
            <a:r>
              <a:rPr sz="2400" spc="-40" dirty="0">
                <a:cs typeface="Calibri"/>
              </a:rPr>
              <a:t>že</a:t>
            </a:r>
            <a:r>
              <a:rPr sz="2400" spc="-20" dirty="0">
                <a:cs typeface="Calibri"/>
              </a:rPr>
              <a:t> </a:t>
            </a:r>
            <a:r>
              <a:rPr sz="2400" spc="-5" dirty="0">
                <a:cs typeface="Calibri"/>
              </a:rPr>
              <a:t>jsou</a:t>
            </a:r>
            <a:r>
              <a:rPr sz="2400" spc="5" dirty="0">
                <a:cs typeface="Calibri"/>
              </a:rPr>
              <a:t> </a:t>
            </a:r>
            <a:r>
              <a:rPr sz="2400" spc="-15" dirty="0">
                <a:cs typeface="Calibri"/>
              </a:rPr>
              <a:t>splněny</a:t>
            </a:r>
            <a:r>
              <a:rPr sz="2400" spc="20" dirty="0">
                <a:cs typeface="Calibri"/>
              </a:rPr>
              <a:t> </a:t>
            </a:r>
            <a:r>
              <a:rPr sz="2400" spc="-10" dirty="0">
                <a:cs typeface="Calibri"/>
              </a:rPr>
              <a:t>následující</a:t>
            </a:r>
            <a:r>
              <a:rPr sz="2400" spc="10" dirty="0">
                <a:cs typeface="Calibri"/>
              </a:rPr>
              <a:t> </a:t>
            </a:r>
            <a:r>
              <a:rPr sz="2400" spc="-5" dirty="0">
                <a:cs typeface="Calibri"/>
              </a:rPr>
              <a:t>předpoklady:</a:t>
            </a:r>
            <a:endParaRPr sz="2400" dirty="0">
              <a:cs typeface="Calibri"/>
            </a:endParaRPr>
          </a:p>
          <a:p>
            <a:pPr marL="393065" marR="43180" indent="-342900">
              <a:lnSpc>
                <a:spcPct val="100000"/>
              </a:lnSpc>
              <a:spcBef>
                <a:spcPts val="765"/>
              </a:spcBef>
              <a:buFont typeface="Arial"/>
              <a:buChar char="•"/>
              <a:tabLst>
                <a:tab pos="393065" algn="l"/>
                <a:tab pos="393700" algn="l"/>
              </a:tabLst>
            </a:pPr>
            <a:r>
              <a:rPr sz="2400" spc="-20" dirty="0">
                <a:cs typeface="Calibri"/>
              </a:rPr>
              <a:t>přesvědčovacími</a:t>
            </a:r>
            <a:r>
              <a:rPr sz="2400" spc="25" dirty="0">
                <a:cs typeface="Calibri"/>
              </a:rPr>
              <a:t> </a:t>
            </a:r>
            <a:r>
              <a:rPr sz="2400" spc="-20" dirty="0">
                <a:cs typeface="Calibri"/>
              </a:rPr>
              <a:t>prostředky</a:t>
            </a:r>
            <a:r>
              <a:rPr sz="2400" spc="10" dirty="0">
                <a:cs typeface="Calibri"/>
              </a:rPr>
              <a:t> </a:t>
            </a:r>
            <a:r>
              <a:rPr sz="2400" spc="-5" dirty="0">
                <a:cs typeface="Calibri"/>
              </a:rPr>
              <a:t>nejsou</a:t>
            </a:r>
            <a:r>
              <a:rPr sz="2400" spc="20" dirty="0">
                <a:cs typeface="Calibri"/>
              </a:rPr>
              <a:t> </a:t>
            </a:r>
            <a:r>
              <a:rPr sz="2400" spc="-20" dirty="0">
                <a:cs typeface="Calibri"/>
              </a:rPr>
              <a:t>peníze</a:t>
            </a:r>
            <a:r>
              <a:rPr sz="2400" spc="20" dirty="0">
                <a:cs typeface="Calibri"/>
              </a:rPr>
              <a:t> </a:t>
            </a:r>
            <a:r>
              <a:rPr sz="2400" spc="-5" dirty="0">
                <a:cs typeface="Calibri"/>
              </a:rPr>
              <a:t>ani</a:t>
            </a:r>
            <a:r>
              <a:rPr sz="2400" spc="25" dirty="0">
                <a:cs typeface="Calibri"/>
              </a:rPr>
              <a:t> </a:t>
            </a:r>
            <a:r>
              <a:rPr sz="2400" spc="-10" dirty="0">
                <a:cs typeface="Calibri"/>
              </a:rPr>
              <a:t>jiné </a:t>
            </a:r>
            <a:r>
              <a:rPr sz="2400" spc="-710" dirty="0">
                <a:cs typeface="Calibri"/>
              </a:rPr>
              <a:t> </a:t>
            </a:r>
            <a:r>
              <a:rPr sz="2400" spc="-35" dirty="0">
                <a:cs typeface="Calibri"/>
              </a:rPr>
              <a:t>výhody,</a:t>
            </a:r>
            <a:r>
              <a:rPr sz="2400" spc="15" dirty="0">
                <a:cs typeface="Calibri"/>
              </a:rPr>
              <a:t> </a:t>
            </a:r>
            <a:r>
              <a:rPr sz="2400" spc="-5" dirty="0">
                <a:cs typeface="Calibri"/>
              </a:rPr>
              <a:t>ale </a:t>
            </a:r>
            <a:r>
              <a:rPr sz="2400" spc="-30" dirty="0">
                <a:cs typeface="Calibri"/>
              </a:rPr>
              <a:t>argumenty,</a:t>
            </a:r>
            <a:endParaRPr sz="2400" dirty="0">
              <a:cs typeface="Calibri"/>
            </a:endParaRPr>
          </a:p>
          <a:p>
            <a:pPr marL="393700" indent="-342900">
              <a:lnSpc>
                <a:spcPct val="100000"/>
              </a:lnSpc>
              <a:spcBef>
                <a:spcPts val="770"/>
              </a:spcBef>
              <a:buFont typeface="Arial"/>
              <a:buChar char="•"/>
              <a:tabLst>
                <a:tab pos="393065" algn="l"/>
                <a:tab pos="393700" algn="l"/>
              </a:tabLst>
            </a:pPr>
            <a:r>
              <a:rPr sz="2400" spc="-10" dirty="0">
                <a:cs typeface="Calibri"/>
              </a:rPr>
              <a:t>lobování</a:t>
            </a:r>
            <a:r>
              <a:rPr sz="2400" spc="10" dirty="0">
                <a:cs typeface="Calibri"/>
              </a:rPr>
              <a:t> </a:t>
            </a:r>
            <a:r>
              <a:rPr sz="2400" spc="-5" dirty="0">
                <a:cs typeface="Calibri"/>
              </a:rPr>
              <a:t>není</a:t>
            </a:r>
            <a:r>
              <a:rPr sz="2400" spc="5" dirty="0">
                <a:cs typeface="Calibri"/>
              </a:rPr>
              <a:t> </a:t>
            </a:r>
            <a:r>
              <a:rPr sz="2400" spc="-25" dirty="0">
                <a:cs typeface="Calibri"/>
              </a:rPr>
              <a:t>založené</a:t>
            </a:r>
            <a:r>
              <a:rPr sz="2400" spc="5" dirty="0">
                <a:cs typeface="Calibri"/>
              </a:rPr>
              <a:t> </a:t>
            </a:r>
            <a:r>
              <a:rPr sz="2400" spc="-5" dirty="0">
                <a:cs typeface="Calibri"/>
              </a:rPr>
              <a:t>na</a:t>
            </a:r>
            <a:r>
              <a:rPr sz="2400" spc="5" dirty="0">
                <a:cs typeface="Calibri"/>
              </a:rPr>
              <a:t> </a:t>
            </a:r>
            <a:r>
              <a:rPr sz="2400" spc="-15" dirty="0">
                <a:cs typeface="Calibri"/>
              </a:rPr>
              <a:t>nátlaku</a:t>
            </a:r>
            <a:r>
              <a:rPr sz="2400" spc="15" dirty="0">
                <a:cs typeface="Calibri"/>
              </a:rPr>
              <a:t> </a:t>
            </a:r>
            <a:r>
              <a:rPr sz="2400" spc="-5" dirty="0">
                <a:cs typeface="Calibri"/>
              </a:rPr>
              <a:t>a </a:t>
            </a:r>
            <a:r>
              <a:rPr sz="2400" spc="-15" dirty="0">
                <a:cs typeface="Calibri"/>
              </a:rPr>
              <a:t>vydírání,</a:t>
            </a:r>
            <a:endParaRPr sz="2400" dirty="0">
              <a:cs typeface="Calibri"/>
            </a:endParaRPr>
          </a:p>
          <a:p>
            <a:pPr marL="393065" marR="1988820" indent="-342900">
              <a:lnSpc>
                <a:spcPct val="100000"/>
              </a:lnSpc>
              <a:spcBef>
                <a:spcPts val="770"/>
              </a:spcBef>
              <a:buFont typeface="Arial"/>
              <a:buChar char="•"/>
              <a:tabLst>
                <a:tab pos="393065" algn="l"/>
                <a:tab pos="393700" algn="l"/>
              </a:tabLst>
            </a:pPr>
            <a:r>
              <a:rPr sz="2400" spc="-10" dirty="0">
                <a:cs typeface="Calibri"/>
              </a:rPr>
              <a:t>podléhá</a:t>
            </a:r>
            <a:r>
              <a:rPr sz="2400" spc="20" dirty="0">
                <a:cs typeface="Calibri"/>
              </a:rPr>
              <a:t> </a:t>
            </a:r>
            <a:r>
              <a:rPr sz="2400" spc="-15" dirty="0">
                <a:cs typeface="Calibri"/>
              </a:rPr>
              <a:t>pravidlům,</a:t>
            </a:r>
            <a:r>
              <a:rPr sz="2400" spc="25" dirty="0">
                <a:cs typeface="Calibri"/>
              </a:rPr>
              <a:t> </a:t>
            </a:r>
            <a:r>
              <a:rPr sz="2400" spc="-30" dirty="0">
                <a:cs typeface="Calibri"/>
              </a:rPr>
              <a:t>která</a:t>
            </a:r>
            <a:r>
              <a:rPr sz="2400" spc="-5" dirty="0">
                <a:cs typeface="Calibri"/>
              </a:rPr>
              <a:t> </a:t>
            </a:r>
            <a:r>
              <a:rPr sz="2400" spc="-10" dirty="0">
                <a:cs typeface="Calibri"/>
              </a:rPr>
              <a:t>lobování</a:t>
            </a:r>
            <a:r>
              <a:rPr sz="2400" spc="25" dirty="0">
                <a:cs typeface="Calibri"/>
              </a:rPr>
              <a:t> </a:t>
            </a:r>
            <a:r>
              <a:rPr sz="2400" spc="-5" dirty="0">
                <a:cs typeface="Calibri"/>
              </a:rPr>
              <a:t>činí </a:t>
            </a:r>
            <a:r>
              <a:rPr sz="2400" spc="-710" dirty="0">
                <a:cs typeface="Calibri"/>
              </a:rPr>
              <a:t> </a:t>
            </a:r>
            <a:r>
              <a:rPr sz="2400" spc="-15" dirty="0" err="1">
                <a:cs typeface="Calibri"/>
              </a:rPr>
              <a:t>transparentní</a:t>
            </a:r>
            <a:r>
              <a:rPr sz="2400" spc="20" dirty="0">
                <a:cs typeface="Calibri"/>
              </a:rPr>
              <a:t> </a:t>
            </a:r>
            <a:r>
              <a:rPr sz="2400" spc="-5" dirty="0" err="1">
                <a:cs typeface="Calibri"/>
              </a:rPr>
              <a:t>i</a:t>
            </a:r>
            <a:r>
              <a:rPr lang="cs-CZ" sz="2400" spc="-5" dirty="0">
                <a:cs typeface="Calibri"/>
              </a:rPr>
              <a:t> </a:t>
            </a:r>
            <a:r>
              <a:rPr sz="2400" spc="-25" dirty="0">
                <a:cs typeface="Calibri"/>
              </a:rPr>
              <a:t>pro</a:t>
            </a:r>
            <a:r>
              <a:rPr sz="2400" dirty="0">
                <a:cs typeface="Calibri"/>
              </a:rPr>
              <a:t> </a:t>
            </a:r>
            <a:r>
              <a:rPr sz="2400" spc="-5" dirty="0">
                <a:cs typeface="Calibri"/>
              </a:rPr>
              <a:t>další</a:t>
            </a:r>
            <a:r>
              <a:rPr sz="2400" spc="15" dirty="0">
                <a:cs typeface="Calibri"/>
              </a:rPr>
              <a:t> </a:t>
            </a:r>
            <a:r>
              <a:rPr sz="2400" spc="-45" dirty="0">
                <a:cs typeface="Calibri"/>
              </a:rPr>
              <a:t>aktéry,</a:t>
            </a:r>
            <a:endParaRPr sz="2400" dirty="0">
              <a:cs typeface="Calibri"/>
            </a:endParaRPr>
          </a:p>
          <a:p>
            <a:pPr marL="393065" marR="1010919" indent="-342900">
              <a:lnSpc>
                <a:spcPct val="100000"/>
              </a:lnSpc>
              <a:spcBef>
                <a:spcPts val="770"/>
              </a:spcBef>
              <a:buFont typeface="Arial"/>
              <a:buChar char="•"/>
              <a:tabLst>
                <a:tab pos="393065" algn="l"/>
                <a:tab pos="393700" algn="l"/>
              </a:tabLst>
            </a:pPr>
            <a:r>
              <a:rPr sz="2400" spc="-5" dirty="0">
                <a:cs typeface="Calibri"/>
              </a:rPr>
              <a:t>lobbing</a:t>
            </a:r>
            <a:r>
              <a:rPr sz="2400" spc="40" dirty="0">
                <a:cs typeface="Calibri"/>
              </a:rPr>
              <a:t> </a:t>
            </a:r>
            <a:r>
              <a:rPr sz="2400" spc="-5" dirty="0">
                <a:cs typeface="Calibri"/>
              </a:rPr>
              <a:t>je</a:t>
            </a:r>
            <a:r>
              <a:rPr sz="2400" spc="5" dirty="0">
                <a:cs typeface="Calibri"/>
              </a:rPr>
              <a:t> </a:t>
            </a:r>
            <a:r>
              <a:rPr sz="2400" spc="-25" dirty="0">
                <a:cs typeface="Calibri"/>
              </a:rPr>
              <a:t>institucionalizovaný,</a:t>
            </a:r>
            <a:r>
              <a:rPr sz="2400" spc="30" dirty="0">
                <a:cs typeface="Calibri"/>
              </a:rPr>
              <a:t> </a:t>
            </a:r>
            <a:r>
              <a:rPr sz="2400" spc="-5" dirty="0">
                <a:cs typeface="Calibri"/>
              </a:rPr>
              <a:t>tj.</a:t>
            </a:r>
            <a:r>
              <a:rPr sz="2400" spc="15" dirty="0">
                <a:cs typeface="Calibri"/>
              </a:rPr>
              <a:t> </a:t>
            </a:r>
            <a:r>
              <a:rPr sz="2400" spc="-15" dirty="0">
                <a:cs typeface="Calibri"/>
              </a:rPr>
              <a:t>subjektem </a:t>
            </a:r>
            <a:r>
              <a:rPr sz="2400" spc="-705" dirty="0">
                <a:cs typeface="Calibri"/>
              </a:rPr>
              <a:t> </a:t>
            </a:r>
            <a:r>
              <a:rPr sz="2400" dirty="0">
                <a:cs typeface="Calibri"/>
              </a:rPr>
              <a:t>lobbingu</a:t>
            </a:r>
            <a:r>
              <a:rPr sz="2400" spc="15" dirty="0">
                <a:cs typeface="Calibri"/>
              </a:rPr>
              <a:t> </a:t>
            </a:r>
            <a:r>
              <a:rPr sz="2400" spc="-10" dirty="0">
                <a:cs typeface="Calibri"/>
              </a:rPr>
              <a:t>nejsou</a:t>
            </a:r>
            <a:r>
              <a:rPr sz="2400" spc="5" dirty="0">
                <a:cs typeface="Calibri"/>
              </a:rPr>
              <a:t> </a:t>
            </a:r>
            <a:r>
              <a:rPr sz="2400" spc="-15" dirty="0">
                <a:cs typeface="Calibri"/>
              </a:rPr>
              <a:t>soukromé</a:t>
            </a:r>
            <a:r>
              <a:rPr sz="2400" spc="5" dirty="0">
                <a:cs typeface="Calibri"/>
              </a:rPr>
              <a:t> </a:t>
            </a:r>
            <a:r>
              <a:rPr sz="2400" spc="-50" dirty="0">
                <a:cs typeface="Calibri"/>
              </a:rPr>
              <a:t>osoby,</a:t>
            </a:r>
            <a:r>
              <a:rPr sz="2400" spc="15" dirty="0">
                <a:cs typeface="Calibri"/>
              </a:rPr>
              <a:t> </a:t>
            </a:r>
            <a:r>
              <a:rPr sz="2400" spc="-5" dirty="0">
                <a:cs typeface="Calibri"/>
              </a:rPr>
              <a:t>ale</a:t>
            </a:r>
            <a:r>
              <a:rPr lang="cs-CZ" sz="2400" spc="-5" dirty="0">
                <a:cs typeface="Calibri"/>
              </a:rPr>
              <a:t> </a:t>
            </a:r>
            <a:r>
              <a:rPr sz="2400" spc="-15" dirty="0" err="1">
                <a:cs typeface="Calibri"/>
              </a:rPr>
              <a:t>specializované</a:t>
            </a:r>
            <a:r>
              <a:rPr sz="2400" spc="20" dirty="0">
                <a:cs typeface="Calibri"/>
              </a:rPr>
              <a:t> </a:t>
            </a:r>
            <a:r>
              <a:rPr sz="2400" spc="-20" dirty="0">
                <a:cs typeface="Calibri"/>
              </a:rPr>
              <a:t>autorizované</a:t>
            </a:r>
            <a:r>
              <a:rPr sz="2400" spc="25" dirty="0">
                <a:cs typeface="Calibri"/>
              </a:rPr>
              <a:t> </a:t>
            </a:r>
            <a:r>
              <a:rPr sz="2400" spc="-20" dirty="0">
                <a:cs typeface="Calibri"/>
              </a:rPr>
              <a:t>firmy</a:t>
            </a:r>
            <a:r>
              <a:rPr sz="2400" spc="5" dirty="0">
                <a:cs typeface="Calibri"/>
              </a:rPr>
              <a:t> </a:t>
            </a:r>
            <a:r>
              <a:rPr sz="2400" spc="-5" dirty="0">
                <a:cs typeface="Calibri"/>
              </a:rPr>
              <a:t>a</a:t>
            </a:r>
            <a:r>
              <a:rPr sz="2400" spc="5" dirty="0">
                <a:cs typeface="Calibri"/>
              </a:rPr>
              <a:t> </a:t>
            </a:r>
            <a:r>
              <a:rPr sz="2400" spc="-155" dirty="0" err="1">
                <a:cs typeface="Calibri"/>
              </a:rPr>
              <a:t>organizace</a:t>
            </a:r>
            <a:r>
              <a:rPr sz="2400" spc="-155" dirty="0">
                <a:cs typeface="Calibri"/>
              </a:rPr>
              <a:t>.</a:t>
            </a:r>
            <a:endParaRPr sz="2400" dirty="0">
              <a:cs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2250" y="381000"/>
            <a:ext cx="9226550" cy="5711820"/>
          </a:xfrm>
          <a:prstGeom prst="rect">
            <a:avLst/>
          </a:prstGeom>
        </p:spPr>
        <p:txBody>
          <a:bodyPr vert="horz" wrap="square" lIns="0" tIns="231140" rIns="0" bIns="0" rtlCol="0">
            <a:spAutoFit/>
          </a:bodyPr>
          <a:lstStyle/>
          <a:p>
            <a:pPr marL="3590290">
              <a:lnSpc>
                <a:spcPct val="100000"/>
              </a:lnSpc>
              <a:spcBef>
                <a:spcPts val="1820"/>
              </a:spcBef>
            </a:pPr>
            <a:r>
              <a:rPr sz="4400" b="1" spc="-5" dirty="0">
                <a:solidFill>
                  <a:srgbClr val="C00000"/>
                </a:solidFill>
                <a:latin typeface="Calibri"/>
                <a:cs typeface="Calibri"/>
              </a:rPr>
              <a:t>Lobbing-</a:t>
            </a:r>
            <a:r>
              <a:rPr lang="cs-CZ" sz="4400" b="1" spc="-5" dirty="0">
                <a:solidFill>
                  <a:srgbClr val="C00000"/>
                </a:solidFill>
                <a:latin typeface="Calibri"/>
                <a:cs typeface="Calibri"/>
              </a:rPr>
              <a:t>3</a:t>
            </a:r>
            <a:endParaRPr sz="4400" dirty="0">
              <a:solidFill>
                <a:srgbClr val="C00000"/>
              </a:solidFill>
              <a:latin typeface="Calibri"/>
              <a:cs typeface="Calibri"/>
            </a:endParaRPr>
          </a:p>
          <a:p>
            <a:r>
              <a:rPr lang="cs-CZ" sz="3200" b="1" spc="-5" dirty="0">
                <a:cs typeface="Calibri"/>
              </a:rPr>
              <a:t>Návrhy zákonů: </a:t>
            </a:r>
          </a:p>
          <a:p>
            <a:pPr marL="342900" indent="-342900">
              <a:buFont typeface="Arial" panose="020B0604020202020204" pitchFamily="34" charset="0"/>
              <a:buChar char="•"/>
            </a:pPr>
            <a:r>
              <a:rPr lang="cs-CZ" sz="2400" u="sng" dirty="0">
                <a:solidFill>
                  <a:srgbClr val="1A0DAB"/>
                </a:solidFill>
                <a:effectLst/>
                <a:hlinkClick r:id="rId2" action="ppaction://hlinkfile"/>
              </a:rPr>
              <a:t>návrh zákona o lobbingu.pdf</a:t>
            </a:r>
            <a:endParaRPr lang="cs-CZ" sz="2400" u="sng" dirty="0">
              <a:solidFill>
                <a:srgbClr val="1A0DAB"/>
              </a:solidFill>
              <a:effectLst/>
            </a:endParaRPr>
          </a:p>
          <a:p>
            <a:pPr marL="342900" indent="-342900">
              <a:buFont typeface="Arial" panose="020B0604020202020204" pitchFamily="34" charset="0"/>
              <a:buChar char="•"/>
            </a:pPr>
            <a:r>
              <a:rPr lang="cs-CZ" sz="2400" dirty="0">
                <a:cs typeface="Calibri"/>
                <a:hlinkClick r:id="rId3" action="ppaction://hlinkfile"/>
              </a:rPr>
              <a:t>návrh zákona o lobbingu 2.pdf</a:t>
            </a:r>
            <a:endParaRPr lang="cs-CZ" sz="2400" dirty="0">
              <a:cs typeface="Calibri"/>
            </a:endParaRPr>
          </a:p>
          <a:p>
            <a:pPr marL="342900" indent="-342900">
              <a:buFont typeface="Arial" panose="020B0604020202020204" pitchFamily="34" charset="0"/>
              <a:buChar char="•"/>
            </a:pPr>
            <a:endParaRPr lang="cs-CZ" sz="2400" dirty="0">
              <a:cs typeface="Calibri"/>
            </a:endParaRPr>
          </a:p>
          <a:p>
            <a:pPr marL="342900" indent="-342900">
              <a:buFont typeface="Arial" panose="020B0604020202020204" pitchFamily="34" charset="0"/>
              <a:buChar char="•"/>
            </a:pPr>
            <a:endParaRPr lang="cs-CZ" sz="2400" dirty="0">
              <a:cs typeface="Calibri"/>
            </a:endParaRPr>
          </a:p>
          <a:p>
            <a:pPr marL="342900" indent="-342900">
              <a:buFont typeface="Arial" panose="020B0604020202020204" pitchFamily="34" charset="0"/>
              <a:buChar char="•"/>
            </a:pPr>
            <a:endParaRPr lang="cs-CZ" sz="2400" dirty="0">
              <a:cs typeface="Calibri"/>
            </a:endParaRPr>
          </a:p>
          <a:p>
            <a:r>
              <a:rPr lang="cs-CZ" sz="3200" b="1" spc="-5" dirty="0">
                <a:cs typeface="Calibri"/>
              </a:rPr>
              <a:t>Výsledek:</a:t>
            </a:r>
          </a:p>
          <a:p>
            <a:r>
              <a:rPr lang="cs-CZ" sz="3200" b="1" spc="-5" dirty="0">
                <a:cs typeface="Calibri"/>
              </a:rPr>
              <a:t> </a:t>
            </a:r>
            <a:r>
              <a:rPr lang="cs-CZ" sz="3200" b="1" spc="-5" dirty="0">
                <a:cs typeface="Calibri"/>
                <a:hlinkClick r:id="rId4"/>
              </a:rPr>
              <a:t>https://zpravy.aktualne.cz/domaci/poslanci-maji-posledni-sanci-zavest-pravidla-pro-lobbing/r~cd6f3ba8f0b011eba7d80cc47ab5f122/</a:t>
            </a:r>
            <a:endParaRPr lang="cs-CZ" sz="3200" b="1" spc="-5" dirty="0">
              <a:cs typeface="Calibri"/>
            </a:endParaRPr>
          </a:p>
          <a:p>
            <a:endParaRPr sz="3200" b="1" spc="-5" dirty="0">
              <a:cs typeface="Calibri"/>
            </a:endParaRPr>
          </a:p>
        </p:txBody>
      </p:sp>
    </p:spTree>
    <p:extLst>
      <p:ext uri="{BB962C8B-B14F-4D97-AF65-F5344CB8AC3E}">
        <p14:creationId xmlns:p14="http://schemas.microsoft.com/office/powerpoint/2010/main" val="381248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9200" y="609667"/>
            <a:ext cx="7121145" cy="689291"/>
          </a:xfrm>
          <a:prstGeom prst="rect">
            <a:avLst/>
          </a:prstGeom>
        </p:spPr>
        <p:txBody>
          <a:bodyPr vert="horz" wrap="square" lIns="0" tIns="12065" rIns="0" bIns="0" rtlCol="0">
            <a:spAutoFit/>
          </a:bodyPr>
          <a:lstStyle/>
          <a:p>
            <a:pPr marL="12700">
              <a:lnSpc>
                <a:spcPct val="100000"/>
              </a:lnSpc>
              <a:spcBef>
                <a:spcPts val="95"/>
              </a:spcBef>
            </a:pPr>
            <a:r>
              <a:rPr spc="-10" dirty="0"/>
              <a:t>Příklady</a:t>
            </a:r>
            <a:r>
              <a:rPr spc="-40" dirty="0"/>
              <a:t> </a:t>
            </a:r>
            <a:r>
              <a:rPr spc="-5" dirty="0"/>
              <a:t>lobbingu</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28</a:t>
            </a:fld>
            <a:endParaRPr dirty="0"/>
          </a:p>
        </p:txBody>
      </p:sp>
      <p:sp>
        <p:nvSpPr>
          <p:cNvPr id="3" name="object 3"/>
          <p:cNvSpPr txBox="1"/>
          <p:nvPr/>
        </p:nvSpPr>
        <p:spPr>
          <a:xfrm>
            <a:off x="380491" y="1534413"/>
            <a:ext cx="8300084" cy="4024629"/>
          </a:xfrm>
          <a:prstGeom prst="rect">
            <a:avLst/>
          </a:prstGeom>
        </p:spPr>
        <p:txBody>
          <a:bodyPr vert="horz" wrap="square" lIns="0" tIns="12065" rIns="0" bIns="0" rtlCol="0">
            <a:spAutoFit/>
          </a:bodyPr>
          <a:lstStyle/>
          <a:p>
            <a:pPr marL="355600" marR="5080" indent="-342900">
              <a:lnSpc>
                <a:spcPct val="100000"/>
              </a:lnSpc>
              <a:spcBef>
                <a:spcPts val="95"/>
              </a:spcBef>
              <a:buFont typeface="Arial"/>
              <a:buChar char="•"/>
              <a:tabLst>
                <a:tab pos="354965" algn="l"/>
                <a:tab pos="355600" algn="l"/>
              </a:tabLst>
            </a:pPr>
            <a:r>
              <a:rPr sz="3200" spc="-5" dirty="0">
                <a:latin typeface="Calibri"/>
                <a:cs typeface="Calibri"/>
              </a:rPr>
              <a:t>Na </a:t>
            </a:r>
            <a:r>
              <a:rPr sz="3200" spc="-25" dirty="0">
                <a:latin typeface="Calibri"/>
                <a:cs typeface="Calibri"/>
              </a:rPr>
              <a:t>začátku</a:t>
            </a:r>
            <a:r>
              <a:rPr sz="3200" spc="15" dirty="0">
                <a:latin typeface="Calibri"/>
                <a:cs typeface="Calibri"/>
              </a:rPr>
              <a:t> </a:t>
            </a:r>
            <a:r>
              <a:rPr sz="3200" spc="-20" dirty="0">
                <a:latin typeface="Calibri"/>
                <a:cs typeface="Calibri"/>
              </a:rPr>
              <a:t>může</a:t>
            </a:r>
            <a:r>
              <a:rPr sz="3200" dirty="0">
                <a:latin typeface="Calibri"/>
                <a:cs typeface="Calibri"/>
              </a:rPr>
              <a:t> </a:t>
            </a:r>
            <a:r>
              <a:rPr sz="3200" spc="-5" dirty="0">
                <a:latin typeface="Calibri"/>
                <a:cs typeface="Calibri"/>
              </a:rPr>
              <a:t>být</a:t>
            </a:r>
            <a:r>
              <a:rPr sz="3200" spc="10" dirty="0">
                <a:latin typeface="Calibri"/>
                <a:cs typeface="Calibri"/>
              </a:rPr>
              <a:t> </a:t>
            </a:r>
            <a:r>
              <a:rPr sz="3200" spc="-10" dirty="0">
                <a:latin typeface="Calibri"/>
                <a:cs typeface="Calibri"/>
              </a:rPr>
              <a:t>situace,</a:t>
            </a:r>
            <a:r>
              <a:rPr sz="3200" spc="10" dirty="0">
                <a:latin typeface="Calibri"/>
                <a:cs typeface="Calibri"/>
              </a:rPr>
              <a:t> </a:t>
            </a:r>
            <a:r>
              <a:rPr sz="3200" spc="-35" dirty="0">
                <a:latin typeface="Calibri"/>
                <a:cs typeface="Calibri"/>
              </a:rPr>
              <a:t>kdy</a:t>
            </a:r>
            <a:r>
              <a:rPr sz="3200" spc="-5" dirty="0">
                <a:latin typeface="Calibri"/>
                <a:cs typeface="Calibri"/>
              </a:rPr>
              <a:t> přijde</a:t>
            </a:r>
            <a:r>
              <a:rPr sz="3200" spc="10" dirty="0">
                <a:latin typeface="Calibri"/>
                <a:cs typeface="Calibri"/>
              </a:rPr>
              <a:t> </a:t>
            </a:r>
            <a:r>
              <a:rPr sz="3200" spc="-10" dirty="0">
                <a:latin typeface="Calibri"/>
                <a:cs typeface="Calibri"/>
              </a:rPr>
              <a:t>klient</a:t>
            </a:r>
            <a:r>
              <a:rPr sz="3200" spc="10" dirty="0">
                <a:latin typeface="Calibri"/>
                <a:cs typeface="Calibri"/>
              </a:rPr>
              <a:t> </a:t>
            </a:r>
            <a:r>
              <a:rPr sz="3200" spc="-30" dirty="0">
                <a:latin typeface="Calibri"/>
                <a:cs typeface="Calibri"/>
              </a:rPr>
              <a:t>za </a:t>
            </a:r>
            <a:r>
              <a:rPr sz="3200" spc="-705" dirty="0">
                <a:latin typeface="Calibri"/>
                <a:cs typeface="Calibri"/>
              </a:rPr>
              <a:t> </a:t>
            </a:r>
            <a:r>
              <a:rPr sz="3200" spc="-15" dirty="0">
                <a:latin typeface="Calibri"/>
                <a:cs typeface="Calibri"/>
              </a:rPr>
              <a:t>lobbistickou</a:t>
            </a:r>
            <a:r>
              <a:rPr sz="3200" spc="25" dirty="0">
                <a:latin typeface="Calibri"/>
                <a:cs typeface="Calibri"/>
              </a:rPr>
              <a:t> </a:t>
            </a:r>
            <a:r>
              <a:rPr sz="3200" spc="-10" dirty="0">
                <a:latin typeface="Calibri"/>
                <a:cs typeface="Calibri"/>
              </a:rPr>
              <a:t>firmou</a:t>
            </a:r>
            <a:r>
              <a:rPr sz="3200" spc="10" dirty="0">
                <a:latin typeface="Calibri"/>
                <a:cs typeface="Calibri"/>
              </a:rPr>
              <a:t> </a:t>
            </a:r>
            <a:r>
              <a:rPr sz="3200" spc="-5" dirty="0">
                <a:latin typeface="Calibri"/>
                <a:cs typeface="Calibri"/>
              </a:rPr>
              <a:t>s</a:t>
            </a:r>
            <a:r>
              <a:rPr sz="3200" dirty="0">
                <a:latin typeface="Calibri"/>
                <a:cs typeface="Calibri"/>
              </a:rPr>
              <a:t> </a:t>
            </a:r>
            <a:r>
              <a:rPr sz="3200" spc="-5" dirty="0">
                <a:latin typeface="Calibri"/>
                <a:cs typeface="Calibri"/>
              </a:rPr>
              <a:t>tím,</a:t>
            </a:r>
            <a:r>
              <a:rPr sz="3200" spc="15" dirty="0">
                <a:latin typeface="Calibri"/>
                <a:cs typeface="Calibri"/>
              </a:rPr>
              <a:t> </a:t>
            </a:r>
            <a:r>
              <a:rPr sz="3200" spc="-40" dirty="0">
                <a:latin typeface="Calibri"/>
                <a:cs typeface="Calibri"/>
              </a:rPr>
              <a:t>že</a:t>
            </a:r>
            <a:r>
              <a:rPr sz="3200" dirty="0">
                <a:latin typeface="Calibri"/>
                <a:cs typeface="Calibri"/>
              </a:rPr>
              <a:t> </a:t>
            </a:r>
            <a:r>
              <a:rPr sz="3200" spc="-25" dirty="0">
                <a:latin typeface="Calibri"/>
                <a:cs typeface="Calibri"/>
              </a:rPr>
              <a:t>připravovaná</a:t>
            </a:r>
            <a:endParaRPr sz="3200">
              <a:latin typeface="Calibri"/>
              <a:cs typeface="Calibri"/>
            </a:endParaRPr>
          </a:p>
          <a:p>
            <a:pPr marL="355600" marR="538480">
              <a:lnSpc>
                <a:spcPct val="100000"/>
              </a:lnSpc>
              <a:spcBef>
                <a:spcPts val="5"/>
              </a:spcBef>
            </a:pPr>
            <a:r>
              <a:rPr sz="3200" spc="-10" dirty="0">
                <a:latin typeface="Calibri"/>
                <a:cs typeface="Calibri"/>
              </a:rPr>
              <a:t>novela</a:t>
            </a:r>
            <a:r>
              <a:rPr sz="3200" spc="-5" dirty="0">
                <a:latin typeface="Calibri"/>
                <a:cs typeface="Calibri"/>
              </a:rPr>
              <a:t> </a:t>
            </a:r>
            <a:r>
              <a:rPr sz="3200" spc="-35" dirty="0">
                <a:latin typeface="Calibri"/>
                <a:cs typeface="Calibri"/>
              </a:rPr>
              <a:t>zákona</a:t>
            </a:r>
            <a:r>
              <a:rPr sz="3200" spc="10" dirty="0">
                <a:latin typeface="Calibri"/>
                <a:cs typeface="Calibri"/>
              </a:rPr>
              <a:t> </a:t>
            </a:r>
            <a:r>
              <a:rPr sz="3200" spc="-20" dirty="0">
                <a:latin typeface="Calibri"/>
                <a:cs typeface="Calibri"/>
              </a:rPr>
              <a:t>může</a:t>
            </a:r>
            <a:r>
              <a:rPr sz="3200" spc="-5" dirty="0">
                <a:latin typeface="Calibri"/>
                <a:cs typeface="Calibri"/>
              </a:rPr>
              <a:t> </a:t>
            </a:r>
            <a:r>
              <a:rPr sz="3200" spc="-20" dirty="0">
                <a:latin typeface="Calibri"/>
                <a:cs typeface="Calibri"/>
              </a:rPr>
              <a:t>ohrozit</a:t>
            </a:r>
            <a:r>
              <a:rPr sz="3200" spc="10" dirty="0">
                <a:latin typeface="Calibri"/>
                <a:cs typeface="Calibri"/>
              </a:rPr>
              <a:t> </a:t>
            </a:r>
            <a:r>
              <a:rPr sz="3200" spc="-5" dirty="0">
                <a:latin typeface="Calibri"/>
                <a:cs typeface="Calibri"/>
              </a:rPr>
              <a:t>jeho</a:t>
            </a:r>
            <a:r>
              <a:rPr sz="3200" spc="-10" dirty="0">
                <a:latin typeface="Calibri"/>
                <a:cs typeface="Calibri"/>
              </a:rPr>
              <a:t> podnikání</a:t>
            </a:r>
            <a:r>
              <a:rPr sz="3200" spc="25" dirty="0">
                <a:latin typeface="Calibri"/>
                <a:cs typeface="Calibri"/>
              </a:rPr>
              <a:t> </a:t>
            </a:r>
            <a:r>
              <a:rPr sz="3200" dirty="0">
                <a:latin typeface="Calibri"/>
                <a:cs typeface="Calibri"/>
              </a:rPr>
              <a:t>a </a:t>
            </a:r>
            <a:r>
              <a:rPr sz="3200" spc="-710" dirty="0">
                <a:latin typeface="Calibri"/>
                <a:cs typeface="Calibri"/>
              </a:rPr>
              <a:t> </a:t>
            </a:r>
            <a:r>
              <a:rPr sz="3200" spc="-45" dirty="0">
                <a:latin typeface="Calibri"/>
                <a:cs typeface="Calibri"/>
              </a:rPr>
              <a:t>zisky.</a:t>
            </a:r>
            <a:endParaRPr sz="3200">
              <a:latin typeface="Calibri"/>
              <a:cs typeface="Calibri"/>
            </a:endParaRPr>
          </a:p>
          <a:p>
            <a:pPr marL="355600" marR="67310" indent="-342900">
              <a:lnSpc>
                <a:spcPct val="100000"/>
              </a:lnSpc>
              <a:spcBef>
                <a:spcPts val="765"/>
              </a:spcBef>
              <a:buFont typeface="Arial"/>
              <a:buChar char="•"/>
              <a:tabLst>
                <a:tab pos="354965" algn="l"/>
                <a:tab pos="355600" algn="l"/>
              </a:tabLst>
            </a:pPr>
            <a:r>
              <a:rPr sz="3200" spc="-5" dirty="0">
                <a:latin typeface="Calibri"/>
                <a:cs typeface="Calibri"/>
              </a:rPr>
              <a:t>V </a:t>
            </a:r>
            <a:r>
              <a:rPr sz="3200" spc="-25" dirty="0">
                <a:latin typeface="Calibri"/>
                <a:cs typeface="Calibri"/>
              </a:rPr>
              <a:t>tomto</a:t>
            </a:r>
            <a:r>
              <a:rPr sz="3200" dirty="0">
                <a:latin typeface="Calibri"/>
                <a:cs typeface="Calibri"/>
              </a:rPr>
              <a:t> </a:t>
            </a:r>
            <a:r>
              <a:rPr sz="3200" spc="-15" dirty="0">
                <a:latin typeface="Calibri"/>
                <a:cs typeface="Calibri"/>
              </a:rPr>
              <a:t>momentě</a:t>
            </a:r>
            <a:r>
              <a:rPr sz="3200" spc="20" dirty="0">
                <a:latin typeface="Calibri"/>
                <a:cs typeface="Calibri"/>
              </a:rPr>
              <a:t> </a:t>
            </a:r>
            <a:r>
              <a:rPr sz="3200" spc="-5" dirty="0">
                <a:latin typeface="Calibri"/>
                <a:cs typeface="Calibri"/>
              </a:rPr>
              <a:t>mu</a:t>
            </a:r>
            <a:r>
              <a:rPr sz="3200" spc="15" dirty="0">
                <a:latin typeface="Calibri"/>
                <a:cs typeface="Calibri"/>
              </a:rPr>
              <a:t> </a:t>
            </a:r>
            <a:r>
              <a:rPr sz="3200" spc="-10" dirty="0">
                <a:latin typeface="Calibri"/>
                <a:cs typeface="Calibri"/>
              </a:rPr>
              <a:t>lobbista</a:t>
            </a:r>
            <a:r>
              <a:rPr sz="3200" spc="25" dirty="0">
                <a:latin typeface="Calibri"/>
                <a:cs typeface="Calibri"/>
              </a:rPr>
              <a:t> </a:t>
            </a:r>
            <a:r>
              <a:rPr sz="3200" spc="-20" dirty="0">
                <a:latin typeface="Calibri"/>
                <a:cs typeface="Calibri"/>
              </a:rPr>
              <a:t>provede</a:t>
            </a:r>
            <a:r>
              <a:rPr sz="3200" spc="5" dirty="0">
                <a:latin typeface="Calibri"/>
                <a:cs typeface="Calibri"/>
              </a:rPr>
              <a:t> </a:t>
            </a:r>
            <a:r>
              <a:rPr sz="3200" spc="-10" dirty="0">
                <a:latin typeface="Calibri"/>
                <a:cs typeface="Calibri"/>
              </a:rPr>
              <a:t>analýzu </a:t>
            </a:r>
            <a:r>
              <a:rPr sz="3200" spc="-705" dirty="0">
                <a:latin typeface="Calibri"/>
                <a:cs typeface="Calibri"/>
              </a:rPr>
              <a:t> </a:t>
            </a:r>
            <a:r>
              <a:rPr sz="3200" spc="-5" dirty="0">
                <a:latin typeface="Calibri"/>
                <a:cs typeface="Calibri"/>
              </a:rPr>
              <a:t>aktuální</a:t>
            </a:r>
            <a:r>
              <a:rPr sz="3200" spc="20" dirty="0">
                <a:latin typeface="Calibri"/>
                <a:cs typeface="Calibri"/>
              </a:rPr>
              <a:t> </a:t>
            </a:r>
            <a:r>
              <a:rPr sz="3200" spc="-10" dirty="0">
                <a:latin typeface="Calibri"/>
                <a:cs typeface="Calibri"/>
              </a:rPr>
              <a:t>situace</a:t>
            </a:r>
            <a:r>
              <a:rPr sz="3200" spc="10" dirty="0">
                <a:latin typeface="Calibri"/>
                <a:cs typeface="Calibri"/>
              </a:rPr>
              <a:t> </a:t>
            </a:r>
            <a:r>
              <a:rPr sz="3200" spc="-5" dirty="0">
                <a:latin typeface="Calibri"/>
                <a:cs typeface="Calibri"/>
              </a:rPr>
              <a:t>a zhodnotí,</a:t>
            </a:r>
            <a:r>
              <a:rPr sz="3200" spc="25" dirty="0">
                <a:latin typeface="Calibri"/>
                <a:cs typeface="Calibri"/>
              </a:rPr>
              <a:t> </a:t>
            </a:r>
            <a:r>
              <a:rPr sz="3200" spc="-30" dirty="0">
                <a:latin typeface="Calibri"/>
                <a:cs typeface="Calibri"/>
              </a:rPr>
              <a:t>zda</a:t>
            </a:r>
            <a:r>
              <a:rPr sz="3200" spc="5" dirty="0">
                <a:latin typeface="Calibri"/>
                <a:cs typeface="Calibri"/>
              </a:rPr>
              <a:t> </a:t>
            </a:r>
            <a:r>
              <a:rPr sz="3200" spc="-35" dirty="0">
                <a:latin typeface="Calibri"/>
                <a:cs typeface="Calibri"/>
              </a:rPr>
              <a:t>náklady,</a:t>
            </a:r>
            <a:r>
              <a:rPr sz="3200" spc="20" dirty="0">
                <a:latin typeface="Calibri"/>
                <a:cs typeface="Calibri"/>
              </a:rPr>
              <a:t> </a:t>
            </a:r>
            <a:r>
              <a:rPr sz="3200" spc="-25" dirty="0">
                <a:latin typeface="Calibri"/>
                <a:cs typeface="Calibri"/>
              </a:rPr>
              <a:t>které</a:t>
            </a:r>
            <a:r>
              <a:rPr sz="3200" dirty="0">
                <a:latin typeface="Calibri"/>
                <a:cs typeface="Calibri"/>
              </a:rPr>
              <a:t> </a:t>
            </a:r>
            <a:r>
              <a:rPr sz="3200" spc="-5" dirty="0">
                <a:latin typeface="Calibri"/>
                <a:cs typeface="Calibri"/>
              </a:rPr>
              <a:t>s </a:t>
            </a:r>
            <a:r>
              <a:rPr sz="3200" spc="-710" dirty="0">
                <a:latin typeface="Calibri"/>
                <a:cs typeface="Calibri"/>
              </a:rPr>
              <a:t> </a:t>
            </a:r>
            <a:r>
              <a:rPr sz="3200" spc="-5" dirty="0">
                <a:latin typeface="Calibri"/>
                <a:cs typeface="Calibri"/>
              </a:rPr>
              <a:t>lobbistickými</a:t>
            </a:r>
            <a:r>
              <a:rPr sz="3200" spc="25" dirty="0">
                <a:latin typeface="Calibri"/>
                <a:cs typeface="Calibri"/>
              </a:rPr>
              <a:t> </a:t>
            </a:r>
            <a:r>
              <a:rPr sz="3200" spc="-10" dirty="0">
                <a:latin typeface="Calibri"/>
                <a:cs typeface="Calibri"/>
              </a:rPr>
              <a:t>aktivitami</a:t>
            </a:r>
            <a:r>
              <a:rPr sz="3200" spc="20" dirty="0">
                <a:latin typeface="Calibri"/>
                <a:cs typeface="Calibri"/>
              </a:rPr>
              <a:t> </a:t>
            </a:r>
            <a:r>
              <a:rPr sz="3200" spc="-10" dirty="0">
                <a:latin typeface="Calibri"/>
                <a:cs typeface="Calibri"/>
              </a:rPr>
              <a:t>vyvstanou,</a:t>
            </a:r>
            <a:r>
              <a:rPr sz="3200" spc="25" dirty="0">
                <a:latin typeface="Calibri"/>
                <a:cs typeface="Calibri"/>
              </a:rPr>
              <a:t> </a:t>
            </a:r>
            <a:r>
              <a:rPr sz="3200" spc="-10" dirty="0">
                <a:latin typeface="Calibri"/>
                <a:cs typeface="Calibri"/>
              </a:rPr>
              <a:t>přinesou </a:t>
            </a:r>
            <a:r>
              <a:rPr sz="3200" spc="-5" dirty="0">
                <a:latin typeface="Calibri"/>
                <a:cs typeface="Calibri"/>
              </a:rPr>
              <a:t> </a:t>
            </a:r>
            <a:r>
              <a:rPr sz="3200" spc="-10" dirty="0">
                <a:latin typeface="Calibri"/>
                <a:cs typeface="Calibri"/>
              </a:rPr>
              <a:t>odpovídající</a:t>
            </a:r>
            <a:r>
              <a:rPr sz="3200" spc="10" dirty="0">
                <a:latin typeface="Calibri"/>
                <a:cs typeface="Calibri"/>
              </a:rPr>
              <a:t> </a:t>
            </a:r>
            <a:r>
              <a:rPr sz="3200" spc="-10" dirty="0">
                <a:latin typeface="Calibri"/>
                <a:cs typeface="Calibri"/>
              </a:rPr>
              <a:t>změnu.</a:t>
            </a:r>
            <a:endParaRPr sz="3200">
              <a:latin typeface="Calibri"/>
              <a:cs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533400"/>
            <a:ext cx="6740524" cy="689291"/>
          </a:xfrm>
          <a:prstGeom prst="rect">
            <a:avLst/>
          </a:prstGeom>
        </p:spPr>
        <p:txBody>
          <a:bodyPr vert="horz" wrap="square" lIns="0" tIns="12065" rIns="0" bIns="0" rtlCol="0">
            <a:spAutoFit/>
          </a:bodyPr>
          <a:lstStyle/>
          <a:p>
            <a:pPr marL="12700">
              <a:lnSpc>
                <a:spcPct val="100000"/>
              </a:lnSpc>
              <a:spcBef>
                <a:spcPts val="95"/>
              </a:spcBef>
            </a:pPr>
            <a:r>
              <a:rPr spc="-5" dirty="0"/>
              <a:t>Nepotismus</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29</a:t>
            </a:fld>
            <a:endParaRPr dirty="0"/>
          </a:p>
        </p:txBody>
      </p:sp>
      <p:sp>
        <p:nvSpPr>
          <p:cNvPr id="3" name="object 3"/>
          <p:cNvSpPr txBox="1"/>
          <p:nvPr/>
        </p:nvSpPr>
        <p:spPr>
          <a:xfrm>
            <a:off x="410527" y="1222691"/>
            <a:ext cx="8322945" cy="5068054"/>
          </a:xfrm>
          <a:prstGeom prst="rect">
            <a:avLst/>
          </a:prstGeom>
        </p:spPr>
        <p:txBody>
          <a:bodyPr vert="horz" wrap="square" lIns="0" tIns="12700" rIns="0" bIns="0" rtlCol="0">
            <a:spAutoFit/>
          </a:bodyPr>
          <a:lstStyle/>
          <a:p>
            <a:pPr marL="355600" marR="387350" indent="-342900">
              <a:lnSpc>
                <a:spcPct val="100000"/>
              </a:lnSpc>
              <a:spcBef>
                <a:spcPts val="100"/>
              </a:spcBef>
              <a:buFont typeface="Arial"/>
              <a:buChar char="•"/>
              <a:tabLst>
                <a:tab pos="354965" algn="l"/>
                <a:tab pos="355600" algn="l"/>
              </a:tabLst>
            </a:pPr>
            <a:r>
              <a:rPr lang="cs-CZ" sz="2800" b="0" i="0" dirty="0">
                <a:solidFill>
                  <a:srgbClr val="202122"/>
                </a:solidFill>
                <a:effectLst/>
              </a:rPr>
              <a:t>z </a:t>
            </a:r>
            <a:r>
              <a:rPr lang="cs-CZ" sz="2800" b="0" i="0" u="none" strike="noStrike" dirty="0">
                <a:effectLst/>
              </a:rPr>
              <a:t>latinského</a:t>
            </a:r>
            <a:r>
              <a:rPr lang="cs-CZ" sz="2800" b="0" i="0" dirty="0">
                <a:solidFill>
                  <a:srgbClr val="202122"/>
                </a:solidFill>
                <a:effectLst/>
              </a:rPr>
              <a:t> </a:t>
            </a:r>
            <a:r>
              <a:rPr lang="cs-CZ" sz="2800" b="1" i="1" dirty="0" err="1">
                <a:solidFill>
                  <a:srgbClr val="202122"/>
                </a:solidFill>
                <a:effectLst/>
              </a:rPr>
              <a:t>nepos</a:t>
            </a:r>
            <a:r>
              <a:rPr lang="cs-CZ" sz="2800" b="0" i="0" dirty="0">
                <a:solidFill>
                  <a:srgbClr val="202122"/>
                </a:solidFill>
                <a:effectLst/>
              </a:rPr>
              <a:t> = </a:t>
            </a:r>
            <a:r>
              <a:rPr lang="cs-CZ" sz="2800" b="1" i="1" dirty="0">
                <a:solidFill>
                  <a:srgbClr val="202122"/>
                </a:solidFill>
                <a:effectLst/>
              </a:rPr>
              <a:t>synovec</a:t>
            </a:r>
            <a:endParaRPr lang="cs-CZ" sz="2800" spc="-5" dirty="0">
              <a:cs typeface="Calibri"/>
            </a:endParaRPr>
          </a:p>
          <a:p>
            <a:pPr marL="355600" marR="387350" indent="-342900">
              <a:lnSpc>
                <a:spcPct val="100000"/>
              </a:lnSpc>
              <a:spcBef>
                <a:spcPts val="100"/>
              </a:spcBef>
              <a:buFont typeface="Arial"/>
              <a:buChar char="•"/>
              <a:tabLst>
                <a:tab pos="354965" algn="l"/>
                <a:tab pos="355600" algn="l"/>
              </a:tabLst>
            </a:pPr>
            <a:r>
              <a:rPr sz="2800" spc="-5" dirty="0" err="1">
                <a:latin typeface="Calibri"/>
                <a:cs typeface="Calibri"/>
              </a:rPr>
              <a:t>Nepotismus</a:t>
            </a:r>
            <a:r>
              <a:rPr sz="2800" spc="-10" dirty="0">
                <a:latin typeface="Calibri"/>
                <a:cs typeface="Calibri"/>
              </a:rPr>
              <a:t> </a:t>
            </a:r>
            <a:r>
              <a:rPr sz="2800" spc="-5" dirty="0">
                <a:latin typeface="Calibri"/>
                <a:cs typeface="Calibri"/>
              </a:rPr>
              <a:t>je</a:t>
            </a:r>
            <a:r>
              <a:rPr sz="2800" spc="-10" dirty="0">
                <a:latin typeface="Calibri"/>
                <a:cs typeface="Calibri"/>
              </a:rPr>
              <a:t> </a:t>
            </a:r>
            <a:r>
              <a:rPr sz="2800" spc="-5" dirty="0">
                <a:latin typeface="Calibri"/>
                <a:cs typeface="Calibri"/>
              </a:rPr>
              <a:t>případ</a:t>
            </a:r>
            <a:r>
              <a:rPr sz="2800" spc="5" dirty="0">
                <a:latin typeface="Calibri"/>
                <a:cs typeface="Calibri"/>
              </a:rPr>
              <a:t> </a:t>
            </a:r>
            <a:r>
              <a:rPr sz="2800" spc="-15" dirty="0">
                <a:latin typeface="Calibri"/>
                <a:cs typeface="Calibri"/>
              </a:rPr>
              <a:t>korupčního</a:t>
            </a:r>
            <a:r>
              <a:rPr sz="2800" spc="5" dirty="0">
                <a:latin typeface="Calibri"/>
                <a:cs typeface="Calibri"/>
              </a:rPr>
              <a:t> </a:t>
            </a:r>
            <a:r>
              <a:rPr sz="2800" spc="-5" dirty="0">
                <a:latin typeface="Calibri"/>
                <a:cs typeface="Calibri"/>
              </a:rPr>
              <a:t>jednání,</a:t>
            </a:r>
            <a:r>
              <a:rPr sz="2800" spc="-10" dirty="0">
                <a:latin typeface="Calibri"/>
                <a:cs typeface="Calibri"/>
              </a:rPr>
              <a:t> </a:t>
            </a:r>
            <a:r>
              <a:rPr sz="2800" spc="-30" dirty="0">
                <a:latin typeface="Calibri"/>
                <a:cs typeface="Calibri"/>
              </a:rPr>
              <a:t>kdy</a:t>
            </a:r>
            <a:r>
              <a:rPr sz="2800" spc="-5" dirty="0">
                <a:latin typeface="Calibri"/>
                <a:cs typeface="Calibri"/>
              </a:rPr>
              <a:t> osoba </a:t>
            </a:r>
            <a:r>
              <a:rPr sz="2800" spc="-620" dirty="0">
                <a:latin typeface="Calibri"/>
                <a:cs typeface="Calibri"/>
              </a:rPr>
              <a:t> </a:t>
            </a:r>
            <a:r>
              <a:rPr sz="2800" spc="-15" dirty="0">
                <a:latin typeface="Calibri"/>
                <a:cs typeface="Calibri"/>
              </a:rPr>
              <a:t>ve </a:t>
            </a:r>
            <a:r>
              <a:rPr sz="2800" spc="-10" dirty="0">
                <a:latin typeface="Calibri"/>
                <a:cs typeface="Calibri"/>
              </a:rPr>
              <a:t>veřejném </a:t>
            </a:r>
            <a:r>
              <a:rPr sz="2800" spc="-20" dirty="0">
                <a:latin typeface="Calibri"/>
                <a:cs typeface="Calibri"/>
              </a:rPr>
              <a:t>postavení</a:t>
            </a:r>
            <a:r>
              <a:rPr sz="2800" dirty="0">
                <a:latin typeface="Calibri"/>
                <a:cs typeface="Calibri"/>
              </a:rPr>
              <a:t> </a:t>
            </a:r>
            <a:r>
              <a:rPr sz="2800" spc="-5" dirty="0">
                <a:latin typeface="Calibri"/>
                <a:cs typeface="Calibri"/>
              </a:rPr>
              <a:t>zvýhodňuje </a:t>
            </a:r>
            <a:r>
              <a:rPr sz="2800" spc="-15" dirty="0">
                <a:latin typeface="Calibri"/>
                <a:cs typeface="Calibri"/>
              </a:rPr>
              <a:t>(protěžuje)</a:t>
            </a:r>
            <a:r>
              <a:rPr sz="2800" dirty="0">
                <a:latin typeface="Calibri"/>
                <a:cs typeface="Calibri"/>
              </a:rPr>
              <a:t> </a:t>
            </a:r>
            <a:r>
              <a:rPr sz="2800" spc="-15" dirty="0">
                <a:latin typeface="Calibri"/>
                <a:cs typeface="Calibri"/>
              </a:rPr>
              <a:t>určité </a:t>
            </a:r>
            <a:r>
              <a:rPr sz="2800" spc="-620" dirty="0">
                <a:latin typeface="Calibri"/>
                <a:cs typeface="Calibri"/>
              </a:rPr>
              <a:t> </a:t>
            </a:r>
            <a:r>
              <a:rPr sz="2800" spc="-5" dirty="0">
                <a:latin typeface="Calibri"/>
                <a:cs typeface="Calibri"/>
              </a:rPr>
              <a:t>osoby</a:t>
            </a:r>
            <a:r>
              <a:rPr sz="2800" dirty="0">
                <a:latin typeface="Calibri"/>
                <a:cs typeface="Calibri"/>
              </a:rPr>
              <a:t> </a:t>
            </a:r>
            <a:r>
              <a:rPr sz="2800" spc="-5" dirty="0">
                <a:latin typeface="Calibri"/>
                <a:cs typeface="Calibri"/>
              </a:rPr>
              <a:t>na </a:t>
            </a:r>
            <a:r>
              <a:rPr sz="2800" spc="-10" dirty="0">
                <a:latin typeface="Calibri"/>
                <a:cs typeface="Calibri"/>
              </a:rPr>
              <a:t>základě </a:t>
            </a:r>
            <a:r>
              <a:rPr sz="2800" spc="-15" dirty="0">
                <a:latin typeface="Calibri"/>
                <a:cs typeface="Calibri"/>
              </a:rPr>
              <a:t>příbuzenských</a:t>
            </a:r>
            <a:r>
              <a:rPr sz="2800" spc="15" dirty="0">
                <a:latin typeface="Calibri"/>
                <a:cs typeface="Calibri"/>
              </a:rPr>
              <a:t> </a:t>
            </a:r>
            <a:r>
              <a:rPr sz="2800" spc="-15" dirty="0">
                <a:latin typeface="Calibri"/>
                <a:cs typeface="Calibri"/>
              </a:rPr>
              <a:t>vztahů.</a:t>
            </a:r>
            <a:r>
              <a:rPr sz="2800" spc="10" dirty="0">
                <a:latin typeface="Calibri"/>
                <a:cs typeface="Calibri"/>
              </a:rPr>
              <a:t> </a:t>
            </a:r>
            <a:r>
              <a:rPr sz="2800" spc="-45" dirty="0">
                <a:latin typeface="Calibri"/>
                <a:cs typeface="Calibri"/>
              </a:rPr>
              <a:t>Termín</a:t>
            </a:r>
            <a:r>
              <a:rPr sz="2800" spc="-10" dirty="0">
                <a:latin typeface="Calibri"/>
                <a:cs typeface="Calibri"/>
              </a:rPr>
              <a:t> </a:t>
            </a:r>
            <a:r>
              <a:rPr sz="2800" spc="-5" dirty="0">
                <a:latin typeface="Calibri"/>
                <a:cs typeface="Calibri"/>
              </a:rPr>
              <a:t>je </a:t>
            </a:r>
            <a:r>
              <a:rPr sz="2800" dirty="0">
                <a:latin typeface="Calibri"/>
                <a:cs typeface="Calibri"/>
              </a:rPr>
              <a:t> </a:t>
            </a:r>
            <a:r>
              <a:rPr sz="2800" spc="-30" dirty="0">
                <a:latin typeface="Calibri"/>
                <a:cs typeface="Calibri"/>
              </a:rPr>
              <a:t>odvozený</a:t>
            </a:r>
            <a:r>
              <a:rPr sz="2800" spc="-10" dirty="0">
                <a:latin typeface="Calibri"/>
                <a:cs typeface="Calibri"/>
              </a:rPr>
              <a:t> </a:t>
            </a:r>
            <a:r>
              <a:rPr sz="2800" spc="-5" dirty="0">
                <a:latin typeface="Calibri"/>
                <a:cs typeface="Calibri"/>
              </a:rPr>
              <a:t>od </a:t>
            </a:r>
            <a:r>
              <a:rPr sz="2800" spc="-15" dirty="0">
                <a:latin typeface="Calibri"/>
                <a:cs typeface="Calibri"/>
              </a:rPr>
              <a:t>slova</a:t>
            </a:r>
            <a:r>
              <a:rPr sz="2800" spc="-10" dirty="0">
                <a:latin typeface="Calibri"/>
                <a:cs typeface="Calibri"/>
              </a:rPr>
              <a:t> </a:t>
            </a:r>
            <a:r>
              <a:rPr sz="2800" i="1" spc="-5" dirty="0">
                <a:latin typeface="Calibri"/>
                <a:cs typeface="Calibri"/>
              </a:rPr>
              <a:t>nepos</a:t>
            </a:r>
            <a:r>
              <a:rPr sz="2800" spc="-5" dirty="0">
                <a:latin typeface="Calibri"/>
                <a:cs typeface="Calibri"/>
              </a:rPr>
              <a:t>,</a:t>
            </a:r>
            <a:r>
              <a:rPr sz="2800" dirty="0">
                <a:latin typeface="Calibri"/>
                <a:cs typeface="Calibri"/>
              </a:rPr>
              <a:t> </a:t>
            </a:r>
            <a:r>
              <a:rPr sz="2800" spc="-20" dirty="0">
                <a:latin typeface="Calibri"/>
                <a:cs typeface="Calibri"/>
              </a:rPr>
              <a:t>které</a:t>
            </a:r>
            <a:r>
              <a:rPr sz="2800" dirty="0">
                <a:latin typeface="Calibri"/>
                <a:cs typeface="Calibri"/>
              </a:rPr>
              <a:t> </a:t>
            </a:r>
            <a:r>
              <a:rPr sz="2800" spc="-5" dirty="0">
                <a:latin typeface="Calibri"/>
                <a:cs typeface="Calibri"/>
              </a:rPr>
              <a:t>znamená</a:t>
            </a:r>
            <a:r>
              <a:rPr sz="2800" spc="-15" dirty="0">
                <a:latin typeface="Calibri"/>
                <a:cs typeface="Calibri"/>
              </a:rPr>
              <a:t> </a:t>
            </a:r>
            <a:r>
              <a:rPr sz="2800" spc="-10" dirty="0">
                <a:latin typeface="Calibri"/>
                <a:cs typeface="Calibri"/>
              </a:rPr>
              <a:t>pokrevní </a:t>
            </a:r>
            <a:r>
              <a:rPr sz="2800" spc="-5" dirty="0">
                <a:latin typeface="Calibri"/>
                <a:cs typeface="Calibri"/>
              </a:rPr>
              <a:t> </a:t>
            </a:r>
            <a:r>
              <a:rPr sz="2800" spc="-35" dirty="0">
                <a:latin typeface="Calibri"/>
                <a:cs typeface="Calibri"/>
              </a:rPr>
              <a:t>příbuzný.</a:t>
            </a:r>
            <a:endParaRPr sz="2800" dirty="0">
              <a:latin typeface="Calibri"/>
              <a:cs typeface="Calibri"/>
            </a:endParaRPr>
          </a:p>
          <a:p>
            <a:pPr marL="355600" marR="5080" indent="-342900">
              <a:lnSpc>
                <a:spcPct val="100000"/>
              </a:lnSpc>
              <a:spcBef>
                <a:spcPts val="675"/>
              </a:spcBef>
              <a:buFont typeface="Arial"/>
              <a:buChar char="•"/>
              <a:tabLst>
                <a:tab pos="354965" algn="l"/>
                <a:tab pos="355600" algn="l"/>
              </a:tabLst>
            </a:pPr>
            <a:r>
              <a:rPr sz="2800" spc="-5" dirty="0">
                <a:latin typeface="Calibri"/>
                <a:cs typeface="Calibri"/>
              </a:rPr>
              <a:t>Nepotismus</a:t>
            </a:r>
            <a:r>
              <a:rPr sz="2800" spc="60" dirty="0">
                <a:latin typeface="Calibri"/>
                <a:cs typeface="Calibri"/>
              </a:rPr>
              <a:t> </a:t>
            </a:r>
            <a:r>
              <a:rPr sz="2800" spc="-5" dirty="0">
                <a:latin typeface="Calibri"/>
                <a:cs typeface="Calibri"/>
              </a:rPr>
              <a:t>je</a:t>
            </a:r>
            <a:r>
              <a:rPr sz="2800" spc="60" dirty="0">
                <a:latin typeface="Calibri"/>
                <a:cs typeface="Calibri"/>
              </a:rPr>
              <a:t> </a:t>
            </a:r>
            <a:r>
              <a:rPr sz="2800" spc="-5" dirty="0">
                <a:latin typeface="Calibri"/>
                <a:cs typeface="Calibri"/>
              </a:rPr>
              <a:t>hodnocen</a:t>
            </a:r>
            <a:r>
              <a:rPr sz="2800" spc="80" dirty="0">
                <a:latin typeface="Calibri"/>
                <a:cs typeface="Calibri"/>
              </a:rPr>
              <a:t> </a:t>
            </a:r>
            <a:r>
              <a:rPr sz="2800" spc="-10" dirty="0">
                <a:latin typeface="Calibri"/>
                <a:cs typeface="Calibri"/>
              </a:rPr>
              <a:t>negativně</a:t>
            </a:r>
            <a:r>
              <a:rPr sz="2800" spc="45" dirty="0">
                <a:latin typeface="Calibri"/>
                <a:cs typeface="Calibri"/>
              </a:rPr>
              <a:t> </a:t>
            </a:r>
            <a:r>
              <a:rPr sz="2800" spc="-10" dirty="0">
                <a:latin typeface="Calibri"/>
                <a:cs typeface="Calibri"/>
              </a:rPr>
              <a:t>zejména</a:t>
            </a:r>
            <a:r>
              <a:rPr sz="2800" spc="50" dirty="0">
                <a:latin typeface="Calibri"/>
                <a:cs typeface="Calibri"/>
              </a:rPr>
              <a:t> </a:t>
            </a:r>
            <a:r>
              <a:rPr sz="2800" spc="-25" dirty="0">
                <a:latin typeface="Calibri"/>
                <a:cs typeface="Calibri"/>
              </a:rPr>
              <a:t>proto,</a:t>
            </a:r>
            <a:r>
              <a:rPr sz="2800" spc="75" dirty="0">
                <a:latin typeface="Calibri"/>
                <a:cs typeface="Calibri"/>
              </a:rPr>
              <a:t> </a:t>
            </a:r>
            <a:r>
              <a:rPr sz="2800" spc="-40" dirty="0">
                <a:latin typeface="Calibri"/>
                <a:cs typeface="Calibri"/>
              </a:rPr>
              <a:t>že </a:t>
            </a:r>
            <a:r>
              <a:rPr sz="2800" spc="-35" dirty="0">
                <a:latin typeface="Calibri"/>
                <a:cs typeface="Calibri"/>
              </a:rPr>
              <a:t> </a:t>
            </a:r>
            <a:r>
              <a:rPr sz="2800" dirty="0">
                <a:latin typeface="Calibri"/>
                <a:cs typeface="Calibri"/>
              </a:rPr>
              <a:t>o</a:t>
            </a:r>
            <a:r>
              <a:rPr sz="2800" spc="60" dirty="0">
                <a:latin typeface="Calibri"/>
                <a:cs typeface="Calibri"/>
              </a:rPr>
              <a:t> </a:t>
            </a:r>
            <a:r>
              <a:rPr sz="2800" spc="-10" dirty="0">
                <a:latin typeface="Calibri"/>
                <a:cs typeface="Calibri"/>
              </a:rPr>
              <a:t>redistribuci</a:t>
            </a:r>
            <a:r>
              <a:rPr sz="2800" spc="70" dirty="0">
                <a:latin typeface="Calibri"/>
                <a:cs typeface="Calibri"/>
              </a:rPr>
              <a:t> </a:t>
            </a:r>
            <a:r>
              <a:rPr sz="2800" spc="-15" dirty="0">
                <a:latin typeface="Calibri"/>
                <a:cs typeface="Calibri"/>
              </a:rPr>
              <a:t>pozic,</a:t>
            </a:r>
            <a:r>
              <a:rPr sz="2800" spc="70" dirty="0">
                <a:latin typeface="Calibri"/>
                <a:cs typeface="Calibri"/>
              </a:rPr>
              <a:t> </a:t>
            </a:r>
            <a:r>
              <a:rPr sz="2800" spc="-15" dirty="0">
                <a:latin typeface="Calibri"/>
                <a:cs typeface="Calibri"/>
              </a:rPr>
              <a:t>funkcí,</a:t>
            </a:r>
            <a:r>
              <a:rPr sz="2800" spc="70" dirty="0">
                <a:latin typeface="Calibri"/>
                <a:cs typeface="Calibri"/>
              </a:rPr>
              <a:t> </a:t>
            </a:r>
            <a:r>
              <a:rPr sz="2800" dirty="0">
                <a:latin typeface="Calibri"/>
                <a:cs typeface="Calibri"/>
              </a:rPr>
              <a:t>moci</a:t>
            </a:r>
            <a:r>
              <a:rPr sz="2800" spc="65" dirty="0">
                <a:latin typeface="Calibri"/>
                <a:cs typeface="Calibri"/>
              </a:rPr>
              <a:t> </a:t>
            </a:r>
            <a:r>
              <a:rPr sz="2800" dirty="0">
                <a:latin typeface="Calibri"/>
                <a:cs typeface="Calibri"/>
              </a:rPr>
              <a:t>i</a:t>
            </a:r>
            <a:r>
              <a:rPr sz="2800" spc="70" dirty="0">
                <a:latin typeface="Calibri"/>
                <a:cs typeface="Calibri"/>
              </a:rPr>
              <a:t> </a:t>
            </a:r>
            <a:r>
              <a:rPr sz="2800" spc="-10" dirty="0">
                <a:latin typeface="Calibri"/>
                <a:cs typeface="Calibri"/>
              </a:rPr>
              <a:t>bohatství </a:t>
            </a:r>
            <a:r>
              <a:rPr sz="2800" spc="-5" dirty="0">
                <a:latin typeface="Calibri"/>
                <a:cs typeface="Calibri"/>
              </a:rPr>
              <a:t> </a:t>
            </a:r>
            <a:r>
              <a:rPr sz="2800" spc="-15" dirty="0">
                <a:latin typeface="Calibri"/>
                <a:cs typeface="Calibri"/>
              </a:rPr>
              <a:t>nerozhodují</a:t>
            </a:r>
            <a:r>
              <a:rPr sz="2800" dirty="0">
                <a:latin typeface="Calibri"/>
                <a:cs typeface="Calibri"/>
              </a:rPr>
              <a:t> </a:t>
            </a:r>
            <a:r>
              <a:rPr sz="2800" spc="-20" dirty="0">
                <a:latin typeface="Calibri"/>
                <a:cs typeface="Calibri"/>
              </a:rPr>
              <a:t>kompetence,</a:t>
            </a:r>
            <a:r>
              <a:rPr sz="2800" spc="20" dirty="0">
                <a:latin typeface="Calibri"/>
                <a:cs typeface="Calibri"/>
              </a:rPr>
              <a:t> </a:t>
            </a:r>
            <a:r>
              <a:rPr sz="2800" spc="-15" dirty="0">
                <a:latin typeface="Calibri"/>
                <a:cs typeface="Calibri"/>
              </a:rPr>
              <a:t>pravidla </a:t>
            </a:r>
            <a:r>
              <a:rPr sz="2800" dirty="0">
                <a:latin typeface="Calibri"/>
                <a:cs typeface="Calibri"/>
              </a:rPr>
              <a:t>a</a:t>
            </a:r>
            <a:r>
              <a:rPr sz="2800" spc="5" dirty="0">
                <a:latin typeface="Calibri"/>
                <a:cs typeface="Calibri"/>
              </a:rPr>
              <a:t> </a:t>
            </a:r>
            <a:r>
              <a:rPr sz="2800" spc="-20" dirty="0">
                <a:latin typeface="Calibri"/>
                <a:cs typeface="Calibri"/>
              </a:rPr>
              <a:t>závazné </a:t>
            </a:r>
            <a:r>
              <a:rPr sz="2800" spc="-50" dirty="0">
                <a:latin typeface="Calibri"/>
                <a:cs typeface="Calibri"/>
              </a:rPr>
              <a:t>normy,</a:t>
            </a:r>
            <a:r>
              <a:rPr sz="2800" spc="5" dirty="0">
                <a:latin typeface="Calibri"/>
                <a:cs typeface="Calibri"/>
              </a:rPr>
              <a:t> </a:t>
            </a:r>
            <a:r>
              <a:rPr sz="2800" dirty="0">
                <a:latin typeface="Calibri"/>
                <a:cs typeface="Calibri"/>
              </a:rPr>
              <a:t>ale </a:t>
            </a:r>
            <a:r>
              <a:rPr sz="2800" spc="-620" dirty="0">
                <a:latin typeface="Calibri"/>
                <a:cs typeface="Calibri"/>
              </a:rPr>
              <a:t> </a:t>
            </a:r>
            <a:r>
              <a:rPr sz="2800" spc="-30" dirty="0">
                <a:latin typeface="Calibri"/>
                <a:cs typeface="Calibri"/>
              </a:rPr>
              <a:t>to,</a:t>
            </a:r>
            <a:r>
              <a:rPr sz="2800" spc="-5" dirty="0">
                <a:latin typeface="Calibri"/>
                <a:cs typeface="Calibri"/>
              </a:rPr>
              <a:t> </a:t>
            </a:r>
            <a:r>
              <a:rPr sz="2800" dirty="0">
                <a:latin typeface="Calibri"/>
                <a:cs typeface="Calibri"/>
              </a:rPr>
              <a:t>k </a:t>
            </a:r>
            <a:r>
              <a:rPr sz="2800" spc="-15" dirty="0">
                <a:latin typeface="Calibri"/>
                <a:cs typeface="Calibri"/>
              </a:rPr>
              <a:t>jakému</a:t>
            </a:r>
            <a:r>
              <a:rPr sz="2800" dirty="0">
                <a:latin typeface="Calibri"/>
                <a:cs typeface="Calibri"/>
              </a:rPr>
              <a:t> </a:t>
            </a:r>
            <a:r>
              <a:rPr sz="2800" spc="-10" dirty="0">
                <a:latin typeface="Calibri"/>
                <a:cs typeface="Calibri"/>
              </a:rPr>
              <a:t>rodinnému</a:t>
            </a:r>
            <a:r>
              <a:rPr sz="2800" spc="10" dirty="0">
                <a:latin typeface="Calibri"/>
                <a:cs typeface="Calibri"/>
              </a:rPr>
              <a:t> </a:t>
            </a:r>
            <a:r>
              <a:rPr sz="2800" dirty="0">
                <a:latin typeface="Calibri"/>
                <a:cs typeface="Calibri"/>
              </a:rPr>
              <a:t>klanu</a:t>
            </a:r>
            <a:r>
              <a:rPr sz="2800" spc="-5" dirty="0">
                <a:latin typeface="Calibri"/>
                <a:cs typeface="Calibri"/>
              </a:rPr>
              <a:t> </a:t>
            </a:r>
            <a:r>
              <a:rPr sz="2800" spc="-10" dirty="0">
                <a:latin typeface="Calibri"/>
                <a:cs typeface="Calibri"/>
              </a:rPr>
              <a:t>člověk</a:t>
            </a:r>
            <a:r>
              <a:rPr sz="2800" dirty="0">
                <a:latin typeface="Calibri"/>
                <a:cs typeface="Calibri"/>
              </a:rPr>
              <a:t> </a:t>
            </a:r>
            <a:r>
              <a:rPr sz="2800" spc="-10" dirty="0">
                <a:latin typeface="Calibri"/>
                <a:cs typeface="Calibri"/>
              </a:rPr>
              <a:t>patří.</a:t>
            </a:r>
            <a:endParaRPr sz="2800" dirty="0">
              <a:latin typeface="Calibri"/>
              <a:cs typeface="Calibri"/>
            </a:endParaRPr>
          </a:p>
          <a:p>
            <a:pPr marL="355600" marR="243840" indent="-342900">
              <a:lnSpc>
                <a:spcPct val="100000"/>
              </a:lnSpc>
              <a:spcBef>
                <a:spcPts val="670"/>
              </a:spcBef>
              <a:buFont typeface="Arial"/>
              <a:buChar char="•"/>
              <a:tabLst>
                <a:tab pos="354965" algn="l"/>
                <a:tab pos="355600" algn="l"/>
              </a:tabLst>
            </a:pPr>
            <a:r>
              <a:rPr spc="-5" dirty="0">
                <a:latin typeface="Calibri"/>
                <a:cs typeface="Calibri"/>
              </a:rPr>
              <a:t>Příklad: </a:t>
            </a:r>
            <a:r>
              <a:rPr spc="-15" dirty="0">
                <a:latin typeface="Calibri"/>
                <a:cs typeface="Calibri"/>
              </a:rPr>
              <a:t>Manželka</a:t>
            </a:r>
            <a:r>
              <a:rPr spc="5" dirty="0">
                <a:latin typeface="Calibri"/>
                <a:cs typeface="Calibri"/>
              </a:rPr>
              <a:t> </a:t>
            </a:r>
            <a:r>
              <a:rPr spc="-10" dirty="0">
                <a:latin typeface="Calibri"/>
                <a:cs typeface="Calibri"/>
              </a:rPr>
              <a:t>bývalého </a:t>
            </a:r>
            <a:r>
              <a:rPr spc="-20" dirty="0">
                <a:latin typeface="Calibri"/>
                <a:cs typeface="Calibri"/>
              </a:rPr>
              <a:t>prezidenta</a:t>
            </a:r>
            <a:r>
              <a:rPr spc="5" dirty="0">
                <a:latin typeface="Calibri"/>
                <a:cs typeface="Calibri"/>
              </a:rPr>
              <a:t> </a:t>
            </a:r>
            <a:r>
              <a:rPr spc="-40" dirty="0">
                <a:latin typeface="Calibri"/>
                <a:cs typeface="Calibri"/>
              </a:rPr>
              <a:t>Václava</a:t>
            </a:r>
            <a:r>
              <a:rPr spc="-10" dirty="0">
                <a:latin typeface="Calibri"/>
                <a:cs typeface="Calibri"/>
              </a:rPr>
              <a:t> </a:t>
            </a:r>
            <a:r>
              <a:rPr dirty="0">
                <a:latin typeface="Calibri"/>
                <a:cs typeface="Calibri"/>
              </a:rPr>
              <a:t>Klause </a:t>
            </a:r>
            <a:r>
              <a:rPr spc="-620" dirty="0">
                <a:latin typeface="Calibri"/>
                <a:cs typeface="Calibri"/>
              </a:rPr>
              <a:t> </a:t>
            </a:r>
            <a:r>
              <a:rPr spc="-5" dirty="0">
                <a:latin typeface="Calibri"/>
                <a:cs typeface="Calibri"/>
              </a:rPr>
              <a:t>Livia</a:t>
            </a:r>
            <a:r>
              <a:rPr spc="-30" dirty="0">
                <a:latin typeface="Calibri"/>
                <a:cs typeface="Calibri"/>
              </a:rPr>
              <a:t> </a:t>
            </a:r>
            <a:r>
              <a:rPr spc="-5" dirty="0">
                <a:latin typeface="Calibri"/>
                <a:cs typeface="Calibri"/>
              </a:rPr>
              <a:t>se </a:t>
            </a:r>
            <a:r>
              <a:rPr spc="-15" dirty="0">
                <a:latin typeface="Calibri"/>
                <a:cs typeface="Calibri"/>
              </a:rPr>
              <a:t>stala</a:t>
            </a:r>
            <a:r>
              <a:rPr dirty="0">
                <a:latin typeface="Calibri"/>
                <a:cs typeface="Calibri"/>
              </a:rPr>
              <a:t> </a:t>
            </a:r>
            <a:r>
              <a:rPr spc="-10" dirty="0">
                <a:latin typeface="Calibri"/>
                <a:cs typeface="Calibri"/>
              </a:rPr>
              <a:t>velvyslankyní</a:t>
            </a:r>
            <a:r>
              <a:rPr spc="-25" dirty="0">
                <a:latin typeface="Calibri"/>
                <a:cs typeface="Calibri"/>
              </a:rPr>
              <a:t> </a:t>
            </a:r>
            <a:r>
              <a:rPr spc="-5" dirty="0">
                <a:latin typeface="Calibri"/>
                <a:cs typeface="Calibri"/>
              </a:rPr>
              <a:t>ČR na </a:t>
            </a:r>
            <a:r>
              <a:rPr spc="-15" dirty="0">
                <a:latin typeface="Calibri"/>
                <a:cs typeface="Calibri"/>
              </a:rPr>
              <a:t>Slovensku.</a:t>
            </a:r>
            <a:endParaRPr dirty="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8733" y="575120"/>
            <a:ext cx="6546533" cy="689291"/>
          </a:xfrm>
          <a:prstGeom prst="rect">
            <a:avLst/>
          </a:prstGeom>
        </p:spPr>
        <p:txBody>
          <a:bodyPr vert="horz" wrap="square" lIns="0" tIns="12065" rIns="0" bIns="0" rtlCol="0">
            <a:spAutoFit/>
          </a:bodyPr>
          <a:lstStyle/>
          <a:p>
            <a:pPr marL="12700">
              <a:lnSpc>
                <a:spcPct val="100000"/>
              </a:lnSpc>
              <a:spcBef>
                <a:spcPts val="95"/>
              </a:spcBef>
            </a:pPr>
            <a:r>
              <a:rPr spc="-10" dirty="0" err="1"/>
              <a:t>Korupce</a:t>
            </a:r>
            <a:r>
              <a:rPr lang="cs-CZ" spc="-10" dirty="0"/>
              <a:t>-</a:t>
            </a:r>
            <a:r>
              <a:rPr lang="cs-CZ" spc="-5" dirty="0"/>
              <a:t>pokračování</a:t>
            </a:r>
            <a:endParaRPr spc="-5" dirty="0"/>
          </a:p>
        </p:txBody>
      </p:sp>
      <p:sp>
        <p:nvSpPr>
          <p:cNvPr id="3" name="object 3"/>
          <p:cNvSpPr txBox="1"/>
          <p:nvPr/>
        </p:nvSpPr>
        <p:spPr>
          <a:xfrm>
            <a:off x="535940" y="1264411"/>
            <a:ext cx="8028305" cy="2980303"/>
          </a:xfrm>
          <a:prstGeom prst="rect">
            <a:avLst/>
          </a:prstGeom>
        </p:spPr>
        <p:txBody>
          <a:bodyPr vert="horz" wrap="square" lIns="0" tIns="12700" rIns="0" bIns="0" rtlCol="0">
            <a:spAutoFit/>
          </a:bodyPr>
          <a:lstStyle/>
          <a:p>
            <a:pPr marL="355600" marR="5080" indent="-342900">
              <a:lnSpc>
                <a:spcPct val="100000"/>
              </a:lnSpc>
              <a:spcBef>
                <a:spcPts val="100"/>
              </a:spcBef>
              <a:buFont typeface="Arial"/>
              <a:buChar char="•"/>
              <a:tabLst>
                <a:tab pos="354965" algn="l"/>
                <a:tab pos="355600" algn="l"/>
              </a:tabLst>
            </a:pPr>
            <a:endParaRPr lang="cs-CZ" sz="3200" spc="-5" dirty="0">
              <a:latin typeface="Calibri"/>
              <a:cs typeface="Calibri"/>
            </a:endParaRPr>
          </a:p>
          <a:p>
            <a:pPr marL="355600" marR="5080" indent="-342900">
              <a:lnSpc>
                <a:spcPct val="100000"/>
              </a:lnSpc>
              <a:spcBef>
                <a:spcPts val="100"/>
              </a:spcBef>
              <a:buFont typeface="Arial"/>
              <a:buChar char="•"/>
              <a:tabLst>
                <a:tab pos="354965" algn="l"/>
                <a:tab pos="355600" algn="l"/>
              </a:tabLst>
            </a:pPr>
            <a:r>
              <a:rPr sz="3200" spc="-5" dirty="0" err="1">
                <a:latin typeface="Calibri"/>
                <a:cs typeface="Calibri"/>
              </a:rPr>
              <a:t>Latinský</a:t>
            </a:r>
            <a:r>
              <a:rPr sz="3200" spc="-5" dirty="0">
                <a:latin typeface="Calibri"/>
                <a:cs typeface="Calibri"/>
              </a:rPr>
              <a:t> </a:t>
            </a:r>
            <a:r>
              <a:rPr sz="3200" spc="-15" dirty="0">
                <a:latin typeface="Calibri"/>
                <a:cs typeface="Calibri"/>
              </a:rPr>
              <a:t>výraz</a:t>
            </a:r>
            <a:r>
              <a:rPr sz="3200" spc="15" dirty="0">
                <a:latin typeface="Calibri"/>
                <a:cs typeface="Calibri"/>
              </a:rPr>
              <a:t> </a:t>
            </a:r>
            <a:r>
              <a:rPr sz="3200" b="1" spc="-5" dirty="0">
                <a:latin typeface="Calibri"/>
                <a:cs typeface="Calibri"/>
              </a:rPr>
              <a:t>corruptus</a:t>
            </a:r>
            <a:r>
              <a:rPr sz="3200" b="1" spc="-10" dirty="0">
                <a:latin typeface="Calibri"/>
                <a:cs typeface="Calibri"/>
              </a:rPr>
              <a:t> </a:t>
            </a:r>
            <a:r>
              <a:rPr sz="3200" dirty="0">
                <a:latin typeface="Calibri"/>
                <a:cs typeface="Calibri"/>
              </a:rPr>
              <a:t>vyjadřuje </a:t>
            </a:r>
            <a:r>
              <a:rPr sz="3200" spc="-5" dirty="0">
                <a:latin typeface="Calibri"/>
                <a:cs typeface="Calibri"/>
              </a:rPr>
              <a:t>následek </a:t>
            </a:r>
            <a:r>
              <a:rPr sz="3200" dirty="0">
                <a:latin typeface="Calibri"/>
                <a:cs typeface="Calibri"/>
              </a:rPr>
              <a:t> </a:t>
            </a:r>
            <a:r>
              <a:rPr sz="3200" spc="-25" dirty="0">
                <a:latin typeface="Calibri"/>
                <a:cs typeface="Calibri"/>
              </a:rPr>
              <a:t>této</a:t>
            </a:r>
            <a:r>
              <a:rPr sz="3200" spc="-10" dirty="0">
                <a:latin typeface="Calibri"/>
                <a:cs typeface="Calibri"/>
              </a:rPr>
              <a:t> </a:t>
            </a:r>
            <a:r>
              <a:rPr sz="3200" spc="-55" dirty="0">
                <a:latin typeface="Calibri"/>
                <a:cs typeface="Calibri"/>
              </a:rPr>
              <a:t>změny.</a:t>
            </a:r>
            <a:r>
              <a:rPr sz="3200" spc="5" dirty="0">
                <a:latin typeface="Calibri"/>
                <a:cs typeface="Calibri"/>
              </a:rPr>
              <a:t> </a:t>
            </a:r>
            <a:r>
              <a:rPr sz="3200" spc="-5" dirty="0">
                <a:latin typeface="Calibri"/>
                <a:cs typeface="Calibri"/>
              </a:rPr>
              <a:t>Znamená</a:t>
            </a:r>
            <a:r>
              <a:rPr sz="3200" spc="15" dirty="0">
                <a:latin typeface="Calibri"/>
                <a:cs typeface="Calibri"/>
              </a:rPr>
              <a:t> </a:t>
            </a:r>
            <a:r>
              <a:rPr sz="3200" spc="-5" dirty="0">
                <a:latin typeface="Calibri"/>
                <a:cs typeface="Calibri"/>
              </a:rPr>
              <a:t>zlomit</a:t>
            </a:r>
            <a:r>
              <a:rPr sz="3200" spc="10" dirty="0">
                <a:latin typeface="Calibri"/>
                <a:cs typeface="Calibri"/>
              </a:rPr>
              <a:t> </a:t>
            </a:r>
            <a:r>
              <a:rPr sz="3200" spc="-30" dirty="0">
                <a:latin typeface="Calibri"/>
                <a:cs typeface="Calibri"/>
              </a:rPr>
              <a:t>někoho,</a:t>
            </a:r>
            <a:r>
              <a:rPr sz="3200" spc="10" dirty="0">
                <a:latin typeface="Calibri"/>
                <a:cs typeface="Calibri"/>
              </a:rPr>
              <a:t> </a:t>
            </a:r>
            <a:r>
              <a:rPr sz="3200" spc="-10" dirty="0">
                <a:latin typeface="Calibri"/>
                <a:cs typeface="Calibri"/>
              </a:rPr>
              <a:t>přimět </a:t>
            </a:r>
            <a:r>
              <a:rPr sz="3200" spc="-5" dirty="0">
                <a:latin typeface="Calibri"/>
                <a:cs typeface="Calibri"/>
              </a:rPr>
              <a:t> ho</a:t>
            </a:r>
            <a:r>
              <a:rPr sz="3200" spc="-10" dirty="0">
                <a:latin typeface="Calibri"/>
                <a:cs typeface="Calibri"/>
              </a:rPr>
              <a:t> </a:t>
            </a:r>
            <a:r>
              <a:rPr sz="3200" spc="-55" dirty="0">
                <a:latin typeface="Calibri"/>
                <a:cs typeface="Calibri"/>
              </a:rPr>
              <a:t>ke</a:t>
            </a:r>
            <a:r>
              <a:rPr sz="3200" dirty="0">
                <a:latin typeface="Calibri"/>
                <a:cs typeface="Calibri"/>
              </a:rPr>
              <a:t> </a:t>
            </a:r>
            <a:r>
              <a:rPr sz="3200" spc="-10" dirty="0">
                <a:latin typeface="Calibri"/>
                <a:cs typeface="Calibri"/>
              </a:rPr>
              <a:t>změně</a:t>
            </a:r>
            <a:r>
              <a:rPr sz="3200" spc="-5" dirty="0">
                <a:latin typeface="Calibri"/>
                <a:cs typeface="Calibri"/>
              </a:rPr>
              <a:t> </a:t>
            </a:r>
            <a:r>
              <a:rPr sz="3200" spc="-15" dirty="0">
                <a:latin typeface="Calibri"/>
                <a:cs typeface="Calibri"/>
              </a:rPr>
              <a:t>postojů,</a:t>
            </a:r>
            <a:r>
              <a:rPr sz="3200" spc="15" dirty="0">
                <a:latin typeface="Calibri"/>
                <a:cs typeface="Calibri"/>
              </a:rPr>
              <a:t> </a:t>
            </a:r>
            <a:r>
              <a:rPr sz="3200" spc="-10" dirty="0">
                <a:latin typeface="Calibri"/>
                <a:cs typeface="Calibri"/>
              </a:rPr>
              <a:t>zásad.</a:t>
            </a:r>
            <a:r>
              <a:rPr sz="3200" spc="15" dirty="0">
                <a:latin typeface="Calibri"/>
                <a:cs typeface="Calibri"/>
              </a:rPr>
              <a:t> </a:t>
            </a:r>
            <a:r>
              <a:rPr sz="3200" spc="-75" dirty="0">
                <a:latin typeface="Calibri"/>
                <a:cs typeface="Calibri"/>
              </a:rPr>
              <a:t>Ten,</a:t>
            </a:r>
            <a:r>
              <a:rPr sz="3200" dirty="0">
                <a:latin typeface="Calibri"/>
                <a:cs typeface="Calibri"/>
              </a:rPr>
              <a:t> </a:t>
            </a:r>
            <a:r>
              <a:rPr sz="3200" spc="-35" dirty="0">
                <a:latin typeface="Calibri"/>
                <a:cs typeface="Calibri"/>
              </a:rPr>
              <a:t>kdo</a:t>
            </a:r>
            <a:r>
              <a:rPr sz="3200" spc="5" dirty="0">
                <a:latin typeface="Calibri"/>
                <a:cs typeface="Calibri"/>
              </a:rPr>
              <a:t> </a:t>
            </a:r>
            <a:r>
              <a:rPr sz="3200" spc="-5" dirty="0">
                <a:latin typeface="Calibri"/>
                <a:cs typeface="Calibri"/>
              </a:rPr>
              <a:t>je </a:t>
            </a:r>
            <a:r>
              <a:rPr sz="3200" spc="-20" dirty="0">
                <a:latin typeface="Calibri"/>
                <a:cs typeface="Calibri"/>
              </a:rPr>
              <a:t>vtažen </a:t>
            </a:r>
            <a:r>
              <a:rPr sz="3200" spc="-710" dirty="0">
                <a:latin typeface="Calibri"/>
                <a:cs typeface="Calibri"/>
              </a:rPr>
              <a:t> </a:t>
            </a:r>
            <a:r>
              <a:rPr sz="3200" spc="-5" dirty="0">
                <a:latin typeface="Calibri"/>
                <a:cs typeface="Calibri"/>
              </a:rPr>
              <a:t>do</a:t>
            </a:r>
            <a:r>
              <a:rPr sz="3200" spc="55" dirty="0">
                <a:latin typeface="Calibri"/>
                <a:cs typeface="Calibri"/>
              </a:rPr>
              <a:t> </a:t>
            </a:r>
            <a:r>
              <a:rPr sz="3200" spc="-20" dirty="0">
                <a:latin typeface="Calibri"/>
                <a:cs typeface="Calibri"/>
              </a:rPr>
              <a:t>korupční</a:t>
            </a:r>
            <a:r>
              <a:rPr sz="3200" spc="80" dirty="0">
                <a:latin typeface="Calibri"/>
                <a:cs typeface="Calibri"/>
              </a:rPr>
              <a:t> </a:t>
            </a:r>
            <a:r>
              <a:rPr sz="3200" spc="-20" dirty="0">
                <a:latin typeface="Calibri"/>
                <a:cs typeface="Calibri"/>
              </a:rPr>
              <a:t>transakce,</a:t>
            </a:r>
            <a:r>
              <a:rPr sz="3200" spc="75" dirty="0">
                <a:latin typeface="Calibri"/>
                <a:cs typeface="Calibri"/>
              </a:rPr>
              <a:t> </a:t>
            </a:r>
            <a:r>
              <a:rPr sz="3200" spc="-5" dirty="0">
                <a:latin typeface="Calibri"/>
                <a:cs typeface="Calibri"/>
              </a:rPr>
              <a:t>nemá</a:t>
            </a:r>
            <a:r>
              <a:rPr sz="3200" spc="75" dirty="0">
                <a:latin typeface="Calibri"/>
                <a:cs typeface="Calibri"/>
              </a:rPr>
              <a:t> </a:t>
            </a:r>
            <a:r>
              <a:rPr sz="3200" spc="-5" dirty="0">
                <a:latin typeface="Calibri"/>
                <a:cs typeface="Calibri"/>
              </a:rPr>
              <a:t>už</a:t>
            </a:r>
            <a:r>
              <a:rPr sz="3200" spc="55" dirty="0">
                <a:latin typeface="Calibri"/>
                <a:cs typeface="Calibri"/>
              </a:rPr>
              <a:t> </a:t>
            </a:r>
            <a:r>
              <a:rPr sz="3200" spc="-5" dirty="0">
                <a:latin typeface="Calibri"/>
                <a:cs typeface="Calibri"/>
              </a:rPr>
              <a:t>šanci</a:t>
            </a:r>
            <a:r>
              <a:rPr sz="3200" spc="85" dirty="0">
                <a:latin typeface="Calibri"/>
                <a:cs typeface="Calibri"/>
              </a:rPr>
              <a:t> </a:t>
            </a:r>
            <a:r>
              <a:rPr sz="3200" spc="-25" dirty="0">
                <a:latin typeface="Calibri"/>
                <a:cs typeface="Calibri"/>
              </a:rPr>
              <a:t>dostat </a:t>
            </a:r>
            <a:r>
              <a:rPr sz="3200" spc="-20" dirty="0">
                <a:latin typeface="Calibri"/>
                <a:cs typeface="Calibri"/>
              </a:rPr>
              <a:t> </a:t>
            </a:r>
            <a:r>
              <a:rPr sz="3200" spc="-5" dirty="0">
                <a:latin typeface="Calibri"/>
                <a:cs typeface="Calibri"/>
              </a:rPr>
              <a:t>se</a:t>
            </a:r>
            <a:r>
              <a:rPr sz="3200" spc="-10" dirty="0">
                <a:latin typeface="Calibri"/>
                <a:cs typeface="Calibri"/>
              </a:rPr>
              <a:t> </a:t>
            </a:r>
            <a:r>
              <a:rPr sz="3200" spc="-5" dirty="0">
                <a:latin typeface="Calibri"/>
                <a:cs typeface="Calibri"/>
              </a:rPr>
              <a:t>z </a:t>
            </a:r>
            <a:r>
              <a:rPr sz="3200" spc="-20" dirty="0">
                <a:latin typeface="Calibri"/>
                <a:cs typeface="Calibri"/>
              </a:rPr>
              <a:t>tohoto</a:t>
            </a:r>
            <a:r>
              <a:rPr sz="3200" spc="5" dirty="0">
                <a:latin typeface="Calibri"/>
                <a:cs typeface="Calibri"/>
              </a:rPr>
              <a:t> </a:t>
            </a:r>
            <a:r>
              <a:rPr sz="3200" spc="-5" dirty="0">
                <a:latin typeface="Calibri"/>
                <a:cs typeface="Calibri"/>
              </a:rPr>
              <a:t>kruhu</a:t>
            </a:r>
            <a:r>
              <a:rPr sz="3200" spc="10" dirty="0">
                <a:latin typeface="Calibri"/>
                <a:cs typeface="Calibri"/>
              </a:rPr>
              <a:t> </a:t>
            </a:r>
            <a:r>
              <a:rPr sz="3200" spc="-10" dirty="0">
                <a:latin typeface="Calibri"/>
                <a:cs typeface="Calibri"/>
              </a:rPr>
              <a:t>ven.</a:t>
            </a:r>
            <a:endParaRPr sz="3200" dirty="0">
              <a:latin typeface="Calibri"/>
              <a:cs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97658" y="609600"/>
            <a:ext cx="4948683" cy="689291"/>
          </a:xfrm>
          <a:prstGeom prst="rect">
            <a:avLst/>
          </a:prstGeom>
        </p:spPr>
        <p:txBody>
          <a:bodyPr vert="horz" wrap="square" lIns="0" tIns="12065" rIns="0" bIns="0" rtlCol="0">
            <a:spAutoFit/>
          </a:bodyPr>
          <a:lstStyle/>
          <a:p>
            <a:pPr marL="12700">
              <a:lnSpc>
                <a:spcPct val="100000"/>
              </a:lnSpc>
              <a:spcBef>
                <a:spcPts val="95"/>
              </a:spcBef>
            </a:pPr>
            <a:r>
              <a:rPr spc="-5" dirty="0"/>
              <a:t>Klie</a:t>
            </a:r>
            <a:r>
              <a:rPr spc="-40" dirty="0"/>
              <a:t>n</a:t>
            </a:r>
            <a:r>
              <a:rPr spc="-50" dirty="0"/>
              <a:t>t</a:t>
            </a:r>
            <a:r>
              <a:rPr spc="-10" dirty="0"/>
              <a:t>elismus</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30</a:t>
            </a:fld>
            <a:endParaRPr dirty="0"/>
          </a:p>
        </p:txBody>
      </p:sp>
      <p:sp>
        <p:nvSpPr>
          <p:cNvPr id="3" name="object 3"/>
          <p:cNvSpPr txBox="1"/>
          <p:nvPr/>
        </p:nvSpPr>
        <p:spPr>
          <a:xfrm>
            <a:off x="228344" y="1316380"/>
            <a:ext cx="8687309" cy="4482637"/>
          </a:xfrm>
          <a:prstGeom prst="rect">
            <a:avLst/>
          </a:prstGeom>
        </p:spPr>
        <p:txBody>
          <a:bodyPr vert="horz" wrap="square" lIns="0" tIns="12065" rIns="0" bIns="0" rtlCol="0">
            <a:spAutoFit/>
          </a:bodyPr>
          <a:lstStyle/>
          <a:p>
            <a:pPr marL="355600" marR="5080" indent="-342900">
              <a:lnSpc>
                <a:spcPct val="100000"/>
              </a:lnSpc>
              <a:spcBef>
                <a:spcPts val="95"/>
              </a:spcBef>
              <a:buFont typeface="Arial"/>
              <a:buChar char="•"/>
              <a:tabLst>
                <a:tab pos="354965" algn="l"/>
                <a:tab pos="355600" algn="l"/>
              </a:tabLst>
            </a:pPr>
            <a:r>
              <a:rPr sz="3200" spc="-25" dirty="0">
                <a:latin typeface="Calibri"/>
                <a:cs typeface="Calibri"/>
              </a:rPr>
              <a:t>Patří</a:t>
            </a:r>
            <a:r>
              <a:rPr sz="3200" spc="-5" dirty="0">
                <a:latin typeface="Calibri"/>
                <a:cs typeface="Calibri"/>
              </a:rPr>
              <a:t> k</a:t>
            </a:r>
            <a:r>
              <a:rPr sz="3200" spc="5" dirty="0">
                <a:latin typeface="Calibri"/>
                <a:cs typeface="Calibri"/>
              </a:rPr>
              <a:t> </a:t>
            </a:r>
            <a:r>
              <a:rPr sz="3200" spc="-5" dirty="0">
                <a:latin typeface="Calibri"/>
                <a:cs typeface="Calibri"/>
              </a:rPr>
              <a:t>nejvíce</a:t>
            </a:r>
            <a:r>
              <a:rPr sz="3200" dirty="0">
                <a:latin typeface="Calibri"/>
                <a:cs typeface="Calibri"/>
              </a:rPr>
              <a:t> </a:t>
            </a:r>
            <a:r>
              <a:rPr sz="3200" spc="-30" dirty="0">
                <a:latin typeface="Calibri"/>
                <a:cs typeface="Calibri"/>
              </a:rPr>
              <a:t>rozšířeným</a:t>
            </a:r>
            <a:r>
              <a:rPr sz="3200" spc="20" dirty="0">
                <a:latin typeface="Calibri"/>
                <a:cs typeface="Calibri"/>
              </a:rPr>
              <a:t> </a:t>
            </a:r>
            <a:r>
              <a:rPr sz="3200" spc="-20" dirty="0">
                <a:latin typeface="Calibri"/>
                <a:cs typeface="Calibri"/>
              </a:rPr>
              <a:t>formám</a:t>
            </a:r>
            <a:r>
              <a:rPr sz="3200" spc="10" dirty="0">
                <a:latin typeface="Calibri"/>
                <a:cs typeface="Calibri"/>
              </a:rPr>
              <a:t> </a:t>
            </a:r>
            <a:r>
              <a:rPr sz="3200" spc="-20" dirty="0">
                <a:latin typeface="Calibri"/>
                <a:cs typeface="Calibri"/>
              </a:rPr>
              <a:t>korupčního </a:t>
            </a:r>
            <a:r>
              <a:rPr sz="3200" spc="-15" dirty="0">
                <a:latin typeface="Calibri"/>
                <a:cs typeface="Calibri"/>
              </a:rPr>
              <a:t> </a:t>
            </a:r>
            <a:r>
              <a:rPr sz="3200" spc="-10" dirty="0">
                <a:latin typeface="Calibri"/>
                <a:cs typeface="Calibri"/>
              </a:rPr>
              <a:t>jednání.</a:t>
            </a:r>
            <a:r>
              <a:rPr sz="3200" spc="20" dirty="0">
                <a:latin typeface="Calibri"/>
                <a:cs typeface="Calibri"/>
              </a:rPr>
              <a:t> </a:t>
            </a:r>
            <a:endParaRPr lang="cs-CZ" sz="3200" spc="20" dirty="0">
              <a:latin typeface="Calibri"/>
              <a:cs typeface="Calibri"/>
            </a:endParaRPr>
          </a:p>
          <a:p>
            <a:pPr marL="355600" marR="5080" indent="-342900">
              <a:lnSpc>
                <a:spcPct val="100000"/>
              </a:lnSpc>
              <a:spcBef>
                <a:spcPts val="95"/>
              </a:spcBef>
              <a:buFont typeface="Arial"/>
              <a:buChar char="•"/>
              <a:tabLst>
                <a:tab pos="354965" algn="l"/>
                <a:tab pos="355600" algn="l"/>
              </a:tabLst>
            </a:pPr>
            <a:r>
              <a:rPr sz="3200" spc="-50" dirty="0" err="1">
                <a:latin typeface="Calibri"/>
                <a:cs typeface="Calibri"/>
              </a:rPr>
              <a:t>Termín</a:t>
            </a:r>
            <a:r>
              <a:rPr sz="3200" spc="5" dirty="0">
                <a:latin typeface="Calibri"/>
                <a:cs typeface="Calibri"/>
              </a:rPr>
              <a:t> </a:t>
            </a:r>
            <a:r>
              <a:rPr sz="3200" spc="-5" dirty="0">
                <a:latin typeface="Calibri"/>
                <a:cs typeface="Calibri"/>
              </a:rPr>
              <a:t>je </a:t>
            </a:r>
            <a:r>
              <a:rPr sz="3200" spc="-30" dirty="0">
                <a:latin typeface="Calibri"/>
                <a:cs typeface="Calibri"/>
              </a:rPr>
              <a:t>odvozen</a:t>
            </a:r>
            <a:r>
              <a:rPr sz="3200" spc="15" dirty="0">
                <a:latin typeface="Calibri"/>
                <a:cs typeface="Calibri"/>
              </a:rPr>
              <a:t> </a:t>
            </a:r>
            <a:r>
              <a:rPr sz="3200" spc="-5" dirty="0">
                <a:latin typeface="Calibri"/>
                <a:cs typeface="Calibri"/>
              </a:rPr>
              <a:t>z </a:t>
            </a:r>
            <a:r>
              <a:rPr sz="3200" spc="-15" dirty="0">
                <a:latin typeface="Calibri"/>
                <a:cs typeface="Calibri"/>
              </a:rPr>
              <a:t>latinského</a:t>
            </a:r>
            <a:r>
              <a:rPr sz="3200" spc="40" dirty="0">
                <a:latin typeface="Calibri"/>
                <a:cs typeface="Calibri"/>
              </a:rPr>
              <a:t> </a:t>
            </a:r>
            <a:r>
              <a:rPr sz="3200" b="1" i="1" spc="-5" dirty="0">
                <a:latin typeface="Calibri"/>
                <a:cs typeface="Calibri"/>
              </a:rPr>
              <a:t>cliens</a:t>
            </a:r>
            <a:r>
              <a:rPr sz="3200" b="1" i="1" spc="20" dirty="0">
                <a:latin typeface="Calibri"/>
                <a:cs typeface="Calibri"/>
              </a:rPr>
              <a:t> </a:t>
            </a:r>
            <a:r>
              <a:rPr sz="3200" b="1" spc="-5" dirty="0">
                <a:latin typeface="Calibri"/>
                <a:cs typeface="Calibri"/>
              </a:rPr>
              <a:t>- </a:t>
            </a:r>
            <a:r>
              <a:rPr sz="3200" b="1" dirty="0">
                <a:latin typeface="Calibri"/>
                <a:cs typeface="Calibri"/>
              </a:rPr>
              <a:t> </a:t>
            </a:r>
            <a:r>
              <a:rPr sz="3200" b="1" spc="-35" dirty="0">
                <a:latin typeface="Calibri"/>
                <a:cs typeface="Calibri"/>
              </a:rPr>
              <a:t>poslušný</a:t>
            </a:r>
            <a:r>
              <a:rPr sz="3200" spc="-35" dirty="0">
                <a:latin typeface="Calibri"/>
                <a:cs typeface="Calibri"/>
              </a:rPr>
              <a:t>.</a:t>
            </a:r>
            <a:r>
              <a:rPr sz="3200" spc="75" dirty="0">
                <a:latin typeface="Calibri"/>
                <a:cs typeface="Calibri"/>
              </a:rPr>
              <a:t> </a:t>
            </a:r>
            <a:endParaRPr lang="cs-CZ" sz="3200" spc="75" dirty="0">
              <a:latin typeface="Calibri"/>
              <a:cs typeface="Calibri"/>
            </a:endParaRPr>
          </a:p>
          <a:p>
            <a:pPr marL="355600" marR="5080" indent="-342900">
              <a:lnSpc>
                <a:spcPct val="100000"/>
              </a:lnSpc>
              <a:spcBef>
                <a:spcPts val="95"/>
              </a:spcBef>
              <a:buFont typeface="Arial"/>
              <a:buChar char="•"/>
              <a:tabLst>
                <a:tab pos="354965" algn="l"/>
                <a:tab pos="355600" algn="l"/>
              </a:tabLst>
            </a:pPr>
            <a:r>
              <a:rPr sz="3200" dirty="0">
                <a:latin typeface="Calibri"/>
                <a:cs typeface="Calibri"/>
              </a:rPr>
              <a:t>O</a:t>
            </a:r>
            <a:r>
              <a:rPr sz="3200" spc="60" dirty="0">
                <a:latin typeface="Calibri"/>
                <a:cs typeface="Calibri"/>
              </a:rPr>
              <a:t> </a:t>
            </a:r>
            <a:r>
              <a:rPr sz="3200" spc="-10" dirty="0">
                <a:latin typeface="Calibri"/>
                <a:cs typeface="Calibri"/>
              </a:rPr>
              <a:t>klientelismu</a:t>
            </a:r>
            <a:r>
              <a:rPr sz="3200" spc="90" dirty="0">
                <a:latin typeface="Calibri"/>
                <a:cs typeface="Calibri"/>
              </a:rPr>
              <a:t> </a:t>
            </a:r>
            <a:r>
              <a:rPr sz="3200" spc="-10" dirty="0">
                <a:latin typeface="Calibri"/>
                <a:cs typeface="Calibri"/>
              </a:rPr>
              <a:t>hovoříme</a:t>
            </a:r>
            <a:r>
              <a:rPr sz="3200" spc="70" dirty="0">
                <a:latin typeface="Calibri"/>
                <a:cs typeface="Calibri"/>
              </a:rPr>
              <a:t> </a:t>
            </a:r>
            <a:r>
              <a:rPr sz="3200" spc="-50" dirty="0">
                <a:latin typeface="Calibri"/>
                <a:cs typeface="Calibri"/>
              </a:rPr>
              <a:t>tehdy,</a:t>
            </a:r>
            <a:r>
              <a:rPr sz="3200" spc="90" dirty="0">
                <a:latin typeface="Calibri"/>
                <a:cs typeface="Calibri"/>
              </a:rPr>
              <a:t> </a:t>
            </a:r>
            <a:r>
              <a:rPr sz="3200" spc="-35" dirty="0">
                <a:latin typeface="Calibri"/>
                <a:cs typeface="Calibri"/>
              </a:rPr>
              <a:t>když </a:t>
            </a:r>
            <a:r>
              <a:rPr sz="3200" spc="-30" dirty="0">
                <a:latin typeface="Calibri"/>
                <a:cs typeface="Calibri"/>
              </a:rPr>
              <a:t> </a:t>
            </a:r>
            <a:r>
              <a:rPr sz="3200" spc="-5" dirty="0">
                <a:latin typeface="Calibri"/>
                <a:cs typeface="Calibri"/>
              </a:rPr>
              <a:t>se </a:t>
            </a:r>
            <a:r>
              <a:rPr sz="3200" spc="-10" dirty="0">
                <a:latin typeface="Calibri"/>
                <a:cs typeface="Calibri"/>
              </a:rPr>
              <a:t>distribuce</a:t>
            </a:r>
            <a:r>
              <a:rPr sz="3200" spc="25" dirty="0">
                <a:latin typeface="Calibri"/>
                <a:cs typeface="Calibri"/>
              </a:rPr>
              <a:t> </a:t>
            </a:r>
            <a:r>
              <a:rPr sz="3200" spc="-15" dirty="0">
                <a:latin typeface="Calibri"/>
                <a:cs typeface="Calibri"/>
              </a:rPr>
              <a:t>služeb,</a:t>
            </a:r>
            <a:r>
              <a:rPr sz="3200" spc="15" dirty="0">
                <a:latin typeface="Calibri"/>
                <a:cs typeface="Calibri"/>
              </a:rPr>
              <a:t> </a:t>
            </a:r>
            <a:r>
              <a:rPr sz="3200" spc="-20" dirty="0">
                <a:latin typeface="Calibri"/>
                <a:cs typeface="Calibri"/>
              </a:rPr>
              <a:t>statků</a:t>
            </a:r>
            <a:r>
              <a:rPr sz="3200" spc="15" dirty="0">
                <a:latin typeface="Calibri"/>
                <a:cs typeface="Calibri"/>
              </a:rPr>
              <a:t> </a:t>
            </a:r>
            <a:r>
              <a:rPr sz="3200" spc="-5" dirty="0">
                <a:latin typeface="Calibri"/>
                <a:cs typeface="Calibri"/>
              </a:rPr>
              <a:t>a uznání</a:t>
            </a:r>
            <a:r>
              <a:rPr sz="3200" spc="20" dirty="0">
                <a:latin typeface="Calibri"/>
                <a:cs typeface="Calibri"/>
              </a:rPr>
              <a:t> </a:t>
            </a:r>
            <a:r>
              <a:rPr sz="3200" spc="-15" dirty="0">
                <a:latin typeface="Calibri"/>
                <a:cs typeface="Calibri"/>
              </a:rPr>
              <a:t>nerealizuje </a:t>
            </a:r>
            <a:r>
              <a:rPr sz="3200" spc="-10" dirty="0">
                <a:latin typeface="Calibri"/>
                <a:cs typeface="Calibri"/>
              </a:rPr>
              <a:t> </a:t>
            </a:r>
            <a:r>
              <a:rPr sz="3200" spc="-5" dirty="0">
                <a:latin typeface="Calibri"/>
                <a:cs typeface="Calibri"/>
              </a:rPr>
              <a:t>na bázi</a:t>
            </a:r>
            <a:r>
              <a:rPr sz="3200" spc="15" dirty="0">
                <a:latin typeface="Calibri"/>
                <a:cs typeface="Calibri"/>
              </a:rPr>
              <a:t> </a:t>
            </a:r>
            <a:r>
              <a:rPr sz="3200" spc="-20" dirty="0">
                <a:latin typeface="Calibri"/>
                <a:cs typeface="Calibri"/>
              </a:rPr>
              <a:t>pravidel,</a:t>
            </a:r>
            <a:r>
              <a:rPr sz="3200" spc="25" dirty="0">
                <a:latin typeface="Calibri"/>
                <a:cs typeface="Calibri"/>
              </a:rPr>
              <a:t> </a:t>
            </a:r>
            <a:r>
              <a:rPr sz="3200" spc="-5" dirty="0">
                <a:latin typeface="Calibri"/>
                <a:cs typeface="Calibri"/>
              </a:rPr>
              <a:t>ale na</a:t>
            </a:r>
            <a:r>
              <a:rPr sz="3200" spc="20" dirty="0">
                <a:latin typeface="Calibri"/>
                <a:cs typeface="Calibri"/>
              </a:rPr>
              <a:t> </a:t>
            </a:r>
            <a:r>
              <a:rPr sz="3200" spc="-5" dirty="0">
                <a:latin typeface="Calibri"/>
                <a:cs typeface="Calibri"/>
              </a:rPr>
              <a:t>bázi</a:t>
            </a:r>
            <a:r>
              <a:rPr sz="3200" spc="5" dirty="0">
                <a:latin typeface="Calibri"/>
                <a:cs typeface="Calibri"/>
              </a:rPr>
              <a:t> </a:t>
            </a:r>
            <a:r>
              <a:rPr sz="3200" spc="-20" dirty="0">
                <a:latin typeface="Calibri"/>
                <a:cs typeface="Calibri"/>
              </a:rPr>
              <a:t>přátelských</a:t>
            </a:r>
            <a:r>
              <a:rPr sz="3200" spc="25" dirty="0">
                <a:latin typeface="Calibri"/>
                <a:cs typeface="Calibri"/>
              </a:rPr>
              <a:t> </a:t>
            </a:r>
            <a:r>
              <a:rPr sz="3200" spc="-20" dirty="0">
                <a:latin typeface="Calibri"/>
                <a:cs typeface="Calibri"/>
              </a:rPr>
              <a:t>vztahů</a:t>
            </a:r>
            <a:r>
              <a:rPr sz="3200" spc="25" dirty="0">
                <a:latin typeface="Calibri"/>
                <a:cs typeface="Calibri"/>
              </a:rPr>
              <a:t> </a:t>
            </a:r>
            <a:r>
              <a:rPr sz="3200" spc="-5" dirty="0">
                <a:latin typeface="Calibri"/>
                <a:cs typeface="Calibri"/>
              </a:rPr>
              <a:t>a </a:t>
            </a:r>
            <a:r>
              <a:rPr sz="3200" spc="-705" dirty="0">
                <a:latin typeface="Calibri"/>
                <a:cs typeface="Calibri"/>
              </a:rPr>
              <a:t> </a:t>
            </a:r>
            <a:r>
              <a:rPr sz="3200" spc="-10" dirty="0">
                <a:latin typeface="Calibri"/>
                <a:cs typeface="Calibri"/>
              </a:rPr>
              <a:t>spřízněnosti</a:t>
            </a:r>
            <a:r>
              <a:rPr sz="3200" spc="85" dirty="0">
                <a:latin typeface="Calibri"/>
                <a:cs typeface="Calibri"/>
              </a:rPr>
              <a:t> </a:t>
            </a:r>
            <a:r>
              <a:rPr sz="3200" spc="-25" dirty="0">
                <a:latin typeface="Calibri"/>
                <a:cs typeface="Calibri"/>
              </a:rPr>
              <a:t>(konexí).</a:t>
            </a:r>
            <a:r>
              <a:rPr sz="3200" spc="85" dirty="0">
                <a:latin typeface="Calibri"/>
                <a:cs typeface="Calibri"/>
              </a:rPr>
              <a:t> </a:t>
            </a:r>
            <a:r>
              <a:rPr sz="3200" spc="-30" dirty="0">
                <a:latin typeface="Calibri"/>
                <a:cs typeface="Calibri"/>
              </a:rPr>
              <a:t>Podstatou</a:t>
            </a:r>
            <a:r>
              <a:rPr sz="3200" spc="90" dirty="0">
                <a:latin typeface="Calibri"/>
                <a:cs typeface="Calibri"/>
              </a:rPr>
              <a:t> </a:t>
            </a:r>
            <a:r>
              <a:rPr sz="3200" spc="-15" dirty="0">
                <a:latin typeface="Calibri"/>
                <a:cs typeface="Calibri"/>
              </a:rPr>
              <a:t>tohoto</a:t>
            </a:r>
            <a:r>
              <a:rPr sz="3200" spc="75" dirty="0">
                <a:latin typeface="Calibri"/>
                <a:cs typeface="Calibri"/>
              </a:rPr>
              <a:t> </a:t>
            </a:r>
            <a:r>
              <a:rPr sz="3200" spc="-20" dirty="0">
                <a:latin typeface="Calibri"/>
                <a:cs typeface="Calibri"/>
              </a:rPr>
              <a:t>vztahu </a:t>
            </a:r>
            <a:r>
              <a:rPr sz="3200" spc="-15" dirty="0">
                <a:latin typeface="Calibri"/>
                <a:cs typeface="Calibri"/>
              </a:rPr>
              <a:t> </a:t>
            </a:r>
            <a:r>
              <a:rPr sz="3200" spc="-5" dirty="0">
                <a:latin typeface="Calibri"/>
                <a:cs typeface="Calibri"/>
              </a:rPr>
              <a:t>je</a:t>
            </a:r>
            <a:r>
              <a:rPr sz="3200" spc="-15" dirty="0">
                <a:latin typeface="Calibri"/>
                <a:cs typeface="Calibri"/>
              </a:rPr>
              <a:t> </a:t>
            </a:r>
            <a:r>
              <a:rPr sz="3200" b="1" spc="-15" dirty="0">
                <a:latin typeface="Calibri"/>
                <a:cs typeface="Calibri"/>
              </a:rPr>
              <a:t>reciproční</a:t>
            </a:r>
            <a:r>
              <a:rPr sz="3200" b="1" spc="5" dirty="0">
                <a:latin typeface="Calibri"/>
                <a:cs typeface="Calibri"/>
              </a:rPr>
              <a:t> </a:t>
            </a:r>
            <a:r>
              <a:rPr sz="3200" spc="-50" dirty="0" err="1">
                <a:latin typeface="Calibri"/>
                <a:cs typeface="Calibri"/>
              </a:rPr>
              <a:t>charakter</a:t>
            </a:r>
            <a:r>
              <a:rPr sz="3200" spc="-50" dirty="0">
                <a:latin typeface="Calibri"/>
                <a:cs typeface="Calibri"/>
              </a:rPr>
              <a:t>.</a:t>
            </a:r>
            <a:endParaRPr lang="cs-CZ" sz="3200" spc="-50" dirty="0">
              <a:latin typeface="Calibri"/>
              <a:cs typeface="Calibri"/>
            </a:endParaRPr>
          </a:p>
          <a:p>
            <a:pPr marL="355600" marR="5080" indent="-342900">
              <a:lnSpc>
                <a:spcPct val="100000"/>
              </a:lnSpc>
              <a:spcBef>
                <a:spcPts val="95"/>
              </a:spcBef>
              <a:buFont typeface="Arial"/>
              <a:buChar char="•"/>
              <a:tabLst>
                <a:tab pos="354965" algn="l"/>
                <a:tab pos="355600" algn="l"/>
              </a:tabLst>
            </a:pPr>
            <a:r>
              <a:rPr lang="cs-CZ" sz="3200" spc="-50" dirty="0">
                <a:latin typeface="Calibri"/>
                <a:cs typeface="Calibri"/>
              </a:rPr>
              <a:t>„Trafika“ (dozorčí rady, posty velvyslanců, …)</a:t>
            </a:r>
            <a:endParaRPr sz="3200" dirty="0">
              <a:latin typeface="Calibri"/>
              <a:cs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36698" y="646462"/>
            <a:ext cx="6025770" cy="689291"/>
          </a:xfrm>
          <a:prstGeom prst="rect">
            <a:avLst/>
          </a:prstGeom>
        </p:spPr>
        <p:txBody>
          <a:bodyPr vert="horz" wrap="square" lIns="0" tIns="12065" rIns="0" bIns="0" rtlCol="0">
            <a:spAutoFit/>
          </a:bodyPr>
          <a:lstStyle/>
          <a:p>
            <a:pPr marL="12700">
              <a:lnSpc>
                <a:spcPct val="100000"/>
              </a:lnSpc>
              <a:spcBef>
                <a:spcPts val="95"/>
              </a:spcBef>
            </a:pPr>
            <a:r>
              <a:rPr spc="-10" dirty="0"/>
              <a:t>Nebezpečí</a:t>
            </a:r>
            <a:r>
              <a:rPr spc="-35" dirty="0"/>
              <a:t> </a:t>
            </a:r>
            <a:r>
              <a:rPr spc="-15" dirty="0"/>
              <a:t>korupce-1</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31</a:t>
            </a:fld>
            <a:endParaRPr dirty="0"/>
          </a:p>
        </p:txBody>
      </p:sp>
      <p:sp>
        <p:nvSpPr>
          <p:cNvPr id="3" name="object 3"/>
          <p:cNvSpPr txBox="1"/>
          <p:nvPr/>
        </p:nvSpPr>
        <p:spPr>
          <a:xfrm>
            <a:off x="380491" y="1600200"/>
            <a:ext cx="8338184" cy="4255011"/>
          </a:xfrm>
          <a:prstGeom prst="rect">
            <a:avLst/>
          </a:prstGeom>
        </p:spPr>
        <p:txBody>
          <a:bodyPr vert="horz" wrap="square" lIns="0" tIns="12700" rIns="0" bIns="0" rtlCol="0">
            <a:spAutoFit/>
          </a:bodyPr>
          <a:lstStyle/>
          <a:p>
            <a:pPr marL="355600" marR="722630" indent="-342900" algn="just">
              <a:lnSpc>
                <a:spcPct val="100000"/>
              </a:lnSpc>
              <a:spcBef>
                <a:spcPts val="100"/>
              </a:spcBef>
              <a:buFont typeface="Arial"/>
              <a:buChar char="•"/>
              <a:tabLst>
                <a:tab pos="355600" algn="l"/>
              </a:tabLst>
            </a:pPr>
            <a:r>
              <a:rPr sz="2400" spc="-10" dirty="0">
                <a:latin typeface="Calibri"/>
                <a:cs typeface="Calibri"/>
              </a:rPr>
              <a:t>Korupce </a:t>
            </a:r>
            <a:r>
              <a:rPr sz="2400" spc="-15" dirty="0">
                <a:latin typeface="Calibri"/>
                <a:cs typeface="Calibri"/>
              </a:rPr>
              <a:t>podstatně </a:t>
            </a:r>
            <a:r>
              <a:rPr sz="2400" spc="-5" dirty="0">
                <a:latin typeface="Calibri"/>
                <a:cs typeface="Calibri"/>
              </a:rPr>
              <a:t>limituje </a:t>
            </a:r>
            <a:r>
              <a:rPr sz="2400" spc="-35" dirty="0">
                <a:latin typeface="Calibri"/>
                <a:cs typeface="Calibri"/>
              </a:rPr>
              <a:t>ekonomický, </a:t>
            </a:r>
            <a:r>
              <a:rPr sz="2400" spc="-5" dirty="0">
                <a:latin typeface="Calibri"/>
                <a:cs typeface="Calibri"/>
              </a:rPr>
              <a:t>sociální </a:t>
            </a:r>
            <a:r>
              <a:rPr sz="2400" dirty="0">
                <a:latin typeface="Calibri"/>
                <a:cs typeface="Calibri"/>
              </a:rPr>
              <a:t>a </a:t>
            </a:r>
            <a:r>
              <a:rPr sz="2400" spc="5" dirty="0">
                <a:latin typeface="Calibri"/>
                <a:cs typeface="Calibri"/>
              </a:rPr>
              <a:t> </a:t>
            </a:r>
            <a:r>
              <a:rPr sz="2400" spc="-5" dirty="0">
                <a:latin typeface="Calibri"/>
                <a:cs typeface="Calibri"/>
              </a:rPr>
              <a:t>politický </a:t>
            </a:r>
            <a:r>
              <a:rPr sz="2400" spc="-25" dirty="0">
                <a:latin typeface="Calibri"/>
                <a:cs typeface="Calibri"/>
              </a:rPr>
              <a:t>rozvoj </a:t>
            </a:r>
            <a:r>
              <a:rPr sz="2400" spc="-5" dirty="0">
                <a:latin typeface="Calibri"/>
                <a:cs typeface="Calibri"/>
              </a:rPr>
              <a:t>dané </a:t>
            </a:r>
            <a:r>
              <a:rPr sz="2400" spc="-15" dirty="0">
                <a:latin typeface="Calibri"/>
                <a:cs typeface="Calibri"/>
              </a:rPr>
              <a:t>země. </a:t>
            </a:r>
            <a:r>
              <a:rPr sz="2400" spc="-10" dirty="0">
                <a:latin typeface="Calibri"/>
                <a:cs typeface="Calibri"/>
              </a:rPr>
              <a:t>Korupce </a:t>
            </a:r>
            <a:r>
              <a:rPr sz="2400" dirty="0">
                <a:latin typeface="Calibri"/>
                <a:cs typeface="Calibri"/>
              </a:rPr>
              <a:t>má </a:t>
            </a:r>
            <a:r>
              <a:rPr sz="2400" spc="-15" dirty="0">
                <a:latin typeface="Calibri"/>
                <a:cs typeface="Calibri"/>
              </a:rPr>
              <a:t>negativní </a:t>
            </a:r>
            <a:r>
              <a:rPr sz="2400" spc="-10" dirty="0">
                <a:latin typeface="Calibri"/>
                <a:cs typeface="Calibri"/>
              </a:rPr>
              <a:t> </a:t>
            </a:r>
            <a:r>
              <a:rPr sz="2400" spc="-5" dirty="0">
                <a:latin typeface="Calibri"/>
                <a:cs typeface="Calibri"/>
              </a:rPr>
              <a:t>důsledky</a:t>
            </a:r>
            <a:r>
              <a:rPr sz="2400" dirty="0">
                <a:latin typeface="Calibri"/>
                <a:cs typeface="Calibri"/>
              </a:rPr>
              <a:t> </a:t>
            </a:r>
            <a:r>
              <a:rPr sz="2400" spc="-5" dirty="0">
                <a:latin typeface="Calibri"/>
                <a:cs typeface="Calibri"/>
              </a:rPr>
              <a:t>sociální,</a:t>
            </a:r>
            <a:r>
              <a:rPr sz="2400" spc="-15" dirty="0">
                <a:latin typeface="Calibri"/>
                <a:cs typeface="Calibri"/>
              </a:rPr>
              <a:t> </a:t>
            </a:r>
            <a:r>
              <a:rPr sz="2400" spc="-25" dirty="0">
                <a:latin typeface="Calibri"/>
                <a:cs typeface="Calibri"/>
              </a:rPr>
              <a:t>ekonomické,</a:t>
            </a:r>
            <a:r>
              <a:rPr sz="2400" dirty="0">
                <a:latin typeface="Calibri"/>
                <a:cs typeface="Calibri"/>
              </a:rPr>
              <a:t> </a:t>
            </a:r>
            <a:r>
              <a:rPr sz="2400" spc="-15" dirty="0">
                <a:latin typeface="Calibri"/>
                <a:cs typeface="Calibri"/>
              </a:rPr>
              <a:t>politické</a:t>
            </a:r>
            <a:r>
              <a:rPr sz="2400" dirty="0">
                <a:latin typeface="Calibri"/>
                <a:cs typeface="Calibri"/>
              </a:rPr>
              <a:t> a </a:t>
            </a:r>
            <a:r>
              <a:rPr sz="2400" spc="-10" dirty="0">
                <a:latin typeface="Calibri"/>
                <a:cs typeface="Calibri"/>
              </a:rPr>
              <a:t>morální.</a:t>
            </a:r>
            <a:endParaRPr sz="2400" dirty="0">
              <a:latin typeface="Calibri"/>
              <a:cs typeface="Calibri"/>
            </a:endParaRPr>
          </a:p>
          <a:p>
            <a:pPr marL="355600" marR="5080" indent="-342900">
              <a:lnSpc>
                <a:spcPct val="100000"/>
              </a:lnSpc>
              <a:spcBef>
                <a:spcPts val="670"/>
              </a:spcBef>
              <a:buFont typeface="Arial"/>
              <a:buChar char="•"/>
              <a:tabLst>
                <a:tab pos="354965" algn="l"/>
                <a:tab pos="355600" algn="l"/>
              </a:tabLst>
            </a:pPr>
            <a:r>
              <a:rPr sz="2400" b="1" dirty="0">
                <a:latin typeface="Calibri"/>
                <a:cs typeface="Calibri"/>
              </a:rPr>
              <a:t>Sociální dopad. </a:t>
            </a:r>
            <a:r>
              <a:rPr sz="2400" spc="-10" dirty="0">
                <a:latin typeface="Calibri"/>
                <a:cs typeface="Calibri"/>
              </a:rPr>
              <a:t>Korupce prohlubuje </a:t>
            </a:r>
            <a:r>
              <a:rPr sz="2400" spc="-5" dirty="0">
                <a:latin typeface="Calibri"/>
                <a:cs typeface="Calibri"/>
              </a:rPr>
              <a:t>sociální </a:t>
            </a:r>
            <a:r>
              <a:rPr sz="2400" spc="-15" dirty="0">
                <a:latin typeface="Calibri"/>
                <a:cs typeface="Calibri"/>
              </a:rPr>
              <a:t>nerovnost, </a:t>
            </a:r>
            <a:r>
              <a:rPr sz="2400" spc="-620" dirty="0">
                <a:latin typeface="Calibri"/>
                <a:cs typeface="Calibri"/>
              </a:rPr>
              <a:t> </a:t>
            </a:r>
            <a:r>
              <a:rPr sz="2400" spc="-5" dirty="0">
                <a:latin typeface="Calibri"/>
                <a:cs typeface="Calibri"/>
              </a:rPr>
              <a:t>porušuje</a:t>
            </a:r>
            <a:r>
              <a:rPr sz="2400" spc="-10" dirty="0">
                <a:latin typeface="Calibri"/>
                <a:cs typeface="Calibri"/>
              </a:rPr>
              <a:t> principy</a:t>
            </a:r>
            <a:r>
              <a:rPr sz="2400" dirty="0">
                <a:latin typeface="Calibri"/>
                <a:cs typeface="Calibri"/>
              </a:rPr>
              <a:t> </a:t>
            </a:r>
            <a:r>
              <a:rPr sz="2400" spc="-5" dirty="0">
                <a:latin typeface="Calibri"/>
                <a:cs typeface="Calibri"/>
              </a:rPr>
              <a:t>sociální </a:t>
            </a:r>
            <a:r>
              <a:rPr sz="2400" spc="-15" dirty="0">
                <a:latin typeface="Calibri"/>
                <a:cs typeface="Calibri"/>
              </a:rPr>
              <a:t>spravedlnosti</a:t>
            </a:r>
            <a:r>
              <a:rPr sz="2400" dirty="0">
                <a:latin typeface="Calibri"/>
                <a:cs typeface="Calibri"/>
              </a:rPr>
              <a:t> a</a:t>
            </a:r>
            <a:r>
              <a:rPr sz="2400" spc="-5" dirty="0">
                <a:latin typeface="Calibri"/>
                <a:cs typeface="Calibri"/>
              </a:rPr>
              <a:t> tím</a:t>
            </a:r>
            <a:r>
              <a:rPr sz="2400" dirty="0">
                <a:latin typeface="Calibri"/>
                <a:cs typeface="Calibri"/>
              </a:rPr>
              <a:t> </a:t>
            </a:r>
            <a:r>
              <a:rPr sz="2400" spc="-5" dirty="0">
                <a:latin typeface="Calibri"/>
                <a:cs typeface="Calibri"/>
              </a:rPr>
              <a:t>oslabuje </a:t>
            </a:r>
            <a:r>
              <a:rPr sz="2400" dirty="0">
                <a:latin typeface="Calibri"/>
                <a:cs typeface="Calibri"/>
              </a:rPr>
              <a:t> </a:t>
            </a:r>
            <a:r>
              <a:rPr sz="2400" spc="-5" dirty="0">
                <a:latin typeface="Calibri"/>
                <a:cs typeface="Calibri"/>
              </a:rPr>
              <a:t>sociální</a:t>
            </a:r>
            <a:r>
              <a:rPr sz="2400" spc="-25" dirty="0">
                <a:latin typeface="Calibri"/>
                <a:cs typeface="Calibri"/>
              </a:rPr>
              <a:t> </a:t>
            </a:r>
            <a:r>
              <a:rPr sz="2400" spc="-5" dirty="0">
                <a:latin typeface="Calibri"/>
                <a:cs typeface="Calibri"/>
              </a:rPr>
              <a:t>solidaritu</a:t>
            </a:r>
            <a:r>
              <a:rPr sz="2400" spc="-20" dirty="0">
                <a:latin typeface="Calibri"/>
                <a:cs typeface="Calibri"/>
              </a:rPr>
              <a:t> </a:t>
            </a:r>
            <a:r>
              <a:rPr sz="2400" dirty="0">
                <a:latin typeface="Calibri"/>
                <a:cs typeface="Calibri"/>
              </a:rPr>
              <a:t>a</a:t>
            </a:r>
            <a:r>
              <a:rPr sz="2400" spc="-5" dirty="0">
                <a:latin typeface="Calibri"/>
                <a:cs typeface="Calibri"/>
              </a:rPr>
              <a:t> </a:t>
            </a:r>
            <a:r>
              <a:rPr sz="2400" spc="-10" dirty="0">
                <a:latin typeface="Calibri"/>
                <a:cs typeface="Calibri"/>
              </a:rPr>
              <a:t>vede </a:t>
            </a:r>
            <a:r>
              <a:rPr sz="2400" dirty="0">
                <a:latin typeface="Calibri"/>
                <a:cs typeface="Calibri"/>
              </a:rPr>
              <a:t>k </a:t>
            </a:r>
            <a:r>
              <a:rPr sz="2400" spc="-10" dirty="0">
                <a:latin typeface="Calibri"/>
                <a:cs typeface="Calibri"/>
              </a:rPr>
              <a:t>destabilizaci</a:t>
            </a:r>
            <a:r>
              <a:rPr sz="2400" spc="-25" dirty="0">
                <a:latin typeface="Calibri"/>
                <a:cs typeface="Calibri"/>
              </a:rPr>
              <a:t> </a:t>
            </a:r>
            <a:r>
              <a:rPr sz="2400" spc="-20" dirty="0">
                <a:latin typeface="Calibri"/>
                <a:cs typeface="Calibri"/>
              </a:rPr>
              <a:t>veřejných</a:t>
            </a:r>
            <a:endParaRPr sz="2400" dirty="0">
              <a:latin typeface="Calibri"/>
              <a:cs typeface="Calibri"/>
            </a:endParaRPr>
          </a:p>
          <a:p>
            <a:pPr marL="355600" marR="525780" algn="just">
              <a:lnSpc>
                <a:spcPct val="100000"/>
              </a:lnSpc>
              <a:spcBef>
                <a:spcPts val="5"/>
              </a:spcBef>
            </a:pPr>
            <a:r>
              <a:rPr sz="2400" spc="-5" dirty="0">
                <a:latin typeface="Calibri"/>
                <a:cs typeface="Calibri"/>
              </a:rPr>
              <a:t>institucí. </a:t>
            </a:r>
            <a:r>
              <a:rPr sz="2400" spc="-10" dirty="0">
                <a:latin typeface="Calibri"/>
                <a:cs typeface="Calibri"/>
              </a:rPr>
              <a:t>Podplácení úředníků </a:t>
            </a:r>
            <a:r>
              <a:rPr sz="2400" spc="-15" dirty="0">
                <a:latin typeface="Calibri"/>
                <a:cs typeface="Calibri"/>
              </a:rPr>
              <a:t>soukromými </a:t>
            </a:r>
            <a:r>
              <a:rPr sz="2400" spc="-5" dirty="0">
                <a:latin typeface="Calibri"/>
                <a:cs typeface="Calibri"/>
              </a:rPr>
              <a:t>osobami </a:t>
            </a:r>
            <a:r>
              <a:rPr sz="2400" spc="-620" dirty="0">
                <a:latin typeface="Calibri"/>
                <a:cs typeface="Calibri"/>
              </a:rPr>
              <a:t> </a:t>
            </a:r>
            <a:r>
              <a:rPr sz="2400" spc="-10" dirty="0">
                <a:latin typeface="Calibri"/>
                <a:cs typeface="Calibri"/>
              </a:rPr>
              <a:t>přispívá </a:t>
            </a:r>
            <a:r>
              <a:rPr sz="2400" dirty="0">
                <a:latin typeface="Calibri"/>
                <a:cs typeface="Calibri"/>
              </a:rPr>
              <a:t>k </a:t>
            </a:r>
            <a:r>
              <a:rPr sz="2400" spc="-15" dirty="0">
                <a:latin typeface="Calibri"/>
                <a:cs typeface="Calibri"/>
              </a:rPr>
              <a:t>deformaci </a:t>
            </a:r>
            <a:r>
              <a:rPr sz="2400" spc="-20" dirty="0">
                <a:latin typeface="Calibri"/>
                <a:cs typeface="Calibri"/>
              </a:rPr>
              <a:t>toho, </a:t>
            </a:r>
            <a:r>
              <a:rPr sz="2400" spc="-15" dirty="0">
                <a:latin typeface="Calibri"/>
                <a:cs typeface="Calibri"/>
              </a:rPr>
              <a:t>co </a:t>
            </a:r>
            <a:r>
              <a:rPr sz="2400" dirty="0">
                <a:latin typeface="Calibri"/>
                <a:cs typeface="Calibri"/>
              </a:rPr>
              <a:t>je </a:t>
            </a:r>
            <a:r>
              <a:rPr sz="2400" spc="-10" dirty="0">
                <a:latin typeface="Calibri"/>
                <a:cs typeface="Calibri"/>
              </a:rPr>
              <a:t>nazýváno </a:t>
            </a:r>
            <a:r>
              <a:rPr sz="2400" spc="-15" dirty="0">
                <a:latin typeface="Calibri"/>
                <a:cs typeface="Calibri"/>
              </a:rPr>
              <a:t>veřejným </a:t>
            </a:r>
            <a:r>
              <a:rPr sz="2400" spc="-10" dirty="0">
                <a:latin typeface="Calibri"/>
                <a:cs typeface="Calibri"/>
              </a:rPr>
              <a:t> zájmem.</a:t>
            </a:r>
            <a:endParaRPr sz="2400" dirty="0">
              <a:latin typeface="Calibri"/>
              <a:cs typeface="Calibri"/>
            </a:endParaRPr>
          </a:p>
          <a:p>
            <a:pPr marL="355600" indent="-342900" algn="just">
              <a:lnSpc>
                <a:spcPct val="100000"/>
              </a:lnSpc>
              <a:spcBef>
                <a:spcPts val="670"/>
              </a:spcBef>
              <a:buFont typeface="Arial"/>
              <a:buChar char="•"/>
              <a:tabLst>
                <a:tab pos="355600" algn="l"/>
              </a:tabLst>
            </a:pPr>
            <a:r>
              <a:rPr sz="2400" dirty="0">
                <a:latin typeface="Calibri"/>
                <a:cs typeface="Calibri"/>
              </a:rPr>
              <a:t>V</a:t>
            </a:r>
            <a:r>
              <a:rPr sz="2400" spc="-10" dirty="0">
                <a:latin typeface="Calibri"/>
                <a:cs typeface="Calibri"/>
              </a:rPr>
              <a:t> důsledku</a:t>
            </a:r>
            <a:r>
              <a:rPr sz="2400" spc="10" dirty="0">
                <a:latin typeface="Calibri"/>
                <a:cs typeface="Calibri"/>
              </a:rPr>
              <a:t> </a:t>
            </a:r>
            <a:r>
              <a:rPr sz="2400" spc="-15" dirty="0">
                <a:latin typeface="Calibri"/>
                <a:cs typeface="Calibri"/>
              </a:rPr>
              <a:t>toho</a:t>
            </a:r>
            <a:r>
              <a:rPr sz="2400" spc="-5" dirty="0">
                <a:latin typeface="Calibri"/>
                <a:cs typeface="Calibri"/>
              </a:rPr>
              <a:t> </a:t>
            </a:r>
            <a:r>
              <a:rPr sz="2400" dirty="0">
                <a:latin typeface="Calibri"/>
                <a:cs typeface="Calibri"/>
              </a:rPr>
              <a:t>se </a:t>
            </a:r>
            <a:r>
              <a:rPr sz="2400" spc="-15" dirty="0">
                <a:latin typeface="Calibri"/>
                <a:cs typeface="Calibri"/>
              </a:rPr>
              <a:t>ztrácí</a:t>
            </a:r>
            <a:r>
              <a:rPr sz="2400" dirty="0">
                <a:latin typeface="Calibri"/>
                <a:cs typeface="Calibri"/>
              </a:rPr>
              <a:t> </a:t>
            </a:r>
            <a:r>
              <a:rPr sz="2400" spc="-20" dirty="0">
                <a:latin typeface="Calibri"/>
                <a:cs typeface="Calibri"/>
              </a:rPr>
              <a:t>důvěra</a:t>
            </a:r>
            <a:r>
              <a:rPr sz="2400" dirty="0">
                <a:latin typeface="Calibri"/>
                <a:cs typeface="Calibri"/>
              </a:rPr>
              <a:t> v </a:t>
            </a:r>
            <a:r>
              <a:rPr sz="2400" spc="-20" dirty="0">
                <a:latin typeface="Calibri"/>
                <a:cs typeface="Calibri"/>
              </a:rPr>
              <a:t>právní</a:t>
            </a:r>
            <a:r>
              <a:rPr sz="2400" dirty="0">
                <a:latin typeface="Calibri"/>
                <a:cs typeface="Calibri"/>
              </a:rPr>
              <a:t> </a:t>
            </a:r>
            <a:r>
              <a:rPr sz="2400" spc="-25" dirty="0">
                <a:latin typeface="Calibri"/>
                <a:cs typeface="Calibri"/>
              </a:rPr>
              <a:t>stát</a:t>
            </a:r>
            <a:r>
              <a:rPr sz="2400" spc="-5" dirty="0">
                <a:latin typeface="Calibri"/>
                <a:cs typeface="Calibri"/>
              </a:rPr>
              <a:t> </a:t>
            </a:r>
            <a:r>
              <a:rPr sz="2400" dirty="0">
                <a:latin typeface="Calibri"/>
                <a:cs typeface="Calibri"/>
              </a:rPr>
              <a:t>a</a:t>
            </a:r>
          </a:p>
          <a:p>
            <a:pPr marL="355600" marR="191770" algn="just">
              <a:lnSpc>
                <a:spcPct val="100000"/>
              </a:lnSpc>
            </a:pPr>
            <a:r>
              <a:rPr sz="2400" spc="-5" dirty="0">
                <a:latin typeface="Calibri"/>
                <a:cs typeface="Calibri"/>
              </a:rPr>
              <a:t>vynutitelnost </a:t>
            </a:r>
            <a:r>
              <a:rPr sz="2400" spc="-35" dirty="0">
                <a:latin typeface="Calibri"/>
                <a:cs typeface="Calibri"/>
              </a:rPr>
              <a:t>práva </a:t>
            </a:r>
            <a:r>
              <a:rPr sz="2400" dirty="0">
                <a:latin typeface="Calibri"/>
                <a:cs typeface="Calibri"/>
              </a:rPr>
              <a:t>a </a:t>
            </a:r>
            <a:r>
              <a:rPr sz="2400" spc="-5" dirty="0">
                <a:latin typeface="Calibri"/>
                <a:cs typeface="Calibri"/>
              </a:rPr>
              <a:t>dochází </a:t>
            </a:r>
            <a:r>
              <a:rPr sz="2400" dirty="0">
                <a:latin typeface="Calibri"/>
                <a:cs typeface="Calibri"/>
              </a:rPr>
              <a:t>k </a:t>
            </a:r>
            <a:r>
              <a:rPr sz="2400" spc="-10" dirty="0">
                <a:latin typeface="Calibri"/>
                <a:cs typeface="Calibri"/>
              </a:rPr>
              <a:t>vytváření paralelních </a:t>
            </a:r>
            <a:r>
              <a:rPr sz="2400" dirty="0">
                <a:latin typeface="Calibri"/>
                <a:cs typeface="Calibri"/>
              </a:rPr>
              <a:t>a </a:t>
            </a:r>
            <a:r>
              <a:rPr sz="2400" spc="-620" dirty="0">
                <a:latin typeface="Calibri"/>
                <a:cs typeface="Calibri"/>
              </a:rPr>
              <a:t> </a:t>
            </a:r>
            <a:r>
              <a:rPr sz="2400" spc="-10" dirty="0">
                <a:latin typeface="Calibri"/>
                <a:cs typeface="Calibri"/>
              </a:rPr>
              <a:t>nedemokratických</a:t>
            </a:r>
            <a:r>
              <a:rPr sz="2400" spc="-5" dirty="0">
                <a:latin typeface="Calibri"/>
                <a:cs typeface="Calibri"/>
              </a:rPr>
              <a:t> </a:t>
            </a:r>
            <a:r>
              <a:rPr sz="2400" spc="-10" dirty="0">
                <a:latin typeface="Calibri"/>
                <a:cs typeface="Calibri"/>
              </a:rPr>
              <a:t>mocenských</a:t>
            </a:r>
            <a:r>
              <a:rPr sz="2400" spc="15" dirty="0">
                <a:latin typeface="Calibri"/>
                <a:cs typeface="Calibri"/>
              </a:rPr>
              <a:t> </a:t>
            </a:r>
            <a:r>
              <a:rPr sz="2400" spc="-40" dirty="0">
                <a:latin typeface="Calibri"/>
                <a:cs typeface="Calibri"/>
              </a:rPr>
              <a:t>struktur.</a:t>
            </a:r>
            <a:endParaRPr sz="2400" dirty="0">
              <a:latin typeface="Calibri"/>
              <a:cs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4800" y="914400"/>
            <a:ext cx="8328659" cy="5039200"/>
          </a:xfrm>
          <a:prstGeom prst="rect">
            <a:avLst/>
          </a:prstGeom>
        </p:spPr>
        <p:txBody>
          <a:bodyPr vert="horz" wrap="square" lIns="0" tIns="12065" rIns="0" bIns="0" rtlCol="0">
            <a:spAutoFit/>
          </a:bodyPr>
          <a:lstStyle/>
          <a:p>
            <a:pPr marL="381000" algn="ctr">
              <a:lnSpc>
                <a:spcPct val="100000"/>
              </a:lnSpc>
              <a:spcBef>
                <a:spcPts val="95"/>
              </a:spcBef>
            </a:pPr>
            <a:r>
              <a:rPr sz="4400" b="1" spc="-10" dirty="0">
                <a:solidFill>
                  <a:srgbClr val="C00000"/>
                </a:solidFill>
                <a:latin typeface="Calibri"/>
                <a:cs typeface="Calibri"/>
              </a:rPr>
              <a:t>Nebezpečí </a:t>
            </a:r>
            <a:r>
              <a:rPr sz="4400" b="1" spc="-15" dirty="0">
                <a:solidFill>
                  <a:srgbClr val="C00000"/>
                </a:solidFill>
                <a:latin typeface="Calibri"/>
                <a:cs typeface="Calibri"/>
              </a:rPr>
              <a:t>korupce-2</a:t>
            </a:r>
            <a:endParaRPr sz="4400" dirty="0">
              <a:solidFill>
                <a:srgbClr val="C00000"/>
              </a:solidFill>
              <a:latin typeface="Calibri"/>
              <a:cs typeface="Calibri"/>
            </a:endParaRPr>
          </a:p>
          <a:p>
            <a:pPr>
              <a:lnSpc>
                <a:spcPct val="100000"/>
              </a:lnSpc>
              <a:spcBef>
                <a:spcPts val="35"/>
              </a:spcBef>
            </a:pPr>
            <a:endParaRPr sz="2400" dirty="0">
              <a:latin typeface="Calibri"/>
              <a:cs typeface="Calibri"/>
            </a:endParaRPr>
          </a:p>
          <a:p>
            <a:pPr marL="355600" marR="5080" indent="-342900">
              <a:lnSpc>
                <a:spcPct val="100000"/>
              </a:lnSpc>
              <a:buFont typeface="Arial"/>
              <a:buChar char="•"/>
              <a:tabLst>
                <a:tab pos="354965" algn="l"/>
                <a:tab pos="355600" algn="l"/>
              </a:tabLst>
            </a:pPr>
            <a:r>
              <a:rPr sz="2800" b="1" spc="-10" dirty="0">
                <a:latin typeface="Calibri"/>
                <a:cs typeface="Calibri"/>
              </a:rPr>
              <a:t>Ekonomický </a:t>
            </a:r>
            <a:r>
              <a:rPr sz="2800" b="1" spc="-5" dirty="0">
                <a:latin typeface="Calibri"/>
                <a:cs typeface="Calibri"/>
              </a:rPr>
              <a:t>dopad. </a:t>
            </a:r>
            <a:r>
              <a:rPr sz="2800" spc="-15" dirty="0">
                <a:latin typeface="Calibri"/>
                <a:cs typeface="Calibri"/>
              </a:rPr>
              <a:t>Korupce </a:t>
            </a:r>
            <a:r>
              <a:rPr sz="2800" spc="-10" dirty="0">
                <a:latin typeface="Calibri"/>
                <a:cs typeface="Calibri"/>
              </a:rPr>
              <a:t>patří </a:t>
            </a:r>
            <a:r>
              <a:rPr sz="2800" spc="-5" dirty="0">
                <a:latin typeface="Calibri"/>
                <a:cs typeface="Calibri"/>
              </a:rPr>
              <a:t>k </a:t>
            </a:r>
            <a:r>
              <a:rPr sz="2800" spc="-10" dirty="0">
                <a:latin typeface="Calibri"/>
                <a:cs typeface="Calibri"/>
              </a:rPr>
              <a:t>významným </a:t>
            </a:r>
            <a:r>
              <a:rPr sz="2800" spc="-710" dirty="0">
                <a:latin typeface="Calibri"/>
                <a:cs typeface="Calibri"/>
              </a:rPr>
              <a:t> </a:t>
            </a:r>
            <a:r>
              <a:rPr sz="2800" spc="-10" dirty="0">
                <a:latin typeface="Calibri"/>
                <a:cs typeface="Calibri"/>
              </a:rPr>
              <a:t>demotivačním</a:t>
            </a:r>
            <a:r>
              <a:rPr sz="2800" spc="20" dirty="0">
                <a:latin typeface="Calibri"/>
                <a:cs typeface="Calibri"/>
              </a:rPr>
              <a:t> </a:t>
            </a:r>
            <a:r>
              <a:rPr sz="2800" spc="-20" dirty="0">
                <a:latin typeface="Calibri"/>
                <a:cs typeface="Calibri"/>
              </a:rPr>
              <a:t>faktorům</a:t>
            </a:r>
            <a:r>
              <a:rPr sz="2800" spc="15" dirty="0">
                <a:latin typeface="Calibri"/>
                <a:cs typeface="Calibri"/>
              </a:rPr>
              <a:t> </a:t>
            </a:r>
            <a:r>
              <a:rPr sz="2800" spc="-10" dirty="0">
                <a:latin typeface="Calibri"/>
                <a:cs typeface="Calibri"/>
              </a:rPr>
              <a:t>podnikání.</a:t>
            </a:r>
            <a:r>
              <a:rPr sz="2800" spc="30" dirty="0">
                <a:latin typeface="Calibri"/>
                <a:cs typeface="Calibri"/>
              </a:rPr>
              <a:t> </a:t>
            </a:r>
            <a:r>
              <a:rPr sz="2800" spc="-10" dirty="0">
                <a:latin typeface="Calibri"/>
                <a:cs typeface="Calibri"/>
              </a:rPr>
              <a:t>Směřuje </a:t>
            </a:r>
            <a:r>
              <a:rPr sz="2800" spc="-5" dirty="0">
                <a:latin typeface="Calibri"/>
                <a:cs typeface="Calibri"/>
              </a:rPr>
              <a:t> </a:t>
            </a:r>
            <a:r>
              <a:rPr sz="2800" spc="-15" dirty="0">
                <a:latin typeface="Calibri"/>
                <a:cs typeface="Calibri"/>
              </a:rPr>
              <a:t>proti</a:t>
            </a:r>
            <a:r>
              <a:rPr sz="2800" spc="-10" dirty="0">
                <a:latin typeface="Calibri"/>
                <a:cs typeface="Calibri"/>
              </a:rPr>
              <a:t> </a:t>
            </a:r>
            <a:r>
              <a:rPr sz="2800" spc="-15" dirty="0">
                <a:latin typeface="Calibri"/>
                <a:cs typeface="Calibri"/>
              </a:rPr>
              <a:t>pravidlům</a:t>
            </a:r>
            <a:r>
              <a:rPr sz="2800" spc="20" dirty="0">
                <a:latin typeface="Calibri"/>
                <a:cs typeface="Calibri"/>
              </a:rPr>
              <a:t> </a:t>
            </a:r>
            <a:r>
              <a:rPr sz="2800" spc="-15" dirty="0">
                <a:latin typeface="Calibri"/>
                <a:cs typeface="Calibri"/>
              </a:rPr>
              <a:t>otevřené</a:t>
            </a:r>
            <a:r>
              <a:rPr sz="2800" dirty="0">
                <a:latin typeface="Calibri"/>
                <a:cs typeface="Calibri"/>
              </a:rPr>
              <a:t> </a:t>
            </a:r>
            <a:r>
              <a:rPr sz="2800" spc="-30" dirty="0">
                <a:latin typeface="Calibri"/>
                <a:cs typeface="Calibri"/>
              </a:rPr>
              <a:t>ekonomické</a:t>
            </a:r>
            <a:r>
              <a:rPr sz="2800" dirty="0">
                <a:latin typeface="Calibri"/>
                <a:cs typeface="Calibri"/>
              </a:rPr>
              <a:t> </a:t>
            </a:r>
            <a:r>
              <a:rPr sz="2800" spc="-25" dirty="0">
                <a:latin typeface="Calibri"/>
                <a:cs typeface="Calibri"/>
              </a:rPr>
              <a:t>soutěže. </a:t>
            </a:r>
            <a:r>
              <a:rPr sz="2800" spc="-20" dirty="0">
                <a:latin typeface="Calibri"/>
                <a:cs typeface="Calibri"/>
              </a:rPr>
              <a:t> </a:t>
            </a:r>
            <a:r>
              <a:rPr sz="2800" spc="-15" dirty="0">
                <a:latin typeface="Calibri"/>
                <a:cs typeface="Calibri"/>
              </a:rPr>
              <a:t>Korupce</a:t>
            </a:r>
            <a:r>
              <a:rPr sz="2800" spc="-10" dirty="0">
                <a:latin typeface="Calibri"/>
                <a:cs typeface="Calibri"/>
              </a:rPr>
              <a:t> zvyšuje </a:t>
            </a:r>
            <a:r>
              <a:rPr sz="2800" spc="-20" dirty="0">
                <a:latin typeface="Calibri"/>
                <a:cs typeface="Calibri"/>
              </a:rPr>
              <a:t>podnikatelské</a:t>
            </a:r>
            <a:r>
              <a:rPr sz="2800" spc="5" dirty="0">
                <a:latin typeface="Calibri"/>
                <a:cs typeface="Calibri"/>
              </a:rPr>
              <a:t> </a:t>
            </a:r>
            <a:r>
              <a:rPr sz="2800" spc="-30" dirty="0">
                <a:latin typeface="Calibri"/>
                <a:cs typeface="Calibri"/>
              </a:rPr>
              <a:t>aktivity,</a:t>
            </a:r>
            <a:r>
              <a:rPr sz="2800" spc="15" dirty="0">
                <a:latin typeface="Calibri"/>
                <a:cs typeface="Calibri"/>
              </a:rPr>
              <a:t> </a:t>
            </a:r>
            <a:r>
              <a:rPr sz="2800" spc="-25" dirty="0">
                <a:latin typeface="Calibri"/>
                <a:cs typeface="Calibri"/>
              </a:rPr>
              <a:t>které </a:t>
            </a:r>
            <a:r>
              <a:rPr sz="2800" spc="-20" dirty="0">
                <a:latin typeface="Calibri"/>
                <a:cs typeface="Calibri"/>
              </a:rPr>
              <a:t> </a:t>
            </a:r>
            <a:r>
              <a:rPr sz="2800" spc="-5" dirty="0">
                <a:latin typeface="Calibri"/>
                <a:cs typeface="Calibri"/>
              </a:rPr>
              <a:t>jsou</a:t>
            </a:r>
            <a:r>
              <a:rPr sz="2800" spc="-10" dirty="0">
                <a:latin typeface="Calibri"/>
                <a:cs typeface="Calibri"/>
              </a:rPr>
              <a:t> </a:t>
            </a:r>
            <a:r>
              <a:rPr sz="2800" spc="-15" dirty="0">
                <a:latin typeface="Calibri"/>
                <a:cs typeface="Calibri"/>
              </a:rPr>
              <a:t>spojeny</a:t>
            </a:r>
            <a:r>
              <a:rPr sz="2800" spc="10" dirty="0">
                <a:latin typeface="Calibri"/>
                <a:cs typeface="Calibri"/>
              </a:rPr>
              <a:t> </a:t>
            </a:r>
            <a:r>
              <a:rPr sz="2800" spc="-5" dirty="0">
                <a:latin typeface="Calibri"/>
                <a:cs typeface="Calibri"/>
              </a:rPr>
              <a:t>s</a:t>
            </a:r>
            <a:r>
              <a:rPr sz="2800" spc="-10" dirty="0">
                <a:latin typeface="Calibri"/>
                <a:cs typeface="Calibri"/>
              </a:rPr>
              <a:t> </a:t>
            </a:r>
            <a:r>
              <a:rPr sz="2800" spc="-25" dirty="0">
                <a:latin typeface="Calibri"/>
                <a:cs typeface="Calibri"/>
              </a:rPr>
              <a:t>překonáváním</a:t>
            </a:r>
            <a:r>
              <a:rPr sz="2800" spc="30" dirty="0">
                <a:latin typeface="Calibri"/>
                <a:cs typeface="Calibri"/>
              </a:rPr>
              <a:t> </a:t>
            </a:r>
            <a:r>
              <a:rPr sz="2800" spc="-10" dirty="0">
                <a:latin typeface="Calibri"/>
                <a:cs typeface="Calibri"/>
              </a:rPr>
              <a:t>administrativních </a:t>
            </a:r>
            <a:r>
              <a:rPr sz="2800" spc="-5" dirty="0">
                <a:latin typeface="Calibri"/>
                <a:cs typeface="Calibri"/>
              </a:rPr>
              <a:t> </a:t>
            </a:r>
            <a:r>
              <a:rPr sz="2800" spc="-25" dirty="0">
                <a:latin typeface="Calibri"/>
                <a:cs typeface="Calibri"/>
              </a:rPr>
              <a:t>překážek</a:t>
            </a:r>
            <a:r>
              <a:rPr sz="2800" dirty="0">
                <a:latin typeface="Calibri"/>
                <a:cs typeface="Calibri"/>
              </a:rPr>
              <a:t> </a:t>
            </a:r>
            <a:r>
              <a:rPr sz="2800" spc="-5" dirty="0">
                <a:latin typeface="Calibri"/>
                <a:cs typeface="Calibri"/>
              </a:rPr>
              <a:t>a</a:t>
            </a:r>
            <a:r>
              <a:rPr sz="2800" spc="-15" dirty="0">
                <a:latin typeface="Calibri"/>
                <a:cs typeface="Calibri"/>
              </a:rPr>
              <a:t> </a:t>
            </a:r>
            <a:r>
              <a:rPr sz="2800" spc="-20" dirty="0">
                <a:latin typeface="Calibri"/>
                <a:cs typeface="Calibri"/>
              </a:rPr>
              <a:t>omezení</a:t>
            </a:r>
            <a:r>
              <a:rPr sz="2800" dirty="0">
                <a:latin typeface="Calibri"/>
                <a:cs typeface="Calibri"/>
              </a:rPr>
              <a:t> </a:t>
            </a:r>
            <a:r>
              <a:rPr sz="2800" spc="-15" dirty="0">
                <a:latin typeface="Calibri"/>
                <a:cs typeface="Calibri"/>
              </a:rPr>
              <a:t>(vyřizování</a:t>
            </a:r>
            <a:r>
              <a:rPr sz="2800" spc="15" dirty="0">
                <a:latin typeface="Calibri"/>
                <a:cs typeface="Calibri"/>
              </a:rPr>
              <a:t> </a:t>
            </a:r>
            <a:r>
              <a:rPr sz="2800" spc="-20" dirty="0">
                <a:latin typeface="Calibri"/>
                <a:cs typeface="Calibri"/>
              </a:rPr>
              <a:t>různých </a:t>
            </a:r>
            <a:r>
              <a:rPr sz="2800" spc="-15" dirty="0">
                <a:latin typeface="Calibri"/>
                <a:cs typeface="Calibri"/>
              </a:rPr>
              <a:t> </a:t>
            </a:r>
            <a:r>
              <a:rPr sz="2800" spc="-10" dirty="0">
                <a:latin typeface="Calibri"/>
                <a:cs typeface="Calibri"/>
              </a:rPr>
              <a:t>povolení,</a:t>
            </a:r>
            <a:r>
              <a:rPr sz="2800" spc="5" dirty="0">
                <a:latin typeface="Calibri"/>
                <a:cs typeface="Calibri"/>
              </a:rPr>
              <a:t> </a:t>
            </a:r>
            <a:r>
              <a:rPr sz="2800" spc="-15" dirty="0">
                <a:latin typeface="Calibri"/>
                <a:cs typeface="Calibri"/>
              </a:rPr>
              <a:t>včetně</a:t>
            </a:r>
            <a:r>
              <a:rPr sz="2800" spc="10" dirty="0">
                <a:latin typeface="Calibri"/>
                <a:cs typeface="Calibri"/>
              </a:rPr>
              <a:t> </a:t>
            </a:r>
            <a:r>
              <a:rPr sz="2800" spc="-5" dirty="0">
                <a:latin typeface="Calibri"/>
                <a:cs typeface="Calibri"/>
              </a:rPr>
              <a:t>úplatků).</a:t>
            </a:r>
            <a:endParaRPr sz="2800" dirty="0">
              <a:latin typeface="Calibri"/>
              <a:cs typeface="Calibri"/>
            </a:endParaRPr>
          </a:p>
          <a:p>
            <a:pPr marL="355600" marR="193040" indent="-342900">
              <a:lnSpc>
                <a:spcPct val="100000"/>
              </a:lnSpc>
              <a:spcBef>
                <a:spcPts val="770"/>
              </a:spcBef>
              <a:buFont typeface="Arial"/>
              <a:buChar char="•"/>
              <a:tabLst>
                <a:tab pos="354965" algn="l"/>
                <a:tab pos="355600" algn="l"/>
              </a:tabLst>
            </a:pPr>
            <a:r>
              <a:rPr sz="2800" spc="-10" dirty="0">
                <a:latin typeface="Calibri"/>
                <a:cs typeface="Calibri"/>
              </a:rPr>
              <a:t>Dalším</a:t>
            </a:r>
            <a:r>
              <a:rPr sz="2800" spc="10" dirty="0">
                <a:latin typeface="Calibri"/>
                <a:cs typeface="Calibri"/>
              </a:rPr>
              <a:t> </a:t>
            </a:r>
            <a:r>
              <a:rPr sz="2800" spc="-15" dirty="0">
                <a:latin typeface="Calibri"/>
                <a:cs typeface="Calibri"/>
              </a:rPr>
              <a:t>negativním</a:t>
            </a:r>
            <a:r>
              <a:rPr sz="2800" spc="30" dirty="0">
                <a:latin typeface="Calibri"/>
                <a:cs typeface="Calibri"/>
              </a:rPr>
              <a:t> </a:t>
            </a:r>
            <a:r>
              <a:rPr sz="2800" spc="-5" dirty="0">
                <a:latin typeface="Calibri"/>
                <a:cs typeface="Calibri"/>
              </a:rPr>
              <a:t>dopadem</a:t>
            </a:r>
            <a:r>
              <a:rPr sz="2800" spc="15" dirty="0">
                <a:latin typeface="Calibri"/>
                <a:cs typeface="Calibri"/>
              </a:rPr>
              <a:t> </a:t>
            </a:r>
            <a:r>
              <a:rPr sz="2800" spc="-15" dirty="0">
                <a:latin typeface="Calibri"/>
                <a:cs typeface="Calibri"/>
              </a:rPr>
              <a:t>tohoto</a:t>
            </a:r>
            <a:r>
              <a:rPr sz="2800" spc="5" dirty="0">
                <a:latin typeface="Calibri"/>
                <a:cs typeface="Calibri"/>
              </a:rPr>
              <a:t> </a:t>
            </a:r>
            <a:r>
              <a:rPr sz="2800" spc="-10" dirty="0">
                <a:latin typeface="Calibri"/>
                <a:cs typeface="Calibri"/>
              </a:rPr>
              <a:t>druhu </a:t>
            </a:r>
            <a:r>
              <a:rPr sz="2800" spc="-5" dirty="0">
                <a:latin typeface="Calibri"/>
                <a:cs typeface="Calibri"/>
              </a:rPr>
              <a:t> </a:t>
            </a:r>
            <a:r>
              <a:rPr sz="2800" spc="-20" dirty="0">
                <a:latin typeface="Calibri"/>
                <a:cs typeface="Calibri"/>
              </a:rPr>
              <a:t>korupce</a:t>
            </a:r>
            <a:r>
              <a:rPr sz="2800" spc="-10" dirty="0">
                <a:latin typeface="Calibri"/>
                <a:cs typeface="Calibri"/>
              </a:rPr>
              <a:t> </a:t>
            </a:r>
            <a:r>
              <a:rPr sz="2800" spc="-5" dirty="0">
                <a:latin typeface="Calibri"/>
                <a:cs typeface="Calibri"/>
              </a:rPr>
              <a:t>je </a:t>
            </a:r>
            <a:r>
              <a:rPr sz="2800" spc="-20" dirty="0">
                <a:latin typeface="Calibri"/>
                <a:cs typeface="Calibri"/>
              </a:rPr>
              <a:t>zhoršování</a:t>
            </a:r>
            <a:r>
              <a:rPr sz="2800" spc="15" dirty="0">
                <a:latin typeface="Calibri"/>
                <a:cs typeface="Calibri"/>
              </a:rPr>
              <a:t> </a:t>
            </a:r>
            <a:r>
              <a:rPr sz="2800" spc="-15" dirty="0">
                <a:latin typeface="Calibri"/>
                <a:cs typeface="Calibri"/>
              </a:rPr>
              <a:t>pověsti</a:t>
            </a:r>
            <a:r>
              <a:rPr sz="2800" spc="15" dirty="0">
                <a:latin typeface="Calibri"/>
                <a:cs typeface="Calibri"/>
              </a:rPr>
              <a:t> </a:t>
            </a:r>
            <a:r>
              <a:rPr sz="2800" spc="-20" dirty="0">
                <a:latin typeface="Calibri"/>
                <a:cs typeface="Calibri"/>
              </a:rPr>
              <a:t>země</a:t>
            </a:r>
            <a:r>
              <a:rPr sz="2800" spc="-15" dirty="0">
                <a:latin typeface="Calibri"/>
                <a:cs typeface="Calibri"/>
              </a:rPr>
              <a:t> </a:t>
            </a:r>
            <a:r>
              <a:rPr sz="2800" dirty="0">
                <a:latin typeface="Calibri"/>
                <a:cs typeface="Calibri"/>
              </a:rPr>
              <a:t>v </a:t>
            </a:r>
            <a:r>
              <a:rPr sz="2800" spc="-15" dirty="0">
                <a:latin typeface="Calibri"/>
                <a:cs typeface="Calibri"/>
              </a:rPr>
              <a:t>zahraničí, </a:t>
            </a:r>
            <a:r>
              <a:rPr sz="2800" spc="-710" dirty="0">
                <a:latin typeface="Calibri"/>
                <a:cs typeface="Calibri"/>
              </a:rPr>
              <a:t> </a:t>
            </a:r>
            <a:r>
              <a:rPr sz="2800" spc="-30" dirty="0">
                <a:latin typeface="Calibri"/>
                <a:cs typeface="Calibri"/>
              </a:rPr>
              <a:t>což</a:t>
            </a:r>
            <a:r>
              <a:rPr sz="2800" spc="-5" dirty="0">
                <a:latin typeface="Calibri"/>
                <a:cs typeface="Calibri"/>
              </a:rPr>
              <a:t> má</a:t>
            </a:r>
            <a:r>
              <a:rPr sz="2800" dirty="0">
                <a:latin typeface="Calibri"/>
                <a:cs typeface="Calibri"/>
              </a:rPr>
              <a:t> </a:t>
            </a:r>
            <a:r>
              <a:rPr sz="2800" spc="-25" dirty="0">
                <a:latin typeface="Calibri"/>
                <a:cs typeface="Calibri"/>
              </a:rPr>
              <a:t>za</a:t>
            </a:r>
            <a:r>
              <a:rPr sz="2800" spc="-5" dirty="0">
                <a:latin typeface="Calibri"/>
                <a:cs typeface="Calibri"/>
              </a:rPr>
              <a:t> </a:t>
            </a:r>
            <a:r>
              <a:rPr sz="2800" spc="-10" dirty="0">
                <a:latin typeface="Calibri"/>
                <a:cs typeface="Calibri"/>
              </a:rPr>
              <a:t>následek</a:t>
            </a:r>
            <a:r>
              <a:rPr sz="2800" spc="10" dirty="0">
                <a:latin typeface="Calibri"/>
                <a:cs typeface="Calibri"/>
              </a:rPr>
              <a:t> </a:t>
            </a:r>
            <a:r>
              <a:rPr sz="2800" spc="-20" dirty="0">
                <a:latin typeface="Calibri"/>
                <a:cs typeface="Calibri"/>
              </a:rPr>
              <a:t>snižování</a:t>
            </a:r>
            <a:r>
              <a:rPr sz="2800" spc="20" dirty="0">
                <a:latin typeface="Calibri"/>
                <a:cs typeface="Calibri"/>
              </a:rPr>
              <a:t> </a:t>
            </a:r>
            <a:r>
              <a:rPr sz="2800" spc="-10" dirty="0">
                <a:latin typeface="Calibri"/>
                <a:cs typeface="Calibri"/>
              </a:rPr>
              <a:t>přílivu </a:t>
            </a:r>
            <a:r>
              <a:rPr sz="2800" spc="-5" dirty="0">
                <a:latin typeface="Calibri"/>
                <a:cs typeface="Calibri"/>
              </a:rPr>
              <a:t> </a:t>
            </a:r>
            <a:r>
              <a:rPr sz="2800" spc="-15" dirty="0">
                <a:latin typeface="Calibri"/>
                <a:cs typeface="Calibri"/>
              </a:rPr>
              <a:t>zahraničních</a:t>
            </a:r>
            <a:r>
              <a:rPr sz="2800" spc="25" dirty="0">
                <a:latin typeface="Calibri"/>
                <a:cs typeface="Calibri"/>
              </a:rPr>
              <a:t> </a:t>
            </a:r>
            <a:r>
              <a:rPr sz="2800" spc="-20" dirty="0">
                <a:latin typeface="Calibri"/>
                <a:cs typeface="Calibri"/>
              </a:rPr>
              <a:t>investic.</a:t>
            </a:r>
            <a:endParaRPr sz="2800" dirty="0">
              <a:latin typeface="Calibri"/>
              <a:cs typeface="Calibri"/>
            </a:endParaRPr>
          </a:p>
        </p:txBody>
      </p:sp>
      <p:sp>
        <p:nvSpPr>
          <p:cNvPr id="3" name="object 3"/>
          <p:cNvSpPr txBox="1">
            <a:spLocks noGrp="1"/>
          </p:cNvSpPr>
          <p:nvPr>
            <p:ph type="sldNum" sz="quarter" idx="4294967295"/>
          </p:nvPr>
        </p:nvSpPr>
        <p:spPr>
          <a:xfrm>
            <a:off x="6553200" y="6356350"/>
            <a:ext cx="2133600" cy="365125"/>
          </a:xfrm>
          <a:prstGeom prst="rect">
            <a:avLst/>
          </a:prstGeom>
        </p:spPr>
        <p:txBody>
          <a:bodyPr vert="horz" wrap="square" lIns="0" tIns="0" rIns="0" bIns="0" rtlCol="0">
            <a:spAutoFit/>
          </a:bodyPr>
          <a:lstStyle/>
          <a:p>
            <a:pPr marL="38100">
              <a:lnSpc>
                <a:spcPts val="1810"/>
              </a:lnSpc>
            </a:pPr>
            <a:fld id="{81D60167-4931-47E6-BA6A-407CBD079E47}" type="slidenum">
              <a:rPr dirty="0"/>
              <a:t>32</a:t>
            </a:fld>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03883" y="685800"/>
            <a:ext cx="7794245" cy="689291"/>
          </a:xfrm>
          <a:prstGeom prst="rect">
            <a:avLst/>
          </a:prstGeom>
        </p:spPr>
        <p:txBody>
          <a:bodyPr vert="horz" wrap="square" lIns="0" tIns="12065" rIns="0" bIns="0" rtlCol="0">
            <a:spAutoFit/>
          </a:bodyPr>
          <a:lstStyle/>
          <a:p>
            <a:pPr marL="12700">
              <a:lnSpc>
                <a:spcPct val="100000"/>
              </a:lnSpc>
              <a:spcBef>
                <a:spcPts val="95"/>
              </a:spcBef>
            </a:pPr>
            <a:r>
              <a:rPr spc="-10" dirty="0"/>
              <a:t>Nebezpečí</a:t>
            </a:r>
            <a:r>
              <a:rPr spc="-30" dirty="0"/>
              <a:t> </a:t>
            </a:r>
            <a:r>
              <a:rPr spc="-15" dirty="0"/>
              <a:t>korupce-3</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33</a:t>
            </a:fld>
            <a:endParaRPr dirty="0"/>
          </a:p>
        </p:txBody>
      </p:sp>
      <p:sp>
        <p:nvSpPr>
          <p:cNvPr id="3" name="object 3"/>
          <p:cNvSpPr txBox="1"/>
          <p:nvPr/>
        </p:nvSpPr>
        <p:spPr>
          <a:xfrm>
            <a:off x="380491" y="1534413"/>
            <a:ext cx="8241030" cy="4512310"/>
          </a:xfrm>
          <a:prstGeom prst="rect">
            <a:avLst/>
          </a:prstGeom>
        </p:spPr>
        <p:txBody>
          <a:bodyPr vert="horz" wrap="square" lIns="0" tIns="12065" rIns="0" bIns="0" rtlCol="0">
            <a:spAutoFit/>
          </a:bodyPr>
          <a:lstStyle/>
          <a:p>
            <a:pPr marL="355600" marR="5080" indent="-342900">
              <a:lnSpc>
                <a:spcPct val="100000"/>
              </a:lnSpc>
              <a:spcBef>
                <a:spcPts val="95"/>
              </a:spcBef>
              <a:buFont typeface="Arial"/>
              <a:buChar char="•"/>
              <a:tabLst>
                <a:tab pos="354965" algn="l"/>
                <a:tab pos="355600" algn="l"/>
              </a:tabLst>
            </a:pPr>
            <a:r>
              <a:rPr sz="3200" b="1" spc="-10" dirty="0">
                <a:latin typeface="Calibri"/>
                <a:cs typeface="Calibri"/>
              </a:rPr>
              <a:t>Politický</a:t>
            </a:r>
            <a:r>
              <a:rPr sz="3200" b="1" dirty="0">
                <a:latin typeface="Calibri"/>
                <a:cs typeface="Calibri"/>
              </a:rPr>
              <a:t> </a:t>
            </a:r>
            <a:r>
              <a:rPr sz="3200" b="1" spc="-5" dirty="0">
                <a:latin typeface="Calibri"/>
                <a:cs typeface="Calibri"/>
              </a:rPr>
              <a:t>dopad.</a:t>
            </a:r>
            <a:r>
              <a:rPr sz="3200" b="1" spc="-30" dirty="0">
                <a:latin typeface="Calibri"/>
                <a:cs typeface="Calibri"/>
              </a:rPr>
              <a:t> </a:t>
            </a:r>
            <a:r>
              <a:rPr sz="3200" spc="-15" dirty="0">
                <a:latin typeface="Calibri"/>
                <a:cs typeface="Calibri"/>
              </a:rPr>
              <a:t>Korupce</a:t>
            </a:r>
            <a:r>
              <a:rPr sz="3200" spc="5" dirty="0">
                <a:latin typeface="Calibri"/>
                <a:cs typeface="Calibri"/>
              </a:rPr>
              <a:t> </a:t>
            </a:r>
            <a:r>
              <a:rPr sz="3200" spc="-20" dirty="0">
                <a:latin typeface="Calibri"/>
                <a:cs typeface="Calibri"/>
              </a:rPr>
              <a:t>může</a:t>
            </a:r>
            <a:r>
              <a:rPr sz="3200" spc="5" dirty="0">
                <a:latin typeface="Calibri"/>
                <a:cs typeface="Calibri"/>
              </a:rPr>
              <a:t> </a:t>
            </a:r>
            <a:r>
              <a:rPr sz="3200" spc="-20" dirty="0">
                <a:latin typeface="Calibri"/>
                <a:cs typeface="Calibri"/>
              </a:rPr>
              <a:t>diskreditovat </a:t>
            </a:r>
            <a:r>
              <a:rPr sz="3200" spc="-15" dirty="0">
                <a:latin typeface="Calibri"/>
                <a:cs typeface="Calibri"/>
              </a:rPr>
              <a:t> demokracii</a:t>
            </a:r>
            <a:r>
              <a:rPr sz="3200" dirty="0">
                <a:latin typeface="Calibri"/>
                <a:cs typeface="Calibri"/>
              </a:rPr>
              <a:t> </a:t>
            </a:r>
            <a:r>
              <a:rPr sz="3200" spc="-5" dirty="0">
                <a:latin typeface="Calibri"/>
                <a:cs typeface="Calibri"/>
              </a:rPr>
              <a:t>a </a:t>
            </a:r>
            <a:r>
              <a:rPr sz="3200" spc="-15" dirty="0">
                <a:latin typeface="Calibri"/>
                <a:cs typeface="Calibri"/>
              </a:rPr>
              <a:t>oslabovat</a:t>
            </a:r>
            <a:r>
              <a:rPr sz="3200" spc="15" dirty="0">
                <a:latin typeface="Calibri"/>
                <a:cs typeface="Calibri"/>
              </a:rPr>
              <a:t> </a:t>
            </a:r>
            <a:r>
              <a:rPr sz="3200" spc="-10" dirty="0">
                <a:latin typeface="Calibri"/>
                <a:cs typeface="Calibri"/>
              </a:rPr>
              <a:t>důvěru</a:t>
            </a:r>
            <a:r>
              <a:rPr sz="3200" spc="15" dirty="0">
                <a:latin typeface="Calibri"/>
                <a:cs typeface="Calibri"/>
              </a:rPr>
              <a:t> </a:t>
            </a:r>
            <a:r>
              <a:rPr sz="3200" spc="-20" dirty="0">
                <a:latin typeface="Calibri"/>
                <a:cs typeface="Calibri"/>
              </a:rPr>
              <a:t>ve</a:t>
            </a:r>
            <a:r>
              <a:rPr sz="3200" dirty="0">
                <a:latin typeface="Calibri"/>
                <a:cs typeface="Calibri"/>
              </a:rPr>
              <a:t> </a:t>
            </a:r>
            <a:r>
              <a:rPr sz="3200" spc="-25" dirty="0">
                <a:latin typeface="Calibri"/>
                <a:cs typeface="Calibri"/>
              </a:rPr>
              <a:t>stát.</a:t>
            </a:r>
            <a:r>
              <a:rPr sz="3200" spc="25" dirty="0">
                <a:latin typeface="Calibri"/>
                <a:cs typeface="Calibri"/>
              </a:rPr>
              <a:t> </a:t>
            </a:r>
            <a:r>
              <a:rPr sz="3200" spc="-5" dirty="0">
                <a:latin typeface="Calibri"/>
                <a:cs typeface="Calibri"/>
              </a:rPr>
              <a:t>Oslabuje </a:t>
            </a:r>
            <a:r>
              <a:rPr sz="3200" spc="-705" dirty="0">
                <a:latin typeface="Calibri"/>
                <a:cs typeface="Calibri"/>
              </a:rPr>
              <a:t> </a:t>
            </a:r>
            <a:r>
              <a:rPr sz="3200" spc="-10" dirty="0">
                <a:latin typeface="Calibri"/>
                <a:cs typeface="Calibri"/>
              </a:rPr>
              <a:t>občanský</a:t>
            </a:r>
            <a:r>
              <a:rPr sz="3200" spc="5" dirty="0">
                <a:latin typeface="Calibri"/>
                <a:cs typeface="Calibri"/>
              </a:rPr>
              <a:t> </a:t>
            </a:r>
            <a:r>
              <a:rPr sz="3200" spc="-5" dirty="0">
                <a:latin typeface="Calibri"/>
                <a:cs typeface="Calibri"/>
              </a:rPr>
              <a:t>princip</a:t>
            </a:r>
            <a:r>
              <a:rPr sz="3200" spc="5" dirty="0">
                <a:latin typeface="Calibri"/>
                <a:cs typeface="Calibri"/>
              </a:rPr>
              <a:t> </a:t>
            </a:r>
            <a:r>
              <a:rPr sz="3200" dirty="0">
                <a:latin typeface="Calibri"/>
                <a:cs typeface="Calibri"/>
              </a:rPr>
              <a:t>a</a:t>
            </a:r>
            <a:r>
              <a:rPr sz="3200" spc="-5" dirty="0">
                <a:latin typeface="Calibri"/>
                <a:cs typeface="Calibri"/>
              </a:rPr>
              <a:t> </a:t>
            </a:r>
            <a:r>
              <a:rPr sz="3200" dirty="0">
                <a:latin typeface="Calibri"/>
                <a:cs typeface="Calibri"/>
              </a:rPr>
              <a:t>vládu</a:t>
            </a:r>
            <a:r>
              <a:rPr sz="3200" spc="25" dirty="0">
                <a:latin typeface="Calibri"/>
                <a:cs typeface="Calibri"/>
              </a:rPr>
              <a:t> </a:t>
            </a:r>
            <a:r>
              <a:rPr sz="3200" spc="-35" dirty="0">
                <a:latin typeface="Calibri"/>
                <a:cs typeface="Calibri"/>
              </a:rPr>
              <a:t>práva.</a:t>
            </a:r>
            <a:r>
              <a:rPr sz="3200" spc="25" dirty="0">
                <a:latin typeface="Calibri"/>
                <a:cs typeface="Calibri"/>
              </a:rPr>
              <a:t> </a:t>
            </a:r>
            <a:r>
              <a:rPr sz="3200" spc="-15" dirty="0">
                <a:latin typeface="Calibri"/>
                <a:cs typeface="Calibri"/>
              </a:rPr>
              <a:t>Zpravidla</a:t>
            </a:r>
            <a:r>
              <a:rPr sz="3200" spc="10" dirty="0">
                <a:latin typeface="Calibri"/>
                <a:cs typeface="Calibri"/>
              </a:rPr>
              <a:t> </a:t>
            </a:r>
            <a:r>
              <a:rPr sz="3200" spc="-10" dirty="0">
                <a:latin typeface="Calibri"/>
                <a:cs typeface="Calibri"/>
              </a:rPr>
              <a:t>vede </a:t>
            </a:r>
            <a:r>
              <a:rPr sz="3200" spc="-5" dirty="0">
                <a:latin typeface="Calibri"/>
                <a:cs typeface="Calibri"/>
              </a:rPr>
              <a:t> </a:t>
            </a:r>
            <a:r>
              <a:rPr sz="3200" spc="-55" dirty="0">
                <a:latin typeface="Calibri"/>
                <a:cs typeface="Calibri"/>
              </a:rPr>
              <a:t>ke</a:t>
            </a:r>
            <a:r>
              <a:rPr sz="3200" spc="-20" dirty="0">
                <a:latin typeface="Calibri"/>
                <a:cs typeface="Calibri"/>
              </a:rPr>
              <a:t> </a:t>
            </a:r>
            <a:r>
              <a:rPr sz="3200" spc="-25" dirty="0">
                <a:latin typeface="Calibri"/>
                <a:cs typeface="Calibri"/>
              </a:rPr>
              <a:t>ztrátě</a:t>
            </a:r>
            <a:r>
              <a:rPr sz="3200" dirty="0">
                <a:latin typeface="Calibri"/>
                <a:cs typeface="Calibri"/>
              </a:rPr>
              <a:t> </a:t>
            </a:r>
            <a:r>
              <a:rPr sz="3200" spc="-10" dirty="0">
                <a:latin typeface="Calibri"/>
                <a:cs typeface="Calibri"/>
              </a:rPr>
              <a:t>kreditu</a:t>
            </a:r>
            <a:r>
              <a:rPr sz="3200" spc="10" dirty="0">
                <a:latin typeface="Calibri"/>
                <a:cs typeface="Calibri"/>
              </a:rPr>
              <a:t> </a:t>
            </a:r>
            <a:r>
              <a:rPr sz="3200" spc="-10" dirty="0">
                <a:latin typeface="Calibri"/>
                <a:cs typeface="Calibri"/>
              </a:rPr>
              <a:t>politiků,</a:t>
            </a:r>
            <a:r>
              <a:rPr sz="3200" spc="20" dirty="0">
                <a:latin typeface="Calibri"/>
                <a:cs typeface="Calibri"/>
              </a:rPr>
              <a:t> </a:t>
            </a:r>
            <a:r>
              <a:rPr sz="3200" spc="-15" dirty="0">
                <a:latin typeface="Calibri"/>
                <a:cs typeface="Calibri"/>
              </a:rPr>
              <a:t>kteří</a:t>
            </a:r>
            <a:r>
              <a:rPr sz="3200" dirty="0">
                <a:latin typeface="Calibri"/>
                <a:cs typeface="Calibri"/>
              </a:rPr>
              <a:t> </a:t>
            </a:r>
            <a:r>
              <a:rPr sz="3200" spc="-10" dirty="0">
                <a:latin typeface="Calibri"/>
                <a:cs typeface="Calibri"/>
              </a:rPr>
              <a:t>jsou </a:t>
            </a:r>
            <a:r>
              <a:rPr sz="3200" spc="-5" dirty="0">
                <a:latin typeface="Calibri"/>
                <a:cs typeface="Calibri"/>
              </a:rPr>
              <a:t> </a:t>
            </a:r>
            <a:r>
              <a:rPr sz="3200" spc="-25" dirty="0">
                <a:latin typeface="Calibri"/>
                <a:cs typeface="Calibri"/>
              </a:rPr>
              <a:t>kompromitováni</a:t>
            </a:r>
            <a:r>
              <a:rPr sz="3200" spc="20" dirty="0">
                <a:latin typeface="Calibri"/>
                <a:cs typeface="Calibri"/>
              </a:rPr>
              <a:t> </a:t>
            </a:r>
            <a:r>
              <a:rPr sz="3200" spc="-20" dirty="0">
                <a:latin typeface="Calibri"/>
                <a:cs typeface="Calibri"/>
              </a:rPr>
              <a:t>korupčními</a:t>
            </a:r>
            <a:r>
              <a:rPr sz="3200" spc="20" dirty="0">
                <a:latin typeface="Calibri"/>
                <a:cs typeface="Calibri"/>
              </a:rPr>
              <a:t> </a:t>
            </a:r>
            <a:r>
              <a:rPr sz="3200" spc="-35" dirty="0">
                <a:latin typeface="Calibri"/>
                <a:cs typeface="Calibri"/>
              </a:rPr>
              <a:t>skandály.</a:t>
            </a:r>
            <a:endParaRPr sz="3200" dirty="0">
              <a:latin typeface="Calibri"/>
              <a:cs typeface="Calibri"/>
            </a:endParaRPr>
          </a:p>
          <a:p>
            <a:pPr marL="355600" marR="748665" indent="-342900">
              <a:lnSpc>
                <a:spcPct val="100000"/>
              </a:lnSpc>
              <a:spcBef>
                <a:spcPts val="770"/>
              </a:spcBef>
              <a:buFont typeface="Arial"/>
              <a:buChar char="•"/>
              <a:tabLst>
                <a:tab pos="354965" algn="l"/>
                <a:tab pos="355600" algn="l"/>
              </a:tabLst>
            </a:pPr>
            <a:r>
              <a:rPr sz="3200" b="1" spc="-15" dirty="0">
                <a:latin typeface="Calibri"/>
                <a:cs typeface="Calibri"/>
              </a:rPr>
              <a:t>Morální </a:t>
            </a:r>
            <a:r>
              <a:rPr sz="3200" b="1" spc="-5" dirty="0">
                <a:latin typeface="Calibri"/>
                <a:cs typeface="Calibri"/>
              </a:rPr>
              <a:t>dopad. </a:t>
            </a:r>
            <a:r>
              <a:rPr sz="3200" spc="-15" dirty="0">
                <a:latin typeface="Calibri"/>
                <a:cs typeface="Calibri"/>
              </a:rPr>
              <a:t>Korupce </a:t>
            </a:r>
            <a:r>
              <a:rPr sz="3200" spc="-10" dirty="0">
                <a:latin typeface="Calibri"/>
                <a:cs typeface="Calibri"/>
              </a:rPr>
              <a:t>vede </a:t>
            </a:r>
            <a:r>
              <a:rPr sz="3200" spc="-5" dirty="0">
                <a:latin typeface="Calibri"/>
                <a:cs typeface="Calibri"/>
              </a:rPr>
              <a:t>k </a:t>
            </a:r>
            <a:r>
              <a:rPr sz="3200" spc="-10" dirty="0">
                <a:latin typeface="Calibri"/>
                <a:cs typeface="Calibri"/>
              </a:rPr>
              <a:t>demotivaci </a:t>
            </a:r>
            <a:r>
              <a:rPr sz="3200" spc="-710" dirty="0">
                <a:latin typeface="Calibri"/>
                <a:cs typeface="Calibri"/>
              </a:rPr>
              <a:t> </a:t>
            </a:r>
            <a:r>
              <a:rPr sz="3200" spc="-20" dirty="0">
                <a:latin typeface="Calibri"/>
                <a:cs typeface="Calibri"/>
              </a:rPr>
              <a:t>řadových</a:t>
            </a:r>
            <a:r>
              <a:rPr sz="3200" spc="15" dirty="0">
                <a:latin typeface="Calibri"/>
                <a:cs typeface="Calibri"/>
              </a:rPr>
              <a:t> </a:t>
            </a:r>
            <a:r>
              <a:rPr sz="3200" spc="-10" dirty="0">
                <a:latin typeface="Calibri"/>
                <a:cs typeface="Calibri"/>
              </a:rPr>
              <a:t>občanů.</a:t>
            </a:r>
            <a:r>
              <a:rPr sz="3200" spc="30" dirty="0">
                <a:latin typeface="Calibri"/>
                <a:cs typeface="Calibri"/>
              </a:rPr>
              <a:t> </a:t>
            </a:r>
            <a:r>
              <a:rPr sz="3200" spc="-5" dirty="0">
                <a:latin typeface="Calibri"/>
                <a:cs typeface="Calibri"/>
              </a:rPr>
              <a:t>Naopak</a:t>
            </a:r>
            <a:r>
              <a:rPr sz="3200" spc="10" dirty="0">
                <a:latin typeface="Calibri"/>
                <a:cs typeface="Calibri"/>
              </a:rPr>
              <a:t> </a:t>
            </a:r>
            <a:r>
              <a:rPr sz="3200" spc="-5" dirty="0">
                <a:latin typeface="Calibri"/>
                <a:cs typeface="Calibri"/>
              </a:rPr>
              <a:t>přizpůsobení</a:t>
            </a:r>
            <a:r>
              <a:rPr sz="3200" spc="25" dirty="0">
                <a:latin typeface="Calibri"/>
                <a:cs typeface="Calibri"/>
              </a:rPr>
              <a:t> </a:t>
            </a:r>
            <a:r>
              <a:rPr sz="3200" spc="-10" dirty="0">
                <a:latin typeface="Calibri"/>
                <a:cs typeface="Calibri"/>
              </a:rPr>
              <a:t>se </a:t>
            </a:r>
            <a:r>
              <a:rPr sz="3200" spc="-5" dirty="0">
                <a:latin typeface="Calibri"/>
                <a:cs typeface="Calibri"/>
              </a:rPr>
              <a:t> </a:t>
            </a:r>
            <a:r>
              <a:rPr sz="3200" spc="-20" dirty="0">
                <a:latin typeface="Calibri"/>
                <a:cs typeface="Calibri"/>
              </a:rPr>
              <a:t>korupčním</a:t>
            </a:r>
            <a:r>
              <a:rPr sz="3200" spc="10" dirty="0">
                <a:latin typeface="Calibri"/>
                <a:cs typeface="Calibri"/>
              </a:rPr>
              <a:t> </a:t>
            </a:r>
            <a:r>
              <a:rPr sz="3200" spc="-10" dirty="0">
                <a:latin typeface="Calibri"/>
                <a:cs typeface="Calibri"/>
              </a:rPr>
              <a:t>jevům</a:t>
            </a:r>
            <a:r>
              <a:rPr sz="3200" spc="10" dirty="0">
                <a:latin typeface="Calibri"/>
                <a:cs typeface="Calibri"/>
              </a:rPr>
              <a:t> </a:t>
            </a:r>
            <a:r>
              <a:rPr sz="3200" spc="-20" dirty="0">
                <a:latin typeface="Calibri"/>
                <a:cs typeface="Calibri"/>
              </a:rPr>
              <a:t>může</a:t>
            </a:r>
            <a:r>
              <a:rPr sz="3200" spc="-5" dirty="0">
                <a:latin typeface="Calibri"/>
                <a:cs typeface="Calibri"/>
              </a:rPr>
              <a:t> napomáhat</a:t>
            </a:r>
            <a:r>
              <a:rPr sz="3200" spc="25" dirty="0">
                <a:latin typeface="Calibri"/>
                <a:cs typeface="Calibri"/>
              </a:rPr>
              <a:t> </a:t>
            </a:r>
            <a:r>
              <a:rPr sz="3200" spc="-15" dirty="0">
                <a:latin typeface="Calibri"/>
                <a:cs typeface="Calibri"/>
              </a:rPr>
              <a:t>šíření </a:t>
            </a:r>
            <a:r>
              <a:rPr sz="3200" spc="-10" dirty="0">
                <a:latin typeface="Calibri"/>
                <a:cs typeface="Calibri"/>
              </a:rPr>
              <a:t> </a:t>
            </a:r>
            <a:r>
              <a:rPr sz="3200" spc="-15" dirty="0">
                <a:latin typeface="Calibri"/>
                <a:cs typeface="Calibri"/>
              </a:rPr>
              <a:t>falešné</a:t>
            </a:r>
            <a:r>
              <a:rPr sz="3200" spc="-10" dirty="0">
                <a:latin typeface="Calibri"/>
                <a:cs typeface="Calibri"/>
              </a:rPr>
              <a:t> </a:t>
            </a:r>
            <a:r>
              <a:rPr sz="3200" spc="-40" dirty="0">
                <a:latin typeface="Calibri"/>
                <a:cs typeface="Calibri"/>
              </a:rPr>
              <a:t>morálky.</a:t>
            </a:r>
            <a:endParaRPr sz="3200" dirty="0">
              <a:latin typeface="Calibri"/>
              <a:cs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5400" y="631426"/>
            <a:ext cx="5727573" cy="689291"/>
          </a:xfrm>
          <a:prstGeom prst="rect">
            <a:avLst/>
          </a:prstGeom>
        </p:spPr>
        <p:txBody>
          <a:bodyPr vert="horz" wrap="square" lIns="0" tIns="12065" rIns="0" bIns="0" rtlCol="0">
            <a:spAutoFit/>
          </a:bodyPr>
          <a:lstStyle/>
          <a:p>
            <a:pPr marL="12700">
              <a:lnSpc>
                <a:spcPct val="100000"/>
              </a:lnSpc>
              <a:spcBef>
                <a:spcPts val="95"/>
              </a:spcBef>
            </a:pPr>
            <a:r>
              <a:rPr spc="-10" dirty="0"/>
              <a:t>MĚŘENÍ</a:t>
            </a:r>
            <a:r>
              <a:rPr spc="-40" dirty="0"/>
              <a:t> </a:t>
            </a:r>
            <a:r>
              <a:rPr spc="-30" dirty="0"/>
              <a:t>KORUPCE</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34</a:t>
            </a:fld>
            <a:endParaRPr dirty="0"/>
          </a:p>
        </p:txBody>
      </p:sp>
      <p:sp>
        <p:nvSpPr>
          <p:cNvPr id="3" name="object 3"/>
          <p:cNvSpPr txBox="1"/>
          <p:nvPr/>
        </p:nvSpPr>
        <p:spPr>
          <a:xfrm>
            <a:off x="381000" y="1250714"/>
            <a:ext cx="8233409" cy="4975860"/>
          </a:xfrm>
          <a:prstGeom prst="rect">
            <a:avLst/>
          </a:prstGeom>
        </p:spPr>
        <p:txBody>
          <a:bodyPr vert="horz" wrap="square" lIns="0" tIns="97790" rIns="0" bIns="0" rtlCol="0">
            <a:spAutoFit/>
          </a:bodyPr>
          <a:lstStyle/>
          <a:p>
            <a:pPr marL="355600" indent="-342900">
              <a:lnSpc>
                <a:spcPct val="100000"/>
              </a:lnSpc>
              <a:spcBef>
                <a:spcPts val="770"/>
              </a:spcBef>
              <a:buFont typeface="Arial"/>
              <a:buChar char="•"/>
              <a:tabLst>
                <a:tab pos="354965" algn="l"/>
                <a:tab pos="355600" algn="l"/>
              </a:tabLst>
            </a:pPr>
            <a:r>
              <a:rPr sz="2800" spc="-10" dirty="0">
                <a:latin typeface="Calibri"/>
                <a:cs typeface="Calibri"/>
              </a:rPr>
              <a:t>Korupce</a:t>
            </a:r>
            <a:r>
              <a:rPr sz="2800" spc="-15" dirty="0">
                <a:latin typeface="Calibri"/>
                <a:cs typeface="Calibri"/>
              </a:rPr>
              <a:t> </a:t>
            </a:r>
            <a:r>
              <a:rPr sz="2800" spc="-5" dirty="0">
                <a:latin typeface="Calibri"/>
                <a:cs typeface="Calibri"/>
              </a:rPr>
              <a:t>je</a:t>
            </a:r>
            <a:r>
              <a:rPr sz="2800" spc="-10" dirty="0">
                <a:latin typeface="Calibri"/>
                <a:cs typeface="Calibri"/>
              </a:rPr>
              <a:t> </a:t>
            </a:r>
            <a:r>
              <a:rPr sz="2800" spc="-15" dirty="0">
                <a:latin typeface="Calibri"/>
                <a:cs typeface="Calibri"/>
              </a:rPr>
              <a:t>fenomén,</a:t>
            </a:r>
            <a:r>
              <a:rPr sz="2800" spc="-10" dirty="0">
                <a:latin typeface="Calibri"/>
                <a:cs typeface="Calibri"/>
              </a:rPr>
              <a:t> který</a:t>
            </a:r>
            <a:r>
              <a:rPr sz="2800" dirty="0">
                <a:latin typeface="Calibri"/>
                <a:cs typeface="Calibri"/>
              </a:rPr>
              <a:t> </a:t>
            </a:r>
            <a:r>
              <a:rPr sz="2800" spc="-5" dirty="0">
                <a:latin typeface="Calibri"/>
                <a:cs typeface="Calibri"/>
              </a:rPr>
              <a:t>se</a:t>
            </a:r>
            <a:r>
              <a:rPr sz="2800" spc="-10" dirty="0">
                <a:latin typeface="Calibri"/>
                <a:cs typeface="Calibri"/>
              </a:rPr>
              <a:t> </a:t>
            </a:r>
            <a:r>
              <a:rPr sz="2800" spc="-5" dirty="0">
                <a:latin typeface="Calibri"/>
                <a:cs typeface="Calibri"/>
              </a:rPr>
              <a:t>obtížně měří.</a:t>
            </a:r>
            <a:endParaRPr sz="2800" dirty="0">
              <a:latin typeface="Calibri"/>
              <a:cs typeface="Calibri"/>
            </a:endParaRPr>
          </a:p>
          <a:p>
            <a:pPr marL="355600" marR="95250" indent="-342900">
              <a:lnSpc>
                <a:spcPct val="100000"/>
              </a:lnSpc>
              <a:spcBef>
                <a:spcPts val="670"/>
              </a:spcBef>
              <a:buFont typeface="Arial"/>
              <a:buChar char="•"/>
              <a:tabLst>
                <a:tab pos="354965" algn="l"/>
                <a:tab pos="355600" algn="l"/>
              </a:tabLst>
            </a:pPr>
            <a:r>
              <a:rPr sz="2800" b="1" spc="-10" dirty="0">
                <a:latin typeface="Calibri"/>
                <a:cs typeface="Calibri"/>
              </a:rPr>
              <a:t>Index </a:t>
            </a:r>
            <a:r>
              <a:rPr sz="2800" b="1" spc="-5" dirty="0">
                <a:latin typeface="Calibri"/>
                <a:cs typeface="Calibri"/>
              </a:rPr>
              <a:t>vnímání </a:t>
            </a:r>
            <a:r>
              <a:rPr sz="2800" b="1" spc="-15" dirty="0">
                <a:latin typeface="Calibri"/>
                <a:cs typeface="Calibri"/>
              </a:rPr>
              <a:t>korupce</a:t>
            </a:r>
            <a:r>
              <a:rPr sz="2800" b="1" spc="5" dirty="0">
                <a:latin typeface="Calibri"/>
                <a:cs typeface="Calibri"/>
              </a:rPr>
              <a:t> </a:t>
            </a:r>
            <a:r>
              <a:rPr sz="2800" i="1" spc="-5" dirty="0">
                <a:latin typeface="Calibri"/>
                <a:cs typeface="Calibri"/>
              </a:rPr>
              <a:t>(Corruption</a:t>
            </a:r>
            <a:r>
              <a:rPr sz="2800" i="1" spc="-10" dirty="0">
                <a:latin typeface="Calibri"/>
                <a:cs typeface="Calibri"/>
              </a:rPr>
              <a:t> Perceptions</a:t>
            </a:r>
            <a:r>
              <a:rPr sz="2800" i="1" spc="-5" dirty="0">
                <a:latin typeface="Calibri"/>
                <a:cs typeface="Calibri"/>
              </a:rPr>
              <a:t> </a:t>
            </a:r>
            <a:r>
              <a:rPr sz="2800" i="1" spc="-15" dirty="0">
                <a:latin typeface="Calibri"/>
                <a:cs typeface="Calibri"/>
              </a:rPr>
              <a:t>Index, </a:t>
            </a:r>
            <a:r>
              <a:rPr sz="2800" i="1" spc="-620" dirty="0">
                <a:latin typeface="Calibri"/>
                <a:cs typeface="Calibri"/>
              </a:rPr>
              <a:t> </a:t>
            </a:r>
            <a:r>
              <a:rPr sz="2800" i="1" spc="-5" dirty="0">
                <a:latin typeface="Calibri"/>
                <a:cs typeface="Calibri"/>
              </a:rPr>
              <a:t>CPI).</a:t>
            </a:r>
            <a:r>
              <a:rPr sz="2800" i="1" spc="5" dirty="0">
                <a:latin typeface="Calibri"/>
                <a:cs typeface="Calibri"/>
              </a:rPr>
              <a:t> </a:t>
            </a:r>
            <a:r>
              <a:rPr sz="2800" spc="-5" dirty="0">
                <a:latin typeface="Calibri"/>
                <a:cs typeface="Calibri"/>
              </a:rPr>
              <a:t>CPI</a:t>
            </a:r>
            <a:r>
              <a:rPr sz="2800" spc="-10" dirty="0">
                <a:latin typeface="Calibri"/>
                <a:cs typeface="Calibri"/>
              </a:rPr>
              <a:t> </a:t>
            </a:r>
            <a:r>
              <a:rPr sz="2800" spc="-25" dirty="0">
                <a:latin typeface="Calibri"/>
                <a:cs typeface="Calibri"/>
              </a:rPr>
              <a:t>zpracovává</a:t>
            </a:r>
            <a:r>
              <a:rPr sz="2800" dirty="0">
                <a:latin typeface="Calibri"/>
                <a:cs typeface="Calibri"/>
              </a:rPr>
              <a:t> </a:t>
            </a:r>
            <a:r>
              <a:rPr sz="2800" spc="-30" dirty="0">
                <a:latin typeface="Calibri"/>
                <a:cs typeface="Calibri"/>
              </a:rPr>
              <a:t>každý</a:t>
            </a:r>
            <a:r>
              <a:rPr sz="2800" spc="-5" dirty="0">
                <a:latin typeface="Calibri"/>
                <a:cs typeface="Calibri"/>
              </a:rPr>
              <a:t> </a:t>
            </a:r>
            <a:r>
              <a:rPr sz="2800" spc="-20" dirty="0">
                <a:latin typeface="Calibri"/>
                <a:cs typeface="Calibri"/>
              </a:rPr>
              <a:t>rok</a:t>
            </a:r>
            <a:r>
              <a:rPr sz="2800" spc="-5" dirty="0">
                <a:latin typeface="Calibri"/>
                <a:cs typeface="Calibri"/>
              </a:rPr>
              <a:t> </a:t>
            </a:r>
            <a:r>
              <a:rPr sz="2800" spc="-25" dirty="0">
                <a:latin typeface="Calibri"/>
                <a:cs typeface="Calibri"/>
              </a:rPr>
              <a:t>Transparency </a:t>
            </a:r>
            <a:r>
              <a:rPr sz="2800" spc="-20" dirty="0">
                <a:latin typeface="Calibri"/>
                <a:cs typeface="Calibri"/>
              </a:rPr>
              <a:t> </a:t>
            </a:r>
            <a:r>
              <a:rPr sz="2800" spc="-10" dirty="0">
                <a:latin typeface="Calibri"/>
                <a:cs typeface="Calibri"/>
              </a:rPr>
              <a:t>International</a:t>
            </a:r>
            <a:r>
              <a:rPr sz="2800" spc="-45" dirty="0">
                <a:latin typeface="Calibri"/>
                <a:cs typeface="Calibri"/>
              </a:rPr>
              <a:t> </a:t>
            </a:r>
            <a:r>
              <a:rPr sz="2800" spc="-5" dirty="0">
                <a:latin typeface="Calibri"/>
                <a:cs typeface="Calibri"/>
              </a:rPr>
              <a:t>(TI)</a:t>
            </a:r>
            <a:endParaRPr sz="2800" dirty="0">
              <a:latin typeface="Calibri"/>
              <a:cs typeface="Calibri"/>
            </a:endParaRPr>
          </a:p>
          <a:p>
            <a:pPr marL="355600" indent="-342900">
              <a:lnSpc>
                <a:spcPct val="100000"/>
              </a:lnSpc>
              <a:spcBef>
                <a:spcPts val="675"/>
              </a:spcBef>
              <a:buFont typeface="Arial"/>
              <a:buChar char="•"/>
              <a:tabLst>
                <a:tab pos="354965" algn="l"/>
                <a:tab pos="355600" algn="l"/>
              </a:tabLst>
            </a:pPr>
            <a:r>
              <a:rPr sz="2800" spc="-10" dirty="0">
                <a:latin typeface="Calibri"/>
                <a:cs typeface="Calibri"/>
              </a:rPr>
              <a:t>Index</a:t>
            </a:r>
            <a:r>
              <a:rPr sz="2800" spc="-15" dirty="0">
                <a:latin typeface="Calibri"/>
                <a:cs typeface="Calibri"/>
              </a:rPr>
              <a:t> </a:t>
            </a:r>
            <a:r>
              <a:rPr sz="2800" spc="-5" dirty="0">
                <a:latin typeface="Calibri"/>
                <a:cs typeface="Calibri"/>
              </a:rPr>
              <a:t>je</a:t>
            </a:r>
            <a:r>
              <a:rPr sz="2800" spc="-10" dirty="0">
                <a:latin typeface="Calibri"/>
                <a:cs typeface="Calibri"/>
              </a:rPr>
              <a:t> </a:t>
            </a:r>
            <a:r>
              <a:rPr sz="2800" spc="-15" dirty="0">
                <a:latin typeface="Calibri"/>
                <a:cs typeface="Calibri"/>
              </a:rPr>
              <a:t>výsledkem</a:t>
            </a:r>
            <a:r>
              <a:rPr sz="2800" spc="-20" dirty="0">
                <a:latin typeface="Calibri"/>
                <a:cs typeface="Calibri"/>
              </a:rPr>
              <a:t> </a:t>
            </a:r>
            <a:r>
              <a:rPr sz="2800" spc="-15" dirty="0">
                <a:latin typeface="Calibri"/>
                <a:cs typeface="Calibri"/>
              </a:rPr>
              <a:t>různých</a:t>
            </a:r>
            <a:r>
              <a:rPr sz="2800" dirty="0">
                <a:latin typeface="Calibri"/>
                <a:cs typeface="Calibri"/>
              </a:rPr>
              <a:t> </a:t>
            </a:r>
            <a:r>
              <a:rPr sz="2800" spc="-10" dirty="0">
                <a:latin typeface="Calibri"/>
                <a:cs typeface="Calibri"/>
              </a:rPr>
              <a:t>průzkumů</a:t>
            </a:r>
            <a:r>
              <a:rPr sz="2800" spc="5" dirty="0">
                <a:latin typeface="Calibri"/>
                <a:cs typeface="Calibri"/>
              </a:rPr>
              <a:t> </a:t>
            </a:r>
            <a:r>
              <a:rPr sz="2800" spc="-5" dirty="0">
                <a:latin typeface="Calibri"/>
                <a:cs typeface="Calibri"/>
              </a:rPr>
              <a:t>mínění</a:t>
            </a:r>
            <a:endParaRPr sz="2800" dirty="0">
              <a:latin typeface="Calibri"/>
              <a:cs typeface="Calibri"/>
            </a:endParaRPr>
          </a:p>
          <a:p>
            <a:pPr marL="355600" marR="5080">
              <a:lnSpc>
                <a:spcPct val="100000"/>
              </a:lnSpc>
            </a:pPr>
            <a:r>
              <a:rPr sz="2800" spc="-20" dirty="0">
                <a:latin typeface="Calibri"/>
                <a:cs typeface="Calibri"/>
              </a:rPr>
              <a:t>provedených</a:t>
            </a:r>
            <a:r>
              <a:rPr sz="2800" dirty="0">
                <a:latin typeface="Calibri"/>
                <a:cs typeface="Calibri"/>
              </a:rPr>
              <a:t> </a:t>
            </a:r>
            <a:r>
              <a:rPr sz="2800" spc="-15" dirty="0">
                <a:latin typeface="Calibri"/>
                <a:cs typeface="Calibri"/>
              </a:rPr>
              <a:t>nezávislými</a:t>
            </a:r>
            <a:r>
              <a:rPr sz="2800" spc="-25" dirty="0">
                <a:latin typeface="Calibri"/>
                <a:cs typeface="Calibri"/>
              </a:rPr>
              <a:t> </a:t>
            </a:r>
            <a:r>
              <a:rPr sz="2800" spc="-5" dirty="0">
                <a:latin typeface="Calibri"/>
                <a:cs typeface="Calibri"/>
              </a:rPr>
              <a:t>institucemi,</a:t>
            </a:r>
            <a:r>
              <a:rPr sz="2800" dirty="0">
                <a:latin typeface="Calibri"/>
                <a:cs typeface="Calibri"/>
              </a:rPr>
              <a:t> </a:t>
            </a:r>
            <a:r>
              <a:rPr sz="2800" spc="-30" dirty="0">
                <a:latin typeface="Calibri"/>
                <a:cs typeface="Calibri"/>
              </a:rPr>
              <a:t>jako</a:t>
            </a:r>
            <a:r>
              <a:rPr sz="2800" spc="-5" dirty="0">
                <a:latin typeface="Calibri"/>
                <a:cs typeface="Calibri"/>
              </a:rPr>
              <a:t> je </a:t>
            </a:r>
            <a:r>
              <a:rPr sz="2800" dirty="0">
                <a:latin typeface="Calibri"/>
                <a:cs typeface="Calibri"/>
              </a:rPr>
              <a:t>Gallupův </a:t>
            </a:r>
            <a:r>
              <a:rPr sz="2800" spc="5" dirty="0">
                <a:latin typeface="Calibri"/>
                <a:cs typeface="Calibri"/>
              </a:rPr>
              <a:t> </a:t>
            </a:r>
            <a:r>
              <a:rPr sz="2800" spc="-60" dirty="0">
                <a:latin typeface="Calibri"/>
                <a:cs typeface="Calibri"/>
              </a:rPr>
              <a:t>ústav,</a:t>
            </a:r>
            <a:r>
              <a:rPr sz="2800" dirty="0">
                <a:latin typeface="Calibri"/>
                <a:cs typeface="Calibri"/>
              </a:rPr>
              <a:t> </a:t>
            </a:r>
            <a:r>
              <a:rPr sz="2800" spc="-20" dirty="0">
                <a:latin typeface="Calibri"/>
                <a:cs typeface="Calibri"/>
              </a:rPr>
              <a:t>občanskoprávní</a:t>
            </a:r>
            <a:r>
              <a:rPr sz="2800" dirty="0">
                <a:latin typeface="Calibri"/>
                <a:cs typeface="Calibri"/>
              </a:rPr>
              <a:t> </a:t>
            </a:r>
            <a:r>
              <a:rPr sz="2800" spc="-5" dirty="0">
                <a:latin typeface="Calibri"/>
                <a:cs typeface="Calibri"/>
              </a:rPr>
              <a:t>instituce </a:t>
            </a:r>
            <a:r>
              <a:rPr sz="2800" spc="-10" dirty="0">
                <a:latin typeface="Calibri"/>
                <a:cs typeface="Calibri"/>
              </a:rPr>
              <a:t>Freedom</a:t>
            </a:r>
            <a:r>
              <a:rPr sz="2800" spc="-15" dirty="0">
                <a:latin typeface="Calibri"/>
                <a:cs typeface="Calibri"/>
              </a:rPr>
              <a:t> </a:t>
            </a:r>
            <a:r>
              <a:rPr sz="2800" spc="-5" dirty="0">
                <a:latin typeface="Calibri"/>
                <a:cs typeface="Calibri"/>
              </a:rPr>
              <a:t>House, </a:t>
            </a:r>
            <a:r>
              <a:rPr sz="2800" dirty="0">
                <a:latin typeface="Calibri"/>
                <a:cs typeface="Calibri"/>
              </a:rPr>
              <a:t> </a:t>
            </a:r>
            <a:r>
              <a:rPr sz="2800" spc="-25" dirty="0">
                <a:latin typeface="Calibri"/>
                <a:cs typeface="Calibri"/>
              </a:rPr>
              <a:t>Světová</a:t>
            </a:r>
            <a:r>
              <a:rPr sz="2800" spc="-20" dirty="0">
                <a:latin typeface="Calibri"/>
                <a:cs typeface="Calibri"/>
              </a:rPr>
              <a:t> </a:t>
            </a:r>
            <a:r>
              <a:rPr sz="2800" spc="-15" dirty="0">
                <a:latin typeface="Calibri"/>
                <a:cs typeface="Calibri"/>
              </a:rPr>
              <a:t>banka</a:t>
            </a:r>
            <a:r>
              <a:rPr sz="2800" dirty="0">
                <a:latin typeface="Calibri"/>
                <a:cs typeface="Calibri"/>
              </a:rPr>
              <a:t> a </a:t>
            </a:r>
            <a:r>
              <a:rPr sz="2800" spc="-5" dirty="0">
                <a:latin typeface="Calibri"/>
                <a:cs typeface="Calibri"/>
              </a:rPr>
              <a:t>další. </a:t>
            </a:r>
            <a:r>
              <a:rPr sz="2800" spc="-50" dirty="0">
                <a:latin typeface="Calibri"/>
                <a:cs typeface="Calibri"/>
              </a:rPr>
              <a:t>Výzkumy,</a:t>
            </a:r>
            <a:r>
              <a:rPr sz="2800" spc="-5" dirty="0">
                <a:latin typeface="Calibri"/>
                <a:cs typeface="Calibri"/>
              </a:rPr>
              <a:t> </a:t>
            </a:r>
            <a:r>
              <a:rPr sz="2800" spc="-40" dirty="0">
                <a:latin typeface="Calibri"/>
                <a:cs typeface="Calibri"/>
              </a:rPr>
              <a:t>ze</a:t>
            </a:r>
            <a:r>
              <a:rPr sz="2800" dirty="0">
                <a:latin typeface="Calibri"/>
                <a:cs typeface="Calibri"/>
              </a:rPr>
              <a:t> </a:t>
            </a:r>
            <a:r>
              <a:rPr sz="2800" spc="-15" dirty="0">
                <a:latin typeface="Calibri"/>
                <a:cs typeface="Calibri"/>
              </a:rPr>
              <a:t>kterých</a:t>
            </a:r>
            <a:r>
              <a:rPr sz="2800" dirty="0">
                <a:latin typeface="Calibri"/>
                <a:cs typeface="Calibri"/>
              </a:rPr>
              <a:t> </a:t>
            </a:r>
            <a:r>
              <a:rPr sz="2800" spc="-5" dirty="0">
                <a:latin typeface="Calibri"/>
                <a:cs typeface="Calibri"/>
              </a:rPr>
              <a:t>se</a:t>
            </a:r>
            <a:r>
              <a:rPr sz="2800" spc="-10" dirty="0">
                <a:latin typeface="Calibri"/>
                <a:cs typeface="Calibri"/>
              </a:rPr>
              <a:t> </a:t>
            </a:r>
            <a:r>
              <a:rPr sz="2800" spc="-20" dirty="0">
                <a:latin typeface="Calibri"/>
                <a:cs typeface="Calibri"/>
              </a:rPr>
              <a:t>nakonec </a:t>
            </a:r>
            <a:r>
              <a:rPr sz="2800" spc="-15" dirty="0">
                <a:latin typeface="Calibri"/>
                <a:cs typeface="Calibri"/>
              </a:rPr>
              <a:t> </a:t>
            </a:r>
            <a:r>
              <a:rPr sz="2800" spc="-10" dirty="0">
                <a:latin typeface="Calibri"/>
                <a:cs typeface="Calibri"/>
              </a:rPr>
              <a:t>indexy</a:t>
            </a:r>
            <a:r>
              <a:rPr sz="2800" dirty="0">
                <a:latin typeface="Calibri"/>
                <a:cs typeface="Calibri"/>
              </a:rPr>
              <a:t> </a:t>
            </a:r>
            <a:r>
              <a:rPr sz="2800" spc="-5" dirty="0">
                <a:latin typeface="Calibri"/>
                <a:cs typeface="Calibri"/>
              </a:rPr>
              <a:t>skládají,</a:t>
            </a:r>
            <a:r>
              <a:rPr sz="2800" spc="10" dirty="0">
                <a:latin typeface="Calibri"/>
                <a:cs typeface="Calibri"/>
              </a:rPr>
              <a:t> </a:t>
            </a:r>
            <a:r>
              <a:rPr sz="2800" spc="-5" dirty="0">
                <a:latin typeface="Calibri"/>
                <a:cs typeface="Calibri"/>
              </a:rPr>
              <a:t>vypovídají</a:t>
            </a:r>
            <a:r>
              <a:rPr sz="2800" dirty="0">
                <a:latin typeface="Calibri"/>
                <a:cs typeface="Calibri"/>
              </a:rPr>
              <a:t> o</a:t>
            </a:r>
            <a:r>
              <a:rPr sz="2800" spc="5" dirty="0">
                <a:latin typeface="Calibri"/>
                <a:cs typeface="Calibri"/>
              </a:rPr>
              <a:t> </a:t>
            </a:r>
            <a:r>
              <a:rPr sz="2800" spc="-15" dirty="0">
                <a:latin typeface="Calibri"/>
                <a:cs typeface="Calibri"/>
              </a:rPr>
              <a:t>tom,</a:t>
            </a:r>
            <a:r>
              <a:rPr sz="2800" spc="5" dirty="0">
                <a:latin typeface="Calibri"/>
                <a:cs typeface="Calibri"/>
              </a:rPr>
              <a:t> </a:t>
            </a:r>
            <a:r>
              <a:rPr sz="2800" spc="-5" dirty="0">
                <a:latin typeface="Calibri"/>
                <a:cs typeface="Calibri"/>
              </a:rPr>
              <a:t>jak</a:t>
            </a:r>
            <a:r>
              <a:rPr sz="2800" spc="5" dirty="0">
                <a:latin typeface="Calibri"/>
                <a:cs typeface="Calibri"/>
              </a:rPr>
              <a:t> </a:t>
            </a:r>
            <a:r>
              <a:rPr sz="2800" dirty="0">
                <a:latin typeface="Calibri"/>
                <a:cs typeface="Calibri"/>
              </a:rPr>
              <a:t>se</a:t>
            </a:r>
            <a:r>
              <a:rPr sz="2800" spc="10" dirty="0">
                <a:latin typeface="Calibri"/>
                <a:cs typeface="Calibri"/>
              </a:rPr>
              <a:t> </a:t>
            </a:r>
            <a:r>
              <a:rPr sz="2800" spc="-10" dirty="0">
                <a:latin typeface="Calibri"/>
                <a:cs typeface="Calibri"/>
              </a:rPr>
              <a:t>respondentům </a:t>
            </a:r>
            <a:r>
              <a:rPr sz="2800" spc="-615" dirty="0">
                <a:latin typeface="Calibri"/>
                <a:cs typeface="Calibri"/>
              </a:rPr>
              <a:t> </a:t>
            </a:r>
            <a:r>
              <a:rPr sz="2800" spc="-5" dirty="0">
                <a:latin typeface="Calibri"/>
                <a:cs typeface="Calibri"/>
              </a:rPr>
              <a:t>jeví</a:t>
            </a:r>
            <a:r>
              <a:rPr sz="2800" spc="-20" dirty="0">
                <a:latin typeface="Calibri"/>
                <a:cs typeface="Calibri"/>
              </a:rPr>
              <a:t> </a:t>
            </a:r>
            <a:r>
              <a:rPr sz="2800" spc="-30" dirty="0">
                <a:latin typeface="Calibri"/>
                <a:cs typeface="Calibri"/>
              </a:rPr>
              <a:t>stav</a:t>
            </a:r>
            <a:r>
              <a:rPr sz="2800" dirty="0">
                <a:latin typeface="Calibri"/>
                <a:cs typeface="Calibri"/>
              </a:rPr>
              <a:t> </a:t>
            </a:r>
            <a:r>
              <a:rPr sz="2800" spc="-20" dirty="0">
                <a:latin typeface="Calibri"/>
                <a:cs typeface="Calibri"/>
              </a:rPr>
              <a:t>korupce</a:t>
            </a:r>
            <a:r>
              <a:rPr sz="2800" dirty="0">
                <a:latin typeface="Calibri"/>
                <a:cs typeface="Calibri"/>
              </a:rPr>
              <a:t> v</a:t>
            </a:r>
            <a:r>
              <a:rPr sz="2800" spc="5" dirty="0">
                <a:latin typeface="Calibri"/>
                <a:cs typeface="Calibri"/>
              </a:rPr>
              <a:t> </a:t>
            </a:r>
            <a:r>
              <a:rPr sz="2800" spc="-5" dirty="0">
                <a:latin typeface="Calibri"/>
                <a:cs typeface="Calibri"/>
              </a:rPr>
              <a:t>dané </a:t>
            </a:r>
            <a:r>
              <a:rPr sz="2800" spc="-15" dirty="0">
                <a:latin typeface="Calibri"/>
                <a:cs typeface="Calibri"/>
              </a:rPr>
              <a:t>zemi.</a:t>
            </a:r>
            <a:r>
              <a:rPr sz="2800" dirty="0">
                <a:latin typeface="Calibri"/>
                <a:cs typeface="Calibri"/>
              </a:rPr>
              <a:t> </a:t>
            </a:r>
            <a:r>
              <a:rPr sz="2800" spc="-10" dirty="0">
                <a:latin typeface="Calibri"/>
                <a:cs typeface="Calibri"/>
              </a:rPr>
              <a:t>CPI</a:t>
            </a:r>
            <a:r>
              <a:rPr sz="2800" dirty="0">
                <a:latin typeface="Calibri"/>
                <a:cs typeface="Calibri"/>
              </a:rPr>
              <a:t> </a:t>
            </a:r>
            <a:r>
              <a:rPr sz="2800" spc="-5" dirty="0">
                <a:latin typeface="Calibri"/>
                <a:cs typeface="Calibri"/>
              </a:rPr>
              <a:t>nemluví</a:t>
            </a:r>
            <a:r>
              <a:rPr sz="2800" dirty="0">
                <a:latin typeface="Calibri"/>
                <a:cs typeface="Calibri"/>
              </a:rPr>
              <a:t> o</a:t>
            </a:r>
            <a:r>
              <a:rPr sz="2800" spc="-5" dirty="0">
                <a:latin typeface="Calibri"/>
                <a:cs typeface="Calibri"/>
              </a:rPr>
              <a:t> </a:t>
            </a:r>
            <a:r>
              <a:rPr sz="2800" spc="-15" dirty="0">
                <a:latin typeface="Calibri"/>
                <a:cs typeface="Calibri"/>
              </a:rPr>
              <a:t>skutečné </a:t>
            </a:r>
            <a:r>
              <a:rPr sz="2800" spc="-10" dirty="0">
                <a:latin typeface="Calibri"/>
                <a:cs typeface="Calibri"/>
              </a:rPr>
              <a:t> </a:t>
            </a:r>
            <a:r>
              <a:rPr sz="2800" spc="-20" dirty="0">
                <a:latin typeface="Calibri"/>
                <a:cs typeface="Calibri"/>
              </a:rPr>
              <a:t>korupci,</a:t>
            </a:r>
            <a:r>
              <a:rPr sz="2800" spc="-10" dirty="0">
                <a:latin typeface="Calibri"/>
                <a:cs typeface="Calibri"/>
              </a:rPr>
              <a:t> </a:t>
            </a:r>
            <a:r>
              <a:rPr sz="2800" dirty="0">
                <a:latin typeface="Calibri"/>
                <a:cs typeface="Calibri"/>
              </a:rPr>
              <a:t>ale</a:t>
            </a:r>
            <a:r>
              <a:rPr sz="2800" spc="-15" dirty="0">
                <a:latin typeface="Calibri"/>
                <a:cs typeface="Calibri"/>
              </a:rPr>
              <a:t> </a:t>
            </a:r>
            <a:r>
              <a:rPr sz="2800" dirty="0">
                <a:latin typeface="Calibri"/>
                <a:cs typeface="Calibri"/>
              </a:rPr>
              <a:t>o</a:t>
            </a:r>
            <a:r>
              <a:rPr sz="2800" spc="-5" dirty="0">
                <a:latin typeface="Calibri"/>
                <a:cs typeface="Calibri"/>
              </a:rPr>
              <a:t> jejím vnímání.</a:t>
            </a:r>
            <a:endParaRPr sz="2800" dirty="0">
              <a:latin typeface="Calibri"/>
              <a:cs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0491" y="137413"/>
            <a:ext cx="8285480" cy="5829160"/>
          </a:xfrm>
          <a:prstGeom prst="rect">
            <a:avLst/>
          </a:prstGeom>
        </p:spPr>
        <p:txBody>
          <a:bodyPr vert="horz" wrap="square" lIns="0" tIns="12065" rIns="0" bIns="0" rtlCol="0">
            <a:spAutoFit/>
          </a:bodyPr>
          <a:lstStyle/>
          <a:p>
            <a:pPr marL="97790" algn="ctr">
              <a:lnSpc>
                <a:spcPct val="100000"/>
              </a:lnSpc>
              <a:spcBef>
                <a:spcPts val="95"/>
              </a:spcBef>
            </a:pPr>
            <a:endParaRPr lang="cs-CZ" sz="4400" b="1" spc="-10" dirty="0">
              <a:solidFill>
                <a:srgbClr val="C00000"/>
              </a:solidFill>
              <a:latin typeface="Calibri"/>
              <a:cs typeface="Calibri"/>
            </a:endParaRPr>
          </a:p>
          <a:p>
            <a:pPr marL="97790" algn="ctr">
              <a:lnSpc>
                <a:spcPct val="100000"/>
              </a:lnSpc>
              <a:spcBef>
                <a:spcPts val="95"/>
              </a:spcBef>
            </a:pPr>
            <a:r>
              <a:rPr sz="4400" b="1" spc="-10" dirty="0">
                <a:solidFill>
                  <a:srgbClr val="C00000"/>
                </a:solidFill>
                <a:latin typeface="Calibri"/>
                <a:cs typeface="Calibri"/>
              </a:rPr>
              <a:t>CPI</a:t>
            </a:r>
            <a:endParaRPr sz="4400" dirty="0">
              <a:solidFill>
                <a:srgbClr val="C00000"/>
              </a:solidFill>
              <a:latin typeface="Calibri"/>
              <a:cs typeface="Calibri"/>
            </a:endParaRPr>
          </a:p>
          <a:p>
            <a:pPr>
              <a:lnSpc>
                <a:spcPct val="100000"/>
              </a:lnSpc>
              <a:spcBef>
                <a:spcPts val="20"/>
              </a:spcBef>
            </a:pPr>
            <a:endParaRPr sz="2650" dirty="0">
              <a:latin typeface="Calibri"/>
              <a:cs typeface="Calibri"/>
            </a:endParaRPr>
          </a:p>
          <a:p>
            <a:pPr marL="355600" marR="883919" indent="-342900">
              <a:lnSpc>
                <a:spcPct val="100000"/>
              </a:lnSpc>
              <a:buFont typeface="Arial"/>
              <a:buChar char="•"/>
              <a:tabLst>
                <a:tab pos="354965" algn="l"/>
                <a:tab pos="355600" algn="l"/>
              </a:tabLst>
            </a:pPr>
            <a:r>
              <a:rPr sz="3200" b="1" spc="-5" dirty="0">
                <a:latin typeface="Calibri"/>
                <a:cs typeface="Calibri"/>
              </a:rPr>
              <a:t>Hodnoty CPI </a:t>
            </a:r>
            <a:r>
              <a:rPr sz="3200" b="1" dirty="0">
                <a:latin typeface="Calibri"/>
                <a:cs typeface="Calibri"/>
              </a:rPr>
              <a:t>se </a:t>
            </a:r>
            <a:r>
              <a:rPr sz="3200" b="1" spc="-10" dirty="0">
                <a:latin typeface="Calibri"/>
                <a:cs typeface="Calibri"/>
              </a:rPr>
              <a:t>pohybují </a:t>
            </a:r>
            <a:r>
              <a:rPr sz="3200" b="1" spc="-5" dirty="0">
                <a:latin typeface="Calibri"/>
                <a:cs typeface="Calibri"/>
              </a:rPr>
              <a:t>v </a:t>
            </a:r>
            <a:r>
              <a:rPr sz="3200" b="1" spc="-15" dirty="0">
                <a:latin typeface="Calibri"/>
                <a:cs typeface="Calibri"/>
              </a:rPr>
              <a:t>intervalu </a:t>
            </a:r>
            <a:r>
              <a:rPr sz="3200" b="1" spc="-5" dirty="0">
                <a:latin typeface="Calibri"/>
                <a:cs typeface="Calibri"/>
              </a:rPr>
              <a:t>od 10 </a:t>
            </a:r>
            <a:r>
              <a:rPr sz="3200" b="1" spc="-710" dirty="0">
                <a:latin typeface="Calibri"/>
                <a:cs typeface="Calibri"/>
              </a:rPr>
              <a:t> </a:t>
            </a:r>
            <a:r>
              <a:rPr sz="3200" b="1" spc="-5" dirty="0">
                <a:latin typeface="Calibri"/>
                <a:cs typeface="Calibri"/>
              </a:rPr>
              <a:t>bodů</a:t>
            </a:r>
            <a:r>
              <a:rPr sz="3200" b="1" spc="-15" dirty="0">
                <a:latin typeface="Calibri"/>
                <a:cs typeface="Calibri"/>
              </a:rPr>
              <a:t> (korupčně</a:t>
            </a:r>
            <a:r>
              <a:rPr sz="3200" b="1" dirty="0">
                <a:latin typeface="Calibri"/>
                <a:cs typeface="Calibri"/>
              </a:rPr>
              <a:t> </a:t>
            </a:r>
            <a:r>
              <a:rPr sz="3200" b="1" spc="-20" dirty="0">
                <a:latin typeface="Calibri"/>
                <a:cs typeface="Calibri"/>
              </a:rPr>
              <a:t>čistá</a:t>
            </a:r>
            <a:r>
              <a:rPr sz="3200" b="1" dirty="0">
                <a:latin typeface="Calibri"/>
                <a:cs typeface="Calibri"/>
              </a:rPr>
              <a:t> </a:t>
            </a:r>
            <a:r>
              <a:rPr sz="3200" b="1" spc="-20" dirty="0">
                <a:latin typeface="Calibri"/>
                <a:cs typeface="Calibri"/>
              </a:rPr>
              <a:t>země)</a:t>
            </a:r>
            <a:r>
              <a:rPr sz="3200" b="1" spc="5" dirty="0">
                <a:latin typeface="Calibri"/>
                <a:cs typeface="Calibri"/>
              </a:rPr>
              <a:t> </a:t>
            </a:r>
            <a:r>
              <a:rPr sz="3200" b="1" spc="-5" dirty="0">
                <a:latin typeface="Calibri"/>
                <a:cs typeface="Calibri"/>
              </a:rPr>
              <a:t>až</a:t>
            </a:r>
            <a:r>
              <a:rPr sz="3200" b="1" dirty="0">
                <a:latin typeface="Calibri"/>
                <a:cs typeface="Calibri"/>
              </a:rPr>
              <a:t> </a:t>
            </a:r>
            <a:r>
              <a:rPr sz="3200" b="1" spc="-5" dirty="0">
                <a:latin typeface="Calibri"/>
                <a:cs typeface="Calibri"/>
              </a:rPr>
              <a:t>po</a:t>
            </a:r>
            <a:r>
              <a:rPr sz="3200" b="1" dirty="0">
                <a:latin typeface="Calibri"/>
                <a:cs typeface="Calibri"/>
              </a:rPr>
              <a:t> </a:t>
            </a:r>
            <a:r>
              <a:rPr sz="3200" b="1" spc="-5" dirty="0">
                <a:latin typeface="Calibri"/>
                <a:cs typeface="Calibri"/>
              </a:rPr>
              <a:t>0 </a:t>
            </a:r>
            <a:r>
              <a:rPr sz="3200" b="1" dirty="0">
                <a:latin typeface="Calibri"/>
                <a:cs typeface="Calibri"/>
              </a:rPr>
              <a:t> </a:t>
            </a:r>
            <a:r>
              <a:rPr sz="3200" b="1" spc="-10" dirty="0">
                <a:latin typeface="Calibri"/>
                <a:cs typeface="Calibri"/>
              </a:rPr>
              <a:t>(všudypřítomná</a:t>
            </a:r>
            <a:r>
              <a:rPr sz="3200" b="1" spc="-15" dirty="0">
                <a:latin typeface="Calibri"/>
                <a:cs typeface="Calibri"/>
              </a:rPr>
              <a:t> korupce).</a:t>
            </a:r>
            <a:endParaRPr sz="3200" dirty="0">
              <a:latin typeface="Calibri"/>
              <a:cs typeface="Calibri"/>
            </a:endParaRPr>
          </a:p>
          <a:p>
            <a:pPr marL="355600" marR="5080" indent="-342900">
              <a:lnSpc>
                <a:spcPct val="100000"/>
              </a:lnSpc>
              <a:spcBef>
                <a:spcPts val="770"/>
              </a:spcBef>
              <a:buFont typeface="Arial"/>
              <a:buChar char="•"/>
              <a:tabLst>
                <a:tab pos="354965" algn="l"/>
                <a:tab pos="355600" algn="l"/>
              </a:tabLst>
            </a:pPr>
            <a:r>
              <a:rPr sz="3200" spc="-70" dirty="0">
                <a:latin typeface="Calibri"/>
                <a:cs typeface="Calibri"/>
              </a:rPr>
              <a:t>Tento</a:t>
            </a:r>
            <a:r>
              <a:rPr sz="3200" spc="-5" dirty="0">
                <a:latin typeface="Calibri"/>
                <a:cs typeface="Calibri"/>
              </a:rPr>
              <a:t> </a:t>
            </a:r>
            <a:r>
              <a:rPr sz="3200" spc="-15" dirty="0">
                <a:latin typeface="Calibri"/>
                <a:cs typeface="Calibri"/>
              </a:rPr>
              <a:t>index</a:t>
            </a:r>
            <a:r>
              <a:rPr sz="3200" spc="20" dirty="0">
                <a:latin typeface="Calibri"/>
                <a:cs typeface="Calibri"/>
              </a:rPr>
              <a:t> </a:t>
            </a:r>
            <a:r>
              <a:rPr sz="3200" spc="-5" dirty="0">
                <a:latin typeface="Calibri"/>
                <a:cs typeface="Calibri"/>
              </a:rPr>
              <a:t>se </a:t>
            </a:r>
            <a:r>
              <a:rPr sz="3200" spc="-10" dirty="0">
                <a:latin typeface="Calibri"/>
                <a:cs typeface="Calibri"/>
              </a:rPr>
              <a:t>zaměřuje</a:t>
            </a:r>
            <a:r>
              <a:rPr sz="3200" dirty="0">
                <a:latin typeface="Calibri"/>
                <a:cs typeface="Calibri"/>
              </a:rPr>
              <a:t> </a:t>
            </a:r>
            <a:r>
              <a:rPr sz="3200" spc="-5" dirty="0">
                <a:latin typeface="Calibri"/>
                <a:cs typeface="Calibri"/>
              </a:rPr>
              <a:t>na</a:t>
            </a:r>
            <a:r>
              <a:rPr sz="3200" spc="15" dirty="0">
                <a:latin typeface="Calibri"/>
                <a:cs typeface="Calibri"/>
              </a:rPr>
              <a:t> </a:t>
            </a:r>
            <a:r>
              <a:rPr sz="3200" spc="-25" dirty="0">
                <a:latin typeface="Calibri"/>
                <a:cs typeface="Calibri"/>
              </a:rPr>
              <a:t>korupci</a:t>
            </a:r>
            <a:r>
              <a:rPr sz="3200" spc="10" dirty="0">
                <a:latin typeface="Calibri"/>
                <a:cs typeface="Calibri"/>
              </a:rPr>
              <a:t> </a:t>
            </a:r>
            <a:r>
              <a:rPr sz="3200" spc="-20" dirty="0">
                <a:latin typeface="Calibri"/>
                <a:cs typeface="Calibri"/>
              </a:rPr>
              <a:t>ve</a:t>
            </a:r>
            <a:r>
              <a:rPr sz="3200" dirty="0">
                <a:latin typeface="Calibri"/>
                <a:cs typeface="Calibri"/>
              </a:rPr>
              <a:t> </a:t>
            </a:r>
            <a:r>
              <a:rPr sz="3200" spc="-15" dirty="0">
                <a:latin typeface="Calibri"/>
                <a:cs typeface="Calibri"/>
              </a:rPr>
              <a:t>veřejném </a:t>
            </a:r>
            <a:r>
              <a:rPr sz="3200" spc="-705" dirty="0">
                <a:latin typeface="Calibri"/>
                <a:cs typeface="Calibri"/>
              </a:rPr>
              <a:t> </a:t>
            </a:r>
            <a:r>
              <a:rPr sz="3200" spc="-15" dirty="0">
                <a:latin typeface="Calibri"/>
                <a:cs typeface="Calibri"/>
              </a:rPr>
              <a:t>sektoru</a:t>
            </a:r>
            <a:r>
              <a:rPr sz="3200" spc="-10" dirty="0">
                <a:latin typeface="Calibri"/>
                <a:cs typeface="Calibri"/>
              </a:rPr>
              <a:t> </a:t>
            </a:r>
            <a:r>
              <a:rPr sz="3200" spc="-5" dirty="0">
                <a:latin typeface="Calibri"/>
                <a:cs typeface="Calibri"/>
              </a:rPr>
              <a:t>a</a:t>
            </a:r>
            <a:r>
              <a:rPr sz="3200" dirty="0">
                <a:latin typeface="Calibri"/>
                <a:cs typeface="Calibri"/>
              </a:rPr>
              <a:t> </a:t>
            </a:r>
            <a:r>
              <a:rPr sz="3200" spc="-20" dirty="0">
                <a:latin typeface="Calibri"/>
                <a:cs typeface="Calibri"/>
              </a:rPr>
              <a:t>řadí</a:t>
            </a:r>
            <a:r>
              <a:rPr sz="3200" spc="10" dirty="0">
                <a:latin typeface="Calibri"/>
                <a:cs typeface="Calibri"/>
              </a:rPr>
              <a:t> </a:t>
            </a:r>
            <a:r>
              <a:rPr sz="3200" spc="-20" dirty="0">
                <a:latin typeface="Calibri"/>
                <a:cs typeface="Calibri"/>
              </a:rPr>
              <a:t>země</a:t>
            </a:r>
            <a:r>
              <a:rPr sz="3200" spc="-5" dirty="0">
                <a:latin typeface="Calibri"/>
                <a:cs typeface="Calibri"/>
              </a:rPr>
              <a:t> podle</a:t>
            </a:r>
            <a:r>
              <a:rPr sz="3200" spc="5" dirty="0">
                <a:latin typeface="Calibri"/>
                <a:cs typeface="Calibri"/>
              </a:rPr>
              <a:t> </a:t>
            </a:r>
            <a:r>
              <a:rPr sz="3200" spc="-10" dirty="0">
                <a:latin typeface="Calibri"/>
                <a:cs typeface="Calibri"/>
              </a:rPr>
              <a:t>stupně</a:t>
            </a:r>
            <a:r>
              <a:rPr sz="3200" spc="20" dirty="0">
                <a:latin typeface="Calibri"/>
                <a:cs typeface="Calibri"/>
              </a:rPr>
              <a:t> </a:t>
            </a:r>
            <a:r>
              <a:rPr sz="3200" dirty="0">
                <a:latin typeface="Calibri"/>
                <a:cs typeface="Calibri"/>
              </a:rPr>
              <a:t>vnímání </a:t>
            </a:r>
            <a:r>
              <a:rPr sz="3200" spc="5" dirty="0">
                <a:latin typeface="Calibri"/>
                <a:cs typeface="Calibri"/>
              </a:rPr>
              <a:t> </a:t>
            </a:r>
            <a:r>
              <a:rPr sz="3200" spc="-20" dirty="0">
                <a:latin typeface="Calibri"/>
                <a:cs typeface="Calibri"/>
              </a:rPr>
              <a:t>existence</a:t>
            </a:r>
            <a:r>
              <a:rPr sz="3200" spc="5" dirty="0">
                <a:latin typeface="Calibri"/>
                <a:cs typeface="Calibri"/>
              </a:rPr>
              <a:t> </a:t>
            </a:r>
            <a:r>
              <a:rPr sz="3200" spc="-25" dirty="0">
                <a:latin typeface="Calibri"/>
                <a:cs typeface="Calibri"/>
              </a:rPr>
              <a:t>korupce</a:t>
            </a:r>
            <a:r>
              <a:rPr sz="3200" spc="5" dirty="0">
                <a:latin typeface="Calibri"/>
                <a:cs typeface="Calibri"/>
              </a:rPr>
              <a:t> </a:t>
            </a:r>
            <a:r>
              <a:rPr sz="3200" spc="-10" dirty="0">
                <a:latin typeface="Calibri"/>
                <a:cs typeface="Calibri"/>
              </a:rPr>
              <a:t>mezi</a:t>
            </a:r>
            <a:r>
              <a:rPr sz="3200" dirty="0">
                <a:latin typeface="Calibri"/>
                <a:cs typeface="Calibri"/>
              </a:rPr>
              <a:t> </a:t>
            </a:r>
            <a:r>
              <a:rPr sz="3200" spc="-10" dirty="0">
                <a:latin typeface="Calibri"/>
                <a:cs typeface="Calibri"/>
              </a:rPr>
              <a:t>úředníky</a:t>
            </a:r>
            <a:r>
              <a:rPr sz="3200" spc="20" dirty="0">
                <a:latin typeface="Calibri"/>
                <a:cs typeface="Calibri"/>
              </a:rPr>
              <a:t> </a:t>
            </a:r>
            <a:r>
              <a:rPr sz="3200" spc="-15" dirty="0">
                <a:latin typeface="Calibri"/>
                <a:cs typeface="Calibri"/>
              </a:rPr>
              <a:t>veřejné</a:t>
            </a:r>
            <a:r>
              <a:rPr sz="3200" spc="10" dirty="0">
                <a:latin typeface="Calibri"/>
                <a:cs typeface="Calibri"/>
              </a:rPr>
              <a:t> </a:t>
            </a:r>
            <a:r>
              <a:rPr sz="3200" spc="-25" dirty="0">
                <a:latin typeface="Calibri"/>
                <a:cs typeface="Calibri"/>
              </a:rPr>
              <a:t>správy </a:t>
            </a:r>
            <a:r>
              <a:rPr sz="3200" spc="-20" dirty="0">
                <a:latin typeface="Calibri"/>
                <a:cs typeface="Calibri"/>
              </a:rPr>
              <a:t> </a:t>
            </a:r>
            <a:r>
              <a:rPr sz="3200" spc="-5" dirty="0">
                <a:latin typeface="Calibri"/>
                <a:cs typeface="Calibri"/>
              </a:rPr>
              <a:t>a</a:t>
            </a:r>
            <a:r>
              <a:rPr sz="3200" spc="-10" dirty="0">
                <a:latin typeface="Calibri"/>
                <a:cs typeface="Calibri"/>
              </a:rPr>
              <a:t> </a:t>
            </a:r>
            <a:r>
              <a:rPr sz="3200" spc="-30" dirty="0">
                <a:latin typeface="Calibri"/>
                <a:cs typeface="Calibri"/>
              </a:rPr>
              <a:t>politiky.</a:t>
            </a:r>
            <a:r>
              <a:rPr sz="3200" spc="25" dirty="0">
                <a:latin typeface="Calibri"/>
                <a:cs typeface="Calibri"/>
              </a:rPr>
              <a:t> </a:t>
            </a:r>
            <a:r>
              <a:rPr sz="3200" spc="-5" dirty="0">
                <a:latin typeface="Calibri"/>
                <a:cs typeface="Calibri"/>
              </a:rPr>
              <a:t>CPI</a:t>
            </a:r>
            <a:r>
              <a:rPr sz="3200" spc="5" dirty="0">
                <a:latin typeface="Calibri"/>
                <a:cs typeface="Calibri"/>
              </a:rPr>
              <a:t> </a:t>
            </a:r>
            <a:r>
              <a:rPr sz="3200" spc="-10" dirty="0">
                <a:latin typeface="Calibri"/>
                <a:cs typeface="Calibri"/>
              </a:rPr>
              <a:t>však</a:t>
            </a:r>
            <a:r>
              <a:rPr sz="3200" spc="-5" dirty="0">
                <a:latin typeface="Calibri"/>
                <a:cs typeface="Calibri"/>
              </a:rPr>
              <a:t> </a:t>
            </a:r>
            <a:r>
              <a:rPr sz="3200" spc="-20" dirty="0">
                <a:latin typeface="Calibri"/>
                <a:cs typeface="Calibri"/>
              </a:rPr>
              <a:t>pouze</a:t>
            </a:r>
            <a:r>
              <a:rPr sz="3200" spc="10" dirty="0">
                <a:latin typeface="Calibri"/>
                <a:cs typeface="Calibri"/>
              </a:rPr>
              <a:t> </a:t>
            </a:r>
            <a:r>
              <a:rPr sz="3200" spc="-15" dirty="0">
                <a:latin typeface="Calibri"/>
                <a:cs typeface="Calibri"/>
              </a:rPr>
              <a:t>ukazuje</a:t>
            </a:r>
            <a:r>
              <a:rPr sz="3200" dirty="0">
                <a:latin typeface="Calibri"/>
                <a:cs typeface="Calibri"/>
              </a:rPr>
              <a:t> </a:t>
            </a:r>
            <a:r>
              <a:rPr sz="3200" spc="-5" dirty="0">
                <a:latin typeface="Calibri"/>
                <a:cs typeface="Calibri"/>
              </a:rPr>
              <a:t>na</a:t>
            </a:r>
            <a:r>
              <a:rPr sz="3200" spc="10" dirty="0">
                <a:latin typeface="Calibri"/>
                <a:cs typeface="Calibri"/>
              </a:rPr>
              <a:t> </a:t>
            </a:r>
            <a:r>
              <a:rPr sz="3200" spc="-10" dirty="0">
                <a:latin typeface="Calibri"/>
                <a:cs typeface="Calibri"/>
              </a:rPr>
              <a:t>příjemce </a:t>
            </a:r>
            <a:r>
              <a:rPr sz="3200" spc="-5" dirty="0">
                <a:latin typeface="Calibri"/>
                <a:cs typeface="Calibri"/>
              </a:rPr>
              <a:t> </a:t>
            </a:r>
            <a:r>
              <a:rPr sz="3200" spc="-10" dirty="0">
                <a:latin typeface="Calibri"/>
                <a:cs typeface="Calibri"/>
              </a:rPr>
              <a:t>úplatků.</a:t>
            </a:r>
            <a:endParaRPr sz="3200" dirty="0">
              <a:latin typeface="Calibri"/>
              <a:cs typeface="Calibri"/>
            </a:endParaRPr>
          </a:p>
        </p:txBody>
      </p:sp>
      <p:sp>
        <p:nvSpPr>
          <p:cNvPr id="3" name="object 3"/>
          <p:cNvSpPr txBox="1">
            <a:spLocks noGrp="1"/>
          </p:cNvSpPr>
          <p:nvPr>
            <p:ph type="sldNum" sz="quarter" idx="4294967295"/>
          </p:nvPr>
        </p:nvSpPr>
        <p:spPr>
          <a:xfrm>
            <a:off x="6553200" y="6356350"/>
            <a:ext cx="2133600" cy="365125"/>
          </a:xfrm>
          <a:prstGeom prst="rect">
            <a:avLst/>
          </a:prstGeom>
        </p:spPr>
        <p:txBody>
          <a:bodyPr vert="horz" wrap="square" lIns="0" tIns="0" rIns="0" bIns="0" rtlCol="0">
            <a:spAutoFit/>
          </a:bodyPr>
          <a:lstStyle/>
          <a:p>
            <a:pPr marL="38100">
              <a:lnSpc>
                <a:spcPts val="1810"/>
              </a:lnSpc>
            </a:pPr>
            <a:fld id="{81D60167-4931-47E6-BA6A-407CBD079E47}" type="slidenum">
              <a:rPr dirty="0"/>
              <a:t>35</a:t>
            </a:fld>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2391" y="137413"/>
            <a:ext cx="8093709" cy="5790688"/>
          </a:xfrm>
          <a:prstGeom prst="rect">
            <a:avLst/>
          </a:prstGeom>
        </p:spPr>
        <p:txBody>
          <a:bodyPr vert="horz" wrap="square" lIns="0" tIns="12065" rIns="0" bIns="0" rtlCol="0">
            <a:spAutoFit/>
          </a:bodyPr>
          <a:lstStyle/>
          <a:p>
            <a:pPr marL="365760" algn="ctr">
              <a:lnSpc>
                <a:spcPct val="100000"/>
              </a:lnSpc>
              <a:spcBef>
                <a:spcPts val="95"/>
              </a:spcBef>
            </a:pPr>
            <a:endParaRPr lang="cs-CZ" sz="4400" b="1" spc="-5" dirty="0">
              <a:solidFill>
                <a:srgbClr val="C00000"/>
              </a:solidFill>
              <a:latin typeface="Calibri"/>
              <a:cs typeface="Calibri"/>
            </a:endParaRPr>
          </a:p>
          <a:p>
            <a:pPr marL="365760" algn="ctr">
              <a:lnSpc>
                <a:spcPct val="100000"/>
              </a:lnSpc>
              <a:spcBef>
                <a:spcPts val="95"/>
              </a:spcBef>
            </a:pPr>
            <a:r>
              <a:rPr sz="4400" b="1" spc="-5" dirty="0">
                <a:solidFill>
                  <a:srgbClr val="C00000"/>
                </a:solidFill>
                <a:latin typeface="Calibri"/>
                <a:cs typeface="Calibri"/>
              </a:rPr>
              <a:t>BPI</a:t>
            </a:r>
            <a:endParaRPr sz="4400" dirty="0">
              <a:solidFill>
                <a:srgbClr val="C00000"/>
              </a:solidFill>
              <a:latin typeface="Calibri"/>
              <a:cs typeface="Calibri"/>
            </a:endParaRPr>
          </a:p>
          <a:p>
            <a:pPr marL="393700" marR="270510" indent="-342900">
              <a:lnSpc>
                <a:spcPct val="100000"/>
              </a:lnSpc>
              <a:buFont typeface="Arial"/>
              <a:buChar char="•"/>
              <a:tabLst>
                <a:tab pos="393065" algn="l"/>
                <a:tab pos="393700" algn="l"/>
              </a:tabLst>
            </a:pPr>
            <a:r>
              <a:rPr sz="2800" spc="-5" dirty="0">
                <a:latin typeface="Calibri"/>
                <a:cs typeface="Calibri"/>
              </a:rPr>
              <a:t>od </a:t>
            </a:r>
            <a:r>
              <a:rPr sz="2800" spc="-30" dirty="0">
                <a:latin typeface="Calibri"/>
                <a:cs typeface="Calibri"/>
              </a:rPr>
              <a:t>roku</a:t>
            </a:r>
            <a:r>
              <a:rPr sz="2800" dirty="0">
                <a:latin typeface="Calibri"/>
                <a:cs typeface="Calibri"/>
              </a:rPr>
              <a:t> </a:t>
            </a:r>
            <a:r>
              <a:rPr sz="2800" spc="-5" dirty="0">
                <a:latin typeface="Calibri"/>
                <a:cs typeface="Calibri"/>
              </a:rPr>
              <a:t>1999</a:t>
            </a:r>
            <a:r>
              <a:rPr sz="2800" spc="15" dirty="0">
                <a:latin typeface="Calibri"/>
                <a:cs typeface="Calibri"/>
              </a:rPr>
              <a:t> </a:t>
            </a:r>
            <a:r>
              <a:rPr sz="2800" spc="-25" dirty="0">
                <a:latin typeface="Calibri"/>
                <a:cs typeface="Calibri"/>
              </a:rPr>
              <a:t>zavedla</a:t>
            </a:r>
            <a:r>
              <a:rPr sz="2800" spc="15" dirty="0">
                <a:latin typeface="Calibri"/>
                <a:cs typeface="Calibri"/>
              </a:rPr>
              <a:t> </a:t>
            </a:r>
            <a:r>
              <a:rPr sz="2800" spc="-5" dirty="0">
                <a:latin typeface="Calibri"/>
                <a:cs typeface="Calibri"/>
              </a:rPr>
              <a:t>TI</a:t>
            </a:r>
            <a:r>
              <a:rPr sz="2800" spc="20" dirty="0">
                <a:latin typeface="Calibri"/>
                <a:cs typeface="Calibri"/>
              </a:rPr>
              <a:t> </a:t>
            </a:r>
            <a:r>
              <a:rPr sz="2800" b="1" spc="-15" dirty="0">
                <a:latin typeface="Calibri"/>
                <a:cs typeface="Calibri"/>
              </a:rPr>
              <a:t>Index</a:t>
            </a:r>
            <a:r>
              <a:rPr sz="2800" b="1" spc="-5" dirty="0">
                <a:latin typeface="Calibri"/>
                <a:cs typeface="Calibri"/>
              </a:rPr>
              <a:t> </a:t>
            </a:r>
            <a:r>
              <a:rPr sz="2800" b="1" spc="-15" dirty="0">
                <a:latin typeface="Calibri"/>
                <a:cs typeface="Calibri"/>
              </a:rPr>
              <a:t>plátců</a:t>
            </a:r>
            <a:r>
              <a:rPr sz="2800" b="1" spc="-5" dirty="0">
                <a:latin typeface="Calibri"/>
                <a:cs typeface="Calibri"/>
              </a:rPr>
              <a:t> </a:t>
            </a:r>
            <a:r>
              <a:rPr sz="2800" b="1" spc="-10" dirty="0">
                <a:latin typeface="Calibri"/>
                <a:cs typeface="Calibri"/>
              </a:rPr>
              <a:t>úplatků </a:t>
            </a:r>
            <a:r>
              <a:rPr sz="2800" b="1" spc="-710" dirty="0">
                <a:latin typeface="Calibri"/>
                <a:cs typeface="Calibri"/>
              </a:rPr>
              <a:t> </a:t>
            </a:r>
            <a:r>
              <a:rPr sz="2800" i="1" spc="-5" dirty="0">
                <a:latin typeface="Calibri"/>
                <a:cs typeface="Calibri"/>
              </a:rPr>
              <a:t>(Bribe</a:t>
            </a:r>
            <a:r>
              <a:rPr sz="2800" i="1" spc="-10" dirty="0">
                <a:latin typeface="Calibri"/>
                <a:cs typeface="Calibri"/>
              </a:rPr>
              <a:t> </a:t>
            </a:r>
            <a:r>
              <a:rPr sz="2800" i="1" spc="-15" dirty="0">
                <a:latin typeface="Calibri"/>
                <a:cs typeface="Calibri"/>
              </a:rPr>
              <a:t>Payers</a:t>
            </a:r>
            <a:r>
              <a:rPr sz="2800" i="1" spc="20" dirty="0">
                <a:latin typeface="Calibri"/>
                <a:cs typeface="Calibri"/>
              </a:rPr>
              <a:t> </a:t>
            </a:r>
            <a:r>
              <a:rPr sz="2800" i="1" spc="-15" dirty="0">
                <a:latin typeface="Calibri"/>
                <a:cs typeface="Calibri"/>
              </a:rPr>
              <a:t>Index:</a:t>
            </a:r>
            <a:r>
              <a:rPr sz="2800" i="1" spc="15" dirty="0">
                <a:latin typeface="Calibri"/>
                <a:cs typeface="Calibri"/>
              </a:rPr>
              <a:t> </a:t>
            </a:r>
            <a:r>
              <a:rPr sz="2800" i="1" spc="-5" dirty="0">
                <a:latin typeface="Calibri"/>
                <a:cs typeface="Calibri"/>
              </a:rPr>
              <a:t>BPI),</a:t>
            </a:r>
            <a:r>
              <a:rPr sz="2800" i="1" spc="40" dirty="0">
                <a:latin typeface="Calibri"/>
                <a:cs typeface="Calibri"/>
              </a:rPr>
              <a:t> </a:t>
            </a:r>
            <a:r>
              <a:rPr sz="2800" spc="-15" dirty="0">
                <a:latin typeface="Calibri"/>
                <a:cs typeface="Calibri"/>
              </a:rPr>
              <a:t>který</a:t>
            </a:r>
            <a:r>
              <a:rPr sz="2800" dirty="0">
                <a:latin typeface="Calibri"/>
                <a:cs typeface="Calibri"/>
              </a:rPr>
              <a:t> </a:t>
            </a:r>
            <a:r>
              <a:rPr sz="2800" spc="-20" dirty="0">
                <a:latin typeface="Calibri"/>
                <a:cs typeface="Calibri"/>
              </a:rPr>
              <a:t>seřazuje </a:t>
            </a:r>
            <a:r>
              <a:rPr sz="2800" spc="-15" dirty="0">
                <a:latin typeface="Calibri"/>
                <a:cs typeface="Calibri"/>
              </a:rPr>
              <a:t> </a:t>
            </a:r>
            <a:r>
              <a:rPr sz="2800" spc="-10" dirty="0">
                <a:latin typeface="Calibri"/>
                <a:cs typeface="Calibri"/>
              </a:rPr>
              <a:t>exportující</a:t>
            </a:r>
            <a:r>
              <a:rPr sz="2800" spc="-5" dirty="0">
                <a:latin typeface="Calibri"/>
                <a:cs typeface="Calibri"/>
              </a:rPr>
              <a:t> </a:t>
            </a:r>
            <a:r>
              <a:rPr sz="2800" spc="-20" dirty="0">
                <a:latin typeface="Calibri"/>
                <a:cs typeface="Calibri"/>
              </a:rPr>
              <a:t>země</a:t>
            </a:r>
            <a:r>
              <a:rPr sz="2800" spc="-5" dirty="0">
                <a:latin typeface="Calibri"/>
                <a:cs typeface="Calibri"/>
              </a:rPr>
              <a:t> </a:t>
            </a:r>
            <a:r>
              <a:rPr sz="2800" spc="-35" dirty="0">
                <a:latin typeface="Calibri"/>
                <a:cs typeface="Calibri"/>
              </a:rPr>
              <a:t>světa</a:t>
            </a:r>
            <a:r>
              <a:rPr sz="2800" spc="15" dirty="0">
                <a:latin typeface="Calibri"/>
                <a:cs typeface="Calibri"/>
              </a:rPr>
              <a:t> </a:t>
            </a:r>
            <a:r>
              <a:rPr sz="2800" spc="-5" dirty="0">
                <a:latin typeface="Calibri"/>
                <a:cs typeface="Calibri"/>
              </a:rPr>
              <a:t>podle</a:t>
            </a:r>
            <a:r>
              <a:rPr sz="2800" spc="5" dirty="0">
                <a:latin typeface="Calibri"/>
                <a:cs typeface="Calibri"/>
              </a:rPr>
              <a:t> </a:t>
            </a:r>
            <a:r>
              <a:rPr sz="2800" spc="-5" dirty="0">
                <a:latin typeface="Calibri"/>
                <a:cs typeface="Calibri"/>
              </a:rPr>
              <a:t>jejich </a:t>
            </a:r>
            <a:r>
              <a:rPr sz="2800" spc="-10" dirty="0">
                <a:latin typeface="Calibri"/>
                <a:cs typeface="Calibri"/>
              </a:rPr>
              <a:t>sklonu</a:t>
            </a:r>
            <a:r>
              <a:rPr sz="2800" spc="15" dirty="0">
                <a:latin typeface="Calibri"/>
                <a:cs typeface="Calibri"/>
              </a:rPr>
              <a:t> </a:t>
            </a:r>
            <a:r>
              <a:rPr sz="2800" spc="-5" dirty="0">
                <a:latin typeface="Calibri"/>
                <a:cs typeface="Calibri"/>
              </a:rPr>
              <a:t>k </a:t>
            </a:r>
            <a:r>
              <a:rPr sz="2800" dirty="0">
                <a:latin typeface="Calibri"/>
                <a:cs typeface="Calibri"/>
              </a:rPr>
              <a:t> </a:t>
            </a:r>
            <a:r>
              <a:rPr sz="2800" spc="-10" dirty="0">
                <a:latin typeface="Calibri"/>
                <a:cs typeface="Calibri"/>
              </a:rPr>
              <a:t>uplácení.</a:t>
            </a:r>
            <a:endParaRPr sz="2800" dirty="0">
              <a:latin typeface="Calibri"/>
              <a:cs typeface="Calibri"/>
            </a:endParaRPr>
          </a:p>
          <a:p>
            <a:pPr marL="393700" marR="90805" indent="-342900">
              <a:lnSpc>
                <a:spcPct val="100000"/>
              </a:lnSpc>
              <a:spcBef>
                <a:spcPts val="770"/>
              </a:spcBef>
              <a:buFont typeface="Arial"/>
              <a:buChar char="•"/>
              <a:tabLst>
                <a:tab pos="393065" algn="l"/>
                <a:tab pos="393700" algn="l"/>
              </a:tabLst>
            </a:pPr>
            <a:r>
              <a:rPr sz="2800" spc="-5" dirty="0">
                <a:latin typeface="Calibri"/>
                <a:cs typeface="Calibri"/>
              </a:rPr>
              <a:t>Je obtížné</a:t>
            </a:r>
            <a:r>
              <a:rPr sz="2800" spc="15" dirty="0">
                <a:latin typeface="Calibri"/>
                <a:cs typeface="Calibri"/>
              </a:rPr>
              <a:t> </a:t>
            </a:r>
            <a:r>
              <a:rPr sz="2800" spc="-20" dirty="0">
                <a:latin typeface="Calibri"/>
                <a:cs typeface="Calibri"/>
              </a:rPr>
              <a:t>založit</a:t>
            </a:r>
            <a:r>
              <a:rPr sz="2800" spc="10" dirty="0">
                <a:latin typeface="Calibri"/>
                <a:cs typeface="Calibri"/>
              </a:rPr>
              <a:t> </a:t>
            </a:r>
            <a:r>
              <a:rPr sz="2800" spc="-20" dirty="0">
                <a:latin typeface="Calibri"/>
                <a:cs typeface="Calibri"/>
              </a:rPr>
              <a:t>srovnávání</a:t>
            </a:r>
            <a:r>
              <a:rPr sz="2800" spc="10" dirty="0">
                <a:latin typeface="Calibri"/>
                <a:cs typeface="Calibri"/>
              </a:rPr>
              <a:t> </a:t>
            </a:r>
            <a:r>
              <a:rPr sz="2800" spc="-15" dirty="0">
                <a:latin typeface="Calibri"/>
                <a:cs typeface="Calibri"/>
              </a:rPr>
              <a:t>úrovně</a:t>
            </a:r>
            <a:r>
              <a:rPr sz="2800" spc="15" dirty="0">
                <a:latin typeface="Calibri"/>
                <a:cs typeface="Calibri"/>
              </a:rPr>
              <a:t> </a:t>
            </a:r>
            <a:r>
              <a:rPr sz="2800" spc="-25" dirty="0">
                <a:latin typeface="Calibri"/>
                <a:cs typeface="Calibri"/>
              </a:rPr>
              <a:t>korupce</a:t>
            </a:r>
            <a:r>
              <a:rPr sz="2800" spc="-5" dirty="0">
                <a:latin typeface="Calibri"/>
                <a:cs typeface="Calibri"/>
              </a:rPr>
              <a:t> v </a:t>
            </a:r>
            <a:r>
              <a:rPr sz="2800" spc="-710" dirty="0">
                <a:latin typeface="Calibri"/>
                <a:cs typeface="Calibri"/>
              </a:rPr>
              <a:t> </a:t>
            </a:r>
            <a:r>
              <a:rPr sz="2800" spc="-15" dirty="0">
                <a:latin typeface="Calibri"/>
                <a:cs typeface="Calibri"/>
              </a:rPr>
              <a:t>různých</a:t>
            </a:r>
            <a:r>
              <a:rPr sz="2800" spc="5" dirty="0">
                <a:latin typeface="Calibri"/>
                <a:cs typeface="Calibri"/>
              </a:rPr>
              <a:t> </a:t>
            </a:r>
            <a:r>
              <a:rPr sz="2800" spc="-15" dirty="0">
                <a:latin typeface="Calibri"/>
                <a:cs typeface="Calibri"/>
              </a:rPr>
              <a:t>zemích</a:t>
            </a:r>
            <a:r>
              <a:rPr sz="2800" spc="10" dirty="0">
                <a:latin typeface="Calibri"/>
                <a:cs typeface="Calibri"/>
              </a:rPr>
              <a:t> </a:t>
            </a:r>
            <a:r>
              <a:rPr sz="2800" spc="-5" dirty="0">
                <a:latin typeface="Calibri"/>
                <a:cs typeface="Calibri"/>
              </a:rPr>
              <a:t>na</a:t>
            </a:r>
            <a:r>
              <a:rPr sz="2800" dirty="0">
                <a:latin typeface="Calibri"/>
                <a:cs typeface="Calibri"/>
              </a:rPr>
              <a:t> </a:t>
            </a:r>
            <a:r>
              <a:rPr sz="2800" spc="-5" dirty="0">
                <a:latin typeface="Calibri"/>
                <a:cs typeface="Calibri"/>
              </a:rPr>
              <a:t>primárních</a:t>
            </a:r>
            <a:r>
              <a:rPr sz="2800" spc="10" dirty="0">
                <a:latin typeface="Calibri"/>
                <a:cs typeface="Calibri"/>
              </a:rPr>
              <a:t> </a:t>
            </a:r>
            <a:r>
              <a:rPr sz="2800" spc="-10" dirty="0">
                <a:latin typeface="Calibri"/>
                <a:cs typeface="Calibri"/>
              </a:rPr>
              <a:t>empirických </a:t>
            </a:r>
            <a:r>
              <a:rPr sz="2800" spc="-5" dirty="0">
                <a:latin typeface="Calibri"/>
                <a:cs typeface="Calibri"/>
              </a:rPr>
              <a:t> </a:t>
            </a:r>
            <a:r>
              <a:rPr sz="2800" spc="-15" dirty="0">
                <a:latin typeface="Calibri"/>
                <a:cs typeface="Calibri"/>
              </a:rPr>
              <a:t>datech,</a:t>
            </a:r>
            <a:r>
              <a:rPr sz="2800" spc="10" dirty="0">
                <a:latin typeface="Calibri"/>
                <a:cs typeface="Calibri"/>
              </a:rPr>
              <a:t> </a:t>
            </a:r>
            <a:r>
              <a:rPr sz="2800" spc="-10" dirty="0">
                <a:latin typeface="Calibri"/>
                <a:cs typeface="Calibri"/>
              </a:rPr>
              <a:t>například</a:t>
            </a:r>
            <a:r>
              <a:rPr sz="2800" spc="25" dirty="0">
                <a:latin typeface="Calibri"/>
                <a:cs typeface="Calibri"/>
              </a:rPr>
              <a:t> </a:t>
            </a:r>
            <a:r>
              <a:rPr sz="2800" spc="-5" dirty="0">
                <a:latin typeface="Calibri"/>
                <a:cs typeface="Calibri"/>
              </a:rPr>
              <a:t>na</a:t>
            </a:r>
            <a:r>
              <a:rPr sz="2800" spc="5" dirty="0">
                <a:latin typeface="Calibri"/>
                <a:cs typeface="Calibri"/>
              </a:rPr>
              <a:t> </a:t>
            </a:r>
            <a:r>
              <a:rPr sz="2800" spc="-20" dirty="0">
                <a:latin typeface="Calibri"/>
                <a:cs typeface="Calibri"/>
              </a:rPr>
              <a:t>srovnávání</a:t>
            </a:r>
            <a:r>
              <a:rPr sz="2800" spc="20" dirty="0">
                <a:latin typeface="Calibri"/>
                <a:cs typeface="Calibri"/>
              </a:rPr>
              <a:t> </a:t>
            </a:r>
            <a:r>
              <a:rPr sz="2800" spc="-10" dirty="0">
                <a:latin typeface="Calibri"/>
                <a:cs typeface="Calibri"/>
              </a:rPr>
              <a:t>počtu</a:t>
            </a:r>
            <a:endParaRPr sz="2800" dirty="0">
              <a:latin typeface="Calibri"/>
              <a:cs typeface="Calibri"/>
            </a:endParaRPr>
          </a:p>
          <a:p>
            <a:pPr marL="393700" marR="43180">
              <a:lnSpc>
                <a:spcPct val="100000"/>
              </a:lnSpc>
            </a:pPr>
            <a:r>
              <a:rPr sz="2800" spc="-30" dirty="0">
                <a:latin typeface="Calibri"/>
                <a:cs typeface="Calibri"/>
              </a:rPr>
              <a:t>zatčených</a:t>
            </a:r>
            <a:r>
              <a:rPr sz="2800" spc="15" dirty="0">
                <a:latin typeface="Calibri"/>
                <a:cs typeface="Calibri"/>
              </a:rPr>
              <a:t> </a:t>
            </a:r>
            <a:r>
              <a:rPr sz="2800" spc="-5" dirty="0">
                <a:latin typeface="Calibri"/>
                <a:cs typeface="Calibri"/>
              </a:rPr>
              <a:t>či</a:t>
            </a:r>
            <a:r>
              <a:rPr sz="2800" dirty="0">
                <a:latin typeface="Calibri"/>
                <a:cs typeface="Calibri"/>
              </a:rPr>
              <a:t> </a:t>
            </a:r>
            <a:r>
              <a:rPr sz="2800" spc="-5" dirty="0">
                <a:latin typeface="Calibri"/>
                <a:cs typeface="Calibri"/>
              </a:rPr>
              <a:t>počtu</a:t>
            </a:r>
            <a:r>
              <a:rPr sz="2800" spc="10" dirty="0">
                <a:latin typeface="Calibri"/>
                <a:cs typeface="Calibri"/>
              </a:rPr>
              <a:t> </a:t>
            </a:r>
            <a:r>
              <a:rPr sz="2800" spc="-10" dirty="0">
                <a:latin typeface="Calibri"/>
                <a:cs typeface="Calibri"/>
              </a:rPr>
              <a:t>soudních</a:t>
            </a:r>
            <a:r>
              <a:rPr sz="2800" spc="25" dirty="0">
                <a:latin typeface="Calibri"/>
                <a:cs typeface="Calibri"/>
              </a:rPr>
              <a:t> </a:t>
            </a:r>
            <a:r>
              <a:rPr sz="2800" spc="-5" dirty="0">
                <a:latin typeface="Calibri"/>
                <a:cs typeface="Calibri"/>
              </a:rPr>
              <a:t>případů.</a:t>
            </a:r>
            <a:r>
              <a:rPr sz="2800" spc="20" dirty="0">
                <a:latin typeface="Calibri"/>
                <a:cs typeface="Calibri"/>
              </a:rPr>
              <a:t> </a:t>
            </a:r>
            <a:r>
              <a:rPr sz="2800" spc="-60" dirty="0">
                <a:latin typeface="Calibri"/>
                <a:cs typeface="Calibri"/>
              </a:rPr>
              <a:t>Takovéto </a:t>
            </a:r>
            <a:r>
              <a:rPr sz="2800" spc="-705" dirty="0">
                <a:latin typeface="Calibri"/>
                <a:cs typeface="Calibri"/>
              </a:rPr>
              <a:t> </a:t>
            </a:r>
            <a:r>
              <a:rPr sz="2800" spc="-5" dirty="0">
                <a:latin typeface="Calibri"/>
                <a:cs typeface="Calibri"/>
              </a:rPr>
              <a:t>údaje </a:t>
            </a:r>
            <a:r>
              <a:rPr sz="2800" spc="-10" dirty="0">
                <a:latin typeface="Calibri"/>
                <a:cs typeface="Calibri"/>
              </a:rPr>
              <a:t>obecně</a:t>
            </a:r>
            <a:r>
              <a:rPr sz="2800" spc="-5" dirty="0">
                <a:latin typeface="Calibri"/>
                <a:cs typeface="Calibri"/>
              </a:rPr>
              <a:t> </a:t>
            </a:r>
            <a:r>
              <a:rPr sz="2800" spc="-20" dirty="0">
                <a:latin typeface="Calibri"/>
                <a:cs typeface="Calibri"/>
              </a:rPr>
              <a:t>neodrážejí</a:t>
            </a:r>
            <a:r>
              <a:rPr sz="2800" spc="10" dirty="0">
                <a:latin typeface="Calibri"/>
                <a:cs typeface="Calibri"/>
              </a:rPr>
              <a:t> </a:t>
            </a:r>
            <a:r>
              <a:rPr sz="2800" spc="-25" dirty="0">
                <a:latin typeface="Calibri"/>
                <a:cs typeface="Calibri"/>
              </a:rPr>
              <a:t>opravdovou</a:t>
            </a:r>
            <a:r>
              <a:rPr sz="2800" spc="20" dirty="0">
                <a:latin typeface="Calibri"/>
                <a:cs typeface="Calibri"/>
              </a:rPr>
              <a:t> </a:t>
            </a:r>
            <a:r>
              <a:rPr sz="2800" spc="-20" dirty="0">
                <a:latin typeface="Calibri"/>
                <a:cs typeface="Calibri"/>
              </a:rPr>
              <a:t>úroveň </a:t>
            </a:r>
            <a:r>
              <a:rPr sz="2800" spc="-15" dirty="0">
                <a:latin typeface="Calibri"/>
                <a:cs typeface="Calibri"/>
              </a:rPr>
              <a:t> </a:t>
            </a:r>
            <a:r>
              <a:rPr sz="2800" spc="-25" dirty="0">
                <a:latin typeface="Calibri"/>
                <a:cs typeface="Calibri"/>
              </a:rPr>
              <a:t>korupce</a:t>
            </a:r>
            <a:r>
              <a:rPr sz="2800" spc="-5" dirty="0">
                <a:latin typeface="Calibri"/>
                <a:cs typeface="Calibri"/>
              </a:rPr>
              <a:t> v</a:t>
            </a:r>
            <a:r>
              <a:rPr sz="2800" spc="5" dirty="0">
                <a:latin typeface="Calibri"/>
                <a:cs typeface="Calibri"/>
              </a:rPr>
              <a:t> </a:t>
            </a:r>
            <a:r>
              <a:rPr sz="2800" spc="-10" dirty="0">
                <a:latin typeface="Calibri"/>
                <a:cs typeface="Calibri"/>
              </a:rPr>
              <a:t>příslušné</a:t>
            </a:r>
            <a:r>
              <a:rPr sz="2800" spc="20" dirty="0">
                <a:latin typeface="Calibri"/>
                <a:cs typeface="Calibri"/>
              </a:rPr>
              <a:t> </a:t>
            </a:r>
            <a:r>
              <a:rPr sz="2800" spc="-20" dirty="0">
                <a:latin typeface="Calibri"/>
                <a:cs typeface="Calibri"/>
              </a:rPr>
              <a:t>zemi,</a:t>
            </a:r>
            <a:r>
              <a:rPr sz="2800" dirty="0">
                <a:latin typeface="Calibri"/>
                <a:cs typeface="Calibri"/>
              </a:rPr>
              <a:t> </a:t>
            </a:r>
            <a:r>
              <a:rPr sz="2800" spc="-5" dirty="0">
                <a:latin typeface="Calibri"/>
                <a:cs typeface="Calibri"/>
              </a:rPr>
              <a:t>ale</a:t>
            </a:r>
            <a:r>
              <a:rPr sz="2800" spc="10" dirty="0">
                <a:latin typeface="Calibri"/>
                <a:cs typeface="Calibri"/>
              </a:rPr>
              <a:t> </a:t>
            </a:r>
            <a:r>
              <a:rPr sz="2800" spc="-5" dirty="0">
                <a:latin typeface="Calibri"/>
                <a:cs typeface="Calibri"/>
              </a:rPr>
              <a:t>spíše</a:t>
            </a:r>
            <a:r>
              <a:rPr sz="2800" dirty="0">
                <a:latin typeface="Calibri"/>
                <a:cs typeface="Calibri"/>
              </a:rPr>
              <a:t> </a:t>
            </a:r>
            <a:r>
              <a:rPr sz="2800" spc="-10" dirty="0">
                <a:latin typeface="Calibri"/>
                <a:cs typeface="Calibri"/>
              </a:rPr>
              <a:t>schopnost </a:t>
            </a:r>
            <a:r>
              <a:rPr sz="2800" spc="-5" dirty="0">
                <a:latin typeface="Calibri"/>
                <a:cs typeface="Calibri"/>
              </a:rPr>
              <a:t> </a:t>
            </a:r>
            <a:r>
              <a:rPr sz="2800" spc="-10" dirty="0">
                <a:latin typeface="Calibri"/>
                <a:cs typeface="Calibri"/>
              </a:rPr>
              <a:t>žalobců,</a:t>
            </a:r>
            <a:r>
              <a:rPr sz="2800" spc="15" dirty="0">
                <a:latin typeface="Calibri"/>
                <a:cs typeface="Calibri"/>
              </a:rPr>
              <a:t> </a:t>
            </a:r>
            <a:r>
              <a:rPr sz="2800" spc="-5" dirty="0">
                <a:latin typeface="Calibri"/>
                <a:cs typeface="Calibri"/>
              </a:rPr>
              <a:t>soudů</a:t>
            </a:r>
            <a:r>
              <a:rPr sz="2800" spc="20" dirty="0">
                <a:latin typeface="Calibri"/>
                <a:cs typeface="Calibri"/>
              </a:rPr>
              <a:t> </a:t>
            </a:r>
            <a:r>
              <a:rPr sz="2800" spc="-5" dirty="0">
                <a:latin typeface="Calibri"/>
                <a:cs typeface="Calibri"/>
              </a:rPr>
              <a:t>či</a:t>
            </a:r>
            <a:r>
              <a:rPr sz="2800" dirty="0">
                <a:latin typeface="Calibri"/>
                <a:cs typeface="Calibri"/>
              </a:rPr>
              <a:t> </a:t>
            </a:r>
            <a:r>
              <a:rPr sz="2800" spc="-5" dirty="0">
                <a:latin typeface="Calibri"/>
                <a:cs typeface="Calibri"/>
              </a:rPr>
              <a:t>médií</a:t>
            </a:r>
            <a:r>
              <a:rPr sz="2800" spc="10" dirty="0">
                <a:latin typeface="Calibri"/>
                <a:cs typeface="Calibri"/>
              </a:rPr>
              <a:t> </a:t>
            </a:r>
            <a:r>
              <a:rPr sz="2800" spc="-25" dirty="0" err="1">
                <a:latin typeface="Calibri"/>
                <a:cs typeface="Calibri"/>
              </a:rPr>
              <a:t>korupci</a:t>
            </a:r>
            <a:r>
              <a:rPr sz="2800" spc="10" dirty="0">
                <a:latin typeface="Calibri"/>
                <a:cs typeface="Calibri"/>
              </a:rPr>
              <a:t> </a:t>
            </a:r>
            <a:r>
              <a:rPr sz="2800" spc="-165" dirty="0" err="1">
                <a:latin typeface="Calibri"/>
                <a:cs typeface="Calibri"/>
              </a:rPr>
              <a:t>odhalovat</a:t>
            </a:r>
            <a:r>
              <a:rPr sz="2800" spc="-165" dirty="0">
                <a:latin typeface="Calibri"/>
                <a:cs typeface="Calibri"/>
              </a:rPr>
              <a:t>.</a:t>
            </a:r>
            <a:endParaRPr sz="2800" dirty="0">
              <a:latin typeface="Calibri"/>
              <a:cs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0491" y="137413"/>
            <a:ext cx="8435975" cy="5688096"/>
          </a:xfrm>
          <a:prstGeom prst="rect">
            <a:avLst/>
          </a:prstGeom>
        </p:spPr>
        <p:txBody>
          <a:bodyPr vert="horz" wrap="square" lIns="0" tIns="12065" rIns="0" bIns="0" rtlCol="0">
            <a:spAutoFit/>
          </a:bodyPr>
          <a:lstStyle/>
          <a:p>
            <a:pPr marR="45720" algn="ctr">
              <a:lnSpc>
                <a:spcPct val="100000"/>
              </a:lnSpc>
              <a:spcBef>
                <a:spcPts val="95"/>
              </a:spcBef>
            </a:pPr>
            <a:endParaRPr lang="cs-CZ" sz="4400" b="1" spc="-10" dirty="0">
              <a:solidFill>
                <a:srgbClr val="C00000"/>
              </a:solidFill>
              <a:latin typeface="Calibri"/>
              <a:cs typeface="Calibri"/>
            </a:endParaRPr>
          </a:p>
          <a:p>
            <a:pPr marR="45720" algn="ctr">
              <a:lnSpc>
                <a:spcPct val="100000"/>
              </a:lnSpc>
              <a:spcBef>
                <a:spcPts val="95"/>
              </a:spcBef>
            </a:pPr>
            <a:r>
              <a:rPr sz="4400" b="1" spc="-10" dirty="0">
                <a:solidFill>
                  <a:srgbClr val="C00000"/>
                </a:solidFill>
                <a:latin typeface="Calibri"/>
                <a:cs typeface="Calibri"/>
              </a:rPr>
              <a:t>GCB</a:t>
            </a:r>
            <a:endParaRPr sz="4400" dirty="0">
              <a:solidFill>
                <a:srgbClr val="C00000"/>
              </a:solidFill>
              <a:latin typeface="Calibri"/>
              <a:cs typeface="Calibri"/>
            </a:endParaRPr>
          </a:p>
          <a:p>
            <a:pPr marL="355600" marR="5080" indent="-342900">
              <a:lnSpc>
                <a:spcPct val="100000"/>
              </a:lnSpc>
              <a:spcBef>
                <a:spcPts val="5"/>
              </a:spcBef>
              <a:buFont typeface="Arial"/>
              <a:buChar char="•"/>
              <a:tabLst>
                <a:tab pos="354965" algn="l"/>
                <a:tab pos="355600" algn="l"/>
              </a:tabLst>
            </a:pPr>
            <a:r>
              <a:rPr sz="2800" spc="-5" dirty="0" err="1">
                <a:latin typeface="Calibri"/>
                <a:cs typeface="Calibri"/>
              </a:rPr>
              <a:t>Dále</a:t>
            </a:r>
            <a:r>
              <a:rPr sz="2800" spc="-10" dirty="0">
                <a:latin typeface="Calibri"/>
                <a:cs typeface="Calibri"/>
              </a:rPr>
              <a:t> </a:t>
            </a:r>
            <a:r>
              <a:rPr sz="2800" spc="-40" dirty="0">
                <a:latin typeface="Calibri"/>
                <a:cs typeface="Calibri"/>
              </a:rPr>
              <a:t>také</a:t>
            </a:r>
            <a:r>
              <a:rPr sz="2800" dirty="0">
                <a:latin typeface="Calibri"/>
                <a:cs typeface="Calibri"/>
              </a:rPr>
              <a:t> </a:t>
            </a:r>
            <a:r>
              <a:rPr sz="2800" spc="-5" dirty="0">
                <a:latin typeface="Calibri"/>
                <a:cs typeface="Calibri"/>
              </a:rPr>
              <a:t>TI</a:t>
            </a:r>
            <a:r>
              <a:rPr sz="2800" spc="10" dirty="0">
                <a:latin typeface="Calibri"/>
                <a:cs typeface="Calibri"/>
              </a:rPr>
              <a:t> </a:t>
            </a:r>
            <a:r>
              <a:rPr sz="2800" spc="-20" dirty="0">
                <a:latin typeface="Calibri"/>
                <a:cs typeface="Calibri"/>
              </a:rPr>
              <a:t>provádí</a:t>
            </a:r>
            <a:r>
              <a:rPr sz="2800" spc="10" dirty="0">
                <a:latin typeface="Calibri"/>
                <a:cs typeface="Calibri"/>
              </a:rPr>
              <a:t> </a:t>
            </a:r>
            <a:r>
              <a:rPr sz="2800" spc="-15" dirty="0">
                <a:latin typeface="Calibri"/>
                <a:cs typeface="Calibri"/>
              </a:rPr>
              <a:t>průzkum</a:t>
            </a:r>
            <a:r>
              <a:rPr sz="2800" spc="20" dirty="0">
                <a:latin typeface="Calibri"/>
                <a:cs typeface="Calibri"/>
              </a:rPr>
              <a:t> </a:t>
            </a:r>
            <a:r>
              <a:rPr sz="2800" spc="-10" dirty="0">
                <a:latin typeface="Calibri"/>
                <a:cs typeface="Calibri"/>
              </a:rPr>
              <a:t>veřejného</a:t>
            </a:r>
            <a:r>
              <a:rPr sz="2800" spc="-5" dirty="0">
                <a:latin typeface="Calibri"/>
                <a:cs typeface="Calibri"/>
              </a:rPr>
              <a:t> mínění </a:t>
            </a:r>
            <a:r>
              <a:rPr sz="2800" dirty="0">
                <a:latin typeface="Calibri"/>
                <a:cs typeface="Calibri"/>
              </a:rPr>
              <a:t> </a:t>
            </a:r>
            <a:r>
              <a:rPr sz="2800" spc="-75" dirty="0">
                <a:latin typeface="Calibri"/>
                <a:cs typeface="Calibri"/>
              </a:rPr>
              <a:t>tzv.</a:t>
            </a:r>
            <a:r>
              <a:rPr sz="2800" spc="-5" dirty="0">
                <a:latin typeface="Calibri"/>
                <a:cs typeface="Calibri"/>
              </a:rPr>
              <a:t> </a:t>
            </a:r>
            <a:r>
              <a:rPr sz="2800" b="1" spc="-10" dirty="0">
                <a:latin typeface="Calibri"/>
                <a:cs typeface="Calibri"/>
              </a:rPr>
              <a:t>Globální</a:t>
            </a:r>
            <a:r>
              <a:rPr sz="2800" b="1" spc="-5" dirty="0">
                <a:latin typeface="Calibri"/>
                <a:cs typeface="Calibri"/>
              </a:rPr>
              <a:t> </a:t>
            </a:r>
            <a:r>
              <a:rPr sz="2800" b="1" spc="-10" dirty="0">
                <a:latin typeface="Calibri"/>
                <a:cs typeface="Calibri"/>
              </a:rPr>
              <a:t>barometr</a:t>
            </a:r>
            <a:r>
              <a:rPr sz="2800" b="1" spc="10" dirty="0">
                <a:latin typeface="Calibri"/>
                <a:cs typeface="Calibri"/>
              </a:rPr>
              <a:t> </a:t>
            </a:r>
            <a:r>
              <a:rPr sz="2800" b="1" spc="-15" dirty="0">
                <a:latin typeface="Calibri"/>
                <a:cs typeface="Calibri"/>
              </a:rPr>
              <a:t>korupce</a:t>
            </a:r>
            <a:r>
              <a:rPr sz="2800" b="1" dirty="0">
                <a:latin typeface="Calibri"/>
                <a:cs typeface="Calibri"/>
              </a:rPr>
              <a:t> </a:t>
            </a:r>
            <a:r>
              <a:rPr sz="2800" i="1" spc="-10" dirty="0">
                <a:latin typeface="Calibri"/>
                <a:cs typeface="Calibri"/>
              </a:rPr>
              <a:t>(Global </a:t>
            </a:r>
            <a:r>
              <a:rPr sz="2800" i="1" spc="-5" dirty="0">
                <a:latin typeface="Calibri"/>
                <a:cs typeface="Calibri"/>
              </a:rPr>
              <a:t> Corruption</a:t>
            </a:r>
            <a:r>
              <a:rPr sz="2800" i="1" spc="10" dirty="0">
                <a:latin typeface="Calibri"/>
                <a:cs typeface="Calibri"/>
              </a:rPr>
              <a:t> </a:t>
            </a:r>
            <a:r>
              <a:rPr sz="2800" i="1" spc="-5" dirty="0">
                <a:latin typeface="Calibri"/>
                <a:cs typeface="Calibri"/>
              </a:rPr>
              <a:t>Barometer)</a:t>
            </a:r>
            <a:r>
              <a:rPr sz="2800" spc="-5" dirty="0">
                <a:latin typeface="Calibri"/>
                <a:cs typeface="Calibri"/>
              </a:rPr>
              <a:t>, </a:t>
            </a:r>
            <a:r>
              <a:rPr sz="2800" spc="-10" dirty="0">
                <a:latin typeface="Calibri"/>
                <a:cs typeface="Calibri"/>
              </a:rPr>
              <a:t>který</a:t>
            </a:r>
            <a:r>
              <a:rPr sz="2800" spc="-5" dirty="0">
                <a:latin typeface="Calibri"/>
                <a:cs typeface="Calibri"/>
              </a:rPr>
              <a:t> se</a:t>
            </a:r>
            <a:r>
              <a:rPr sz="2800" spc="-20" dirty="0">
                <a:latin typeface="Calibri"/>
                <a:cs typeface="Calibri"/>
              </a:rPr>
              <a:t> zabývá</a:t>
            </a:r>
            <a:r>
              <a:rPr sz="2800" spc="15" dirty="0">
                <a:latin typeface="Calibri"/>
                <a:cs typeface="Calibri"/>
              </a:rPr>
              <a:t> </a:t>
            </a:r>
            <a:r>
              <a:rPr sz="2800" spc="-15" dirty="0">
                <a:latin typeface="Calibri"/>
                <a:cs typeface="Calibri"/>
              </a:rPr>
              <a:t>názory </a:t>
            </a:r>
            <a:r>
              <a:rPr sz="2800" spc="-10" dirty="0">
                <a:latin typeface="Calibri"/>
                <a:cs typeface="Calibri"/>
              </a:rPr>
              <a:t> </a:t>
            </a:r>
            <a:r>
              <a:rPr sz="2800" spc="-15" dirty="0">
                <a:latin typeface="Calibri"/>
                <a:cs typeface="Calibri"/>
              </a:rPr>
              <a:t>veřejnosti</a:t>
            </a:r>
            <a:r>
              <a:rPr sz="2800" spc="-5" dirty="0">
                <a:latin typeface="Calibri"/>
                <a:cs typeface="Calibri"/>
              </a:rPr>
              <a:t> na</a:t>
            </a:r>
            <a:r>
              <a:rPr sz="2800" spc="5" dirty="0">
                <a:latin typeface="Calibri"/>
                <a:cs typeface="Calibri"/>
              </a:rPr>
              <a:t> </a:t>
            </a:r>
            <a:r>
              <a:rPr sz="2800" spc="-10" dirty="0">
                <a:latin typeface="Calibri"/>
                <a:cs typeface="Calibri"/>
              </a:rPr>
              <a:t>otázky</a:t>
            </a:r>
            <a:r>
              <a:rPr sz="2800" spc="5" dirty="0">
                <a:latin typeface="Calibri"/>
                <a:cs typeface="Calibri"/>
              </a:rPr>
              <a:t> </a:t>
            </a:r>
            <a:r>
              <a:rPr sz="2800" spc="-25" dirty="0">
                <a:latin typeface="Calibri"/>
                <a:cs typeface="Calibri"/>
              </a:rPr>
              <a:t>korupce</a:t>
            </a:r>
            <a:r>
              <a:rPr sz="2800" dirty="0">
                <a:latin typeface="Calibri"/>
                <a:cs typeface="Calibri"/>
              </a:rPr>
              <a:t> </a:t>
            </a:r>
            <a:r>
              <a:rPr sz="2800" spc="-5" dirty="0">
                <a:latin typeface="Calibri"/>
                <a:cs typeface="Calibri"/>
              </a:rPr>
              <a:t>a</a:t>
            </a:r>
            <a:r>
              <a:rPr sz="2800" spc="5" dirty="0">
                <a:latin typeface="Calibri"/>
                <a:cs typeface="Calibri"/>
              </a:rPr>
              <a:t> </a:t>
            </a:r>
            <a:r>
              <a:rPr sz="2800" spc="-25" dirty="0">
                <a:latin typeface="Calibri"/>
                <a:cs typeface="Calibri"/>
              </a:rPr>
              <a:t>zkoumá</a:t>
            </a:r>
            <a:r>
              <a:rPr sz="2800" spc="15" dirty="0">
                <a:latin typeface="Calibri"/>
                <a:cs typeface="Calibri"/>
              </a:rPr>
              <a:t> </a:t>
            </a:r>
            <a:r>
              <a:rPr sz="2800" spc="-10" dirty="0">
                <a:latin typeface="Calibri"/>
                <a:cs typeface="Calibri"/>
              </a:rPr>
              <a:t>osobní </a:t>
            </a:r>
            <a:r>
              <a:rPr sz="2800" spc="-5" dirty="0">
                <a:latin typeface="Calibri"/>
                <a:cs typeface="Calibri"/>
              </a:rPr>
              <a:t> </a:t>
            </a:r>
            <a:r>
              <a:rPr sz="2800" spc="-15" dirty="0">
                <a:latin typeface="Calibri"/>
                <a:cs typeface="Calibri"/>
              </a:rPr>
              <a:t>zkušenosti</a:t>
            </a:r>
            <a:r>
              <a:rPr sz="2800" spc="-10" dirty="0">
                <a:latin typeface="Calibri"/>
                <a:cs typeface="Calibri"/>
              </a:rPr>
              <a:t> respondentů</a:t>
            </a:r>
            <a:r>
              <a:rPr sz="2800" spc="20" dirty="0">
                <a:latin typeface="Calibri"/>
                <a:cs typeface="Calibri"/>
              </a:rPr>
              <a:t> </a:t>
            </a:r>
            <a:r>
              <a:rPr sz="2800" spc="-5" dirty="0">
                <a:latin typeface="Calibri"/>
                <a:cs typeface="Calibri"/>
              </a:rPr>
              <a:t>s</a:t>
            </a:r>
            <a:r>
              <a:rPr sz="2800" spc="-15" dirty="0">
                <a:latin typeface="Calibri"/>
                <a:cs typeface="Calibri"/>
              </a:rPr>
              <a:t> korupčními</a:t>
            </a:r>
            <a:r>
              <a:rPr sz="2800" spc="10" dirty="0">
                <a:latin typeface="Calibri"/>
                <a:cs typeface="Calibri"/>
              </a:rPr>
              <a:t> </a:t>
            </a:r>
            <a:r>
              <a:rPr sz="2800" spc="-15" dirty="0">
                <a:latin typeface="Calibri"/>
                <a:cs typeface="Calibri"/>
              </a:rPr>
              <a:t>praktikami. </a:t>
            </a:r>
            <a:r>
              <a:rPr sz="2800" spc="-705" dirty="0">
                <a:latin typeface="Calibri"/>
                <a:cs typeface="Calibri"/>
              </a:rPr>
              <a:t> </a:t>
            </a:r>
            <a:r>
              <a:rPr sz="2800" spc="-5" dirty="0">
                <a:latin typeface="Calibri"/>
                <a:cs typeface="Calibri"/>
              </a:rPr>
              <a:t>Jeho</a:t>
            </a:r>
            <a:r>
              <a:rPr sz="2800" dirty="0">
                <a:latin typeface="Calibri"/>
                <a:cs typeface="Calibri"/>
              </a:rPr>
              <a:t> </a:t>
            </a:r>
            <a:r>
              <a:rPr sz="2800" spc="-10" dirty="0">
                <a:latin typeface="Calibri"/>
                <a:cs typeface="Calibri"/>
              </a:rPr>
              <a:t>výsledky</a:t>
            </a:r>
            <a:r>
              <a:rPr sz="2800" spc="20" dirty="0">
                <a:latin typeface="Calibri"/>
                <a:cs typeface="Calibri"/>
              </a:rPr>
              <a:t> </a:t>
            </a:r>
            <a:r>
              <a:rPr sz="2800" spc="-10" dirty="0">
                <a:latin typeface="Calibri"/>
                <a:cs typeface="Calibri"/>
              </a:rPr>
              <a:t>byly</a:t>
            </a:r>
            <a:r>
              <a:rPr sz="2800" spc="10" dirty="0">
                <a:latin typeface="Calibri"/>
                <a:cs typeface="Calibri"/>
              </a:rPr>
              <a:t> </a:t>
            </a:r>
            <a:r>
              <a:rPr sz="2800" spc="-5" dirty="0">
                <a:latin typeface="Calibri"/>
                <a:cs typeface="Calibri"/>
              </a:rPr>
              <a:t>poprvé</a:t>
            </a:r>
            <a:r>
              <a:rPr sz="2800" spc="10" dirty="0">
                <a:latin typeface="Calibri"/>
                <a:cs typeface="Calibri"/>
              </a:rPr>
              <a:t> </a:t>
            </a:r>
            <a:r>
              <a:rPr sz="2800" spc="-20" dirty="0">
                <a:latin typeface="Calibri"/>
                <a:cs typeface="Calibri"/>
              </a:rPr>
              <a:t>zveřejněny</a:t>
            </a:r>
            <a:r>
              <a:rPr sz="2800" dirty="0">
                <a:latin typeface="Calibri"/>
                <a:cs typeface="Calibri"/>
              </a:rPr>
              <a:t> </a:t>
            </a:r>
            <a:r>
              <a:rPr sz="2800" spc="-5" dirty="0">
                <a:latin typeface="Calibri"/>
                <a:cs typeface="Calibri"/>
              </a:rPr>
              <a:t>v</a:t>
            </a:r>
            <a:r>
              <a:rPr sz="2800" spc="5" dirty="0">
                <a:latin typeface="Calibri"/>
                <a:cs typeface="Calibri"/>
              </a:rPr>
              <a:t> </a:t>
            </a:r>
            <a:r>
              <a:rPr sz="2800" spc="-20" dirty="0">
                <a:latin typeface="Calibri"/>
                <a:cs typeface="Calibri"/>
              </a:rPr>
              <a:t>roce</a:t>
            </a:r>
            <a:endParaRPr sz="2800" dirty="0">
              <a:latin typeface="Calibri"/>
              <a:cs typeface="Calibri"/>
            </a:endParaRPr>
          </a:p>
          <a:p>
            <a:pPr marL="355600" marR="600710">
              <a:lnSpc>
                <a:spcPct val="100000"/>
              </a:lnSpc>
            </a:pPr>
            <a:r>
              <a:rPr sz="2800" spc="-5" dirty="0">
                <a:latin typeface="Calibri"/>
                <a:cs typeface="Calibri"/>
              </a:rPr>
              <a:t>2003.</a:t>
            </a:r>
            <a:r>
              <a:rPr sz="2800" spc="10" dirty="0">
                <a:latin typeface="Calibri"/>
                <a:cs typeface="Calibri"/>
              </a:rPr>
              <a:t> </a:t>
            </a:r>
            <a:r>
              <a:rPr sz="2800" spc="-25" dirty="0">
                <a:latin typeface="Calibri"/>
                <a:cs typeface="Calibri"/>
              </a:rPr>
              <a:t>Výzkum</a:t>
            </a:r>
            <a:r>
              <a:rPr sz="2800" dirty="0">
                <a:latin typeface="Calibri"/>
                <a:cs typeface="Calibri"/>
              </a:rPr>
              <a:t> </a:t>
            </a:r>
            <a:r>
              <a:rPr sz="2800" spc="-25" dirty="0">
                <a:latin typeface="Calibri"/>
                <a:cs typeface="Calibri"/>
              </a:rPr>
              <a:t>pro</a:t>
            </a:r>
            <a:r>
              <a:rPr sz="2800" dirty="0">
                <a:latin typeface="Calibri"/>
                <a:cs typeface="Calibri"/>
              </a:rPr>
              <a:t> </a:t>
            </a:r>
            <a:r>
              <a:rPr sz="2800" spc="-30" dirty="0">
                <a:latin typeface="Calibri"/>
                <a:cs typeface="Calibri"/>
              </a:rPr>
              <a:t>Transparency</a:t>
            </a:r>
            <a:r>
              <a:rPr sz="2800" spc="15" dirty="0">
                <a:latin typeface="Calibri"/>
                <a:cs typeface="Calibri"/>
              </a:rPr>
              <a:t> </a:t>
            </a:r>
            <a:r>
              <a:rPr sz="2800" spc="-10" dirty="0">
                <a:latin typeface="Calibri"/>
                <a:cs typeface="Calibri"/>
              </a:rPr>
              <a:t>International </a:t>
            </a:r>
            <a:r>
              <a:rPr sz="2800" spc="-710" dirty="0">
                <a:latin typeface="Calibri"/>
                <a:cs typeface="Calibri"/>
              </a:rPr>
              <a:t> </a:t>
            </a:r>
            <a:r>
              <a:rPr sz="2800" spc="-15" dirty="0">
                <a:latin typeface="Calibri"/>
                <a:cs typeface="Calibri"/>
              </a:rPr>
              <a:t>zajišťuje</a:t>
            </a:r>
            <a:r>
              <a:rPr sz="2800" dirty="0">
                <a:latin typeface="Calibri"/>
                <a:cs typeface="Calibri"/>
              </a:rPr>
              <a:t> </a:t>
            </a:r>
            <a:r>
              <a:rPr sz="2800" spc="-15" dirty="0">
                <a:latin typeface="Calibri"/>
                <a:cs typeface="Calibri"/>
              </a:rPr>
              <a:t>mezinárodní</a:t>
            </a:r>
            <a:r>
              <a:rPr sz="2800" spc="25" dirty="0">
                <a:latin typeface="Calibri"/>
                <a:cs typeface="Calibri"/>
              </a:rPr>
              <a:t> </a:t>
            </a:r>
            <a:r>
              <a:rPr sz="2800" spc="-20" dirty="0">
                <a:latin typeface="Calibri"/>
                <a:cs typeface="Calibri"/>
              </a:rPr>
              <a:t>agentura</a:t>
            </a:r>
            <a:r>
              <a:rPr sz="2800" spc="20" dirty="0">
                <a:latin typeface="Calibri"/>
                <a:cs typeface="Calibri"/>
              </a:rPr>
              <a:t> </a:t>
            </a:r>
            <a:r>
              <a:rPr sz="2800" spc="-5" dirty="0">
                <a:latin typeface="Calibri"/>
                <a:cs typeface="Calibri"/>
              </a:rPr>
              <a:t>Gallup</a:t>
            </a:r>
            <a:endParaRPr sz="2800" dirty="0">
              <a:latin typeface="Calibri"/>
              <a:cs typeface="Calibri"/>
            </a:endParaRPr>
          </a:p>
          <a:p>
            <a:pPr marL="355600" marR="432434">
              <a:lnSpc>
                <a:spcPct val="100000"/>
              </a:lnSpc>
            </a:pPr>
            <a:r>
              <a:rPr sz="2800" spc="-10" dirty="0">
                <a:latin typeface="Calibri"/>
                <a:cs typeface="Calibri"/>
              </a:rPr>
              <a:t>International</a:t>
            </a:r>
            <a:r>
              <a:rPr sz="2800" spc="20" dirty="0">
                <a:latin typeface="Calibri"/>
                <a:cs typeface="Calibri"/>
              </a:rPr>
              <a:t> </a:t>
            </a:r>
            <a:r>
              <a:rPr sz="2800" dirty="0">
                <a:latin typeface="Calibri"/>
                <a:cs typeface="Calibri"/>
              </a:rPr>
              <a:t>v</a:t>
            </a:r>
            <a:r>
              <a:rPr sz="2800" spc="10" dirty="0">
                <a:latin typeface="Calibri"/>
                <a:cs typeface="Calibri"/>
              </a:rPr>
              <a:t> </a:t>
            </a:r>
            <a:r>
              <a:rPr sz="2800" spc="-15" dirty="0">
                <a:latin typeface="Calibri"/>
                <a:cs typeface="Calibri"/>
              </a:rPr>
              <a:t>rámci</a:t>
            </a:r>
            <a:r>
              <a:rPr sz="2800" spc="10" dirty="0">
                <a:latin typeface="Calibri"/>
                <a:cs typeface="Calibri"/>
              </a:rPr>
              <a:t> </a:t>
            </a:r>
            <a:r>
              <a:rPr sz="2800" spc="-20" dirty="0">
                <a:latin typeface="Calibri"/>
                <a:cs typeface="Calibri"/>
              </a:rPr>
              <a:t>celosvětového</a:t>
            </a:r>
            <a:r>
              <a:rPr sz="2800" spc="20" dirty="0">
                <a:latin typeface="Calibri"/>
                <a:cs typeface="Calibri"/>
              </a:rPr>
              <a:t> </a:t>
            </a:r>
            <a:r>
              <a:rPr sz="2800" spc="-15" dirty="0">
                <a:latin typeface="Calibri"/>
                <a:cs typeface="Calibri"/>
              </a:rPr>
              <a:t>průzkumu </a:t>
            </a:r>
            <a:r>
              <a:rPr sz="2800" spc="-705" dirty="0">
                <a:latin typeface="Calibri"/>
                <a:cs typeface="Calibri"/>
              </a:rPr>
              <a:t> </a:t>
            </a:r>
            <a:r>
              <a:rPr sz="2800" spc="-20" dirty="0">
                <a:latin typeface="Calibri"/>
                <a:cs typeface="Calibri"/>
              </a:rPr>
              <a:t>názorů</a:t>
            </a:r>
            <a:r>
              <a:rPr sz="2800" spc="5" dirty="0">
                <a:latin typeface="Calibri"/>
                <a:cs typeface="Calibri"/>
              </a:rPr>
              <a:t> </a:t>
            </a:r>
            <a:r>
              <a:rPr sz="2800" spc="-15" dirty="0">
                <a:latin typeface="Calibri"/>
                <a:cs typeface="Calibri"/>
              </a:rPr>
              <a:t>veřejnosti</a:t>
            </a:r>
            <a:r>
              <a:rPr sz="2800" spc="10" dirty="0">
                <a:latin typeface="Calibri"/>
                <a:cs typeface="Calibri"/>
              </a:rPr>
              <a:t> </a:t>
            </a:r>
            <a:r>
              <a:rPr sz="2800" i="1" spc="-30" dirty="0">
                <a:latin typeface="Calibri"/>
                <a:cs typeface="Calibri"/>
              </a:rPr>
              <a:t>(Voice</a:t>
            </a:r>
            <a:r>
              <a:rPr sz="2800" i="1" spc="5" dirty="0">
                <a:latin typeface="Calibri"/>
                <a:cs typeface="Calibri"/>
              </a:rPr>
              <a:t> </a:t>
            </a:r>
            <a:r>
              <a:rPr sz="2800" i="1" spc="-5" dirty="0">
                <a:latin typeface="Calibri"/>
                <a:cs typeface="Calibri"/>
              </a:rPr>
              <a:t>of</a:t>
            </a:r>
            <a:r>
              <a:rPr sz="2800" i="1" spc="-10" dirty="0">
                <a:latin typeface="Calibri"/>
                <a:cs typeface="Calibri"/>
              </a:rPr>
              <a:t> </a:t>
            </a:r>
            <a:r>
              <a:rPr sz="2800" i="1" spc="-5" dirty="0">
                <a:latin typeface="Calibri"/>
                <a:cs typeface="Calibri"/>
              </a:rPr>
              <a:t>the</a:t>
            </a:r>
            <a:r>
              <a:rPr sz="2800" i="1" spc="5" dirty="0">
                <a:latin typeface="Calibri"/>
                <a:cs typeface="Calibri"/>
              </a:rPr>
              <a:t> </a:t>
            </a:r>
            <a:r>
              <a:rPr sz="2800" i="1" spc="-15" dirty="0">
                <a:latin typeface="Calibri"/>
                <a:cs typeface="Calibri"/>
              </a:rPr>
              <a:t>People</a:t>
            </a:r>
            <a:r>
              <a:rPr sz="2800" i="1" dirty="0">
                <a:latin typeface="Calibri"/>
                <a:cs typeface="Calibri"/>
              </a:rPr>
              <a:t> </a:t>
            </a:r>
            <a:r>
              <a:rPr sz="2800" i="1" spc="-5" dirty="0">
                <a:latin typeface="Calibri"/>
                <a:cs typeface="Calibri"/>
              </a:rPr>
              <a:t>Survey).</a:t>
            </a:r>
            <a:endParaRPr sz="2800" dirty="0">
              <a:latin typeface="Calibri"/>
              <a:cs typeface="Calibri"/>
            </a:endParaRPr>
          </a:p>
        </p:txBody>
      </p:sp>
      <p:sp>
        <p:nvSpPr>
          <p:cNvPr id="3" name="object 3"/>
          <p:cNvSpPr txBox="1">
            <a:spLocks noGrp="1"/>
          </p:cNvSpPr>
          <p:nvPr>
            <p:ph type="sldNum" sz="quarter" idx="4294967295"/>
          </p:nvPr>
        </p:nvSpPr>
        <p:spPr>
          <a:xfrm>
            <a:off x="6553200" y="6356350"/>
            <a:ext cx="2133600" cy="365125"/>
          </a:xfrm>
          <a:prstGeom prst="rect">
            <a:avLst/>
          </a:prstGeom>
        </p:spPr>
        <p:txBody>
          <a:bodyPr vert="horz" wrap="square" lIns="0" tIns="0" rIns="0" bIns="0" rtlCol="0">
            <a:spAutoFit/>
          </a:bodyPr>
          <a:lstStyle/>
          <a:p>
            <a:pPr marL="38100">
              <a:lnSpc>
                <a:spcPts val="1810"/>
              </a:lnSpc>
            </a:pPr>
            <a:fld id="{81D60167-4931-47E6-BA6A-407CBD079E47}" type="slidenum">
              <a:rPr dirty="0"/>
              <a:t>37</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428942"/>
            <a:ext cx="5896865" cy="689291"/>
          </a:xfrm>
          <a:prstGeom prst="rect">
            <a:avLst/>
          </a:prstGeom>
        </p:spPr>
        <p:txBody>
          <a:bodyPr vert="horz" wrap="square" lIns="0" tIns="12065" rIns="0" bIns="0" rtlCol="0">
            <a:spAutoFit/>
          </a:bodyPr>
          <a:lstStyle/>
          <a:p>
            <a:pPr marL="12700">
              <a:lnSpc>
                <a:spcPct val="100000"/>
              </a:lnSpc>
              <a:spcBef>
                <a:spcPts val="95"/>
              </a:spcBef>
            </a:pPr>
            <a:r>
              <a:rPr spc="-25" dirty="0"/>
              <a:t>Vymezení</a:t>
            </a:r>
            <a:r>
              <a:rPr spc="-55" dirty="0"/>
              <a:t> </a:t>
            </a:r>
            <a:r>
              <a:rPr spc="-15" dirty="0"/>
              <a:t>korupce</a:t>
            </a:r>
          </a:p>
        </p:txBody>
      </p:sp>
      <p:sp>
        <p:nvSpPr>
          <p:cNvPr id="3" name="object 3"/>
          <p:cNvSpPr txBox="1"/>
          <p:nvPr/>
        </p:nvSpPr>
        <p:spPr>
          <a:xfrm>
            <a:off x="228601" y="1203959"/>
            <a:ext cx="8915400" cy="4999990"/>
          </a:xfrm>
          <a:prstGeom prst="rect">
            <a:avLst/>
          </a:prstGeom>
        </p:spPr>
        <p:txBody>
          <a:bodyPr vert="horz" wrap="square" lIns="0" tIns="12065" rIns="0" bIns="0" rtlCol="0">
            <a:spAutoFit/>
          </a:bodyPr>
          <a:lstStyle/>
          <a:p>
            <a:pPr marL="355600" indent="-342900">
              <a:lnSpc>
                <a:spcPct val="100000"/>
              </a:lnSpc>
              <a:spcBef>
                <a:spcPts val="95"/>
              </a:spcBef>
              <a:buFont typeface="Arial"/>
              <a:buChar char="•"/>
              <a:tabLst>
                <a:tab pos="354965" algn="l"/>
                <a:tab pos="355600" algn="l"/>
              </a:tabLst>
            </a:pPr>
            <a:r>
              <a:rPr sz="3200" spc="-5" dirty="0">
                <a:latin typeface="Calibri"/>
                <a:cs typeface="Calibri"/>
              </a:rPr>
              <a:t>V</a:t>
            </a:r>
            <a:r>
              <a:rPr sz="3200" spc="-10" dirty="0">
                <a:latin typeface="Calibri"/>
                <a:cs typeface="Calibri"/>
              </a:rPr>
              <a:t> </a:t>
            </a:r>
            <a:r>
              <a:rPr sz="3200" spc="-5" dirty="0">
                <a:latin typeface="Calibri"/>
                <a:cs typeface="Calibri"/>
              </a:rPr>
              <a:t>mnoha</a:t>
            </a:r>
            <a:r>
              <a:rPr sz="3200" spc="25" dirty="0">
                <a:latin typeface="Calibri"/>
                <a:cs typeface="Calibri"/>
              </a:rPr>
              <a:t> </a:t>
            </a:r>
            <a:r>
              <a:rPr sz="3200" spc="-15" dirty="0">
                <a:latin typeface="Calibri"/>
                <a:cs typeface="Calibri"/>
              </a:rPr>
              <a:t>zemích</a:t>
            </a:r>
            <a:r>
              <a:rPr sz="3200" dirty="0">
                <a:latin typeface="Calibri"/>
                <a:cs typeface="Calibri"/>
              </a:rPr>
              <a:t> </a:t>
            </a:r>
            <a:r>
              <a:rPr sz="3200" spc="-15" dirty="0">
                <a:latin typeface="Calibri"/>
                <a:cs typeface="Calibri"/>
              </a:rPr>
              <a:t>(vč.</a:t>
            </a:r>
            <a:r>
              <a:rPr sz="3200" spc="10" dirty="0">
                <a:latin typeface="Calibri"/>
                <a:cs typeface="Calibri"/>
              </a:rPr>
              <a:t> </a:t>
            </a:r>
            <a:r>
              <a:rPr sz="3200" spc="-5" dirty="0">
                <a:latin typeface="Calibri"/>
                <a:cs typeface="Calibri"/>
              </a:rPr>
              <a:t>ČR)</a:t>
            </a:r>
            <a:r>
              <a:rPr sz="3200" spc="10" dirty="0">
                <a:latin typeface="Calibri"/>
                <a:cs typeface="Calibri"/>
              </a:rPr>
              <a:t> </a:t>
            </a:r>
            <a:r>
              <a:rPr sz="3200" spc="-5" dirty="0">
                <a:latin typeface="Calibri"/>
                <a:cs typeface="Calibri"/>
              </a:rPr>
              <a:t>je</a:t>
            </a:r>
            <a:r>
              <a:rPr sz="3200" spc="-10" dirty="0">
                <a:latin typeface="Calibri"/>
                <a:cs typeface="Calibri"/>
              </a:rPr>
              <a:t> </a:t>
            </a:r>
            <a:r>
              <a:rPr sz="3200" spc="-20" dirty="0">
                <a:latin typeface="Calibri"/>
                <a:cs typeface="Calibri"/>
              </a:rPr>
              <a:t>korupční</a:t>
            </a:r>
            <a:r>
              <a:rPr sz="3200" spc="15" dirty="0">
                <a:latin typeface="Calibri"/>
                <a:cs typeface="Calibri"/>
              </a:rPr>
              <a:t> </a:t>
            </a:r>
            <a:r>
              <a:rPr sz="3200" spc="-10" dirty="0">
                <a:latin typeface="Calibri"/>
                <a:cs typeface="Calibri"/>
              </a:rPr>
              <a:t>jednání</a:t>
            </a:r>
            <a:endParaRPr sz="3200" dirty="0">
              <a:latin typeface="Calibri"/>
              <a:cs typeface="Calibri"/>
            </a:endParaRPr>
          </a:p>
          <a:p>
            <a:pPr marL="355600" marR="95250">
              <a:lnSpc>
                <a:spcPct val="100000"/>
              </a:lnSpc>
            </a:pPr>
            <a:r>
              <a:rPr sz="3200" spc="-20" dirty="0">
                <a:latin typeface="Calibri"/>
                <a:cs typeface="Calibri"/>
              </a:rPr>
              <a:t>kvalifikováno</a:t>
            </a:r>
            <a:r>
              <a:rPr sz="3200" spc="20" dirty="0">
                <a:latin typeface="Calibri"/>
                <a:cs typeface="Calibri"/>
              </a:rPr>
              <a:t> </a:t>
            </a:r>
            <a:r>
              <a:rPr sz="3200" spc="-35" dirty="0">
                <a:latin typeface="Calibri"/>
                <a:cs typeface="Calibri"/>
              </a:rPr>
              <a:t>jako</a:t>
            </a:r>
            <a:r>
              <a:rPr sz="3200" spc="10" dirty="0">
                <a:latin typeface="Calibri"/>
                <a:cs typeface="Calibri"/>
              </a:rPr>
              <a:t> </a:t>
            </a:r>
            <a:r>
              <a:rPr sz="3200" b="1" spc="-25" dirty="0">
                <a:latin typeface="Calibri"/>
                <a:cs typeface="Calibri"/>
              </a:rPr>
              <a:t>trestný</a:t>
            </a:r>
            <a:r>
              <a:rPr sz="3200" b="1" dirty="0">
                <a:latin typeface="Calibri"/>
                <a:cs typeface="Calibri"/>
              </a:rPr>
              <a:t> </a:t>
            </a:r>
            <a:r>
              <a:rPr sz="3200" b="1" spc="-5" dirty="0">
                <a:latin typeface="Calibri"/>
                <a:cs typeface="Calibri"/>
              </a:rPr>
              <a:t>čin.</a:t>
            </a:r>
            <a:r>
              <a:rPr sz="3200" b="1" spc="5" dirty="0">
                <a:latin typeface="Calibri"/>
                <a:cs typeface="Calibri"/>
              </a:rPr>
              <a:t> </a:t>
            </a:r>
            <a:r>
              <a:rPr sz="3200" spc="-20" dirty="0">
                <a:latin typeface="Calibri"/>
                <a:cs typeface="Calibri"/>
              </a:rPr>
              <a:t>Proto</a:t>
            </a:r>
            <a:r>
              <a:rPr sz="3200" spc="-5" dirty="0">
                <a:latin typeface="Calibri"/>
                <a:cs typeface="Calibri"/>
              </a:rPr>
              <a:t> se</a:t>
            </a:r>
            <a:r>
              <a:rPr sz="3200" spc="-10" dirty="0">
                <a:latin typeface="Calibri"/>
                <a:cs typeface="Calibri"/>
              </a:rPr>
              <a:t> </a:t>
            </a:r>
            <a:r>
              <a:rPr sz="3200" spc="-25" dirty="0">
                <a:latin typeface="Calibri"/>
                <a:cs typeface="Calibri"/>
              </a:rPr>
              <a:t>korupce </a:t>
            </a:r>
            <a:r>
              <a:rPr sz="3200" spc="-705" dirty="0">
                <a:latin typeface="Calibri"/>
                <a:cs typeface="Calibri"/>
              </a:rPr>
              <a:t> </a:t>
            </a:r>
            <a:r>
              <a:rPr sz="3200" spc="-10" dirty="0">
                <a:latin typeface="Calibri"/>
                <a:cs typeface="Calibri"/>
              </a:rPr>
              <a:t>vymezuje </a:t>
            </a:r>
            <a:r>
              <a:rPr sz="3200" spc="-30" dirty="0">
                <a:latin typeface="Calibri"/>
                <a:cs typeface="Calibri"/>
              </a:rPr>
              <a:t>jako</a:t>
            </a:r>
            <a:r>
              <a:rPr sz="3200" spc="-5" dirty="0">
                <a:latin typeface="Calibri"/>
                <a:cs typeface="Calibri"/>
              </a:rPr>
              <a:t> </a:t>
            </a:r>
            <a:r>
              <a:rPr sz="3200" spc="-20" dirty="0">
                <a:latin typeface="Calibri"/>
                <a:cs typeface="Calibri"/>
              </a:rPr>
              <a:t>protiprávní</a:t>
            </a:r>
            <a:r>
              <a:rPr sz="3200" spc="15" dirty="0">
                <a:latin typeface="Calibri"/>
                <a:cs typeface="Calibri"/>
              </a:rPr>
              <a:t> </a:t>
            </a:r>
            <a:r>
              <a:rPr sz="3200" spc="-5" dirty="0">
                <a:latin typeface="Calibri"/>
                <a:cs typeface="Calibri"/>
              </a:rPr>
              <a:t>jednání,</a:t>
            </a:r>
            <a:r>
              <a:rPr sz="3200" spc="15" dirty="0">
                <a:latin typeface="Calibri"/>
                <a:cs typeface="Calibri"/>
              </a:rPr>
              <a:t> </a:t>
            </a:r>
            <a:r>
              <a:rPr sz="3200" spc="-10" dirty="0">
                <a:latin typeface="Calibri"/>
                <a:cs typeface="Calibri"/>
              </a:rPr>
              <a:t>resp. </a:t>
            </a:r>
            <a:r>
              <a:rPr sz="3200" spc="-5" dirty="0">
                <a:latin typeface="Calibri"/>
                <a:cs typeface="Calibri"/>
              </a:rPr>
              <a:t> </a:t>
            </a:r>
            <a:r>
              <a:rPr sz="3200" spc="-15" dirty="0">
                <a:latin typeface="Calibri"/>
                <a:cs typeface="Calibri"/>
              </a:rPr>
              <a:t>neoprávněné</a:t>
            </a:r>
            <a:r>
              <a:rPr sz="3200" spc="15" dirty="0">
                <a:latin typeface="Calibri"/>
                <a:cs typeface="Calibri"/>
              </a:rPr>
              <a:t> </a:t>
            </a:r>
            <a:r>
              <a:rPr sz="3200" spc="-10" dirty="0">
                <a:latin typeface="Calibri"/>
                <a:cs typeface="Calibri"/>
              </a:rPr>
              <a:t>jednání.</a:t>
            </a:r>
            <a:endParaRPr sz="3200" dirty="0">
              <a:latin typeface="Calibri"/>
              <a:cs typeface="Calibri"/>
            </a:endParaRPr>
          </a:p>
          <a:p>
            <a:pPr marL="355600" marR="283845" indent="-342900">
              <a:lnSpc>
                <a:spcPct val="100000"/>
              </a:lnSpc>
              <a:spcBef>
                <a:spcPts val="770"/>
              </a:spcBef>
              <a:buFont typeface="Arial"/>
              <a:buChar char="•"/>
              <a:tabLst>
                <a:tab pos="354965" algn="l"/>
                <a:tab pos="355600" algn="l"/>
              </a:tabLst>
            </a:pPr>
            <a:r>
              <a:rPr sz="3200" spc="-75" dirty="0">
                <a:latin typeface="Calibri"/>
                <a:cs typeface="Calibri"/>
              </a:rPr>
              <a:t>Takové</a:t>
            </a:r>
            <a:r>
              <a:rPr sz="3200" dirty="0">
                <a:latin typeface="Calibri"/>
                <a:cs typeface="Calibri"/>
              </a:rPr>
              <a:t> </a:t>
            </a:r>
            <a:r>
              <a:rPr sz="3200" spc="-10" dirty="0">
                <a:latin typeface="Calibri"/>
                <a:cs typeface="Calibri"/>
              </a:rPr>
              <a:t>jednání</a:t>
            </a:r>
            <a:r>
              <a:rPr sz="3200" spc="30" dirty="0">
                <a:latin typeface="Calibri"/>
                <a:cs typeface="Calibri"/>
              </a:rPr>
              <a:t> </a:t>
            </a:r>
            <a:r>
              <a:rPr sz="3200" spc="-25" dirty="0">
                <a:latin typeface="Calibri"/>
                <a:cs typeface="Calibri"/>
              </a:rPr>
              <a:t>nastává,</a:t>
            </a:r>
            <a:r>
              <a:rPr sz="3200" spc="20" dirty="0">
                <a:latin typeface="Calibri"/>
                <a:cs typeface="Calibri"/>
              </a:rPr>
              <a:t> </a:t>
            </a:r>
            <a:r>
              <a:rPr sz="3200" spc="-35" dirty="0">
                <a:latin typeface="Calibri"/>
                <a:cs typeface="Calibri"/>
              </a:rPr>
              <a:t>když</a:t>
            </a:r>
            <a:r>
              <a:rPr sz="3200" spc="10" dirty="0">
                <a:latin typeface="Calibri"/>
                <a:cs typeface="Calibri"/>
              </a:rPr>
              <a:t> </a:t>
            </a:r>
            <a:r>
              <a:rPr sz="3200" spc="-10" dirty="0">
                <a:latin typeface="Calibri"/>
                <a:cs typeface="Calibri"/>
              </a:rPr>
              <a:t>jednotlivec</a:t>
            </a:r>
            <a:r>
              <a:rPr sz="3200" spc="15" dirty="0">
                <a:latin typeface="Calibri"/>
                <a:cs typeface="Calibri"/>
              </a:rPr>
              <a:t> </a:t>
            </a:r>
            <a:r>
              <a:rPr sz="3200" spc="-10" dirty="0">
                <a:latin typeface="Calibri"/>
                <a:cs typeface="Calibri"/>
              </a:rPr>
              <a:t>nebo </a:t>
            </a:r>
            <a:r>
              <a:rPr sz="3200" spc="-705" dirty="0">
                <a:latin typeface="Calibri"/>
                <a:cs typeface="Calibri"/>
              </a:rPr>
              <a:t> </a:t>
            </a:r>
            <a:r>
              <a:rPr sz="3200" spc="-15" dirty="0">
                <a:latin typeface="Calibri"/>
                <a:cs typeface="Calibri"/>
              </a:rPr>
              <a:t>skupina</a:t>
            </a:r>
            <a:r>
              <a:rPr sz="3200" spc="20" dirty="0">
                <a:latin typeface="Calibri"/>
                <a:cs typeface="Calibri"/>
              </a:rPr>
              <a:t> </a:t>
            </a:r>
            <a:r>
              <a:rPr sz="3200" spc="-5" dirty="0">
                <a:latin typeface="Calibri"/>
                <a:cs typeface="Calibri"/>
              </a:rPr>
              <a:t>chce</a:t>
            </a:r>
            <a:r>
              <a:rPr sz="3200" dirty="0">
                <a:latin typeface="Calibri"/>
                <a:cs typeface="Calibri"/>
              </a:rPr>
              <a:t> </a:t>
            </a:r>
            <a:r>
              <a:rPr sz="3200" spc="-20" dirty="0">
                <a:latin typeface="Calibri"/>
                <a:cs typeface="Calibri"/>
              </a:rPr>
              <a:t>získat</a:t>
            </a:r>
            <a:r>
              <a:rPr sz="3200" dirty="0">
                <a:latin typeface="Calibri"/>
                <a:cs typeface="Calibri"/>
              </a:rPr>
              <a:t> </a:t>
            </a:r>
            <a:r>
              <a:rPr sz="3200" spc="-15" dirty="0">
                <a:latin typeface="Calibri"/>
                <a:cs typeface="Calibri"/>
              </a:rPr>
              <a:t>neoprávněné</a:t>
            </a:r>
            <a:r>
              <a:rPr sz="3200" spc="15" dirty="0">
                <a:latin typeface="Calibri"/>
                <a:cs typeface="Calibri"/>
              </a:rPr>
              <a:t> </a:t>
            </a:r>
            <a:r>
              <a:rPr sz="3200" spc="-10" dirty="0">
                <a:latin typeface="Calibri"/>
                <a:cs typeface="Calibri"/>
              </a:rPr>
              <a:t>nebo</a:t>
            </a:r>
            <a:endParaRPr sz="3200" dirty="0">
              <a:latin typeface="Calibri"/>
              <a:cs typeface="Calibri"/>
            </a:endParaRPr>
          </a:p>
          <a:p>
            <a:pPr marL="355600">
              <a:lnSpc>
                <a:spcPct val="100000"/>
              </a:lnSpc>
            </a:pPr>
            <a:r>
              <a:rPr sz="3200" spc="-10" dirty="0">
                <a:latin typeface="Calibri"/>
                <a:cs typeface="Calibri"/>
              </a:rPr>
              <a:t>nepatřičné</a:t>
            </a:r>
            <a:r>
              <a:rPr sz="3200" spc="10" dirty="0">
                <a:latin typeface="Calibri"/>
                <a:cs typeface="Calibri"/>
              </a:rPr>
              <a:t> </a:t>
            </a:r>
            <a:r>
              <a:rPr sz="3200" spc="-35" dirty="0">
                <a:latin typeface="Calibri"/>
                <a:cs typeface="Calibri"/>
              </a:rPr>
              <a:t>výhody,</a:t>
            </a:r>
            <a:r>
              <a:rPr sz="3200" spc="20" dirty="0">
                <a:latin typeface="Calibri"/>
                <a:cs typeface="Calibri"/>
              </a:rPr>
              <a:t> </a:t>
            </a:r>
            <a:r>
              <a:rPr sz="3200" spc="-5" dirty="0">
                <a:latin typeface="Calibri"/>
                <a:cs typeface="Calibri"/>
              </a:rPr>
              <a:t>a </a:t>
            </a:r>
            <a:r>
              <a:rPr sz="3200" spc="-15" dirty="0">
                <a:latin typeface="Calibri"/>
                <a:cs typeface="Calibri"/>
              </a:rPr>
              <a:t>to</a:t>
            </a:r>
            <a:r>
              <a:rPr sz="3200" spc="-5" dirty="0">
                <a:latin typeface="Calibri"/>
                <a:cs typeface="Calibri"/>
              </a:rPr>
              <a:t> nelegitimním,</a:t>
            </a:r>
            <a:endParaRPr sz="3200" dirty="0">
              <a:latin typeface="Calibri"/>
              <a:cs typeface="Calibri"/>
            </a:endParaRPr>
          </a:p>
          <a:p>
            <a:pPr marL="355600" marR="5080">
              <a:lnSpc>
                <a:spcPct val="100000"/>
              </a:lnSpc>
            </a:pPr>
            <a:r>
              <a:rPr sz="3200" spc="-10" dirty="0">
                <a:latin typeface="Calibri"/>
                <a:cs typeface="Calibri"/>
              </a:rPr>
              <a:t>neregulérním</a:t>
            </a:r>
            <a:r>
              <a:rPr sz="3200" spc="25" dirty="0">
                <a:latin typeface="Calibri"/>
                <a:cs typeface="Calibri"/>
              </a:rPr>
              <a:t> </a:t>
            </a:r>
            <a:r>
              <a:rPr sz="3200" spc="-5" dirty="0">
                <a:latin typeface="Calibri"/>
                <a:cs typeface="Calibri"/>
              </a:rPr>
              <a:t>a</a:t>
            </a:r>
            <a:r>
              <a:rPr sz="3200" dirty="0">
                <a:latin typeface="Calibri"/>
                <a:cs typeface="Calibri"/>
              </a:rPr>
              <a:t> </a:t>
            </a:r>
            <a:r>
              <a:rPr sz="3200" spc="-20" dirty="0">
                <a:latin typeface="Calibri"/>
                <a:cs typeface="Calibri"/>
              </a:rPr>
              <a:t>protiprávním</a:t>
            </a:r>
            <a:r>
              <a:rPr sz="3200" spc="35" dirty="0">
                <a:latin typeface="Calibri"/>
                <a:cs typeface="Calibri"/>
              </a:rPr>
              <a:t> </a:t>
            </a:r>
            <a:r>
              <a:rPr sz="3200" spc="-5" dirty="0">
                <a:latin typeface="Calibri"/>
                <a:cs typeface="Calibri"/>
              </a:rPr>
              <a:t>jednáním,</a:t>
            </a:r>
            <a:r>
              <a:rPr sz="3200" spc="15" dirty="0">
                <a:latin typeface="Calibri"/>
                <a:cs typeface="Calibri"/>
              </a:rPr>
              <a:t> </a:t>
            </a:r>
            <a:r>
              <a:rPr sz="3200" spc="-25" dirty="0">
                <a:latin typeface="Calibri"/>
                <a:cs typeface="Calibri"/>
              </a:rPr>
              <a:t>které</a:t>
            </a:r>
            <a:r>
              <a:rPr sz="3200" spc="5" dirty="0">
                <a:latin typeface="Calibri"/>
                <a:cs typeface="Calibri"/>
              </a:rPr>
              <a:t> </a:t>
            </a:r>
            <a:r>
              <a:rPr sz="3200" spc="-10" dirty="0">
                <a:latin typeface="Calibri"/>
                <a:cs typeface="Calibri"/>
              </a:rPr>
              <a:t>je </a:t>
            </a:r>
            <a:r>
              <a:rPr sz="3200" spc="-710" dirty="0">
                <a:latin typeface="Calibri"/>
                <a:cs typeface="Calibri"/>
              </a:rPr>
              <a:t> </a:t>
            </a:r>
            <a:r>
              <a:rPr sz="3200" spc="-25" dirty="0">
                <a:latin typeface="Calibri"/>
                <a:cs typeface="Calibri"/>
              </a:rPr>
              <a:t>založeno</a:t>
            </a:r>
            <a:r>
              <a:rPr sz="3200" dirty="0">
                <a:latin typeface="Calibri"/>
                <a:cs typeface="Calibri"/>
              </a:rPr>
              <a:t> </a:t>
            </a:r>
            <a:r>
              <a:rPr sz="3200" spc="-5" dirty="0">
                <a:latin typeface="Calibri"/>
                <a:cs typeface="Calibri"/>
              </a:rPr>
              <a:t>na</a:t>
            </a:r>
            <a:r>
              <a:rPr sz="3200" spc="15" dirty="0">
                <a:latin typeface="Calibri"/>
                <a:cs typeface="Calibri"/>
              </a:rPr>
              <a:t> </a:t>
            </a:r>
            <a:r>
              <a:rPr sz="3200" spc="-5" dirty="0">
                <a:latin typeface="Calibri"/>
                <a:cs typeface="Calibri"/>
              </a:rPr>
              <a:t>nelegitimních</a:t>
            </a:r>
            <a:r>
              <a:rPr sz="3200" spc="25" dirty="0">
                <a:latin typeface="Calibri"/>
                <a:cs typeface="Calibri"/>
              </a:rPr>
              <a:t> </a:t>
            </a:r>
            <a:r>
              <a:rPr sz="3200" spc="-15" dirty="0">
                <a:latin typeface="Calibri"/>
                <a:cs typeface="Calibri"/>
              </a:rPr>
              <a:t>prostředcích,</a:t>
            </a:r>
            <a:r>
              <a:rPr sz="3200" spc="25" dirty="0">
                <a:latin typeface="Calibri"/>
                <a:cs typeface="Calibri"/>
              </a:rPr>
              <a:t> </a:t>
            </a:r>
            <a:r>
              <a:rPr sz="3200" spc="-35" dirty="0">
                <a:latin typeface="Calibri"/>
                <a:cs typeface="Calibri"/>
              </a:rPr>
              <a:t>jako</a:t>
            </a:r>
            <a:r>
              <a:rPr sz="3200" spc="-5" dirty="0">
                <a:latin typeface="Calibri"/>
                <a:cs typeface="Calibri"/>
              </a:rPr>
              <a:t> je </a:t>
            </a:r>
            <a:r>
              <a:rPr sz="3200" dirty="0">
                <a:latin typeface="Calibri"/>
                <a:cs typeface="Calibri"/>
              </a:rPr>
              <a:t> </a:t>
            </a:r>
            <a:r>
              <a:rPr sz="3200" spc="-70" dirty="0">
                <a:latin typeface="Calibri"/>
                <a:cs typeface="Calibri"/>
              </a:rPr>
              <a:t>např.</a:t>
            </a:r>
            <a:r>
              <a:rPr sz="3200" spc="10" dirty="0">
                <a:latin typeface="Calibri"/>
                <a:cs typeface="Calibri"/>
              </a:rPr>
              <a:t> </a:t>
            </a:r>
            <a:r>
              <a:rPr sz="3200" spc="-5" dirty="0">
                <a:latin typeface="Calibri"/>
                <a:cs typeface="Calibri"/>
              </a:rPr>
              <a:t>využívání</a:t>
            </a:r>
            <a:r>
              <a:rPr sz="3200" spc="15" dirty="0">
                <a:latin typeface="Calibri"/>
                <a:cs typeface="Calibri"/>
              </a:rPr>
              <a:t> </a:t>
            </a:r>
            <a:r>
              <a:rPr sz="3200" spc="-10" dirty="0">
                <a:latin typeface="Calibri"/>
                <a:cs typeface="Calibri"/>
              </a:rPr>
              <a:t>známostí,</a:t>
            </a:r>
            <a:r>
              <a:rPr sz="3200" spc="20" dirty="0">
                <a:latin typeface="Calibri"/>
                <a:cs typeface="Calibri"/>
              </a:rPr>
              <a:t> </a:t>
            </a:r>
            <a:r>
              <a:rPr sz="3200" spc="-15" dirty="0">
                <a:latin typeface="Calibri"/>
                <a:cs typeface="Calibri"/>
              </a:rPr>
              <a:t>politického</a:t>
            </a:r>
            <a:r>
              <a:rPr sz="3200" spc="25" dirty="0">
                <a:latin typeface="Calibri"/>
                <a:cs typeface="Calibri"/>
              </a:rPr>
              <a:t> </a:t>
            </a:r>
            <a:r>
              <a:rPr sz="3200" spc="-5" dirty="0">
                <a:latin typeface="Calibri"/>
                <a:cs typeface="Calibri"/>
              </a:rPr>
              <a:t>vlivu</a:t>
            </a:r>
            <a:r>
              <a:rPr sz="3200" spc="15" dirty="0">
                <a:latin typeface="Calibri"/>
                <a:cs typeface="Calibri"/>
              </a:rPr>
              <a:t> </a:t>
            </a:r>
            <a:r>
              <a:rPr sz="3200" spc="-10" dirty="0">
                <a:latin typeface="Calibri"/>
                <a:cs typeface="Calibri"/>
              </a:rPr>
              <a:t>nebo</a:t>
            </a:r>
            <a:endParaRPr sz="3200" dirty="0">
              <a:latin typeface="Calibri"/>
              <a:cs typeface="Calibri"/>
            </a:endParaRPr>
          </a:p>
        </p:txBody>
      </p:sp>
      <p:sp>
        <p:nvSpPr>
          <p:cNvPr id="4" name="object 4"/>
          <p:cNvSpPr txBox="1"/>
          <p:nvPr/>
        </p:nvSpPr>
        <p:spPr>
          <a:xfrm>
            <a:off x="723391" y="6178803"/>
            <a:ext cx="1372235" cy="513080"/>
          </a:xfrm>
          <a:prstGeom prst="rect">
            <a:avLst/>
          </a:prstGeom>
        </p:spPr>
        <p:txBody>
          <a:bodyPr vert="horz" wrap="square" lIns="0" tIns="12065" rIns="0" bIns="0" rtlCol="0">
            <a:spAutoFit/>
          </a:bodyPr>
          <a:lstStyle/>
          <a:p>
            <a:pPr marL="12700">
              <a:lnSpc>
                <a:spcPct val="100000"/>
              </a:lnSpc>
              <a:spcBef>
                <a:spcPts val="95"/>
              </a:spcBef>
            </a:pPr>
            <a:r>
              <a:rPr sz="3200" spc="-10" dirty="0">
                <a:latin typeface="Calibri"/>
                <a:cs typeface="Calibri"/>
              </a:rPr>
              <a:t>úplatků.</a:t>
            </a:r>
            <a:endParaRPr sz="3200">
              <a:latin typeface="Calibri"/>
              <a:cs typeface="Calibri"/>
            </a:endParaRPr>
          </a:p>
        </p:txBody>
      </p:sp>
      <p:sp>
        <p:nvSpPr>
          <p:cNvPr id="5" name="object 5"/>
          <p:cNvSpPr txBox="1"/>
          <p:nvPr/>
        </p:nvSpPr>
        <p:spPr>
          <a:xfrm>
            <a:off x="6632447" y="6375400"/>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4</a:t>
            </a:r>
            <a:endParaRPr sz="18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685800"/>
            <a:ext cx="8991600" cy="689291"/>
          </a:xfrm>
          <a:prstGeom prst="rect">
            <a:avLst/>
          </a:prstGeom>
        </p:spPr>
        <p:txBody>
          <a:bodyPr vert="horz" wrap="square" lIns="0" tIns="12065" rIns="0" bIns="0" rtlCol="0">
            <a:spAutoFit/>
          </a:bodyPr>
          <a:lstStyle/>
          <a:p>
            <a:pPr marL="12700">
              <a:lnSpc>
                <a:spcPct val="100000"/>
              </a:lnSpc>
              <a:spcBef>
                <a:spcPts val="95"/>
              </a:spcBef>
            </a:pPr>
            <a:r>
              <a:rPr spc="-25" dirty="0" err="1"/>
              <a:t>Vymezení</a:t>
            </a:r>
            <a:r>
              <a:rPr spc="-25" dirty="0"/>
              <a:t> </a:t>
            </a:r>
            <a:r>
              <a:rPr spc="-25" dirty="0" err="1"/>
              <a:t>korupce</a:t>
            </a:r>
            <a:r>
              <a:rPr lang="cs-CZ" spc="-25" dirty="0"/>
              <a:t>-pokračování</a:t>
            </a:r>
            <a:endParaRPr spc="-25" dirty="0"/>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5</a:t>
            </a:fld>
            <a:endParaRPr dirty="0"/>
          </a:p>
        </p:txBody>
      </p:sp>
      <p:sp>
        <p:nvSpPr>
          <p:cNvPr id="3" name="object 3"/>
          <p:cNvSpPr txBox="1"/>
          <p:nvPr/>
        </p:nvSpPr>
        <p:spPr>
          <a:xfrm>
            <a:off x="380491" y="1534413"/>
            <a:ext cx="7996555" cy="2951480"/>
          </a:xfrm>
          <a:prstGeom prst="rect">
            <a:avLst/>
          </a:prstGeom>
        </p:spPr>
        <p:txBody>
          <a:bodyPr vert="horz" wrap="square" lIns="0" tIns="12065" rIns="0" bIns="0" rtlCol="0">
            <a:spAutoFit/>
          </a:bodyPr>
          <a:lstStyle/>
          <a:p>
            <a:pPr marL="355600" marR="5080" indent="-342900">
              <a:lnSpc>
                <a:spcPct val="100000"/>
              </a:lnSpc>
              <a:spcBef>
                <a:spcPts val="95"/>
              </a:spcBef>
              <a:buFont typeface="Arial"/>
              <a:buChar char="•"/>
              <a:tabLst>
                <a:tab pos="354965" algn="l"/>
                <a:tab pos="355600" algn="l"/>
              </a:tabLst>
            </a:pPr>
            <a:r>
              <a:rPr sz="3200" spc="-20" dirty="0">
                <a:latin typeface="Calibri"/>
                <a:cs typeface="Calibri"/>
              </a:rPr>
              <a:t>Zvrácenou</a:t>
            </a:r>
            <a:r>
              <a:rPr sz="3200" spc="5" dirty="0">
                <a:latin typeface="Calibri"/>
                <a:cs typeface="Calibri"/>
              </a:rPr>
              <a:t> </a:t>
            </a:r>
            <a:r>
              <a:rPr sz="3200" spc="-5" dirty="0">
                <a:latin typeface="Calibri"/>
                <a:cs typeface="Calibri"/>
              </a:rPr>
              <a:t>podobou</a:t>
            </a:r>
            <a:r>
              <a:rPr sz="3200" spc="20" dirty="0">
                <a:latin typeface="Calibri"/>
                <a:cs typeface="Calibri"/>
              </a:rPr>
              <a:t> </a:t>
            </a:r>
            <a:r>
              <a:rPr sz="3200" spc="-25" dirty="0">
                <a:latin typeface="Calibri"/>
                <a:cs typeface="Calibri"/>
              </a:rPr>
              <a:t>korupce</a:t>
            </a:r>
            <a:r>
              <a:rPr sz="3200" spc="5" dirty="0">
                <a:latin typeface="Calibri"/>
                <a:cs typeface="Calibri"/>
              </a:rPr>
              <a:t> </a:t>
            </a:r>
            <a:r>
              <a:rPr sz="3200" spc="-5" dirty="0">
                <a:latin typeface="Calibri"/>
                <a:cs typeface="Calibri"/>
              </a:rPr>
              <a:t>je </a:t>
            </a:r>
            <a:r>
              <a:rPr sz="3200" spc="-20" dirty="0">
                <a:latin typeface="Calibri"/>
                <a:cs typeface="Calibri"/>
              </a:rPr>
              <a:t>ta,</a:t>
            </a:r>
            <a:r>
              <a:rPr sz="3200" spc="5" dirty="0">
                <a:latin typeface="Calibri"/>
                <a:cs typeface="Calibri"/>
              </a:rPr>
              <a:t> </a:t>
            </a:r>
            <a:r>
              <a:rPr sz="3200" spc="-35" dirty="0">
                <a:latin typeface="Calibri"/>
                <a:cs typeface="Calibri"/>
              </a:rPr>
              <a:t>kdy</a:t>
            </a:r>
            <a:r>
              <a:rPr sz="3200" spc="5" dirty="0">
                <a:latin typeface="Calibri"/>
                <a:cs typeface="Calibri"/>
              </a:rPr>
              <a:t> </a:t>
            </a:r>
            <a:r>
              <a:rPr sz="3200" spc="-10" dirty="0">
                <a:latin typeface="Calibri"/>
                <a:cs typeface="Calibri"/>
              </a:rPr>
              <a:t>jsou </a:t>
            </a:r>
            <a:r>
              <a:rPr sz="3200" spc="-5" dirty="0">
                <a:latin typeface="Calibri"/>
                <a:cs typeface="Calibri"/>
              </a:rPr>
              <a:t> </a:t>
            </a:r>
            <a:r>
              <a:rPr sz="3200" spc="-10" dirty="0">
                <a:latin typeface="Calibri"/>
                <a:cs typeface="Calibri"/>
              </a:rPr>
              <a:t>občané</a:t>
            </a:r>
            <a:r>
              <a:rPr sz="3200" spc="5" dirty="0">
                <a:latin typeface="Calibri"/>
                <a:cs typeface="Calibri"/>
              </a:rPr>
              <a:t> </a:t>
            </a:r>
            <a:r>
              <a:rPr sz="3200" spc="-10" dirty="0">
                <a:latin typeface="Calibri"/>
                <a:cs typeface="Calibri"/>
              </a:rPr>
              <a:t>motivováni</a:t>
            </a:r>
            <a:r>
              <a:rPr sz="3200" spc="20" dirty="0">
                <a:latin typeface="Calibri"/>
                <a:cs typeface="Calibri"/>
              </a:rPr>
              <a:t> </a:t>
            </a:r>
            <a:r>
              <a:rPr sz="3200" spc="-55" dirty="0">
                <a:latin typeface="Calibri"/>
                <a:cs typeface="Calibri"/>
              </a:rPr>
              <a:t>ke</a:t>
            </a:r>
            <a:r>
              <a:rPr sz="3200" dirty="0">
                <a:latin typeface="Calibri"/>
                <a:cs typeface="Calibri"/>
              </a:rPr>
              <a:t> </a:t>
            </a:r>
            <a:r>
              <a:rPr sz="3200" spc="-20" dirty="0">
                <a:latin typeface="Calibri"/>
                <a:cs typeface="Calibri"/>
              </a:rPr>
              <a:t>korupčnímu</a:t>
            </a:r>
            <a:r>
              <a:rPr sz="3200" spc="25" dirty="0">
                <a:latin typeface="Calibri"/>
                <a:cs typeface="Calibri"/>
              </a:rPr>
              <a:t> </a:t>
            </a:r>
            <a:r>
              <a:rPr sz="3200" spc="-10" dirty="0">
                <a:latin typeface="Calibri"/>
                <a:cs typeface="Calibri"/>
              </a:rPr>
              <a:t>jednání</a:t>
            </a:r>
            <a:r>
              <a:rPr sz="3200" spc="25" dirty="0">
                <a:latin typeface="Calibri"/>
                <a:cs typeface="Calibri"/>
              </a:rPr>
              <a:t> </a:t>
            </a:r>
            <a:r>
              <a:rPr sz="3200" spc="-10" dirty="0">
                <a:latin typeface="Calibri"/>
                <a:cs typeface="Calibri"/>
              </a:rPr>
              <a:t>ne </a:t>
            </a:r>
            <a:r>
              <a:rPr sz="3200" spc="-5" dirty="0">
                <a:latin typeface="Calibri"/>
                <a:cs typeface="Calibri"/>
              </a:rPr>
              <a:t> </a:t>
            </a:r>
            <a:r>
              <a:rPr sz="3200" spc="-30" dirty="0">
                <a:latin typeface="Calibri"/>
                <a:cs typeface="Calibri"/>
              </a:rPr>
              <a:t>proto,</a:t>
            </a:r>
            <a:r>
              <a:rPr sz="3200" spc="-5" dirty="0">
                <a:latin typeface="Calibri"/>
                <a:cs typeface="Calibri"/>
              </a:rPr>
              <a:t> aby</a:t>
            </a:r>
            <a:r>
              <a:rPr sz="3200" spc="10" dirty="0">
                <a:latin typeface="Calibri"/>
                <a:cs typeface="Calibri"/>
              </a:rPr>
              <a:t> </a:t>
            </a:r>
            <a:r>
              <a:rPr sz="3200" spc="-25" dirty="0">
                <a:latin typeface="Calibri"/>
                <a:cs typeface="Calibri"/>
              </a:rPr>
              <a:t>pro</a:t>
            </a:r>
            <a:r>
              <a:rPr sz="3200" spc="10" dirty="0">
                <a:latin typeface="Calibri"/>
                <a:cs typeface="Calibri"/>
              </a:rPr>
              <a:t> </a:t>
            </a:r>
            <a:r>
              <a:rPr sz="3200" spc="-5" dirty="0">
                <a:latin typeface="Calibri"/>
                <a:cs typeface="Calibri"/>
              </a:rPr>
              <a:t>sebe</a:t>
            </a:r>
            <a:r>
              <a:rPr sz="3200" spc="-20" dirty="0">
                <a:latin typeface="Calibri"/>
                <a:cs typeface="Calibri"/>
              </a:rPr>
              <a:t> </a:t>
            </a:r>
            <a:r>
              <a:rPr sz="3200" spc="-15" dirty="0">
                <a:latin typeface="Calibri"/>
                <a:cs typeface="Calibri"/>
              </a:rPr>
              <a:t>získali</a:t>
            </a:r>
            <a:r>
              <a:rPr sz="3200" spc="5" dirty="0">
                <a:latin typeface="Calibri"/>
                <a:cs typeface="Calibri"/>
              </a:rPr>
              <a:t> </a:t>
            </a:r>
            <a:r>
              <a:rPr sz="3200" spc="-15" dirty="0">
                <a:latin typeface="Calibri"/>
                <a:cs typeface="Calibri"/>
              </a:rPr>
              <a:t>určitou </a:t>
            </a:r>
            <a:r>
              <a:rPr sz="3200" spc="-10" dirty="0">
                <a:latin typeface="Calibri"/>
                <a:cs typeface="Calibri"/>
              </a:rPr>
              <a:t> </a:t>
            </a:r>
            <a:r>
              <a:rPr sz="3200" spc="-15" dirty="0">
                <a:latin typeface="Calibri"/>
                <a:cs typeface="Calibri"/>
              </a:rPr>
              <a:t>nadstandardní</a:t>
            </a:r>
            <a:r>
              <a:rPr sz="3200" spc="25" dirty="0">
                <a:latin typeface="Calibri"/>
                <a:cs typeface="Calibri"/>
              </a:rPr>
              <a:t> </a:t>
            </a:r>
            <a:r>
              <a:rPr sz="3200" dirty="0">
                <a:latin typeface="Calibri"/>
                <a:cs typeface="Calibri"/>
              </a:rPr>
              <a:t>výhodu,</a:t>
            </a:r>
            <a:r>
              <a:rPr sz="3200" spc="25" dirty="0">
                <a:latin typeface="Calibri"/>
                <a:cs typeface="Calibri"/>
              </a:rPr>
              <a:t> </a:t>
            </a:r>
            <a:r>
              <a:rPr sz="3200" spc="-5" dirty="0">
                <a:latin typeface="Calibri"/>
                <a:cs typeface="Calibri"/>
              </a:rPr>
              <a:t>ale</a:t>
            </a:r>
            <a:r>
              <a:rPr sz="3200" dirty="0">
                <a:latin typeface="Calibri"/>
                <a:cs typeface="Calibri"/>
              </a:rPr>
              <a:t> </a:t>
            </a:r>
            <a:r>
              <a:rPr sz="3200" spc="-30" dirty="0">
                <a:latin typeface="Calibri"/>
                <a:cs typeface="Calibri"/>
              </a:rPr>
              <a:t>proto,</a:t>
            </a:r>
            <a:r>
              <a:rPr sz="3200" spc="15" dirty="0">
                <a:latin typeface="Calibri"/>
                <a:cs typeface="Calibri"/>
              </a:rPr>
              <a:t> </a:t>
            </a:r>
            <a:r>
              <a:rPr sz="3200" spc="-10" dirty="0">
                <a:latin typeface="Calibri"/>
                <a:cs typeface="Calibri"/>
              </a:rPr>
              <a:t>aby</a:t>
            </a:r>
            <a:r>
              <a:rPr sz="3200" spc="25" dirty="0">
                <a:latin typeface="Calibri"/>
                <a:cs typeface="Calibri"/>
              </a:rPr>
              <a:t> </a:t>
            </a:r>
            <a:r>
              <a:rPr sz="3200" spc="-10" dirty="0">
                <a:latin typeface="Calibri"/>
                <a:cs typeface="Calibri"/>
              </a:rPr>
              <a:t>dosáhli </a:t>
            </a:r>
            <a:r>
              <a:rPr sz="3200" spc="-5" dirty="0">
                <a:latin typeface="Calibri"/>
                <a:cs typeface="Calibri"/>
              </a:rPr>
              <a:t> </a:t>
            </a:r>
            <a:r>
              <a:rPr sz="3200" spc="-25" dirty="0">
                <a:latin typeface="Calibri"/>
                <a:cs typeface="Calibri"/>
              </a:rPr>
              <a:t>toho,</a:t>
            </a:r>
            <a:r>
              <a:rPr sz="3200" spc="-5" dirty="0">
                <a:latin typeface="Calibri"/>
                <a:cs typeface="Calibri"/>
              </a:rPr>
              <a:t> na</a:t>
            </a:r>
            <a:r>
              <a:rPr sz="3200" spc="15" dirty="0">
                <a:latin typeface="Calibri"/>
                <a:cs typeface="Calibri"/>
              </a:rPr>
              <a:t> </a:t>
            </a:r>
            <a:r>
              <a:rPr sz="3200" spc="-20" dirty="0">
                <a:latin typeface="Calibri"/>
                <a:cs typeface="Calibri"/>
              </a:rPr>
              <a:t>co</a:t>
            </a:r>
            <a:r>
              <a:rPr sz="3200" spc="-10" dirty="0">
                <a:latin typeface="Calibri"/>
                <a:cs typeface="Calibri"/>
              </a:rPr>
              <a:t> </a:t>
            </a:r>
            <a:r>
              <a:rPr sz="3200" spc="-5" dirty="0">
                <a:latin typeface="Calibri"/>
                <a:cs typeface="Calibri"/>
              </a:rPr>
              <a:t>mají</a:t>
            </a:r>
            <a:r>
              <a:rPr sz="3200" spc="10" dirty="0">
                <a:latin typeface="Calibri"/>
                <a:cs typeface="Calibri"/>
              </a:rPr>
              <a:t> </a:t>
            </a:r>
            <a:r>
              <a:rPr sz="3200" spc="-60" dirty="0">
                <a:latin typeface="Calibri"/>
                <a:cs typeface="Calibri"/>
              </a:rPr>
              <a:t>zákonný,</a:t>
            </a:r>
            <a:r>
              <a:rPr sz="3200" spc="15" dirty="0">
                <a:latin typeface="Calibri"/>
                <a:cs typeface="Calibri"/>
              </a:rPr>
              <a:t> </a:t>
            </a:r>
            <a:r>
              <a:rPr sz="3200" spc="-10" dirty="0">
                <a:latin typeface="Calibri"/>
                <a:cs typeface="Calibri"/>
              </a:rPr>
              <a:t>resp.</a:t>
            </a:r>
            <a:r>
              <a:rPr sz="3200" spc="-5" dirty="0">
                <a:latin typeface="Calibri"/>
                <a:cs typeface="Calibri"/>
              </a:rPr>
              <a:t> </a:t>
            </a:r>
            <a:r>
              <a:rPr sz="3200" dirty="0">
                <a:latin typeface="Calibri"/>
                <a:cs typeface="Calibri"/>
              </a:rPr>
              <a:t>legitimní</a:t>
            </a:r>
            <a:r>
              <a:rPr sz="3200" spc="20" dirty="0">
                <a:latin typeface="Calibri"/>
                <a:cs typeface="Calibri"/>
              </a:rPr>
              <a:t> </a:t>
            </a:r>
            <a:r>
              <a:rPr sz="3200" spc="-20" dirty="0">
                <a:latin typeface="Calibri"/>
                <a:cs typeface="Calibri"/>
              </a:rPr>
              <a:t>nárok </a:t>
            </a:r>
            <a:r>
              <a:rPr sz="3200" spc="-710" dirty="0">
                <a:latin typeface="Calibri"/>
                <a:cs typeface="Calibri"/>
              </a:rPr>
              <a:t> </a:t>
            </a:r>
            <a:r>
              <a:rPr sz="3200" spc="-15" dirty="0">
                <a:latin typeface="Calibri"/>
                <a:cs typeface="Calibri"/>
              </a:rPr>
              <a:t>(operace,</a:t>
            </a:r>
            <a:r>
              <a:rPr sz="3200" spc="-5" dirty="0">
                <a:latin typeface="Calibri"/>
                <a:cs typeface="Calibri"/>
              </a:rPr>
              <a:t> </a:t>
            </a:r>
            <a:r>
              <a:rPr sz="3200" spc="-10" dirty="0">
                <a:latin typeface="Calibri"/>
                <a:cs typeface="Calibri"/>
              </a:rPr>
              <a:t>přihlášení</a:t>
            </a:r>
            <a:r>
              <a:rPr sz="3200" spc="25" dirty="0">
                <a:latin typeface="Calibri"/>
                <a:cs typeface="Calibri"/>
              </a:rPr>
              <a:t> </a:t>
            </a:r>
            <a:r>
              <a:rPr sz="3200" spc="-10" dirty="0">
                <a:latin typeface="Calibri"/>
                <a:cs typeface="Calibri"/>
              </a:rPr>
              <a:t>auta…).</a:t>
            </a:r>
            <a:endParaRPr sz="3200" dirty="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381000"/>
            <a:ext cx="8197342" cy="1366400"/>
          </a:xfrm>
          <a:prstGeom prst="rect">
            <a:avLst/>
          </a:prstGeom>
        </p:spPr>
        <p:txBody>
          <a:bodyPr vert="horz" wrap="square" lIns="0" tIns="12065" rIns="0" bIns="0" rtlCol="0">
            <a:spAutoFit/>
          </a:bodyPr>
          <a:lstStyle/>
          <a:p>
            <a:pPr marL="12700">
              <a:lnSpc>
                <a:spcPct val="100000"/>
              </a:lnSpc>
              <a:spcBef>
                <a:spcPts val="95"/>
              </a:spcBef>
            </a:pPr>
            <a:r>
              <a:rPr lang="cs-CZ" spc="-25" dirty="0"/>
              <a:t>Vymezení</a:t>
            </a:r>
            <a:r>
              <a:rPr lang="cs-CZ" dirty="0"/>
              <a:t> </a:t>
            </a:r>
            <a:r>
              <a:rPr lang="cs-CZ" spc="-15" dirty="0"/>
              <a:t>korupce</a:t>
            </a:r>
            <a:r>
              <a:rPr lang="cs-CZ" spc="5" dirty="0"/>
              <a:t> </a:t>
            </a:r>
            <a:r>
              <a:rPr lang="cs-CZ" spc="-5" dirty="0"/>
              <a:t>a</a:t>
            </a:r>
            <a:r>
              <a:rPr lang="cs-CZ" spc="5" dirty="0"/>
              <a:t> </a:t>
            </a:r>
            <a:r>
              <a:rPr lang="cs-CZ" spc="-5" dirty="0"/>
              <a:t>souvisejících</a:t>
            </a:r>
            <a:r>
              <a:rPr lang="cs-CZ" dirty="0"/>
              <a:t> </a:t>
            </a:r>
            <a:r>
              <a:rPr lang="cs-CZ" spc="-5" dirty="0"/>
              <a:t>pojmů 1</a:t>
            </a:r>
            <a:endParaRPr spc="-5" dirty="0"/>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6</a:t>
            </a:fld>
            <a:endParaRPr dirty="0"/>
          </a:p>
        </p:txBody>
      </p:sp>
      <p:sp>
        <p:nvSpPr>
          <p:cNvPr id="3" name="object 3"/>
          <p:cNvSpPr txBox="1"/>
          <p:nvPr/>
        </p:nvSpPr>
        <p:spPr>
          <a:xfrm>
            <a:off x="380491" y="1534413"/>
            <a:ext cx="7882890" cy="4067139"/>
          </a:xfrm>
          <a:prstGeom prst="rect">
            <a:avLst/>
          </a:prstGeom>
        </p:spPr>
        <p:txBody>
          <a:bodyPr vert="horz" wrap="square" lIns="0" tIns="12065" rIns="0" bIns="0" rtlCol="0">
            <a:spAutoFit/>
          </a:bodyPr>
          <a:lstStyle/>
          <a:p>
            <a:pPr marL="355600" marR="5080" indent="-342900">
              <a:lnSpc>
                <a:spcPct val="100000"/>
              </a:lnSpc>
              <a:spcBef>
                <a:spcPts val="95"/>
              </a:spcBef>
              <a:buFont typeface="Arial"/>
              <a:buChar char="•"/>
              <a:tabLst>
                <a:tab pos="354965" algn="l"/>
                <a:tab pos="355600" algn="l"/>
              </a:tabLst>
            </a:pPr>
            <a:endParaRPr lang="cs-CZ" sz="3200" spc="-35" dirty="0">
              <a:latin typeface="Calibri"/>
              <a:cs typeface="Calibri"/>
            </a:endParaRPr>
          </a:p>
          <a:p>
            <a:pPr marL="355600" marR="5080" indent="-342900">
              <a:lnSpc>
                <a:spcPct val="100000"/>
              </a:lnSpc>
              <a:spcBef>
                <a:spcPts val="95"/>
              </a:spcBef>
              <a:buFont typeface="Arial"/>
              <a:buChar char="•"/>
              <a:tabLst>
                <a:tab pos="354965" algn="l"/>
                <a:tab pos="355600" algn="l"/>
              </a:tabLst>
            </a:pPr>
            <a:r>
              <a:rPr sz="3200" spc="-35" dirty="0" err="1">
                <a:latin typeface="Calibri"/>
                <a:cs typeface="Calibri"/>
              </a:rPr>
              <a:t>Velmi</a:t>
            </a:r>
            <a:r>
              <a:rPr sz="3200" dirty="0">
                <a:latin typeface="Calibri"/>
                <a:cs typeface="Calibri"/>
              </a:rPr>
              <a:t> </a:t>
            </a:r>
            <a:r>
              <a:rPr sz="3200" spc="-20" dirty="0">
                <a:latin typeface="Calibri"/>
                <a:cs typeface="Calibri"/>
              </a:rPr>
              <a:t>často</a:t>
            </a:r>
            <a:r>
              <a:rPr sz="3200" spc="5" dirty="0">
                <a:latin typeface="Calibri"/>
                <a:cs typeface="Calibri"/>
              </a:rPr>
              <a:t> </a:t>
            </a:r>
            <a:r>
              <a:rPr sz="3200" spc="-5" dirty="0">
                <a:latin typeface="Calibri"/>
                <a:cs typeface="Calibri"/>
              </a:rPr>
              <a:t>se </a:t>
            </a:r>
            <a:r>
              <a:rPr sz="3200" spc="-25" dirty="0">
                <a:latin typeface="Calibri"/>
                <a:cs typeface="Calibri"/>
              </a:rPr>
              <a:t>korupce</a:t>
            </a:r>
            <a:r>
              <a:rPr sz="3200" dirty="0">
                <a:latin typeface="Calibri"/>
                <a:cs typeface="Calibri"/>
              </a:rPr>
              <a:t> </a:t>
            </a:r>
            <a:r>
              <a:rPr sz="3200" spc="-30" dirty="0">
                <a:latin typeface="Calibri"/>
                <a:cs typeface="Calibri"/>
              </a:rPr>
              <a:t>dává</a:t>
            </a:r>
            <a:r>
              <a:rPr sz="3200" spc="20" dirty="0">
                <a:latin typeface="Calibri"/>
                <a:cs typeface="Calibri"/>
              </a:rPr>
              <a:t> </a:t>
            </a:r>
            <a:r>
              <a:rPr sz="3200" spc="-5" dirty="0">
                <a:latin typeface="Calibri"/>
                <a:cs typeface="Calibri"/>
              </a:rPr>
              <a:t>do</a:t>
            </a:r>
            <a:r>
              <a:rPr sz="3200" spc="5" dirty="0">
                <a:latin typeface="Calibri"/>
                <a:cs typeface="Calibri"/>
              </a:rPr>
              <a:t> </a:t>
            </a:r>
            <a:r>
              <a:rPr sz="3200" spc="-20" dirty="0">
                <a:latin typeface="Calibri"/>
                <a:cs typeface="Calibri"/>
              </a:rPr>
              <a:t>bezprostřední </a:t>
            </a:r>
            <a:r>
              <a:rPr sz="3200" spc="-710" dirty="0">
                <a:latin typeface="Calibri"/>
                <a:cs typeface="Calibri"/>
              </a:rPr>
              <a:t> </a:t>
            </a:r>
            <a:r>
              <a:rPr sz="3200" spc="-10" dirty="0">
                <a:latin typeface="Calibri"/>
                <a:cs typeface="Calibri"/>
              </a:rPr>
              <a:t>souvislosti</a:t>
            </a:r>
            <a:r>
              <a:rPr sz="3200" spc="25" dirty="0">
                <a:latin typeface="Calibri"/>
                <a:cs typeface="Calibri"/>
              </a:rPr>
              <a:t> </a:t>
            </a:r>
            <a:r>
              <a:rPr sz="3200" spc="-5" dirty="0">
                <a:latin typeface="Calibri"/>
                <a:cs typeface="Calibri"/>
              </a:rPr>
              <a:t>s </a:t>
            </a:r>
            <a:r>
              <a:rPr sz="3200" spc="-20" dirty="0">
                <a:latin typeface="Calibri"/>
                <a:cs typeface="Calibri"/>
              </a:rPr>
              <a:t>výkonem</a:t>
            </a:r>
            <a:r>
              <a:rPr sz="3200" spc="15" dirty="0">
                <a:latin typeface="Calibri"/>
                <a:cs typeface="Calibri"/>
              </a:rPr>
              <a:t> </a:t>
            </a:r>
            <a:r>
              <a:rPr sz="3200" spc="-20" dirty="0">
                <a:latin typeface="Calibri"/>
                <a:cs typeface="Calibri"/>
              </a:rPr>
              <a:t>role</a:t>
            </a:r>
            <a:r>
              <a:rPr sz="3200" spc="30" dirty="0">
                <a:latin typeface="Calibri"/>
                <a:cs typeface="Calibri"/>
              </a:rPr>
              <a:t> </a:t>
            </a:r>
            <a:r>
              <a:rPr sz="3200" b="1" spc="-15" dirty="0">
                <a:latin typeface="Calibri"/>
                <a:cs typeface="Calibri"/>
              </a:rPr>
              <a:t>veřejného</a:t>
            </a:r>
            <a:r>
              <a:rPr sz="3200" b="1" spc="10" dirty="0">
                <a:latin typeface="Calibri"/>
                <a:cs typeface="Calibri"/>
              </a:rPr>
              <a:t> </a:t>
            </a:r>
            <a:r>
              <a:rPr sz="3200" b="1" spc="-10" dirty="0">
                <a:latin typeface="Calibri"/>
                <a:cs typeface="Calibri"/>
              </a:rPr>
              <a:t>činitele</a:t>
            </a:r>
            <a:r>
              <a:rPr sz="3200" spc="-10" dirty="0">
                <a:latin typeface="Calibri"/>
                <a:cs typeface="Calibri"/>
              </a:rPr>
              <a:t>.</a:t>
            </a:r>
            <a:endParaRPr sz="3200" dirty="0">
              <a:latin typeface="Calibri"/>
              <a:cs typeface="Calibri"/>
            </a:endParaRPr>
          </a:p>
          <a:p>
            <a:pPr marL="355600" marR="203835" indent="-342900">
              <a:lnSpc>
                <a:spcPct val="100000"/>
              </a:lnSpc>
              <a:spcBef>
                <a:spcPts val="770"/>
              </a:spcBef>
              <a:buFont typeface="Arial"/>
              <a:buChar char="•"/>
              <a:tabLst>
                <a:tab pos="354965" algn="l"/>
                <a:tab pos="355600" algn="l"/>
              </a:tabLst>
            </a:pPr>
            <a:r>
              <a:rPr sz="3200" spc="-35" dirty="0">
                <a:latin typeface="Calibri"/>
                <a:cs typeface="Calibri"/>
              </a:rPr>
              <a:t>Veřejným</a:t>
            </a:r>
            <a:r>
              <a:rPr sz="3200" spc="-10" dirty="0">
                <a:latin typeface="Calibri"/>
                <a:cs typeface="Calibri"/>
              </a:rPr>
              <a:t> činitelem</a:t>
            </a:r>
            <a:r>
              <a:rPr sz="3200" spc="10" dirty="0">
                <a:latin typeface="Calibri"/>
                <a:cs typeface="Calibri"/>
              </a:rPr>
              <a:t> </a:t>
            </a:r>
            <a:r>
              <a:rPr sz="3200" spc="-5" dirty="0">
                <a:latin typeface="Calibri"/>
                <a:cs typeface="Calibri"/>
              </a:rPr>
              <a:t>se</a:t>
            </a:r>
            <a:r>
              <a:rPr sz="3200" spc="-20" dirty="0">
                <a:latin typeface="Calibri"/>
                <a:cs typeface="Calibri"/>
              </a:rPr>
              <a:t> </a:t>
            </a:r>
            <a:r>
              <a:rPr sz="3200" spc="-5" dirty="0">
                <a:latin typeface="Calibri"/>
                <a:cs typeface="Calibri"/>
              </a:rPr>
              <a:t>obvykle</a:t>
            </a:r>
            <a:r>
              <a:rPr sz="3200" spc="15" dirty="0">
                <a:latin typeface="Calibri"/>
                <a:cs typeface="Calibri"/>
              </a:rPr>
              <a:t> </a:t>
            </a:r>
            <a:r>
              <a:rPr sz="3200" spc="-25" dirty="0">
                <a:latin typeface="Calibri"/>
                <a:cs typeface="Calibri"/>
              </a:rPr>
              <a:t>rozumí</a:t>
            </a:r>
            <a:r>
              <a:rPr sz="3200" spc="5" dirty="0">
                <a:latin typeface="Calibri"/>
                <a:cs typeface="Calibri"/>
              </a:rPr>
              <a:t> </a:t>
            </a:r>
            <a:r>
              <a:rPr sz="3200" spc="-5" dirty="0">
                <a:latin typeface="Calibri"/>
                <a:cs typeface="Calibri"/>
              </a:rPr>
              <a:t>osoba </a:t>
            </a:r>
            <a:r>
              <a:rPr sz="3200" spc="-710" dirty="0">
                <a:latin typeface="Calibri"/>
                <a:cs typeface="Calibri"/>
              </a:rPr>
              <a:t> </a:t>
            </a:r>
            <a:r>
              <a:rPr sz="3200" spc="-15" dirty="0">
                <a:latin typeface="Calibri"/>
                <a:cs typeface="Calibri"/>
              </a:rPr>
              <a:t>ustanovená</a:t>
            </a:r>
            <a:r>
              <a:rPr sz="3200" spc="15" dirty="0">
                <a:latin typeface="Calibri"/>
                <a:cs typeface="Calibri"/>
              </a:rPr>
              <a:t> </a:t>
            </a:r>
            <a:r>
              <a:rPr sz="3200" spc="-25" dirty="0">
                <a:latin typeface="Calibri"/>
                <a:cs typeface="Calibri"/>
              </a:rPr>
              <a:t>zákonem,</a:t>
            </a:r>
            <a:r>
              <a:rPr sz="3200" spc="10" dirty="0">
                <a:latin typeface="Calibri"/>
                <a:cs typeface="Calibri"/>
              </a:rPr>
              <a:t> </a:t>
            </a:r>
            <a:r>
              <a:rPr sz="3200" spc="-5" dirty="0">
                <a:latin typeface="Calibri"/>
                <a:cs typeface="Calibri"/>
              </a:rPr>
              <a:t>na</a:t>
            </a:r>
            <a:r>
              <a:rPr sz="3200" dirty="0">
                <a:latin typeface="Calibri"/>
                <a:cs typeface="Calibri"/>
              </a:rPr>
              <a:t> </a:t>
            </a:r>
            <a:r>
              <a:rPr sz="3200" spc="-25" dirty="0">
                <a:latin typeface="Calibri"/>
                <a:cs typeface="Calibri"/>
              </a:rPr>
              <a:t>kterou</a:t>
            </a:r>
            <a:r>
              <a:rPr sz="3200" dirty="0">
                <a:latin typeface="Calibri"/>
                <a:cs typeface="Calibri"/>
              </a:rPr>
              <a:t> </a:t>
            </a:r>
            <a:r>
              <a:rPr sz="3200" spc="-10" dirty="0">
                <a:latin typeface="Calibri"/>
                <a:cs typeface="Calibri"/>
              </a:rPr>
              <a:t>jsou </a:t>
            </a:r>
            <a:r>
              <a:rPr sz="3200" spc="-5" dirty="0">
                <a:latin typeface="Calibri"/>
                <a:cs typeface="Calibri"/>
              </a:rPr>
              <a:t> </a:t>
            </a:r>
            <a:r>
              <a:rPr sz="3200" spc="-15" dirty="0">
                <a:latin typeface="Calibri"/>
                <a:cs typeface="Calibri"/>
              </a:rPr>
              <a:t>delegované</a:t>
            </a:r>
            <a:r>
              <a:rPr sz="3200" spc="10" dirty="0">
                <a:latin typeface="Calibri"/>
                <a:cs typeface="Calibri"/>
              </a:rPr>
              <a:t> </a:t>
            </a:r>
            <a:r>
              <a:rPr sz="3200" spc="-20" dirty="0">
                <a:latin typeface="Calibri"/>
                <a:cs typeface="Calibri"/>
              </a:rPr>
              <a:t>pravomoci</a:t>
            </a:r>
            <a:r>
              <a:rPr sz="3200" spc="15" dirty="0">
                <a:latin typeface="Calibri"/>
                <a:cs typeface="Calibri"/>
              </a:rPr>
              <a:t> </a:t>
            </a:r>
            <a:r>
              <a:rPr sz="3200" spc="-5" dirty="0">
                <a:latin typeface="Calibri"/>
                <a:cs typeface="Calibri"/>
              </a:rPr>
              <a:t>k</a:t>
            </a:r>
            <a:r>
              <a:rPr sz="3200" dirty="0">
                <a:latin typeface="Calibri"/>
                <a:cs typeface="Calibri"/>
              </a:rPr>
              <a:t> </a:t>
            </a:r>
            <a:r>
              <a:rPr sz="3200" spc="-20" dirty="0">
                <a:latin typeface="Calibri"/>
                <a:cs typeface="Calibri"/>
              </a:rPr>
              <a:t>rozhodování</a:t>
            </a:r>
            <a:r>
              <a:rPr sz="3200" spc="10" dirty="0">
                <a:latin typeface="Calibri"/>
                <a:cs typeface="Calibri"/>
              </a:rPr>
              <a:t> </a:t>
            </a:r>
            <a:r>
              <a:rPr sz="3200" spc="-5" dirty="0">
                <a:latin typeface="Calibri"/>
                <a:cs typeface="Calibri"/>
              </a:rPr>
              <a:t>o</a:t>
            </a:r>
            <a:endParaRPr sz="3200" dirty="0">
              <a:latin typeface="Calibri"/>
              <a:cs typeface="Calibri"/>
            </a:endParaRPr>
          </a:p>
          <a:p>
            <a:pPr marL="355600" marR="146050">
              <a:lnSpc>
                <a:spcPct val="100000"/>
              </a:lnSpc>
            </a:pPr>
            <a:r>
              <a:rPr sz="3200" spc="-25" dirty="0">
                <a:latin typeface="Calibri"/>
                <a:cs typeface="Calibri"/>
              </a:rPr>
              <a:t>veřejných</a:t>
            </a:r>
            <a:r>
              <a:rPr sz="3200" spc="5" dirty="0">
                <a:latin typeface="Calibri"/>
                <a:cs typeface="Calibri"/>
              </a:rPr>
              <a:t> </a:t>
            </a:r>
            <a:r>
              <a:rPr sz="3200" spc="-20" dirty="0">
                <a:latin typeface="Calibri"/>
                <a:cs typeface="Calibri"/>
              </a:rPr>
              <a:t>záležitostech.</a:t>
            </a:r>
            <a:r>
              <a:rPr sz="3200" spc="35" dirty="0">
                <a:latin typeface="Calibri"/>
                <a:cs typeface="Calibri"/>
              </a:rPr>
              <a:t> </a:t>
            </a:r>
            <a:r>
              <a:rPr sz="3200" spc="-5" dirty="0">
                <a:latin typeface="Calibri"/>
                <a:cs typeface="Calibri"/>
              </a:rPr>
              <a:t>Je</a:t>
            </a:r>
            <a:r>
              <a:rPr sz="3200" spc="10" dirty="0">
                <a:latin typeface="Calibri"/>
                <a:cs typeface="Calibri"/>
              </a:rPr>
              <a:t> </a:t>
            </a:r>
            <a:r>
              <a:rPr sz="3200" spc="-20" dirty="0">
                <a:latin typeface="Calibri"/>
                <a:cs typeface="Calibri"/>
              </a:rPr>
              <a:t>to</a:t>
            </a:r>
            <a:r>
              <a:rPr sz="3200" dirty="0">
                <a:latin typeface="Calibri"/>
                <a:cs typeface="Calibri"/>
              </a:rPr>
              <a:t> </a:t>
            </a:r>
            <a:r>
              <a:rPr sz="3200" spc="-10" dirty="0">
                <a:latin typeface="Calibri"/>
                <a:cs typeface="Calibri"/>
              </a:rPr>
              <a:t>osoba,</a:t>
            </a:r>
            <a:r>
              <a:rPr sz="3200" spc="35" dirty="0">
                <a:latin typeface="Calibri"/>
                <a:cs typeface="Calibri"/>
              </a:rPr>
              <a:t> </a:t>
            </a:r>
            <a:r>
              <a:rPr sz="3200" spc="-30" dirty="0">
                <a:latin typeface="Calibri"/>
                <a:cs typeface="Calibri"/>
              </a:rPr>
              <a:t>která</a:t>
            </a:r>
            <a:r>
              <a:rPr sz="3200" dirty="0">
                <a:latin typeface="Calibri"/>
                <a:cs typeface="Calibri"/>
              </a:rPr>
              <a:t> </a:t>
            </a:r>
            <a:r>
              <a:rPr sz="3200" spc="-15" dirty="0">
                <a:latin typeface="Calibri"/>
                <a:cs typeface="Calibri"/>
              </a:rPr>
              <a:t>by </a:t>
            </a:r>
            <a:r>
              <a:rPr sz="3200" spc="-705" dirty="0">
                <a:latin typeface="Calibri"/>
                <a:cs typeface="Calibri"/>
              </a:rPr>
              <a:t> </a:t>
            </a:r>
            <a:r>
              <a:rPr sz="3200" spc="-5" dirty="0">
                <a:latin typeface="Calibri"/>
                <a:cs typeface="Calibri"/>
              </a:rPr>
              <a:t>měla být</a:t>
            </a:r>
            <a:r>
              <a:rPr sz="3200" spc="15" dirty="0">
                <a:latin typeface="Calibri"/>
                <a:cs typeface="Calibri"/>
              </a:rPr>
              <a:t> </a:t>
            </a:r>
            <a:r>
              <a:rPr sz="3200" spc="-30" dirty="0">
                <a:latin typeface="Calibri"/>
                <a:cs typeface="Calibri"/>
              </a:rPr>
              <a:t>garantem</a:t>
            </a:r>
            <a:r>
              <a:rPr sz="3200" spc="15" dirty="0">
                <a:latin typeface="Calibri"/>
                <a:cs typeface="Calibri"/>
              </a:rPr>
              <a:t> </a:t>
            </a:r>
            <a:r>
              <a:rPr sz="3200" spc="-10" dirty="0">
                <a:latin typeface="Calibri"/>
                <a:cs typeface="Calibri"/>
              </a:rPr>
              <a:t>veřejného</a:t>
            </a:r>
            <a:r>
              <a:rPr sz="3200" dirty="0">
                <a:latin typeface="Calibri"/>
                <a:cs typeface="Calibri"/>
              </a:rPr>
              <a:t> </a:t>
            </a:r>
            <a:r>
              <a:rPr sz="3200" spc="-10" dirty="0">
                <a:latin typeface="Calibri"/>
                <a:cs typeface="Calibri"/>
              </a:rPr>
              <a:t>zájmu.</a:t>
            </a:r>
            <a:endParaRPr sz="3200" dirty="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37133" y="381000"/>
            <a:ext cx="8269733" cy="1366400"/>
          </a:xfrm>
          <a:prstGeom prst="rect">
            <a:avLst/>
          </a:prstGeom>
        </p:spPr>
        <p:txBody>
          <a:bodyPr vert="horz" wrap="square" lIns="0" tIns="12065" rIns="0" bIns="0" rtlCol="0">
            <a:spAutoFit/>
          </a:bodyPr>
          <a:lstStyle/>
          <a:p>
            <a:pPr marL="12700">
              <a:lnSpc>
                <a:spcPct val="100000"/>
              </a:lnSpc>
              <a:spcBef>
                <a:spcPts val="95"/>
              </a:spcBef>
            </a:pPr>
            <a:r>
              <a:rPr spc="-25" dirty="0"/>
              <a:t>Vymezení</a:t>
            </a:r>
            <a:r>
              <a:rPr dirty="0"/>
              <a:t> </a:t>
            </a:r>
            <a:r>
              <a:rPr spc="-15" dirty="0"/>
              <a:t>korupce</a:t>
            </a:r>
            <a:r>
              <a:rPr spc="5" dirty="0"/>
              <a:t> </a:t>
            </a:r>
            <a:r>
              <a:rPr spc="-5" dirty="0"/>
              <a:t>a</a:t>
            </a:r>
            <a:r>
              <a:rPr spc="5" dirty="0"/>
              <a:t> </a:t>
            </a:r>
            <a:r>
              <a:rPr spc="-5" dirty="0"/>
              <a:t>souvisejících</a:t>
            </a:r>
            <a:r>
              <a:rPr spc="-10" dirty="0"/>
              <a:t> </a:t>
            </a:r>
            <a:r>
              <a:rPr spc="-5" dirty="0"/>
              <a:t>pojmů</a:t>
            </a:r>
            <a:r>
              <a:rPr spc="5" dirty="0"/>
              <a:t> </a:t>
            </a:r>
            <a:r>
              <a:rPr spc="-5" dirty="0"/>
              <a:t>2</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7</a:t>
            </a:fld>
            <a:endParaRPr dirty="0"/>
          </a:p>
        </p:txBody>
      </p:sp>
      <p:sp>
        <p:nvSpPr>
          <p:cNvPr id="3" name="object 3"/>
          <p:cNvSpPr txBox="1"/>
          <p:nvPr/>
        </p:nvSpPr>
        <p:spPr>
          <a:xfrm>
            <a:off x="380491" y="1534413"/>
            <a:ext cx="8206105" cy="4559582"/>
          </a:xfrm>
          <a:prstGeom prst="rect">
            <a:avLst/>
          </a:prstGeom>
        </p:spPr>
        <p:txBody>
          <a:bodyPr vert="horz" wrap="square" lIns="0" tIns="12065" rIns="0" bIns="0" rtlCol="0">
            <a:spAutoFit/>
          </a:bodyPr>
          <a:lstStyle/>
          <a:p>
            <a:pPr marL="355600" marR="711200" indent="-342900">
              <a:lnSpc>
                <a:spcPct val="100000"/>
              </a:lnSpc>
              <a:spcBef>
                <a:spcPts val="95"/>
              </a:spcBef>
              <a:buFont typeface="Arial"/>
              <a:buChar char="•"/>
              <a:tabLst>
                <a:tab pos="354965" algn="l"/>
                <a:tab pos="355600" algn="l"/>
              </a:tabLst>
            </a:pPr>
            <a:endParaRPr lang="cs-CZ" sz="3200" spc="-15" dirty="0">
              <a:latin typeface="Calibri"/>
              <a:cs typeface="Calibri"/>
            </a:endParaRPr>
          </a:p>
          <a:p>
            <a:pPr marL="355600" marR="711200" indent="-342900">
              <a:lnSpc>
                <a:spcPct val="100000"/>
              </a:lnSpc>
              <a:spcBef>
                <a:spcPts val="95"/>
              </a:spcBef>
              <a:buFont typeface="Arial"/>
              <a:buChar char="•"/>
              <a:tabLst>
                <a:tab pos="354965" algn="l"/>
                <a:tab pos="355600" algn="l"/>
              </a:tabLst>
            </a:pPr>
            <a:r>
              <a:rPr sz="3200" spc="-15" dirty="0" err="1">
                <a:latin typeface="Calibri"/>
                <a:cs typeface="Calibri"/>
              </a:rPr>
              <a:t>Korupce</a:t>
            </a:r>
            <a:r>
              <a:rPr sz="3200" spc="-10" dirty="0">
                <a:latin typeface="Calibri"/>
                <a:cs typeface="Calibri"/>
              </a:rPr>
              <a:t> </a:t>
            </a:r>
            <a:r>
              <a:rPr sz="3200" spc="-30" dirty="0">
                <a:latin typeface="Calibri"/>
                <a:cs typeface="Calibri"/>
              </a:rPr>
              <a:t>nastává</a:t>
            </a:r>
            <a:r>
              <a:rPr sz="3200" spc="20" dirty="0">
                <a:latin typeface="Calibri"/>
                <a:cs typeface="Calibri"/>
              </a:rPr>
              <a:t> </a:t>
            </a:r>
            <a:r>
              <a:rPr sz="3200" spc="-45" dirty="0">
                <a:latin typeface="Calibri"/>
                <a:cs typeface="Calibri"/>
              </a:rPr>
              <a:t>tehdy,</a:t>
            </a:r>
            <a:r>
              <a:rPr sz="3200" spc="15" dirty="0">
                <a:latin typeface="Calibri"/>
                <a:cs typeface="Calibri"/>
              </a:rPr>
              <a:t> </a:t>
            </a:r>
            <a:r>
              <a:rPr sz="3200" spc="-35" dirty="0">
                <a:latin typeface="Calibri"/>
                <a:cs typeface="Calibri"/>
              </a:rPr>
              <a:t>když</a:t>
            </a:r>
            <a:r>
              <a:rPr sz="3200" spc="5" dirty="0">
                <a:latin typeface="Calibri"/>
                <a:cs typeface="Calibri"/>
              </a:rPr>
              <a:t> </a:t>
            </a:r>
            <a:r>
              <a:rPr sz="3200" spc="-10" dirty="0">
                <a:latin typeface="Calibri"/>
                <a:cs typeface="Calibri"/>
              </a:rPr>
              <a:t>osobní</a:t>
            </a:r>
            <a:r>
              <a:rPr sz="3200" spc="15" dirty="0">
                <a:latin typeface="Calibri"/>
                <a:cs typeface="Calibri"/>
              </a:rPr>
              <a:t> </a:t>
            </a:r>
            <a:r>
              <a:rPr sz="3200" spc="-5" dirty="0">
                <a:latin typeface="Calibri"/>
                <a:cs typeface="Calibri"/>
              </a:rPr>
              <a:t>ambice </a:t>
            </a:r>
            <a:r>
              <a:rPr sz="3200" spc="-710" dirty="0">
                <a:latin typeface="Calibri"/>
                <a:cs typeface="Calibri"/>
              </a:rPr>
              <a:t> </a:t>
            </a:r>
            <a:r>
              <a:rPr sz="3200" spc="-20" dirty="0">
                <a:latin typeface="Calibri"/>
                <a:cs typeface="Calibri"/>
              </a:rPr>
              <a:t>těchto</a:t>
            </a:r>
            <a:r>
              <a:rPr sz="3200" spc="-10" dirty="0">
                <a:latin typeface="Calibri"/>
                <a:cs typeface="Calibri"/>
              </a:rPr>
              <a:t> činitelů</a:t>
            </a:r>
            <a:r>
              <a:rPr sz="3200" spc="25" dirty="0">
                <a:latin typeface="Calibri"/>
                <a:cs typeface="Calibri"/>
              </a:rPr>
              <a:t> </a:t>
            </a:r>
            <a:r>
              <a:rPr sz="3200" spc="-5" dirty="0">
                <a:latin typeface="Calibri"/>
                <a:cs typeface="Calibri"/>
              </a:rPr>
              <a:t>jsou</a:t>
            </a:r>
            <a:r>
              <a:rPr sz="3200" spc="5" dirty="0">
                <a:latin typeface="Calibri"/>
                <a:cs typeface="Calibri"/>
              </a:rPr>
              <a:t> </a:t>
            </a:r>
            <a:r>
              <a:rPr sz="3200" spc="-15" dirty="0">
                <a:latin typeface="Calibri"/>
                <a:cs typeface="Calibri"/>
              </a:rPr>
              <a:t>naplňovány</a:t>
            </a:r>
            <a:r>
              <a:rPr sz="3200" spc="20" dirty="0">
                <a:latin typeface="Calibri"/>
                <a:cs typeface="Calibri"/>
              </a:rPr>
              <a:t> </a:t>
            </a:r>
            <a:r>
              <a:rPr sz="3200" spc="-5" dirty="0">
                <a:latin typeface="Calibri"/>
                <a:cs typeface="Calibri"/>
              </a:rPr>
              <a:t>na</a:t>
            </a:r>
            <a:r>
              <a:rPr sz="3200" dirty="0">
                <a:latin typeface="Calibri"/>
                <a:cs typeface="Calibri"/>
              </a:rPr>
              <a:t> </a:t>
            </a:r>
            <a:r>
              <a:rPr sz="3200" spc="-35" dirty="0">
                <a:latin typeface="Calibri"/>
                <a:cs typeface="Calibri"/>
              </a:rPr>
              <a:t>úkor</a:t>
            </a:r>
            <a:endParaRPr sz="3200" dirty="0">
              <a:latin typeface="Calibri"/>
              <a:cs typeface="Calibri"/>
            </a:endParaRPr>
          </a:p>
          <a:p>
            <a:pPr marL="355600" marR="519430">
              <a:lnSpc>
                <a:spcPct val="100000"/>
              </a:lnSpc>
              <a:spcBef>
                <a:spcPts val="5"/>
              </a:spcBef>
            </a:pPr>
            <a:r>
              <a:rPr sz="3200" spc="-10" dirty="0">
                <a:latin typeface="Calibri"/>
                <a:cs typeface="Calibri"/>
              </a:rPr>
              <a:t>veřejného</a:t>
            </a:r>
            <a:r>
              <a:rPr sz="3200" spc="-5" dirty="0">
                <a:latin typeface="Calibri"/>
                <a:cs typeface="Calibri"/>
              </a:rPr>
              <a:t> blaha,</a:t>
            </a:r>
            <a:r>
              <a:rPr sz="3200" spc="10" dirty="0">
                <a:latin typeface="Calibri"/>
                <a:cs typeface="Calibri"/>
              </a:rPr>
              <a:t> </a:t>
            </a:r>
            <a:r>
              <a:rPr sz="3200" spc="-35" dirty="0">
                <a:latin typeface="Calibri"/>
                <a:cs typeface="Calibri"/>
              </a:rPr>
              <a:t>když</a:t>
            </a:r>
            <a:r>
              <a:rPr sz="3200" dirty="0">
                <a:latin typeface="Calibri"/>
                <a:cs typeface="Calibri"/>
              </a:rPr>
              <a:t> </a:t>
            </a:r>
            <a:r>
              <a:rPr sz="3200" spc="-5" dirty="0">
                <a:latin typeface="Calibri"/>
                <a:cs typeface="Calibri"/>
              </a:rPr>
              <a:t>je</a:t>
            </a:r>
            <a:r>
              <a:rPr sz="3200" spc="-10" dirty="0">
                <a:latin typeface="Calibri"/>
                <a:cs typeface="Calibri"/>
              </a:rPr>
              <a:t> </a:t>
            </a:r>
            <a:r>
              <a:rPr sz="3200" spc="-35" dirty="0">
                <a:latin typeface="Calibri"/>
                <a:cs typeface="Calibri"/>
              </a:rPr>
              <a:t>poškozován</a:t>
            </a:r>
            <a:r>
              <a:rPr sz="3200" spc="25" dirty="0">
                <a:latin typeface="Calibri"/>
                <a:cs typeface="Calibri"/>
              </a:rPr>
              <a:t> </a:t>
            </a:r>
            <a:r>
              <a:rPr sz="3200" b="1" spc="-25" dirty="0">
                <a:latin typeface="Calibri"/>
                <a:cs typeface="Calibri"/>
              </a:rPr>
              <a:t>veřejný </a:t>
            </a:r>
            <a:r>
              <a:rPr sz="3200" b="1" spc="-710" dirty="0">
                <a:latin typeface="Calibri"/>
                <a:cs typeface="Calibri"/>
              </a:rPr>
              <a:t> </a:t>
            </a:r>
            <a:r>
              <a:rPr sz="3200" b="1" spc="-10" dirty="0">
                <a:latin typeface="Calibri"/>
                <a:cs typeface="Calibri"/>
              </a:rPr>
              <a:t>zájem.</a:t>
            </a:r>
            <a:endParaRPr sz="3200" dirty="0">
              <a:latin typeface="Calibri"/>
              <a:cs typeface="Calibri"/>
            </a:endParaRPr>
          </a:p>
          <a:p>
            <a:pPr marL="355600" marR="5080" indent="-342900">
              <a:lnSpc>
                <a:spcPct val="100000"/>
              </a:lnSpc>
              <a:spcBef>
                <a:spcPts val="765"/>
              </a:spcBef>
              <a:buFont typeface="Arial"/>
              <a:buChar char="•"/>
              <a:tabLst>
                <a:tab pos="354965" algn="l"/>
                <a:tab pos="355600" algn="l"/>
              </a:tabLst>
            </a:pPr>
            <a:r>
              <a:rPr sz="3200" spc="-40" dirty="0">
                <a:latin typeface="Calibri"/>
                <a:cs typeface="Calibri"/>
              </a:rPr>
              <a:t>Veřejný</a:t>
            </a:r>
            <a:r>
              <a:rPr sz="3200" spc="-10" dirty="0">
                <a:latin typeface="Calibri"/>
                <a:cs typeface="Calibri"/>
              </a:rPr>
              <a:t> </a:t>
            </a:r>
            <a:r>
              <a:rPr sz="3200" spc="-15" dirty="0">
                <a:latin typeface="Calibri"/>
                <a:cs typeface="Calibri"/>
              </a:rPr>
              <a:t>zájem </a:t>
            </a:r>
            <a:r>
              <a:rPr sz="3200" spc="-5" dirty="0">
                <a:latin typeface="Calibri"/>
                <a:cs typeface="Calibri"/>
              </a:rPr>
              <a:t>je</a:t>
            </a:r>
            <a:r>
              <a:rPr sz="3200" spc="-15" dirty="0">
                <a:latin typeface="Calibri"/>
                <a:cs typeface="Calibri"/>
              </a:rPr>
              <a:t> </a:t>
            </a:r>
            <a:r>
              <a:rPr sz="3200" spc="-20" dirty="0">
                <a:latin typeface="Calibri"/>
                <a:cs typeface="Calibri"/>
              </a:rPr>
              <a:t>delegovaný</a:t>
            </a:r>
            <a:r>
              <a:rPr sz="3200" spc="10" dirty="0">
                <a:latin typeface="Calibri"/>
                <a:cs typeface="Calibri"/>
              </a:rPr>
              <a:t> </a:t>
            </a:r>
            <a:r>
              <a:rPr sz="3200" dirty="0">
                <a:latin typeface="Calibri"/>
                <a:cs typeface="Calibri"/>
              </a:rPr>
              <a:t>individuální</a:t>
            </a:r>
            <a:r>
              <a:rPr sz="3200" spc="20" dirty="0">
                <a:latin typeface="Calibri"/>
                <a:cs typeface="Calibri"/>
              </a:rPr>
              <a:t> </a:t>
            </a:r>
            <a:r>
              <a:rPr sz="3200" spc="-10" dirty="0">
                <a:latin typeface="Calibri"/>
                <a:cs typeface="Calibri"/>
              </a:rPr>
              <a:t>zájem, </a:t>
            </a:r>
            <a:r>
              <a:rPr sz="3200" spc="-710" dirty="0">
                <a:latin typeface="Calibri"/>
                <a:cs typeface="Calibri"/>
              </a:rPr>
              <a:t> </a:t>
            </a:r>
            <a:r>
              <a:rPr sz="3200" spc="-15" dirty="0">
                <a:latin typeface="Calibri"/>
                <a:cs typeface="Calibri"/>
              </a:rPr>
              <a:t>který</a:t>
            </a:r>
            <a:r>
              <a:rPr sz="3200" spc="-5" dirty="0">
                <a:latin typeface="Calibri"/>
                <a:cs typeface="Calibri"/>
              </a:rPr>
              <a:t> v</a:t>
            </a:r>
            <a:r>
              <a:rPr sz="3200" dirty="0">
                <a:latin typeface="Calibri"/>
                <a:cs typeface="Calibri"/>
              </a:rPr>
              <a:t> </a:t>
            </a:r>
            <a:r>
              <a:rPr sz="3200" spc="-5" dirty="0">
                <a:latin typeface="Calibri"/>
                <a:cs typeface="Calibri"/>
              </a:rPr>
              <a:t>sobě </a:t>
            </a:r>
            <a:r>
              <a:rPr sz="3200" spc="-15" dirty="0">
                <a:latin typeface="Calibri"/>
                <a:cs typeface="Calibri"/>
              </a:rPr>
              <a:t>odráží</a:t>
            </a:r>
            <a:r>
              <a:rPr sz="3200" spc="15" dirty="0">
                <a:latin typeface="Calibri"/>
                <a:cs typeface="Calibri"/>
              </a:rPr>
              <a:t> </a:t>
            </a:r>
            <a:r>
              <a:rPr sz="3200" spc="-20" dirty="0">
                <a:latin typeface="Calibri"/>
                <a:cs typeface="Calibri"/>
              </a:rPr>
              <a:t>konsensus</a:t>
            </a:r>
            <a:r>
              <a:rPr sz="3200" spc="15" dirty="0">
                <a:latin typeface="Calibri"/>
                <a:cs typeface="Calibri"/>
              </a:rPr>
              <a:t> </a:t>
            </a:r>
            <a:r>
              <a:rPr sz="3200" spc="-45" dirty="0">
                <a:latin typeface="Calibri"/>
                <a:cs typeface="Calibri"/>
              </a:rPr>
              <a:t>většiny,</a:t>
            </a:r>
            <a:r>
              <a:rPr sz="3200" spc="20" dirty="0">
                <a:latin typeface="Calibri"/>
                <a:cs typeface="Calibri"/>
              </a:rPr>
              <a:t> </a:t>
            </a:r>
            <a:r>
              <a:rPr sz="3200" spc="-5" dirty="0">
                <a:latin typeface="Calibri"/>
                <a:cs typeface="Calibri"/>
              </a:rPr>
              <a:t>čímž </a:t>
            </a:r>
            <a:r>
              <a:rPr sz="3200" spc="-10" dirty="0">
                <a:latin typeface="Calibri"/>
                <a:cs typeface="Calibri"/>
              </a:rPr>
              <a:t>se </a:t>
            </a:r>
            <a:r>
              <a:rPr sz="3200" spc="-5" dirty="0">
                <a:latin typeface="Calibri"/>
                <a:cs typeface="Calibri"/>
              </a:rPr>
              <a:t> vytváří</a:t>
            </a:r>
            <a:r>
              <a:rPr sz="3200" spc="5" dirty="0">
                <a:latin typeface="Calibri"/>
                <a:cs typeface="Calibri"/>
              </a:rPr>
              <a:t> </a:t>
            </a:r>
            <a:r>
              <a:rPr sz="3200" spc="-5" dirty="0">
                <a:latin typeface="Calibri"/>
                <a:cs typeface="Calibri"/>
              </a:rPr>
              <a:t>nejvýhodnější</a:t>
            </a:r>
            <a:r>
              <a:rPr sz="3200" spc="25" dirty="0">
                <a:latin typeface="Calibri"/>
                <a:cs typeface="Calibri"/>
              </a:rPr>
              <a:t> </a:t>
            </a:r>
            <a:r>
              <a:rPr sz="3200" spc="-25" dirty="0">
                <a:latin typeface="Calibri"/>
                <a:cs typeface="Calibri"/>
              </a:rPr>
              <a:t>možný</a:t>
            </a:r>
            <a:r>
              <a:rPr sz="3200" spc="10" dirty="0">
                <a:latin typeface="Calibri"/>
                <a:cs typeface="Calibri"/>
              </a:rPr>
              <a:t> </a:t>
            </a:r>
            <a:r>
              <a:rPr sz="3200" spc="-5" dirty="0">
                <a:latin typeface="Calibri"/>
                <a:cs typeface="Calibri"/>
              </a:rPr>
              <a:t>model</a:t>
            </a:r>
            <a:r>
              <a:rPr sz="3200" spc="15" dirty="0">
                <a:latin typeface="Calibri"/>
                <a:cs typeface="Calibri"/>
              </a:rPr>
              <a:t> </a:t>
            </a:r>
            <a:r>
              <a:rPr sz="3200" spc="-25" dirty="0">
                <a:latin typeface="Calibri"/>
                <a:cs typeface="Calibri"/>
              </a:rPr>
              <a:t>pro</a:t>
            </a:r>
            <a:endParaRPr sz="3200" dirty="0">
              <a:latin typeface="Calibri"/>
              <a:cs typeface="Calibri"/>
            </a:endParaRPr>
          </a:p>
          <a:p>
            <a:pPr marL="355600">
              <a:lnSpc>
                <a:spcPct val="100000"/>
              </a:lnSpc>
            </a:pPr>
            <a:r>
              <a:rPr sz="3200" spc="-10" dirty="0">
                <a:latin typeface="Calibri"/>
                <a:cs typeface="Calibri"/>
              </a:rPr>
              <a:t>maximalizaci</a:t>
            </a:r>
            <a:r>
              <a:rPr sz="3200" dirty="0">
                <a:latin typeface="Calibri"/>
                <a:cs typeface="Calibri"/>
              </a:rPr>
              <a:t> </a:t>
            </a:r>
            <a:r>
              <a:rPr sz="3200" spc="-5" dirty="0">
                <a:latin typeface="Calibri"/>
                <a:cs typeface="Calibri"/>
              </a:rPr>
              <a:t>blahobytu</a:t>
            </a:r>
            <a:r>
              <a:rPr sz="3200" spc="15" dirty="0">
                <a:latin typeface="Calibri"/>
                <a:cs typeface="Calibri"/>
              </a:rPr>
              <a:t> </a:t>
            </a:r>
            <a:r>
              <a:rPr sz="3200" spc="-10" dirty="0">
                <a:latin typeface="Calibri"/>
                <a:cs typeface="Calibri"/>
              </a:rPr>
              <a:t>společnosti.</a:t>
            </a:r>
            <a:endParaRPr sz="3200" dirty="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57199" y="677476"/>
            <a:ext cx="7229602" cy="689291"/>
          </a:xfrm>
          <a:prstGeom prst="rect">
            <a:avLst/>
          </a:prstGeom>
        </p:spPr>
        <p:txBody>
          <a:bodyPr vert="horz" wrap="square" lIns="0" tIns="12065" rIns="0" bIns="0" rtlCol="0">
            <a:spAutoFit/>
          </a:bodyPr>
          <a:lstStyle/>
          <a:p>
            <a:pPr marL="12700">
              <a:lnSpc>
                <a:spcPct val="100000"/>
              </a:lnSpc>
              <a:spcBef>
                <a:spcPts val="95"/>
              </a:spcBef>
            </a:pPr>
            <a:r>
              <a:rPr spc="-10" dirty="0"/>
              <a:t>Definice</a:t>
            </a:r>
            <a:r>
              <a:rPr spc="-45" dirty="0"/>
              <a:t> </a:t>
            </a:r>
            <a:r>
              <a:rPr spc="-15" dirty="0"/>
              <a:t>korupce-1</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8</a:t>
            </a:fld>
            <a:endParaRPr dirty="0"/>
          </a:p>
        </p:txBody>
      </p:sp>
      <p:sp>
        <p:nvSpPr>
          <p:cNvPr id="3" name="object 3"/>
          <p:cNvSpPr txBox="1"/>
          <p:nvPr/>
        </p:nvSpPr>
        <p:spPr>
          <a:xfrm>
            <a:off x="380491" y="1534413"/>
            <a:ext cx="8146415" cy="3926840"/>
          </a:xfrm>
          <a:prstGeom prst="rect">
            <a:avLst/>
          </a:prstGeom>
        </p:spPr>
        <p:txBody>
          <a:bodyPr vert="horz" wrap="square" lIns="0" tIns="12065" rIns="0" bIns="0" rtlCol="0">
            <a:spAutoFit/>
          </a:bodyPr>
          <a:lstStyle/>
          <a:p>
            <a:pPr marL="355600" marR="5080" indent="-342900">
              <a:lnSpc>
                <a:spcPct val="100000"/>
              </a:lnSpc>
              <a:spcBef>
                <a:spcPts val="95"/>
              </a:spcBef>
              <a:buFont typeface="Arial"/>
              <a:buChar char="•"/>
              <a:tabLst>
                <a:tab pos="354965" algn="l"/>
                <a:tab pos="355600" algn="l"/>
              </a:tabLst>
            </a:pPr>
            <a:r>
              <a:rPr sz="3200" spc="-15" dirty="0">
                <a:latin typeface="Calibri"/>
                <a:cs typeface="Calibri"/>
              </a:rPr>
              <a:t>Korupce:</a:t>
            </a:r>
            <a:r>
              <a:rPr sz="3200" spc="5" dirty="0">
                <a:latin typeface="Calibri"/>
                <a:cs typeface="Calibri"/>
              </a:rPr>
              <a:t> </a:t>
            </a:r>
            <a:r>
              <a:rPr sz="3200" spc="-5" dirty="0">
                <a:latin typeface="Calibri"/>
                <a:cs typeface="Calibri"/>
              </a:rPr>
              <a:t>přímé</a:t>
            </a:r>
            <a:r>
              <a:rPr sz="3200" spc="5" dirty="0">
                <a:latin typeface="Calibri"/>
                <a:cs typeface="Calibri"/>
              </a:rPr>
              <a:t> </a:t>
            </a:r>
            <a:r>
              <a:rPr sz="3200" spc="-5" dirty="0">
                <a:latin typeface="Calibri"/>
                <a:cs typeface="Calibri"/>
              </a:rPr>
              <a:t>či</a:t>
            </a:r>
            <a:r>
              <a:rPr sz="3200" spc="5" dirty="0">
                <a:latin typeface="Calibri"/>
                <a:cs typeface="Calibri"/>
              </a:rPr>
              <a:t> </a:t>
            </a:r>
            <a:r>
              <a:rPr sz="3200" spc="-10" dirty="0">
                <a:latin typeface="Calibri"/>
                <a:cs typeface="Calibri"/>
              </a:rPr>
              <a:t>nepřímé</a:t>
            </a:r>
            <a:r>
              <a:rPr sz="3200" spc="10" dirty="0">
                <a:latin typeface="Calibri"/>
                <a:cs typeface="Calibri"/>
              </a:rPr>
              <a:t> </a:t>
            </a:r>
            <a:r>
              <a:rPr sz="3200" spc="-10" dirty="0">
                <a:latin typeface="Calibri"/>
                <a:cs typeface="Calibri"/>
              </a:rPr>
              <a:t>vyžádání,</a:t>
            </a:r>
            <a:r>
              <a:rPr sz="3200" spc="25" dirty="0">
                <a:latin typeface="Calibri"/>
                <a:cs typeface="Calibri"/>
              </a:rPr>
              <a:t> </a:t>
            </a:r>
            <a:r>
              <a:rPr sz="3200" spc="-5" dirty="0">
                <a:latin typeface="Calibri"/>
                <a:cs typeface="Calibri"/>
              </a:rPr>
              <a:t>nabídnutí, </a:t>
            </a:r>
            <a:r>
              <a:rPr sz="3200" spc="-705" dirty="0">
                <a:latin typeface="Calibri"/>
                <a:cs typeface="Calibri"/>
              </a:rPr>
              <a:t> </a:t>
            </a:r>
            <a:r>
              <a:rPr sz="3200" spc="-10" dirty="0">
                <a:latin typeface="Calibri"/>
                <a:cs typeface="Calibri"/>
              </a:rPr>
              <a:t>předání</a:t>
            </a:r>
            <a:r>
              <a:rPr sz="3200" spc="20" dirty="0">
                <a:latin typeface="Calibri"/>
                <a:cs typeface="Calibri"/>
              </a:rPr>
              <a:t> </a:t>
            </a:r>
            <a:r>
              <a:rPr sz="3200" spc="-5" dirty="0">
                <a:latin typeface="Calibri"/>
                <a:cs typeface="Calibri"/>
              </a:rPr>
              <a:t>nebo</a:t>
            </a:r>
            <a:r>
              <a:rPr sz="3200" spc="5" dirty="0">
                <a:latin typeface="Calibri"/>
                <a:cs typeface="Calibri"/>
              </a:rPr>
              <a:t> </a:t>
            </a:r>
            <a:r>
              <a:rPr sz="3200" spc="-10" dirty="0">
                <a:latin typeface="Calibri"/>
                <a:cs typeface="Calibri"/>
              </a:rPr>
              <a:t>přijetí</a:t>
            </a:r>
            <a:r>
              <a:rPr sz="3200" spc="-5" dirty="0">
                <a:latin typeface="Calibri"/>
                <a:cs typeface="Calibri"/>
              </a:rPr>
              <a:t> </a:t>
            </a:r>
            <a:r>
              <a:rPr sz="3200" spc="-15" dirty="0">
                <a:latin typeface="Calibri"/>
                <a:cs typeface="Calibri"/>
              </a:rPr>
              <a:t>úplatku</a:t>
            </a:r>
            <a:r>
              <a:rPr sz="3200" spc="20" dirty="0">
                <a:latin typeface="Calibri"/>
                <a:cs typeface="Calibri"/>
              </a:rPr>
              <a:t> </a:t>
            </a:r>
            <a:r>
              <a:rPr sz="3200" spc="-5" dirty="0">
                <a:latin typeface="Calibri"/>
                <a:cs typeface="Calibri"/>
              </a:rPr>
              <a:t>či</a:t>
            </a:r>
            <a:r>
              <a:rPr sz="3200" dirty="0">
                <a:latin typeface="Calibri"/>
                <a:cs typeface="Calibri"/>
              </a:rPr>
              <a:t> </a:t>
            </a:r>
            <a:r>
              <a:rPr sz="3200" spc="-35" dirty="0">
                <a:latin typeface="Calibri"/>
                <a:cs typeface="Calibri"/>
              </a:rPr>
              <a:t>jakékoli </a:t>
            </a:r>
            <a:r>
              <a:rPr sz="3200" spc="-30" dirty="0">
                <a:latin typeface="Calibri"/>
                <a:cs typeface="Calibri"/>
              </a:rPr>
              <a:t> </a:t>
            </a:r>
            <a:r>
              <a:rPr sz="3200" spc="-10" dirty="0">
                <a:latin typeface="Calibri"/>
                <a:cs typeface="Calibri"/>
              </a:rPr>
              <a:t>nepřípustné</a:t>
            </a:r>
            <a:r>
              <a:rPr sz="3200" spc="10" dirty="0">
                <a:latin typeface="Calibri"/>
                <a:cs typeface="Calibri"/>
              </a:rPr>
              <a:t> </a:t>
            </a:r>
            <a:r>
              <a:rPr sz="3200" dirty="0">
                <a:latin typeface="Calibri"/>
                <a:cs typeface="Calibri"/>
              </a:rPr>
              <a:t>výhody</a:t>
            </a:r>
            <a:r>
              <a:rPr sz="3200" spc="20" dirty="0">
                <a:latin typeface="Calibri"/>
                <a:cs typeface="Calibri"/>
              </a:rPr>
              <a:t> </a:t>
            </a:r>
            <a:r>
              <a:rPr sz="3200" spc="-5" dirty="0">
                <a:latin typeface="Calibri"/>
                <a:cs typeface="Calibri"/>
              </a:rPr>
              <a:t>nebo</a:t>
            </a:r>
            <a:r>
              <a:rPr sz="3200" dirty="0">
                <a:latin typeface="Calibri"/>
                <a:cs typeface="Calibri"/>
              </a:rPr>
              <a:t> vyhlídky</a:t>
            </a:r>
            <a:r>
              <a:rPr sz="3200" spc="10" dirty="0">
                <a:latin typeface="Calibri"/>
                <a:cs typeface="Calibri"/>
              </a:rPr>
              <a:t> </a:t>
            </a:r>
            <a:r>
              <a:rPr sz="3200" spc="-5" dirty="0">
                <a:latin typeface="Calibri"/>
                <a:cs typeface="Calibri"/>
              </a:rPr>
              <a:t>na</a:t>
            </a:r>
            <a:r>
              <a:rPr sz="3200" spc="5" dirty="0">
                <a:latin typeface="Calibri"/>
                <a:cs typeface="Calibri"/>
              </a:rPr>
              <a:t> </a:t>
            </a:r>
            <a:r>
              <a:rPr sz="3200" spc="-5" dirty="0">
                <a:latin typeface="Calibri"/>
                <a:cs typeface="Calibri"/>
              </a:rPr>
              <a:t>ně, </a:t>
            </a:r>
            <a:r>
              <a:rPr sz="3200" spc="-25" dirty="0">
                <a:latin typeface="Calibri"/>
                <a:cs typeface="Calibri"/>
              </a:rPr>
              <a:t>které </a:t>
            </a:r>
            <a:r>
              <a:rPr sz="3200" spc="-710" dirty="0">
                <a:latin typeface="Calibri"/>
                <a:cs typeface="Calibri"/>
              </a:rPr>
              <a:t> </a:t>
            </a:r>
            <a:r>
              <a:rPr sz="3200" spc="-10" dirty="0">
                <a:latin typeface="Calibri"/>
                <a:cs typeface="Calibri"/>
              </a:rPr>
              <a:t>narušují</a:t>
            </a:r>
            <a:r>
              <a:rPr sz="3200" spc="15" dirty="0">
                <a:latin typeface="Calibri"/>
                <a:cs typeface="Calibri"/>
              </a:rPr>
              <a:t> </a:t>
            </a:r>
            <a:r>
              <a:rPr sz="3200" spc="-15" dirty="0">
                <a:latin typeface="Calibri"/>
                <a:cs typeface="Calibri"/>
              </a:rPr>
              <a:t>řádné</a:t>
            </a:r>
            <a:r>
              <a:rPr sz="3200" spc="5" dirty="0">
                <a:latin typeface="Calibri"/>
                <a:cs typeface="Calibri"/>
              </a:rPr>
              <a:t> </a:t>
            </a:r>
            <a:r>
              <a:rPr sz="3200" spc="-5" dirty="0">
                <a:latin typeface="Calibri"/>
                <a:cs typeface="Calibri"/>
              </a:rPr>
              <a:t>plnění</a:t>
            </a:r>
            <a:r>
              <a:rPr sz="3200" spc="15" dirty="0">
                <a:latin typeface="Calibri"/>
                <a:cs typeface="Calibri"/>
              </a:rPr>
              <a:t> </a:t>
            </a:r>
            <a:r>
              <a:rPr sz="3200" spc="-35" dirty="0">
                <a:latin typeface="Calibri"/>
                <a:cs typeface="Calibri"/>
              </a:rPr>
              <a:t>jakékoli</a:t>
            </a:r>
            <a:r>
              <a:rPr sz="3200" spc="-5" dirty="0">
                <a:latin typeface="Calibri"/>
                <a:cs typeface="Calibri"/>
              </a:rPr>
              <a:t> </a:t>
            </a:r>
            <a:r>
              <a:rPr sz="3200" spc="-10" dirty="0">
                <a:latin typeface="Calibri"/>
                <a:cs typeface="Calibri"/>
              </a:rPr>
              <a:t>povinnosti</a:t>
            </a:r>
            <a:r>
              <a:rPr sz="3200" spc="25" dirty="0">
                <a:latin typeface="Calibri"/>
                <a:cs typeface="Calibri"/>
              </a:rPr>
              <a:t> </a:t>
            </a:r>
            <a:r>
              <a:rPr sz="3200" spc="-10" dirty="0">
                <a:latin typeface="Calibri"/>
                <a:cs typeface="Calibri"/>
              </a:rPr>
              <a:t>nebo </a:t>
            </a:r>
            <a:r>
              <a:rPr sz="3200" spc="-5" dirty="0">
                <a:latin typeface="Calibri"/>
                <a:cs typeface="Calibri"/>
              </a:rPr>
              <a:t> </a:t>
            </a:r>
            <a:r>
              <a:rPr sz="3200" spc="-10" dirty="0">
                <a:latin typeface="Calibri"/>
                <a:cs typeface="Calibri"/>
              </a:rPr>
              <a:t>jednání</a:t>
            </a:r>
            <a:r>
              <a:rPr sz="3200" spc="10" dirty="0">
                <a:latin typeface="Calibri"/>
                <a:cs typeface="Calibri"/>
              </a:rPr>
              <a:t> </a:t>
            </a:r>
            <a:r>
              <a:rPr sz="3200" spc="-15" dirty="0">
                <a:latin typeface="Calibri"/>
                <a:cs typeface="Calibri"/>
              </a:rPr>
              <a:t>vyžadovaného</a:t>
            </a:r>
            <a:r>
              <a:rPr sz="3200" spc="30" dirty="0">
                <a:latin typeface="Calibri"/>
                <a:cs typeface="Calibri"/>
              </a:rPr>
              <a:t> </a:t>
            </a:r>
            <a:r>
              <a:rPr sz="3200" spc="-5" dirty="0">
                <a:latin typeface="Calibri"/>
                <a:cs typeface="Calibri"/>
              </a:rPr>
              <a:t>od</a:t>
            </a:r>
            <a:r>
              <a:rPr sz="3200" dirty="0">
                <a:latin typeface="Calibri"/>
                <a:cs typeface="Calibri"/>
              </a:rPr>
              <a:t> </a:t>
            </a:r>
            <a:r>
              <a:rPr sz="3200" spc="-10" dirty="0">
                <a:latin typeface="Calibri"/>
                <a:cs typeface="Calibri"/>
              </a:rPr>
              <a:t>příjemce</a:t>
            </a:r>
            <a:r>
              <a:rPr sz="3200" spc="-5" dirty="0">
                <a:latin typeface="Calibri"/>
                <a:cs typeface="Calibri"/>
              </a:rPr>
              <a:t> </a:t>
            </a:r>
            <a:r>
              <a:rPr sz="3200" spc="-15" dirty="0">
                <a:latin typeface="Calibri"/>
                <a:cs typeface="Calibri"/>
              </a:rPr>
              <a:t>úplatku, </a:t>
            </a:r>
            <a:r>
              <a:rPr sz="3200" spc="-10" dirty="0">
                <a:latin typeface="Calibri"/>
                <a:cs typeface="Calibri"/>
              </a:rPr>
              <a:t> nepřípustné</a:t>
            </a:r>
            <a:r>
              <a:rPr sz="3200" spc="10" dirty="0">
                <a:latin typeface="Calibri"/>
                <a:cs typeface="Calibri"/>
              </a:rPr>
              <a:t> </a:t>
            </a:r>
            <a:r>
              <a:rPr sz="3200" dirty="0">
                <a:latin typeface="Calibri"/>
                <a:cs typeface="Calibri"/>
              </a:rPr>
              <a:t>výhody</a:t>
            </a:r>
            <a:r>
              <a:rPr sz="3200" spc="30" dirty="0">
                <a:latin typeface="Calibri"/>
                <a:cs typeface="Calibri"/>
              </a:rPr>
              <a:t> </a:t>
            </a:r>
            <a:r>
              <a:rPr sz="3200" spc="-5" dirty="0">
                <a:latin typeface="Calibri"/>
                <a:cs typeface="Calibri"/>
              </a:rPr>
              <a:t>nebo</a:t>
            </a:r>
            <a:r>
              <a:rPr sz="3200" dirty="0">
                <a:latin typeface="Calibri"/>
                <a:cs typeface="Calibri"/>
              </a:rPr>
              <a:t> vyhlídky</a:t>
            </a:r>
            <a:r>
              <a:rPr sz="3200" spc="20" dirty="0">
                <a:latin typeface="Calibri"/>
                <a:cs typeface="Calibri"/>
              </a:rPr>
              <a:t> </a:t>
            </a:r>
            <a:r>
              <a:rPr sz="3200" spc="-5" dirty="0">
                <a:latin typeface="Calibri"/>
                <a:cs typeface="Calibri"/>
              </a:rPr>
              <a:t>na</a:t>
            </a:r>
            <a:r>
              <a:rPr sz="3200" dirty="0">
                <a:latin typeface="Calibri"/>
                <a:cs typeface="Calibri"/>
              </a:rPr>
              <a:t> </a:t>
            </a:r>
            <a:r>
              <a:rPr sz="3200" spc="-10" dirty="0">
                <a:latin typeface="Calibri"/>
                <a:cs typeface="Calibri"/>
              </a:rPr>
              <a:t>ně. </a:t>
            </a:r>
            <a:r>
              <a:rPr sz="3200" spc="-5" dirty="0">
                <a:latin typeface="Calibri"/>
                <a:cs typeface="Calibri"/>
              </a:rPr>
              <a:t> </a:t>
            </a:r>
            <a:r>
              <a:rPr sz="3200" spc="-15" dirty="0">
                <a:latin typeface="Calibri"/>
                <a:cs typeface="Calibri"/>
              </a:rPr>
              <a:t>(</a:t>
            </a:r>
            <a:r>
              <a:rPr sz="3200" i="1" spc="-15" dirty="0">
                <a:latin typeface="Calibri"/>
                <a:cs typeface="Calibri"/>
              </a:rPr>
              <a:t>Občanskoprávní</a:t>
            </a:r>
            <a:r>
              <a:rPr sz="3200" i="1" spc="25" dirty="0">
                <a:latin typeface="Calibri"/>
                <a:cs typeface="Calibri"/>
              </a:rPr>
              <a:t> </a:t>
            </a:r>
            <a:r>
              <a:rPr sz="3200" i="1" spc="-10" dirty="0">
                <a:latin typeface="Calibri"/>
                <a:cs typeface="Calibri"/>
              </a:rPr>
              <a:t>úmluva</a:t>
            </a:r>
            <a:r>
              <a:rPr sz="3200" i="1" spc="25" dirty="0">
                <a:latin typeface="Calibri"/>
                <a:cs typeface="Calibri"/>
              </a:rPr>
              <a:t> </a:t>
            </a:r>
            <a:r>
              <a:rPr sz="3200" i="1" spc="-5" dirty="0">
                <a:latin typeface="Calibri"/>
                <a:cs typeface="Calibri"/>
              </a:rPr>
              <a:t>o</a:t>
            </a:r>
            <a:r>
              <a:rPr sz="3200" i="1" dirty="0">
                <a:latin typeface="Calibri"/>
                <a:cs typeface="Calibri"/>
              </a:rPr>
              <a:t> </a:t>
            </a:r>
            <a:r>
              <a:rPr sz="3200" i="1" spc="-25" dirty="0">
                <a:latin typeface="Calibri"/>
                <a:cs typeface="Calibri"/>
              </a:rPr>
              <a:t>korupci</a:t>
            </a:r>
            <a:r>
              <a:rPr sz="3200" i="1" spc="25" dirty="0">
                <a:latin typeface="Calibri"/>
                <a:cs typeface="Calibri"/>
              </a:rPr>
              <a:t> </a:t>
            </a:r>
            <a:r>
              <a:rPr sz="3200" i="1" spc="-10" dirty="0">
                <a:latin typeface="Calibri"/>
                <a:cs typeface="Calibri"/>
              </a:rPr>
              <a:t>členských </a:t>
            </a:r>
            <a:r>
              <a:rPr sz="3200" i="1" spc="-5" dirty="0">
                <a:latin typeface="Calibri"/>
                <a:cs typeface="Calibri"/>
              </a:rPr>
              <a:t> </a:t>
            </a:r>
            <a:r>
              <a:rPr sz="3200" i="1" spc="-20" dirty="0">
                <a:latin typeface="Calibri"/>
                <a:cs typeface="Calibri"/>
              </a:rPr>
              <a:t>států</a:t>
            </a:r>
            <a:r>
              <a:rPr sz="3200" i="1" spc="5" dirty="0">
                <a:latin typeface="Calibri"/>
                <a:cs typeface="Calibri"/>
              </a:rPr>
              <a:t> </a:t>
            </a:r>
            <a:r>
              <a:rPr sz="3200" i="1" spc="-5" dirty="0">
                <a:latin typeface="Calibri"/>
                <a:cs typeface="Calibri"/>
              </a:rPr>
              <a:t>Rady</a:t>
            </a:r>
            <a:r>
              <a:rPr sz="3200" i="1" spc="15" dirty="0">
                <a:latin typeface="Calibri"/>
                <a:cs typeface="Calibri"/>
              </a:rPr>
              <a:t> </a:t>
            </a:r>
            <a:r>
              <a:rPr sz="3200" i="1" spc="-20" dirty="0">
                <a:latin typeface="Calibri"/>
                <a:cs typeface="Calibri"/>
              </a:rPr>
              <a:t>Evropy</a:t>
            </a:r>
            <a:r>
              <a:rPr sz="3200" i="1" spc="20" dirty="0">
                <a:latin typeface="Calibri"/>
                <a:cs typeface="Calibri"/>
              </a:rPr>
              <a:t> </a:t>
            </a:r>
            <a:r>
              <a:rPr sz="3200" spc="-5" dirty="0">
                <a:latin typeface="Calibri"/>
                <a:cs typeface="Calibri"/>
              </a:rPr>
              <a:t>z </a:t>
            </a:r>
            <a:r>
              <a:rPr sz="3200" spc="-165" dirty="0">
                <a:latin typeface="Calibri"/>
                <a:cs typeface="Calibri"/>
              </a:rPr>
              <a:t>r.</a:t>
            </a:r>
            <a:r>
              <a:rPr sz="3200" spc="-5" dirty="0">
                <a:latin typeface="Calibri"/>
                <a:cs typeface="Calibri"/>
              </a:rPr>
              <a:t> 1999)</a:t>
            </a:r>
            <a:endParaRPr sz="320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2126" y="707456"/>
            <a:ext cx="6619748" cy="689291"/>
          </a:xfrm>
          <a:prstGeom prst="rect">
            <a:avLst/>
          </a:prstGeom>
        </p:spPr>
        <p:txBody>
          <a:bodyPr vert="horz" wrap="square" lIns="0" tIns="12065" rIns="0" bIns="0" rtlCol="0">
            <a:spAutoFit/>
          </a:bodyPr>
          <a:lstStyle/>
          <a:p>
            <a:pPr marL="12700">
              <a:spcBef>
                <a:spcPts val="95"/>
              </a:spcBef>
            </a:pPr>
            <a:r>
              <a:rPr spc="-10" dirty="0"/>
              <a:t>Definice korupce-2</a:t>
            </a:r>
          </a:p>
        </p:txBody>
      </p:sp>
      <p:sp>
        <p:nvSpPr>
          <p:cNvPr id="4" name="object 4"/>
          <p:cNvSpPr txBox="1">
            <a:spLocks noGrp="1"/>
          </p:cNvSpPr>
          <p:nvPr>
            <p:ph type="sldNum" sz="quarter" idx="4294967295"/>
          </p:nvPr>
        </p:nvSpPr>
        <p:spPr>
          <a:xfrm>
            <a:off x="8823325" y="6432550"/>
            <a:ext cx="320675" cy="254000"/>
          </a:xfrm>
          <a:prstGeom prst="rect">
            <a:avLst/>
          </a:prstGeom>
        </p:spPr>
        <p:txBody>
          <a:bodyPr vert="horz" wrap="square" lIns="0" tIns="0" rIns="0" bIns="0" rtlCol="0">
            <a:spAutoFit/>
          </a:bodyPr>
          <a:lstStyle/>
          <a:p>
            <a:pPr marL="38100">
              <a:lnSpc>
                <a:spcPts val="1810"/>
              </a:lnSpc>
            </a:pPr>
            <a:fld id="{81D60167-4931-47E6-BA6A-407CBD079E47}" type="slidenum">
              <a:rPr dirty="0"/>
              <a:t>9</a:t>
            </a:fld>
            <a:endParaRPr dirty="0"/>
          </a:p>
        </p:txBody>
      </p:sp>
      <p:sp>
        <p:nvSpPr>
          <p:cNvPr id="3" name="object 3"/>
          <p:cNvSpPr txBox="1"/>
          <p:nvPr/>
        </p:nvSpPr>
        <p:spPr>
          <a:xfrm>
            <a:off x="380491" y="1534413"/>
            <a:ext cx="8308340" cy="3926840"/>
          </a:xfrm>
          <a:prstGeom prst="rect">
            <a:avLst/>
          </a:prstGeom>
        </p:spPr>
        <p:txBody>
          <a:bodyPr vert="horz" wrap="square" lIns="0" tIns="12065" rIns="0" bIns="0" rtlCol="0">
            <a:spAutoFit/>
          </a:bodyPr>
          <a:lstStyle/>
          <a:p>
            <a:pPr marL="355600" marR="5080" indent="-342900">
              <a:lnSpc>
                <a:spcPct val="100000"/>
              </a:lnSpc>
              <a:spcBef>
                <a:spcPts val="95"/>
              </a:spcBef>
              <a:buFont typeface="Arial"/>
              <a:buChar char="•"/>
              <a:tabLst>
                <a:tab pos="354965" algn="l"/>
                <a:tab pos="355600" algn="l"/>
              </a:tabLst>
            </a:pPr>
            <a:r>
              <a:rPr sz="3200" b="1" spc="-30" dirty="0">
                <a:latin typeface="Calibri"/>
                <a:cs typeface="Calibri"/>
              </a:rPr>
              <a:t>Transparency</a:t>
            </a:r>
            <a:r>
              <a:rPr sz="3200" b="1" spc="-15" dirty="0">
                <a:latin typeface="Calibri"/>
                <a:cs typeface="Calibri"/>
              </a:rPr>
              <a:t> International</a:t>
            </a:r>
            <a:r>
              <a:rPr sz="3200" b="1" spc="15" dirty="0">
                <a:latin typeface="Calibri"/>
                <a:cs typeface="Calibri"/>
              </a:rPr>
              <a:t> </a:t>
            </a:r>
            <a:r>
              <a:rPr sz="3200" b="1" spc="-5" dirty="0">
                <a:latin typeface="Calibri"/>
                <a:cs typeface="Calibri"/>
              </a:rPr>
              <a:t>(TI)</a:t>
            </a:r>
            <a:r>
              <a:rPr sz="3200" b="1" spc="20" dirty="0">
                <a:latin typeface="Calibri"/>
                <a:cs typeface="Calibri"/>
              </a:rPr>
              <a:t> </a:t>
            </a:r>
            <a:r>
              <a:rPr sz="3200" spc="-10" dirty="0">
                <a:latin typeface="Calibri"/>
                <a:cs typeface="Calibri"/>
              </a:rPr>
              <a:t>definuje</a:t>
            </a:r>
            <a:r>
              <a:rPr sz="3200" spc="25" dirty="0">
                <a:latin typeface="Calibri"/>
                <a:cs typeface="Calibri"/>
              </a:rPr>
              <a:t> </a:t>
            </a:r>
            <a:r>
              <a:rPr sz="3200" spc="-25" dirty="0">
                <a:latin typeface="Calibri"/>
                <a:cs typeface="Calibri"/>
              </a:rPr>
              <a:t>korupci </a:t>
            </a:r>
            <a:r>
              <a:rPr sz="3200" spc="-710" dirty="0">
                <a:latin typeface="Calibri"/>
                <a:cs typeface="Calibri"/>
              </a:rPr>
              <a:t> </a:t>
            </a:r>
            <a:r>
              <a:rPr sz="3200" spc="-30" dirty="0">
                <a:latin typeface="Calibri"/>
                <a:cs typeface="Calibri"/>
              </a:rPr>
              <a:t>jako:</a:t>
            </a:r>
            <a:r>
              <a:rPr sz="3200" spc="-5" dirty="0">
                <a:latin typeface="Calibri"/>
                <a:cs typeface="Calibri"/>
              </a:rPr>
              <a:t> „Zneužití</a:t>
            </a:r>
            <a:r>
              <a:rPr sz="3200" spc="15" dirty="0">
                <a:latin typeface="Calibri"/>
                <a:cs typeface="Calibri"/>
              </a:rPr>
              <a:t> </a:t>
            </a:r>
            <a:r>
              <a:rPr sz="3200" spc="-20" dirty="0">
                <a:latin typeface="Calibri"/>
                <a:cs typeface="Calibri"/>
              </a:rPr>
              <a:t>pravomoci</a:t>
            </a:r>
            <a:r>
              <a:rPr sz="3200" spc="15" dirty="0">
                <a:latin typeface="Calibri"/>
                <a:cs typeface="Calibri"/>
              </a:rPr>
              <a:t> </a:t>
            </a:r>
            <a:r>
              <a:rPr sz="3200" spc="-30" dirty="0">
                <a:latin typeface="Calibri"/>
                <a:cs typeface="Calibri"/>
              </a:rPr>
              <a:t>za</a:t>
            </a:r>
            <a:r>
              <a:rPr sz="3200" spc="-5" dirty="0">
                <a:latin typeface="Calibri"/>
                <a:cs typeface="Calibri"/>
              </a:rPr>
              <a:t> </a:t>
            </a:r>
            <a:r>
              <a:rPr sz="3200" spc="-10" dirty="0">
                <a:latin typeface="Calibri"/>
                <a:cs typeface="Calibri"/>
              </a:rPr>
              <a:t>účelem</a:t>
            </a:r>
            <a:r>
              <a:rPr sz="3200" spc="5" dirty="0">
                <a:latin typeface="Calibri"/>
                <a:cs typeface="Calibri"/>
              </a:rPr>
              <a:t> </a:t>
            </a:r>
            <a:r>
              <a:rPr sz="3200" spc="-15" dirty="0">
                <a:latin typeface="Calibri"/>
                <a:cs typeface="Calibri"/>
              </a:rPr>
              <a:t>získání </a:t>
            </a:r>
            <a:r>
              <a:rPr sz="3200" spc="-10" dirty="0">
                <a:latin typeface="Calibri"/>
                <a:cs typeface="Calibri"/>
              </a:rPr>
              <a:t> </a:t>
            </a:r>
            <a:r>
              <a:rPr sz="3200" spc="-15" dirty="0">
                <a:latin typeface="Calibri"/>
                <a:cs typeface="Calibri"/>
              </a:rPr>
              <a:t>nezaslouženého</a:t>
            </a:r>
            <a:r>
              <a:rPr sz="3200" spc="5" dirty="0">
                <a:latin typeface="Calibri"/>
                <a:cs typeface="Calibri"/>
              </a:rPr>
              <a:t> </a:t>
            </a:r>
            <a:r>
              <a:rPr sz="3200" spc="-5" dirty="0">
                <a:latin typeface="Calibri"/>
                <a:cs typeface="Calibri"/>
              </a:rPr>
              <a:t>osobního</a:t>
            </a:r>
            <a:r>
              <a:rPr sz="3200" spc="15" dirty="0">
                <a:latin typeface="Calibri"/>
                <a:cs typeface="Calibri"/>
              </a:rPr>
              <a:t> </a:t>
            </a:r>
            <a:r>
              <a:rPr sz="3200" spc="-15" dirty="0">
                <a:latin typeface="Calibri"/>
                <a:cs typeface="Calibri"/>
              </a:rPr>
              <a:t>prospěchu.</a:t>
            </a:r>
            <a:r>
              <a:rPr sz="3200" spc="20" dirty="0">
                <a:latin typeface="Calibri"/>
                <a:cs typeface="Calibri"/>
              </a:rPr>
              <a:t> </a:t>
            </a:r>
            <a:r>
              <a:rPr sz="3200" spc="-5" dirty="0">
                <a:latin typeface="Calibri"/>
                <a:cs typeface="Calibri"/>
              </a:rPr>
              <a:t>Znamená </a:t>
            </a:r>
            <a:r>
              <a:rPr sz="3200" dirty="0">
                <a:latin typeface="Calibri"/>
                <a:cs typeface="Calibri"/>
              </a:rPr>
              <a:t> </a:t>
            </a:r>
            <a:r>
              <a:rPr sz="3200" spc="-35" dirty="0">
                <a:latin typeface="Calibri"/>
                <a:cs typeface="Calibri"/>
              </a:rPr>
              <a:t>takové</a:t>
            </a:r>
            <a:r>
              <a:rPr sz="3200" spc="-5" dirty="0">
                <a:latin typeface="Calibri"/>
                <a:cs typeface="Calibri"/>
              </a:rPr>
              <a:t> </a:t>
            </a:r>
            <a:r>
              <a:rPr sz="3200" spc="-10" dirty="0">
                <a:latin typeface="Calibri"/>
                <a:cs typeface="Calibri"/>
              </a:rPr>
              <a:t>jednání</a:t>
            </a:r>
            <a:r>
              <a:rPr sz="3200" spc="25" dirty="0">
                <a:latin typeface="Calibri"/>
                <a:cs typeface="Calibri"/>
              </a:rPr>
              <a:t> </a:t>
            </a:r>
            <a:r>
              <a:rPr sz="3200" spc="-20" dirty="0">
                <a:latin typeface="Calibri"/>
                <a:cs typeface="Calibri"/>
              </a:rPr>
              <a:t>představitelů</a:t>
            </a:r>
            <a:r>
              <a:rPr sz="3200" spc="25" dirty="0">
                <a:latin typeface="Calibri"/>
                <a:cs typeface="Calibri"/>
              </a:rPr>
              <a:t> </a:t>
            </a:r>
            <a:r>
              <a:rPr sz="3200" spc="-10" dirty="0">
                <a:latin typeface="Calibri"/>
                <a:cs typeface="Calibri"/>
              </a:rPr>
              <a:t>veřejného</a:t>
            </a:r>
            <a:r>
              <a:rPr sz="3200" spc="5" dirty="0">
                <a:latin typeface="Calibri"/>
                <a:cs typeface="Calibri"/>
              </a:rPr>
              <a:t> </a:t>
            </a:r>
            <a:r>
              <a:rPr sz="3200" spc="-15" dirty="0">
                <a:latin typeface="Calibri"/>
                <a:cs typeface="Calibri"/>
              </a:rPr>
              <a:t>sektoru </a:t>
            </a:r>
            <a:r>
              <a:rPr sz="3200" spc="-10" dirty="0">
                <a:latin typeface="Calibri"/>
                <a:cs typeface="Calibri"/>
              </a:rPr>
              <a:t> </a:t>
            </a:r>
            <a:r>
              <a:rPr sz="3200" spc="-15" dirty="0">
                <a:latin typeface="Calibri"/>
                <a:cs typeface="Calibri"/>
              </a:rPr>
              <a:t>(ať</a:t>
            </a:r>
            <a:r>
              <a:rPr sz="3200" spc="10" dirty="0">
                <a:latin typeface="Calibri"/>
                <a:cs typeface="Calibri"/>
              </a:rPr>
              <a:t> </a:t>
            </a:r>
            <a:r>
              <a:rPr sz="3200" spc="-5" dirty="0">
                <a:latin typeface="Calibri"/>
                <a:cs typeface="Calibri"/>
              </a:rPr>
              <a:t>už</a:t>
            </a:r>
            <a:r>
              <a:rPr sz="3200" spc="5" dirty="0">
                <a:latin typeface="Calibri"/>
                <a:cs typeface="Calibri"/>
              </a:rPr>
              <a:t> </a:t>
            </a:r>
            <a:r>
              <a:rPr sz="3200" spc="-5" dirty="0">
                <a:latin typeface="Calibri"/>
                <a:cs typeface="Calibri"/>
              </a:rPr>
              <a:t>se jedná</a:t>
            </a:r>
            <a:r>
              <a:rPr sz="3200" spc="15" dirty="0">
                <a:latin typeface="Calibri"/>
                <a:cs typeface="Calibri"/>
              </a:rPr>
              <a:t> </a:t>
            </a:r>
            <a:r>
              <a:rPr sz="3200" spc="-5" dirty="0">
                <a:latin typeface="Calibri"/>
                <a:cs typeface="Calibri"/>
              </a:rPr>
              <a:t>o </a:t>
            </a:r>
            <a:r>
              <a:rPr sz="3200" spc="-10" dirty="0">
                <a:latin typeface="Calibri"/>
                <a:cs typeface="Calibri"/>
              </a:rPr>
              <a:t>politiky</a:t>
            </a:r>
            <a:r>
              <a:rPr sz="3200" spc="10" dirty="0">
                <a:latin typeface="Calibri"/>
                <a:cs typeface="Calibri"/>
              </a:rPr>
              <a:t> </a:t>
            </a:r>
            <a:r>
              <a:rPr sz="3200" spc="-5" dirty="0">
                <a:latin typeface="Calibri"/>
                <a:cs typeface="Calibri"/>
              </a:rPr>
              <a:t>či</a:t>
            </a:r>
            <a:r>
              <a:rPr sz="3200" spc="5" dirty="0">
                <a:latin typeface="Calibri"/>
                <a:cs typeface="Calibri"/>
              </a:rPr>
              <a:t> </a:t>
            </a:r>
            <a:r>
              <a:rPr sz="3200" spc="-20" dirty="0">
                <a:latin typeface="Calibri"/>
                <a:cs typeface="Calibri"/>
              </a:rPr>
              <a:t>státní</a:t>
            </a:r>
            <a:r>
              <a:rPr sz="3200" spc="20" dirty="0">
                <a:latin typeface="Calibri"/>
                <a:cs typeface="Calibri"/>
              </a:rPr>
              <a:t> </a:t>
            </a:r>
            <a:r>
              <a:rPr sz="3200" spc="-10" dirty="0">
                <a:latin typeface="Calibri"/>
                <a:cs typeface="Calibri"/>
              </a:rPr>
              <a:t>úředníky),</a:t>
            </a:r>
            <a:r>
              <a:rPr sz="3200" spc="20" dirty="0">
                <a:latin typeface="Calibri"/>
                <a:cs typeface="Calibri"/>
              </a:rPr>
              <a:t> </a:t>
            </a:r>
            <a:r>
              <a:rPr sz="3200" spc="-10" dirty="0">
                <a:latin typeface="Calibri"/>
                <a:cs typeface="Calibri"/>
              </a:rPr>
              <a:t>jímž </a:t>
            </a:r>
            <a:r>
              <a:rPr sz="3200" spc="-705" dirty="0">
                <a:latin typeface="Calibri"/>
                <a:cs typeface="Calibri"/>
              </a:rPr>
              <a:t> </a:t>
            </a:r>
            <a:r>
              <a:rPr sz="3200" spc="-5" dirty="0">
                <a:latin typeface="Calibri"/>
                <a:cs typeface="Calibri"/>
              </a:rPr>
              <a:t>se</a:t>
            </a:r>
            <a:r>
              <a:rPr sz="3200" spc="-10" dirty="0">
                <a:latin typeface="Calibri"/>
                <a:cs typeface="Calibri"/>
              </a:rPr>
              <a:t> nedovoleně</a:t>
            </a:r>
            <a:r>
              <a:rPr sz="3200" spc="10" dirty="0">
                <a:latin typeface="Calibri"/>
                <a:cs typeface="Calibri"/>
              </a:rPr>
              <a:t> </a:t>
            </a:r>
            <a:r>
              <a:rPr sz="3200" spc="-5" dirty="0">
                <a:latin typeface="Calibri"/>
                <a:cs typeface="Calibri"/>
              </a:rPr>
              <a:t>a</a:t>
            </a:r>
            <a:r>
              <a:rPr sz="3200" spc="-10" dirty="0">
                <a:latin typeface="Calibri"/>
                <a:cs typeface="Calibri"/>
              </a:rPr>
              <a:t> </a:t>
            </a:r>
            <a:r>
              <a:rPr sz="3200" spc="-30" dirty="0">
                <a:latin typeface="Calibri"/>
                <a:cs typeface="Calibri"/>
              </a:rPr>
              <a:t>nezákonně</a:t>
            </a:r>
            <a:r>
              <a:rPr sz="3200" spc="15" dirty="0">
                <a:latin typeface="Calibri"/>
                <a:cs typeface="Calibri"/>
              </a:rPr>
              <a:t> </a:t>
            </a:r>
            <a:r>
              <a:rPr sz="3200" spc="-5" dirty="0">
                <a:latin typeface="Calibri"/>
                <a:cs typeface="Calibri"/>
              </a:rPr>
              <a:t>obohacují</a:t>
            </a:r>
            <a:endParaRPr sz="3200" dirty="0">
              <a:latin typeface="Calibri"/>
              <a:cs typeface="Calibri"/>
            </a:endParaRPr>
          </a:p>
          <a:p>
            <a:pPr marL="355600" marR="21590">
              <a:lnSpc>
                <a:spcPct val="100000"/>
              </a:lnSpc>
              <a:spcBef>
                <a:spcPts val="5"/>
              </a:spcBef>
            </a:pPr>
            <a:r>
              <a:rPr sz="3200" spc="-15" dirty="0">
                <a:latin typeface="Calibri"/>
                <a:cs typeface="Calibri"/>
              </a:rPr>
              <a:t>prostřednictvím</a:t>
            </a:r>
            <a:r>
              <a:rPr sz="3200" spc="30" dirty="0">
                <a:latin typeface="Calibri"/>
                <a:cs typeface="Calibri"/>
              </a:rPr>
              <a:t> </a:t>
            </a:r>
            <a:r>
              <a:rPr sz="3200" spc="-10" dirty="0">
                <a:latin typeface="Calibri"/>
                <a:cs typeface="Calibri"/>
              </a:rPr>
              <a:t>zneužívání</a:t>
            </a:r>
            <a:r>
              <a:rPr sz="3200" spc="25" dirty="0">
                <a:latin typeface="Calibri"/>
                <a:cs typeface="Calibri"/>
              </a:rPr>
              <a:t> </a:t>
            </a:r>
            <a:r>
              <a:rPr sz="3200" spc="-20" dirty="0">
                <a:latin typeface="Calibri"/>
                <a:cs typeface="Calibri"/>
              </a:rPr>
              <a:t>pravomocí,</a:t>
            </a:r>
            <a:r>
              <a:rPr sz="3200" spc="25" dirty="0">
                <a:latin typeface="Calibri"/>
                <a:cs typeface="Calibri"/>
              </a:rPr>
              <a:t> </a:t>
            </a:r>
            <a:r>
              <a:rPr sz="3200" spc="-25" dirty="0">
                <a:latin typeface="Calibri"/>
                <a:cs typeface="Calibri"/>
              </a:rPr>
              <a:t>které</a:t>
            </a:r>
            <a:r>
              <a:rPr sz="3200" spc="5" dirty="0">
                <a:latin typeface="Calibri"/>
                <a:cs typeface="Calibri"/>
              </a:rPr>
              <a:t> </a:t>
            </a:r>
            <a:r>
              <a:rPr sz="3200" spc="-10" dirty="0">
                <a:latin typeface="Calibri"/>
                <a:cs typeface="Calibri"/>
              </a:rPr>
              <a:t>jim </a:t>
            </a:r>
            <a:r>
              <a:rPr sz="3200" spc="-710" dirty="0">
                <a:latin typeface="Calibri"/>
                <a:cs typeface="Calibri"/>
              </a:rPr>
              <a:t> </a:t>
            </a:r>
            <a:r>
              <a:rPr sz="3200" spc="-10" dirty="0">
                <a:latin typeface="Calibri"/>
                <a:cs typeface="Calibri"/>
              </a:rPr>
              <a:t>byly</a:t>
            </a:r>
            <a:r>
              <a:rPr sz="3200" spc="5" dirty="0">
                <a:latin typeface="Calibri"/>
                <a:cs typeface="Calibri"/>
              </a:rPr>
              <a:t> </a:t>
            </a:r>
            <a:r>
              <a:rPr sz="3200" spc="-80" dirty="0">
                <a:latin typeface="Calibri"/>
                <a:cs typeface="Calibri"/>
              </a:rPr>
              <a:t>svěřeny.“</a:t>
            </a:r>
            <a:endParaRPr sz="3200" dirty="0">
              <a:latin typeface="Calibri"/>
              <a:cs typeface="Calibri"/>
            </a:endParaRPr>
          </a:p>
        </p:txBody>
      </p:sp>
    </p:spTree>
  </p:cSld>
  <p:clrMapOvr>
    <a:masterClrMapping/>
  </p:clrMapOvr>
</p:sld>
</file>

<file path=ppt/theme/theme1.xml><?xml version="1.0" encoding="utf-8"?>
<a:theme xmlns:a="http://schemas.openxmlformats.org/drawingml/2006/main" name="MVŠO2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VŠO21" id="{09833272-B13C-40D5-AC24-F8A25A839016}" vid="{409A066D-32F0-40E0-8A64-8D745D053E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MVŠO21</Template>
  <TotalTime>125</TotalTime>
  <Words>2463</Words>
  <Application>Microsoft Office PowerPoint</Application>
  <PresentationFormat>Předvádění na obrazovce (4:3)</PresentationFormat>
  <Paragraphs>205</Paragraphs>
  <Slides>37</Slides>
  <Notes>0</Notes>
  <HiddenSlides>0</HiddenSlides>
  <MMClips>0</MMClips>
  <ScaleCrop>false</ScaleCrop>
  <HeadingPairs>
    <vt:vector size="6" baseType="variant">
      <vt:variant>
        <vt:lpstr>Použitá písma</vt:lpstr>
      </vt:variant>
      <vt:variant>
        <vt:i4>2</vt:i4>
      </vt:variant>
      <vt:variant>
        <vt:lpstr>Motiv</vt:lpstr>
      </vt:variant>
      <vt:variant>
        <vt:i4>2</vt:i4>
      </vt:variant>
      <vt:variant>
        <vt:lpstr>Nadpisy snímků</vt:lpstr>
      </vt:variant>
      <vt:variant>
        <vt:i4>37</vt:i4>
      </vt:variant>
    </vt:vector>
  </HeadingPairs>
  <TitlesOfParts>
    <vt:vector size="41" baseType="lpstr">
      <vt:lpstr>Arial</vt:lpstr>
      <vt:lpstr>Calibri</vt:lpstr>
      <vt:lpstr>MVŠO21</vt:lpstr>
      <vt:lpstr>Office Theme</vt:lpstr>
      <vt:lpstr>Podnikatelská etika KORUPCE</vt:lpstr>
      <vt:lpstr>Korupce</vt:lpstr>
      <vt:lpstr>Korupce-pokračování</vt:lpstr>
      <vt:lpstr>Vymezení korupce</vt:lpstr>
      <vt:lpstr>Vymezení korupce-pokračování</vt:lpstr>
      <vt:lpstr>Vymezení korupce a souvisejících pojmů 1</vt:lpstr>
      <vt:lpstr>Vymezení korupce a souvisejících pojmů 2</vt:lpstr>
      <vt:lpstr>Definice korupce-1</vt:lpstr>
      <vt:lpstr>Definice korupce-2</vt:lpstr>
      <vt:lpstr>Definice korupce-3</vt:lpstr>
      <vt:lpstr>Právní rámec v ČR</vt:lpstr>
      <vt:lpstr>Prezentace aplikace PowerPoint</vt:lpstr>
      <vt:lpstr>§ 332 Podplacení</vt:lpstr>
      <vt:lpstr>§ 333 Nepřímé úplatkářství</vt:lpstr>
      <vt:lpstr>§ 334 Společné ustanovení</vt:lpstr>
      <vt:lpstr>§ 256 Sjednání výhody při zadání veřejné zakázky, při  veřejné soutěži a veřejné dražbě</vt:lpstr>
      <vt:lpstr>§ 257 Pletichy při zadání veřejné zakázky a při veřejné  soutěži</vt:lpstr>
      <vt:lpstr>§ 257 Pletichy při zadání veřejné zakázky a při veřejné soutěži </vt:lpstr>
      <vt:lpstr>Další legislativa</vt:lpstr>
      <vt:lpstr>Typy korupce</vt:lpstr>
      <vt:lpstr>Typy korupce 2</vt:lpstr>
      <vt:lpstr>Související pojmy</vt:lpstr>
      <vt:lpstr>Střet (konflikt) zájmů 1</vt:lpstr>
      <vt:lpstr>Střet (konflikt) zájmů 2</vt:lpstr>
      <vt:lpstr>Lobbing 1</vt:lpstr>
      <vt:lpstr>Prezentace aplikace PowerPoint</vt:lpstr>
      <vt:lpstr>Prezentace aplikace PowerPoint</vt:lpstr>
      <vt:lpstr>Příklady lobbingu</vt:lpstr>
      <vt:lpstr>Nepotismus</vt:lpstr>
      <vt:lpstr>Klientelismus</vt:lpstr>
      <vt:lpstr>Nebezpečí korupce-1</vt:lpstr>
      <vt:lpstr>Prezentace aplikace PowerPoint</vt:lpstr>
      <vt:lpstr>Nebezpečí korupce-3</vt:lpstr>
      <vt:lpstr>MĚŘENÍ KORUPCE</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Podnikatelská etika 8</dc:title>
  <dc:creator>Lachman Jan</dc:creator>
  <cp:lastModifiedBy>Fink Martin</cp:lastModifiedBy>
  <cp:revision>18</cp:revision>
  <dcterms:created xsi:type="dcterms:W3CDTF">2021-11-10T09:00:43Z</dcterms:created>
  <dcterms:modified xsi:type="dcterms:W3CDTF">2021-12-14T12:33:02Z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2015-11-03T00:00:00Z</vt:filetime>
  </property>
  <property fmtid="{D5CDD505-2E9C-101B-9397-08002B2CF9AE}" pid="3" name="Creator">
    <vt:lpwstr>Microsoft® Office PowerPoint® 2007</vt:lpwstr>
  </property>
  <property fmtid="{D5CDD505-2E9C-101B-9397-08002B2CF9AE}" pid="4" name="LastSaved">
    <vt:filetime>2021-11-10T00:00:00Z</vt:filetime>
  </property>
</Properties>
</file>