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517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9" r:id="rId14"/>
    <p:sldId id="740" r:id="rId15"/>
    <p:sldId id="741" r:id="rId16"/>
    <p:sldId id="742" r:id="rId17"/>
    <p:sldId id="743" r:id="rId18"/>
    <p:sldId id="744" r:id="rId19"/>
    <p:sldId id="747" r:id="rId20"/>
    <p:sldId id="748" r:id="rId21"/>
    <p:sldId id="745" r:id="rId22"/>
    <p:sldId id="746" r:id="rId23"/>
    <p:sldId id="4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548" autoAdjust="0"/>
  </p:normalViewPr>
  <p:slideViewPr>
    <p:cSldViewPr snapToGrid="0" snapToObjects="1">
      <p:cViewPr>
        <p:scale>
          <a:sx n="50" d="100"/>
          <a:sy n="50" d="100"/>
        </p:scale>
        <p:origin x="16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20.11.2022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8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9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1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92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44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7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3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9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0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2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9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5. 12. </a:t>
            </a:r>
            <a:r>
              <a:rPr lang="cs-CZ" sz="1800" b="1" dirty="0">
                <a:cs typeface="Arial"/>
              </a:rPr>
              <a:t>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Průkaz </a:t>
            </a:r>
            <a:r>
              <a:rPr lang="cs-CZ" sz="2400" b="1" dirty="0"/>
              <a:t>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Objekty </a:t>
            </a:r>
            <a:r>
              <a:rPr lang="cs-CZ" sz="2400" dirty="0"/>
              <a:t>ve skupinách D-E již neplní povinnosti vyhlášky a totéž platí o skupinách F-G, kdy se jedná o stavby objektů do roku 1992.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Tyto </a:t>
            </a:r>
            <a:r>
              <a:rPr lang="cs-CZ" sz="2400" dirty="0"/>
              <a:t>znalosti umožňují energetickému specialistovi zhodnotit, zda se hodnocené systémy chovají správně resp. efektivně, podle příslušné legislativy a norem platné v České republice.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musí být pojištěn pro případ odpovědnosti za škodu, která by mohla vzniknout v souvislosti s výkonem jeho činnosti.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je povinen zachovávat mlčenlivost o všech skutečnostech týkajících se fyzické nebo právnické osoby, o kterých se dozvěděl v souvislosti se svou činností.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energetického auditu a energetického posudku;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průkazu energetické náročnosti budov (tzv. PENB);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provozovaných kotlů a rozvodů tepelné </a:t>
            </a:r>
            <a:r>
              <a:rPr lang="cs-CZ" sz="2000" dirty="0" smtClean="0"/>
              <a:t>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klimatizačních systémů.</a:t>
            </a:r>
            <a:endParaRPr lang="cs-CZ" sz="20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vysokoškolským (bakalářským, magisterským nebo doktorským) vzděláním v oblasti technických věd a jejich oborech energetiky nebo stavebnictví a 3 roky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se </a:t>
            </a:r>
            <a:r>
              <a:rPr lang="cs-CZ" sz="2000" dirty="0"/>
              <a:t>středním vzděláním s maturitní zkouškou v oblastech technického směru v oboru energetiky nebo stavebnictví a 6 let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vyšším odborným vzděláním v oblastech technického směru v oboru energetiky nebo stavebnictví a 5 let praxe v oboru.</a:t>
            </a:r>
            <a:endParaRPr lang="cs-CZ" sz="16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Hlavním </a:t>
            </a:r>
            <a:r>
              <a:rPr lang="cs-CZ" sz="2400" dirty="0"/>
              <a:t>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Zpracovává </a:t>
            </a:r>
            <a:r>
              <a:rPr lang="cs-CZ" sz="2800" dirty="0"/>
              <a:t>se zejména pro větší budovy a výrobní závody.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Lze </a:t>
            </a:r>
            <a:r>
              <a:rPr lang="cs-CZ" sz="2800" dirty="0"/>
              <a:t>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Vyhláška </a:t>
            </a:r>
            <a:r>
              <a:rPr lang="cs-CZ" sz="2400" dirty="0"/>
              <a:t>Ministerstva průmyslu a obchodu, kterou se vydávají podrobnosti náležitostí energetického auditu a její novelou č. 425/2004Sb.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Povinnost </a:t>
            </a:r>
            <a:r>
              <a:rPr lang="cs-CZ" sz="2400" dirty="0"/>
              <a:t>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</a:t>
            </a:r>
            <a:r>
              <a:rPr lang="cs-CZ" sz="2400" dirty="0" smtClean="0"/>
              <a:t>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</a:t>
            </a:r>
            <a:r>
              <a:rPr lang="cs-CZ" sz="2000" i="1" dirty="0" smtClean="0"/>
              <a:t>."</a:t>
            </a:r>
            <a:endParaRPr lang="cs-CZ" sz="20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</a:t>
            </a:r>
            <a:r>
              <a:rPr lang="cs-CZ" sz="26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tepelně-technické </a:t>
            </a:r>
            <a:r>
              <a:rPr lang="cs-CZ" sz="2200" dirty="0"/>
              <a:t>vlastnosti konstrukcí budov;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zdroje </a:t>
            </a:r>
            <a:r>
              <a:rPr lang="cs-CZ" sz="2200" dirty="0"/>
              <a:t>dodávané energie;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rozvody </a:t>
            </a:r>
            <a:r>
              <a:rPr lang="cs-CZ" sz="2200" dirty="0"/>
              <a:t>energií (tepla, chladu, teplé vody, technologické rozvody aj</a:t>
            </a:r>
            <a:r>
              <a:rPr lang="cs-CZ" sz="22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významné </a:t>
            </a:r>
            <a:r>
              <a:rPr lang="cs-CZ" sz="2200" dirty="0"/>
              <a:t>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systém </a:t>
            </a:r>
            <a:r>
              <a:rPr lang="cs-CZ" sz="2200" dirty="0"/>
              <a:t>managementu hospodaření energií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Navržená </a:t>
            </a:r>
            <a:r>
              <a:rPr lang="cs-CZ" sz="2400" dirty="0"/>
              <a:t>opatření také informují o úsporách nákladů, environmentálním vlivu a časové návratnosti dané investice, která vede k uspořeným nákladům za energie.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Některé </a:t>
            </a:r>
            <a:r>
              <a:rPr lang="cs-CZ" sz="2400" dirty="0"/>
              <a:t>banky a dotační programy pro posouzení žádosti o finanční podporu, dotaci či úvěr na financování energetického projektu vyžadují energetický audit financovaného projektu.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C60907-4A90-45AF-A235-EC8A31771D4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1002</Words>
  <Application>Microsoft Office PowerPoint</Application>
  <PresentationFormat>Předvádění na obrazovce (4:3)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Energetický audit budov XEM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167</cp:revision>
  <dcterms:created xsi:type="dcterms:W3CDTF">2020-01-28T10:37:38Z</dcterms:created>
  <dcterms:modified xsi:type="dcterms:W3CDTF">2022-11-20T17:35:36Z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