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517" r:id="rId6"/>
    <p:sldId id="731" r:id="rId7"/>
    <p:sldId id="732" r:id="rId8"/>
    <p:sldId id="733" r:id="rId9"/>
    <p:sldId id="734" r:id="rId10"/>
    <p:sldId id="735" r:id="rId11"/>
    <p:sldId id="736" r:id="rId12"/>
    <p:sldId id="737" r:id="rId13"/>
    <p:sldId id="739" r:id="rId14"/>
    <p:sldId id="740" r:id="rId15"/>
    <p:sldId id="741" r:id="rId16"/>
    <p:sldId id="742" r:id="rId17"/>
    <p:sldId id="743" r:id="rId18"/>
    <p:sldId id="744" r:id="rId19"/>
    <p:sldId id="747" r:id="rId20"/>
    <p:sldId id="748" r:id="rId21"/>
    <p:sldId id="745" r:id="rId22"/>
    <p:sldId id="746" r:id="rId23"/>
    <p:sldId id="43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3548" autoAdjust="0"/>
  </p:normalViewPr>
  <p:slideViewPr>
    <p:cSldViewPr snapToGrid="0" snapToObjects="1">
      <p:cViewPr>
        <p:scale>
          <a:sx n="50" d="100"/>
          <a:sy n="50" d="100"/>
        </p:scale>
        <p:origin x="16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20.11.2022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3828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8453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0791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315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9689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5921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4440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6799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4330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4064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153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7591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803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27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099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567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899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br>
              <a:rPr lang="cs-CZ" b="1" dirty="0" smtClean="0">
                <a:solidFill>
                  <a:srgbClr val="D10202"/>
                </a:solidFill>
                <a:cs typeface="Arial"/>
              </a:rPr>
            </a:br>
            <a:r>
              <a:rPr lang="cs-CZ" b="1" dirty="0" smtClean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 smtClean="0">
                <a:cs typeface="Arial"/>
              </a:rPr>
              <a:t>5. 12. </a:t>
            </a:r>
            <a:r>
              <a:rPr lang="cs-CZ" sz="1800" b="1" dirty="0">
                <a:cs typeface="Arial"/>
              </a:rPr>
              <a:t>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povinnosti zpracování energetického auditu jsou vyjmuty budovy, pro které bylo provedeno hodnocení energetické náročnosti a vystaven tzv. </a:t>
            </a:r>
            <a:r>
              <a:rPr lang="cs-CZ" sz="2400" b="1" dirty="0"/>
              <a:t>Průkaz energetické náročnosti budovy</a:t>
            </a:r>
            <a:endParaRPr lang="cs-CZ" sz="2400" b="1" dirty="0" smtClean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10/20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1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 smtClean="0"/>
              <a:t>Průkaz </a:t>
            </a:r>
            <a:r>
              <a:rPr lang="cs-CZ" sz="2400" b="1" dirty="0"/>
              <a:t>energetické náročnosti budovy</a:t>
            </a:r>
            <a:endParaRPr lang="cs-CZ" sz="2400" b="1" dirty="0" smtClean="0"/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11/20</a:t>
            </a:r>
            <a:endParaRPr lang="cs-CZ" sz="1200" b="1" dirty="0">
              <a:solidFill>
                <a:srgbClr val="FF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2000" t="30592" r="62667" b="11630"/>
          <a:stretch/>
        </p:blipFill>
        <p:spPr>
          <a:xfrm>
            <a:off x="2955851" y="1993350"/>
            <a:ext cx="3168503" cy="40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2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 smtClean="0"/>
              <a:t>Energetický štítek budov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12/20</a:t>
            </a:r>
            <a:endParaRPr lang="cs-CZ" sz="1200" b="1" dirty="0">
              <a:solidFill>
                <a:srgbClr val="FF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4000" t="47112" r="63375" b="14222"/>
          <a:stretch/>
        </p:blipFill>
        <p:spPr>
          <a:xfrm>
            <a:off x="2125980" y="2105337"/>
            <a:ext cx="4137660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1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 smtClean="0"/>
              <a:t>Energetický štítek budov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13/20</a:t>
            </a:r>
            <a:endParaRPr lang="cs-CZ" sz="1200" b="1" dirty="0">
              <a:solidFill>
                <a:srgbClr val="FF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4000" t="47112" r="63375" b="14222"/>
          <a:stretch/>
        </p:blipFill>
        <p:spPr>
          <a:xfrm>
            <a:off x="2125980" y="2105337"/>
            <a:ext cx="4137660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6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 smtClean="0"/>
              <a:t>Energetický štítek budov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štítek definuje, že budovy ve skupinách A–C jsou současné zástavby realizované již v souvislosti s vyhláškou 148/2007 Sb. a plní všechny povinnosti.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Objekty </a:t>
            </a:r>
            <a:r>
              <a:rPr lang="cs-CZ" sz="2400" dirty="0"/>
              <a:t>ve skupinách D-E již neplní povinnosti vyhlášky a totéž platí o skupinách F-G, kdy se jedná o stavby objektů do roku 1992.</a:t>
            </a:r>
            <a:endParaRPr lang="cs-CZ" sz="2400" b="1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14/20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5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 smtClean="0"/>
              <a:t>Energetický specialista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specialista je osoba, která rozumí dané problematice přeměny energie, její distribuce a užití.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Tyto </a:t>
            </a:r>
            <a:r>
              <a:rPr lang="cs-CZ" sz="2400" dirty="0"/>
              <a:t>znalosti umožňují energetickému specialistovi zhodnotit, zda se hodnocené systémy chovají správně resp. efektivně, podle příslušné legislativy a norem platné v České republice.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Energetický </a:t>
            </a:r>
            <a:r>
              <a:rPr lang="cs-CZ" sz="2400" dirty="0"/>
              <a:t>specialista musí být pojištěn pro případ odpovědnosti za škodu, která by mohla vzniknout v souvislosti s výkonem jeho činnosti.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Energetický </a:t>
            </a:r>
            <a:r>
              <a:rPr lang="cs-CZ" sz="2400" dirty="0"/>
              <a:t>specialista je povinen zachovávat mlčenlivost o všech skutečnostech týkajících se fyzické nebo právnické osoby, o kterých se dozvěděl v souvislosti se svou činností.</a:t>
            </a:r>
            <a:endParaRPr lang="cs-CZ" sz="2400" b="1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15/20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2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 smtClean="0"/>
              <a:t>Energetický specialista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Energetickým specialistou je (podle § 10 zákona č. 406/2000 Sb.) fyzická osoba, která je držitelem oprávnění uděleného Ministerstvem průmyslu a obchodu ke: </a:t>
            </a:r>
            <a:endParaRPr lang="cs-CZ" sz="24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zpracovávání </a:t>
            </a:r>
            <a:r>
              <a:rPr lang="cs-CZ" sz="2000" dirty="0"/>
              <a:t>energetického auditu a energetického posudku; </a:t>
            </a:r>
            <a:endParaRPr lang="cs-CZ" sz="20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zpracovávání </a:t>
            </a:r>
            <a:r>
              <a:rPr lang="cs-CZ" sz="2000" dirty="0"/>
              <a:t>průkazu energetické náročnosti budov (tzv. PENB); </a:t>
            </a:r>
            <a:endParaRPr lang="cs-CZ" sz="20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provádění </a:t>
            </a:r>
            <a:r>
              <a:rPr lang="cs-CZ" sz="2000" dirty="0"/>
              <a:t>kontroly provozovaných kotlů a rozvodů tepelné </a:t>
            </a:r>
            <a:r>
              <a:rPr lang="cs-CZ" sz="2000" dirty="0" smtClean="0"/>
              <a:t>energie;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provádění </a:t>
            </a:r>
            <a:r>
              <a:rPr lang="cs-CZ" sz="2000" dirty="0"/>
              <a:t>kontroly klimatizačních systémů.</a:t>
            </a:r>
            <a:endParaRPr lang="cs-CZ" sz="2000" b="1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16/20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7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 smtClean="0"/>
              <a:t>Energetický specialista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Energetickým specialistou se může stát osoba: </a:t>
            </a:r>
            <a:endParaRPr lang="cs-CZ" sz="24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s </a:t>
            </a:r>
            <a:r>
              <a:rPr lang="cs-CZ" sz="2000" dirty="0"/>
              <a:t>vysokoškolským (bakalářským, magisterským nebo doktorským) vzděláním v oblasti technických věd a jejich oborech energetiky nebo stavebnictví a 3 roky praxe v oboru; </a:t>
            </a:r>
            <a:endParaRPr lang="cs-CZ" sz="20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se </a:t>
            </a:r>
            <a:r>
              <a:rPr lang="cs-CZ" sz="2000" dirty="0"/>
              <a:t>středním vzděláním s maturitní zkouškou v oblastech technického směru v oboru energetiky nebo stavebnictví a 6 let praxe v oboru; </a:t>
            </a:r>
            <a:endParaRPr lang="cs-CZ" sz="20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 smtClean="0"/>
              <a:t>s </a:t>
            </a:r>
            <a:r>
              <a:rPr lang="cs-CZ" sz="2000" dirty="0"/>
              <a:t>vyšším odborným vzděláním v oblastech technického směru v oboru energetiky nebo stavebnictví a 5 let praxe v oboru.</a:t>
            </a:r>
            <a:endParaRPr lang="cs-CZ" sz="1600" b="1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17/20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63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 smtClean="0"/>
              <a:t>Energetický posudek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posudek je v zákoně 406/2000 Sb. Zákon o hospodaření energií definován následovně: Energetický posudek je písemná zpráva obsahující informace o posouzení plnění předem stanovených technických, ekologických a ekonomických parametrů určených zadavatelem energetického posudku včetně výsledků a vyhodnocení.</a:t>
            </a:r>
            <a:endParaRPr lang="cs-CZ" sz="2400" b="1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18/20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 smtClean="0"/>
              <a:t>Energetický posudek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posudek je zpracováván v písemné formě. V této zprávě jsou posouzena opatření definované zadavatelem posudku.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Hlavním </a:t>
            </a:r>
            <a:r>
              <a:rPr lang="cs-CZ" sz="2400" dirty="0"/>
              <a:t>rozdílem mezi energetickým auditem a energetickým posudkem spočívá v tom, že v energetickém auditu je popsán aktuální stav energetického hospodářství nebo systému a jsou v auditu hledána opatření, pro vylepšení této situace v energetickém posudku jsou pouze navržená opatření, aniž by byla hledána optimální situace.</a:t>
            </a:r>
            <a:endParaRPr lang="cs-CZ" sz="2400" b="1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19/20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6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Energetický audit slouží pro odborné vyhodnocení efektivity využití energie v daném objektu a pro navržení opatření pro dosažení energetických úspor. </a:t>
            </a:r>
            <a:endParaRPr lang="cs-CZ" sz="2800" dirty="0" smtClean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 smtClean="0"/>
              <a:t>Zpracovává </a:t>
            </a:r>
            <a:r>
              <a:rPr lang="cs-CZ" sz="2800" dirty="0"/>
              <a:t>se zejména pro větší budovy a výrobní závody. </a:t>
            </a:r>
            <a:endParaRPr lang="cs-CZ" sz="2800" dirty="0" smtClean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 smtClean="0"/>
              <a:t>Lze </a:t>
            </a:r>
            <a:r>
              <a:rPr lang="cs-CZ" sz="2800" dirty="0"/>
              <a:t>jej použít také pro vyhodnocení energetiky a ekonomiky investičního záměru, a to např. pro projekt malé elektrárny, kogenerační jednotky apod.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2/20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Povinnost zpracovat energetický audit a podpora zavádění energetických auditů je upravena v zákoně o hospodaření energií resp. § 9 zákon č. 406/2000 Sb. ve znění pozdějších předpisů a vyhláškou č. 213/2001 Sb.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Vyhláška </a:t>
            </a:r>
            <a:r>
              <a:rPr lang="cs-CZ" sz="2400" dirty="0"/>
              <a:t>Ministerstva průmyslu a obchodu, kterou se vydávají podrobnosti náležitostí energetického auditu a její novelou č. 425/2004Sb.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Povinnost </a:t>
            </a:r>
            <a:r>
              <a:rPr lang="cs-CZ" sz="2400" dirty="0"/>
              <a:t>zajistit zpracování energetického auditu byla zavedena do zákona o hospodaření energií zákonem č. 318/2012 Sb.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3/20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5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Definice energetického auditu dle novely zákona č. 318/2012 Sb</a:t>
            </a:r>
            <a:r>
              <a:rPr lang="cs-CZ" sz="2400" dirty="0" smtClean="0"/>
              <a:t>.: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i="1" dirty="0"/>
              <a:t>"Pro účely tohoto zákona se rozumí energetickým auditem písemná zpráva obsahující informace o stávající nebo předpokládané úrovni využívání energie v budovách, v energetickém hospodářství, v průmyslovém postupu a energetických službách s popisem a stanovením technicky, ekologicky a ekonomicky efektivních návrhů na zvýšení úspor energie nebo zvýšení energetické účinnosti včetně doporučení k realizaci</a:t>
            </a:r>
            <a:r>
              <a:rPr lang="cs-CZ" sz="2000" i="1" dirty="0" smtClean="0"/>
              <a:t>."</a:t>
            </a:r>
            <a:endParaRPr lang="cs-CZ" sz="2000" i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4/20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9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Auditem se hodnotí</a:t>
            </a:r>
            <a:r>
              <a:rPr lang="cs-CZ" sz="2600" dirty="0" smtClean="0"/>
              <a:t>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/>
              <a:t>tepelně-technické </a:t>
            </a:r>
            <a:r>
              <a:rPr lang="cs-CZ" sz="2200" dirty="0"/>
              <a:t>vlastnosti konstrukcí budov; </a:t>
            </a:r>
            <a:endParaRPr lang="cs-CZ" sz="22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/>
              <a:t>zdroje </a:t>
            </a:r>
            <a:r>
              <a:rPr lang="cs-CZ" sz="2200" dirty="0"/>
              <a:t>dodávané energie; </a:t>
            </a:r>
            <a:endParaRPr lang="cs-CZ" sz="2200" dirty="0" smtClean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/>
              <a:t>rozvody </a:t>
            </a:r>
            <a:r>
              <a:rPr lang="cs-CZ" sz="2200" dirty="0"/>
              <a:t>energií (tepla, chladu, teplé vody, technologické rozvody aj</a:t>
            </a:r>
            <a:r>
              <a:rPr lang="cs-CZ" sz="2200" dirty="0" smtClean="0"/>
              <a:t>);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/>
              <a:t>významné </a:t>
            </a:r>
            <a:r>
              <a:rPr lang="cs-CZ" sz="2200" dirty="0"/>
              <a:t>spotřebiče energie;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/>
              <a:t>systém </a:t>
            </a:r>
            <a:r>
              <a:rPr lang="cs-CZ" sz="2200" dirty="0"/>
              <a:t>managementu hospodaření energií</a:t>
            </a: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5/20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6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Výsledkem tohoto energetického auditu jsou informace o stávajícím stavu v rámci energetického hospodářství a také návrhy, které vedou k úsporám energií.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Navržená </a:t>
            </a:r>
            <a:r>
              <a:rPr lang="cs-CZ" sz="2400" dirty="0"/>
              <a:t>opatření také informují o úsporách nákladů, environmentálním vlivu a časové návratnosti dané investice, která vede k uspořeným nákladům za energie.</a:t>
            </a: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6/20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2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Cílem energetického auditu lze definovat jako zhodnocení současného stavu využívání energií v budovách nebo jiných energetických systémech a identifikovat optimální způsob energeticích úspor z pohledu technického, ekonomického a environmentálního.</a:t>
            </a: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7/20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9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povinné subjekty pro zpracování energetického auditu podle zákona č. 406/2000 Sb.</a:t>
            </a: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8/20</a:t>
            </a:r>
            <a:endParaRPr lang="cs-CZ" sz="1200" b="1" dirty="0">
              <a:solidFill>
                <a:srgbClr val="FF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625" t="37333" r="52625" b="35111"/>
          <a:stretch/>
        </p:blipFill>
        <p:spPr>
          <a:xfrm>
            <a:off x="1179662" y="3440104"/>
            <a:ext cx="7040880" cy="238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</a:t>
            </a:r>
            <a:r>
              <a:rPr lang="cs-CZ" sz="2800" b="1" dirty="0" smtClean="0"/>
              <a:t>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 osob s celkovou roční spotřebou energie (organizační složky státu, krajů, obcí nebo příspěvkových organizací a fyzické a právnické osoby – bytová družstva, soubor bytových domů…) vzniká povinnost zajistit zpracování energetického auditu pro všechny budovy a areály samostatně zásobované energií od 700 GJ celkové roční spotřeby energie. </a:t>
            </a:r>
            <a:endParaRPr lang="cs-CZ" sz="2400" dirty="0" smtClean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/>
              <a:t>Některé </a:t>
            </a:r>
            <a:r>
              <a:rPr lang="cs-CZ" sz="2400" dirty="0"/>
              <a:t>banky a dotační programy pro posouzení žádosti o finanční podporu, dotaci či úvěr na financování energetického projektu vyžadují energetický audit financovaného projektu.</a:t>
            </a:r>
            <a:endParaRPr lang="cs-CZ" sz="2200" dirty="0" smtClean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rgbClr val="FF0000"/>
                </a:solidFill>
              </a:rPr>
              <a:t>9/20</a:t>
            </a:r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83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C60907-4A90-45AF-A235-EC8A31771D4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2901</TotalTime>
  <Words>1002</Words>
  <Application>Microsoft Office PowerPoint</Application>
  <PresentationFormat>Předvádění na obrazovce (4:3)</PresentationFormat>
  <Paragraphs>116</Paragraphs>
  <Slides>20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Energetický audit budov XEM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skr0004</cp:lastModifiedBy>
  <cp:revision>167</cp:revision>
  <dcterms:created xsi:type="dcterms:W3CDTF">2020-01-28T10:37:38Z</dcterms:created>
  <dcterms:modified xsi:type="dcterms:W3CDTF">2022-11-20T17:35:36Z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