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5"/>
  </p:notesMasterIdLst>
  <p:sldIdLst>
    <p:sldId id="256" r:id="rId2"/>
    <p:sldId id="257" r:id="rId3"/>
    <p:sldId id="28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286" r:id="rId4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125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5ef0e0262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g15ef0e0262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5ef0e0262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g15ef0e0262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5ef0e0262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g15ef0e0262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5ef0e0262f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g15ef0e0262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5ef0e0262f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5" name="Google Shape;295;g15ef0e0262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5ef0e0262f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g15ef0e0262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5ef0e0262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g15ef0e0262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895284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55612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73078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755913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386498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33135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608948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446382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57287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1323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07664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16366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99384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289833" y="2041742"/>
            <a:ext cx="8704877" cy="356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10202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D10202"/>
                </a:solidFill>
              </a:rPr>
              <a:t>Energetický management</a:t>
            </a:r>
            <a:br>
              <a:rPr lang="cs-CZ" b="1">
                <a:solidFill>
                  <a:srgbClr val="D10202"/>
                </a:solidFill>
              </a:rPr>
            </a:br>
            <a:r>
              <a:rPr lang="cs-CZ" b="1">
                <a:solidFill>
                  <a:srgbClr val="D10202"/>
                </a:solidFill>
              </a:rPr>
              <a:t>XEM</a:t>
            </a:r>
            <a:endParaRPr b="1"/>
          </a:p>
        </p:txBody>
      </p:sp>
      <p:sp>
        <p:nvSpPr>
          <p:cNvPr id="90" name="Google Shape;90;p13"/>
          <p:cNvSpPr txBox="1"/>
          <p:nvPr/>
        </p:nvSpPr>
        <p:spPr>
          <a:xfrm>
            <a:off x="464234" y="5884219"/>
            <a:ext cx="4894206" cy="53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Autor: Ing. Jaroslav Škrabal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 descr="Výsledek obrázku pro ikea logo"/>
          <p:cNvSpPr/>
          <p:nvPr/>
        </p:nvSpPr>
        <p:spPr>
          <a:xfrm>
            <a:off x="4419599" y="1703717"/>
            <a:ext cx="1877683" cy="187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4800942" y="5604868"/>
            <a:ext cx="3878824" cy="72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06. 10. 2022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Olomouc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cs-CZ" b="1"/>
              <a:t>Potenciální oblasti pro větrné turbíny</a:t>
            </a:r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155" name="Google Shape;155;p21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474" y="1299576"/>
            <a:ext cx="8205052" cy="4258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cs-CZ" b="1"/>
              <a:t>Zatížení evropských rozvodných sítí</a:t>
            </a:r>
            <a:endParaRPr b="1"/>
          </a:p>
        </p:txBody>
      </p:sp>
      <p:sp>
        <p:nvSpPr>
          <p:cNvPr id="162" name="Google Shape;162;p2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163" name="Google Shape;163;p2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11/43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22"/>
          <p:cNvPicPr preferRelativeResize="0"/>
          <p:nvPr/>
        </p:nvPicPr>
        <p:blipFill rotWithShape="1">
          <a:blip r:embed="rId3">
            <a:alphaModFix/>
          </a:blip>
          <a:srcRect l="19827" t="20339" r="21609" b="21172"/>
          <a:stretch/>
        </p:blipFill>
        <p:spPr>
          <a:xfrm>
            <a:off x="875550" y="1299576"/>
            <a:ext cx="7764918" cy="4846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cs-CZ" b="1"/>
              <a:t>Zatížení evropských rozvodných sítí</a:t>
            </a:r>
            <a:endParaRPr b="1"/>
          </a:p>
        </p:txBody>
      </p:sp>
      <p:sp>
        <p:nvSpPr>
          <p:cNvPr id="170" name="Google Shape;170;p23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171" name="Google Shape;171;p23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23"/>
          <p:cNvPicPr preferRelativeResize="0"/>
          <p:nvPr/>
        </p:nvPicPr>
        <p:blipFill rotWithShape="1">
          <a:blip r:embed="rId3">
            <a:alphaModFix/>
          </a:blip>
          <a:srcRect l="20170" t="19288" r="21187" b="21457"/>
          <a:stretch/>
        </p:blipFill>
        <p:spPr>
          <a:xfrm>
            <a:off x="786539" y="1299576"/>
            <a:ext cx="7570922" cy="4781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cs-CZ" b="1"/>
              <a:t>Zatížení evropských rozvodných sítí</a:t>
            </a:r>
            <a:endParaRPr b="1"/>
          </a:p>
        </p:txBody>
      </p:sp>
      <p:sp>
        <p:nvSpPr>
          <p:cNvPr id="178" name="Google Shape;178;p2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179" name="Google Shape;179;p24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13/43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24"/>
          <p:cNvPicPr preferRelativeResize="0"/>
          <p:nvPr/>
        </p:nvPicPr>
        <p:blipFill rotWithShape="1">
          <a:blip r:embed="rId3">
            <a:alphaModFix/>
          </a:blip>
          <a:srcRect l="20338" t="17933" r="22543" b="21321"/>
          <a:stretch/>
        </p:blipFill>
        <p:spPr>
          <a:xfrm>
            <a:off x="875550" y="1174727"/>
            <a:ext cx="7462436" cy="4960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cs-CZ" b="1"/>
              <a:t>Zatížení evropských rozvodných sítí</a:t>
            </a:r>
            <a:endParaRPr b="1"/>
          </a:p>
        </p:txBody>
      </p:sp>
      <p:sp>
        <p:nvSpPr>
          <p:cNvPr id="186" name="Google Shape;186;p25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18288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b="1"/>
          </a:p>
        </p:txBody>
      </p:sp>
      <p:sp>
        <p:nvSpPr>
          <p:cNvPr id="187" name="Google Shape;187;p25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14/43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25"/>
          <p:cNvPicPr preferRelativeResize="0"/>
          <p:nvPr/>
        </p:nvPicPr>
        <p:blipFill rotWithShape="1">
          <a:blip r:embed="rId3">
            <a:alphaModFix/>
          </a:blip>
          <a:srcRect l="20846" t="19423" r="21949" b="21729"/>
          <a:stretch/>
        </p:blipFill>
        <p:spPr>
          <a:xfrm>
            <a:off x="1011160" y="1332169"/>
            <a:ext cx="7121680" cy="4578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Ropa</a:t>
            </a:r>
            <a:endParaRPr b="1"/>
          </a:p>
        </p:txBody>
      </p:sp>
      <p:sp>
        <p:nvSpPr>
          <p:cNvPr id="194" name="Google Shape;194;p26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b="1"/>
          </a:p>
        </p:txBody>
      </p:sp>
      <p:sp>
        <p:nvSpPr>
          <p:cNvPr id="195" name="Google Shape;195;p26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15/43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26" descr="Ropovodem Družba k nám proudí polovina ropy, jeho nahrazení by si vyžádalo  nemalé investice, říká expert | Byznys | Lidovky.c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416" y="1299576"/>
            <a:ext cx="7177168" cy="4670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Ropa</a:t>
            </a:r>
            <a:endParaRPr b="1"/>
          </a:p>
        </p:txBody>
      </p:sp>
      <p:sp>
        <p:nvSpPr>
          <p:cNvPr id="202" name="Google Shape;202;p27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sz="2500" b="1"/>
          </a:p>
        </p:txBody>
      </p:sp>
      <p:sp>
        <p:nvSpPr>
          <p:cNvPr id="203" name="Google Shape;203;p27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16/43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27" descr="Mapa ropovodů a produktovodů v ČR - ČAPP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9126" y="1128816"/>
            <a:ext cx="7237708" cy="5109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Ropa</a:t>
            </a:r>
            <a:endParaRPr b="1"/>
          </a:p>
        </p:txBody>
      </p:sp>
      <p:sp>
        <p:nvSpPr>
          <p:cNvPr id="210" name="Google Shape;210;p28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11" name="Google Shape;211;p28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17/43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28"/>
          <p:cNvPicPr preferRelativeResize="0"/>
          <p:nvPr/>
        </p:nvPicPr>
        <p:blipFill rotWithShape="1">
          <a:blip r:embed="rId3">
            <a:alphaModFix/>
          </a:blip>
          <a:srcRect l="22881" t="29456" r="43390" b="30678"/>
          <a:stretch/>
        </p:blipFill>
        <p:spPr>
          <a:xfrm>
            <a:off x="1363850" y="1343364"/>
            <a:ext cx="6416300" cy="4739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Ropa</a:t>
            </a:r>
            <a:endParaRPr b="1"/>
          </a:p>
        </p:txBody>
      </p:sp>
      <p:sp>
        <p:nvSpPr>
          <p:cNvPr id="218" name="Google Shape;218;p29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19" name="Google Shape;219;p29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18/43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29"/>
          <p:cNvPicPr preferRelativeResize="0"/>
          <p:nvPr/>
        </p:nvPicPr>
        <p:blipFill rotWithShape="1">
          <a:blip r:embed="rId3">
            <a:alphaModFix/>
          </a:blip>
          <a:srcRect l="23729" t="32740" r="42880" b="30948"/>
          <a:stretch/>
        </p:blipFill>
        <p:spPr>
          <a:xfrm>
            <a:off x="1293900" y="1566828"/>
            <a:ext cx="6265948" cy="4258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Ropa</a:t>
            </a:r>
            <a:endParaRPr b="1"/>
          </a:p>
        </p:txBody>
      </p:sp>
      <p:sp>
        <p:nvSpPr>
          <p:cNvPr id="226" name="Google Shape;226;p30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27" name="Google Shape;227;p30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30"/>
          <p:cNvPicPr preferRelativeResize="0"/>
          <p:nvPr/>
        </p:nvPicPr>
        <p:blipFill rotWithShape="1">
          <a:blip r:embed="rId3">
            <a:alphaModFix/>
          </a:blip>
          <a:srcRect l="23729" t="32740" r="42712" b="31356"/>
          <a:stretch/>
        </p:blipFill>
        <p:spPr>
          <a:xfrm>
            <a:off x="1526583" y="1417638"/>
            <a:ext cx="6811504" cy="4554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784700"/>
            <a:ext cx="8229600" cy="63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Témata seminárních prací a termíny prezentací</a:t>
            </a:r>
            <a:endParaRPr b="1" dirty="0"/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EDECA7D-1E79-4E88-A811-34FA76B5D73E}"/>
              </a:ext>
            </a:extLst>
          </p:cNvPr>
          <p:cNvSpPr txBox="1"/>
          <p:nvPr/>
        </p:nvSpPr>
        <p:spPr>
          <a:xfrm>
            <a:off x="565688" y="1659285"/>
            <a:ext cx="4572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Témata:</a:t>
            </a:r>
          </a:p>
          <a:p>
            <a:pPr marL="0" indent="0">
              <a:buNone/>
            </a:pPr>
            <a:endParaRPr lang="cs-CZ" sz="1800" dirty="0"/>
          </a:p>
          <a:p>
            <a:pPr marL="514350" indent="-514350">
              <a:buFont typeface="+mj-lt"/>
              <a:buAutoNum type="arabicPeriod"/>
            </a:pPr>
            <a:r>
              <a:rPr lang="cs-CZ" sz="1800" dirty="0"/>
              <a:t>Fosilní paliva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800" dirty="0"/>
              <a:t>Biopaliva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800" dirty="0"/>
              <a:t>Jaderní energetika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800" dirty="0"/>
              <a:t>Solární energie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800" dirty="0"/>
              <a:t>Vodní energie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800" dirty="0"/>
              <a:t>Větrná energie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800" dirty="0"/>
              <a:t>Moderní energie pro automobilovou dopravu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800" dirty="0"/>
              <a:t>Biopaliva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800" dirty="0"/>
              <a:t>Vodíkové systémy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800" dirty="0"/>
              <a:t>Udržitelná energetika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800" dirty="0"/>
              <a:t>„volitelné téma“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4BA10B3-5482-4BB2-AA73-9B5D2871D2EF}"/>
              </a:ext>
            </a:extLst>
          </p:cNvPr>
          <p:cNvSpPr txBox="1">
            <a:spLocks/>
          </p:cNvSpPr>
          <p:nvPr/>
        </p:nvSpPr>
        <p:spPr>
          <a:xfrm>
            <a:off x="4296104" y="1580458"/>
            <a:ext cx="5438034" cy="349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cs-CZ" sz="1800" b="1" dirty="0"/>
              <a:t>Termíny prezentací vybraných témat:</a:t>
            </a:r>
          </a:p>
          <a:p>
            <a:pPr lvl="1"/>
            <a:r>
              <a:rPr lang="cs-CZ" sz="1800" strike="sngStrike" dirty="0">
                <a:solidFill>
                  <a:srgbClr val="FF0000"/>
                </a:solidFill>
                <a:latin typeface="+mn-lt"/>
              </a:rPr>
              <a:t>13. 10.</a:t>
            </a:r>
          </a:p>
          <a:p>
            <a:pPr lvl="1"/>
            <a:r>
              <a:rPr lang="cs-CZ" sz="1800" dirty="0">
                <a:latin typeface="+mn-lt"/>
              </a:rPr>
              <a:t>20. 10.</a:t>
            </a:r>
          </a:p>
          <a:p>
            <a:pPr lvl="1"/>
            <a:r>
              <a:rPr lang="cs-CZ" sz="1800" strike="sngStrike" dirty="0">
                <a:solidFill>
                  <a:srgbClr val="FF0000"/>
                </a:solidFill>
                <a:latin typeface="+mn-lt"/>
              </a:rPr>
              <a:t>27. 10. </a:t>
            </a:r>
          </a:p>
          <a:p>
            <a:pPr lvl="1"/>
            <a:r>
              <a:rPr lang="cs-CZ" sz="1800" dirty="0">
                <a:latin typeface="+mn-lt"/>
              </a:rPr>
              <a:t>3. 11.</a:t>
            </a:r>
          </a:p>
          <a:p>
            <a:pPr lvl="1"/>
            <a:r>
              <a:rPr lang="cs-CZ" sz="1800" dirty="0">
                <a:latin typeface="+mn-lt"/>
              </a:rPr>
              <a:t>10. 11.</a:t>
            </a:r>
          </a:p>
          <a:p>
            <a:pPr lvl="1"/>
            <a:r>
              <a:rPr lang="cs-CZ" sz="1800" dirty="0">
                <a:latin typeface="+mn-lt"/>
              </a:rPr>
              <a:t>24. 11.</a:t>
            </a:r>
          </a:p>
          <a:p>
            <a:pPr lvl="1"/>
            <a:r>
              <a:rPr lang="cs-CZ" sz="1800" dirty="0">
                <a:latin typeface="+mn-lt"/>
              </a:rPr>
              <a:t>1. 12.</a:t>
            </a:r>
          </a:p>
          <a:p>
            <a:pPr lvl="1"/>
            <a:r>
              <a:rPr lang="cs-CZ" sz="1800" dirty="0">
                <a:latin typeface="+mn-lt"/>
              </a:rPr>
              <a:t>popř. jiný předem dohodnutý termín</a:t>
            </a:r>
          </a:p>
          <a:p>
            <a:endParaRPr lang="cs-CZ" sz="1800" b="1" dirty="0"/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Ropa</a:t>
            </a:r>
            <a:endParaRPr b="1"/>
          </a:p>
        </p:txBody>
      </p:sp>
      <p:sp>
        <p:nvSpPr>
          <p:cNvPr id="234" name="Google Shape;234;p31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35" name="Google Shape;235;p31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20/43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31"/>
          <p:cNvPicPr preferRelativeResize="0"/>
          <p:nvPr/>
        </p:nvPicPr>
        <p:blipFill rotWithShape="1">
          <a:blip r:embed="rId3">
            <a:alphaModFix/>
          </a:blip>
          <a:srcRect l="23559" t="25661" r="43220" b="35152"/>
          <a:stretch/>
        </p:blipFill>
        <p:spPr>
          <a:xfrm>
            <a:off x="1487836" y="1339884"/>
            <a:ext cx="6524787" cy="4810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Ropa</a:t>
            </a:r>
            <a:endParaRPr b="1"/>
          </a:p>
        </p:txBody>
      </p:sp>
      <p:sp>
        <p:nvSpPr>
          <p:cNvPr id="242" name="Google Shape;242;p3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43" name="Google Shape;243;p3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21/43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32"/>
          <p:cNvPicPr preferRelativeResize="0"/>
          <p:nvPr/>
        </p:nvPicPr>
        <p:blipFill rotWithShape="1">
          <a:blip r:embed="rId3">
            <a:alphaModFix/>
          </a:blip>
          <a:srcRect l="23644" t="23812" r="42881" b="38407"/>
          <a:stretch/>
        </p:blipFill>
        <p:spPr>
          <a:xfrm>
            <a:off x="1751100" y="1370651"/>
            <a:ext cx="6214819" cy="438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Energeticky náročné ekonomiky</a:t>
            </a:r>
            <a:endParaRPr b="1"/>
          </a:p>
        </p:txBody>
      </p:sp>
      <p:sp>
        <p:nvSpPr>
          <p:cNvPr id="250" name="Google Shape;250;p33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51" name="Google Shape;251;p33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22/43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33"/>
          <p:cNvPicPr preferRelativeResize="0"/>
          <p:nvPr/>
        </p:nvPicPr>
        <p:blipFill rotWithShape="1">
          <a:blip r:embed="rId3">
            <a:alphaModFix/>
          </a:blip>
          <a:srcRect l="24303" t="30434" r="42943" b="34886"/>
          <a:stretch/>
        </p:blipFill>
        <p:spPr>
          <a:xfrm>
            <a:off x="763150" y="1417650"/>
            <a:ext cx="7751976" cy="461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Spotřeba energie</a:t>
            </a:r>
            <a:endParaRPr b="1"/>
          </a:p>
        </p:txBody>
      </p:sp>
      <p:sp>
        <p:nvSpPr>
          <p:cNvPr id="258" name="Google Shape;258;p3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59" name="Google Shape;259;p34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23/43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34"/>
          <p:cNvPicPr preferRelativeResize="0"/>
          <p:nvPr/>
        </p:nvPicPr>
        <p:blipFill rotWithShape="1">
          <a:blip r:embed="rId3">
            <a:alphaModFix/>
          </a:blip>
          <a:srcRect l="40681" t="15044" r="42315" b="28397"/>
          <a:stretch/>
        </p:blipFill>
        <p:spPr>
          <a:xfrm>
            <a:off x="3309776" y="1230425"/>
            <a:ext cx="2622998" cy="490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Spotřeba energie</a:t>
            </a:r>
            <a:endParaRPr b="1"/>
          </a:p>
        </p:txBody>
      </p:sp>
      <p:sp>
        <p:nvSpPr>
          <p:cNvPr id="274" name="Google Shape;274;p36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75" name="Google Shape;275;p36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24/43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36"/>
          <p:cNvPicPr preferRelativeResize="0"/>
          <p:nvPr/>
        </p:nvPicPr>
        <p:blipFill rotWithShape="1">
          <a:blip r:embed="rId3">
            <a:alphaModFix/>
          </a:blip>
          <a:srcRect l="21385" t="21352" r="40331" b="20420"/>
          <a:stretch/>
        </p:blipFill>
        <p:spPr>
          <a:xfrm>
            <a:off x="1930932" y="1336538"/>
            <a:ext cx="5203694" cy="445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Spotřeba energie</a:t>
            </a:r>
            <a:endParaRPr b="1"/>
          </a:p>
        </p:txBody>
      </p:sp>
      <p:sp>
        <p:nvSpPr>
          <p:cNvPr id="282" name="Google Shape;282;p37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83" name="Google Shape;283;p37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25/43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37"/>
          <p:cNvPicPr preferRelativeResize="0"/>
          <p:nvPr/>
        </p:nvPicPr>
        <p:blipFill rotWithShape="1">
          <a:blip r:embed="rId3">
            <a:alphaModFix/>
          </a:blip>
          <a:srcRect l="20964" t="20792" r="40024" b="40079"/>
          <a:stretch/>
        </p:blipFill>
        <p:spPr>
          <a:xfrm>
            <a:off x="767513" y="1416237"/>
            <a:ext cx="7608974" cy="4292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Spotřeba energie</a:t>
            </a:r>
            <a:endParaRPr b="1"/>
          </a:p>
        </p:txBody>
      </p:sp>
      <p:sp>
        <p:nvSpPr>
          <p:cNvPr id="290" name="Google Shape;290;p38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91" name="Google Shape;291;p38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26/43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38"/>
          <p:cNvPicPr preferRelativeResize="0"/>
          <p:nvPr/>
        </p:nvPicPr>
        <p:blipFill rotWithShape="1">
          <a:blip r:embed="rId3">
            <a:alphaModFix/>
          </a:blip>
          <a:srcRect l="21177" t="14305" r="40227" b="27279"/>
          <a:stretch/>
        </p:blipFill>
        <p:spPr>
          <a:xfrm>
            <a:off x="1631025" y="1299575"/>
            <a:ext cx="5417726" cy="461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Spotřeba energie</a:t>
            </a:r>
            <a:endParaRPr b="1"/>
          </a:p>
        </p:txBody>
      </p:sp>
      <p:sp>
        <p:nvSpPr>
          <p:cNvPr id="298" name="Google Shape;298;p39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99" name="Google Shape;299;p39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27/43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39"/>
          <p:cNvPicPr preferRelativeResize="0"/>
          <p:nvPr/>
        </p:nvPicPr>
        <p:blipFill rotWithShape="1">
          <a:blip r:embed="rId3">
            <a:alphaModFix/>
          </a:blip>
          <a:srcRect l="21071" t="25611" r="40230" b="28768"/>
          <a:stretch/>
        </p:blipFill>
        <p:spPr>
          <a:xfrm>
            <a:off x="1163675" y="1417650"/>
            <a:ext cx="7025251" cy="465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Spotřeba energie</a:t>
            </a:r>
            <a:endParaRPr b="1"/>
          </a:p>
        </p:txBody>
      </p:sp>
      <p:sp>
        <p:nvSpPr>
          <p:cNvPr id="306" name="Google Shape;306;p40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07" name="Google Shape;307;p40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28/43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40"/>
          <p:cNvPicPr preferRelativeResize="0"/>
          <p:nvPr/>
        </p:nvPicPr>
        <p:blipFill rotWithShape="1">
          <a:blip r:embed="rId3">
            <a:alphaModFix/>
          </a:blip>
          <a:srcRect l="21801" t="20981" r="40750" b="27466"/>
          <a:stretch/>
        </p:blipFill>
        <p:spPr>
          <a:xfrm>
            <a:off x="1602425" y="1417650"/>
            <a:ext cx="6015499" cy="465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Spotřeba energie</a:t>
            </a:r>
            <a:endParaRPr b="1"/>
          </a:p>
        </p:txBody>
      </p:sp>
      <p:sp>
        <p:nvSpPr>
          <p:cNvPr id="314" name="Google Shape;314;p41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15" name="Google Shape;315;p41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29/43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41"/>
          <p:cNvPicPr preferRelativeResize="0"/>
          <p:nvPr/>
        </p:nvPicPr>
        <p:blipFill rotWithShape="1">
          <a:blip r:embed="rId3">
            <a:alphaModFix/>
          </a:blip>
          <a:srcRect l="21593" t="24132" r="40019" b="48237"/>
          <a:stretch/>
        </p:blipFill>
        <p:spPr>
          <a:xfrm>
            <a:off x="1297512" y="2041200"/>
            <a:ext cx="6548976" cy="265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Energetický mix za rok 2020</a:t>
            </a:r>
            <a:endParaRPr b="1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1"/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 rotWithShape="1">
          <a:blip r:embed="rId3">
            <a:alphaModFix/>
          </a:blip>
          <a:srcRect l="19745" t="18881" r="20678" b="24305"/>
          <a:stretch/>
        </p:blipFill>
        <p:spPr>
          <a:xfrm>
            <a:off x="775160" y="1417638"/>
            <a:ext cx="7593679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3426652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Spotřeba energie</a:t>
            </a:r>
            <a:endParaRPr b="1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30/43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42"/>
          <p:cNvPicPr preferRelativeResize="0"/>
          <p:nvPr/>
        </p:nvPicPr>
        <p:blipFill rotWithShape="1">
          <a:blip r:embed="rId3">
            <a:alphaModFix/>
          </a:blip>
          <a:srcRect l="21802" t="13750" r="41376" b="18008"/>
          <a:stretch/>
        </p:blipFill>
        <p:spPr>
          <a:xfrm>
            <a:off x="2088900" y="1394940"/>
            <a:ext cx="4158677" cy="433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31/43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78AE3C0-3066-46FD-B135-561839415F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6" t="32740" r="71733" b="36187"/>
          <a:stretch/>
        </p:blipFill>
        <p:spPr>
          <a:xfrm>
            <a:off x="1293900" y="1317598"/>
            <a:ext cx="6169152" cy="460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2347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32/43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C2D23D9-CABC-491A-BD68-F81115CCC4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0" t="27973" r="71333" b="37680"/>
          <a:stretch/>
        </p:blipFill>
        <p:spPr>
          <a:xfrm>
            <a:off x="1847088" y="1360261"/>
            <a:ext cx="5449824" cy="452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6611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33/43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A0C3DAA-14B5-4369-886B-F01F57B088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6" t="28187" r="71333" b="40240"/>
          <a:stretch/>
        </p:blipFill>
        <p:spPr>
          <a:xfrm>
            <a:off x="1450848" y="1299576"/>
            <a:ext cx="6242304" cy="466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88462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34/43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815DCEA-4842-475C-A619-EE6B6FFF2E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6" t="30960" r="71733" b="37040"/>
          <a:stretch/>
        </p:blipFill>
        <p:spPr>
          <a:xfrm>
            <a:off x="1536191" y="1299576"/>
            <a:ext cx="6171953" cy="474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19563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35/43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2AB5CBB-BC0D-4FF6-8869-52739ED16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6" t="42693" r="72000" b="27014"/>
          <a:stretch/>
        </p:blipFill>
        <p:spPr>
          <a:xfrm>
            <a:off x="1743455" y="1299576"/>
            <a:ext cx="6151671" cy="45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96472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36/43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DA7942-9A36-42A8-A1E9-488DCD499E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6" t="43120" r="72000" b="27654"/>
          <a:stretch/>
        </p:blipFill>
        <p:spPr>
          <a:xfrm>
            <a:off x="1433463" y="1299576"/>
            <a:ext cx="6277073" cy="45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7346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37/43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027631C-6160-468E-A972-E28A60363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0" t="41627" r="71466" b="27226"/>
          <a:stretch/>
        </p:blipFill>
        <p:spPr>
          <a:xfrm>
            <a:off x="1499615" y="1269888"/>
            <a:ext cx="6115990" cy="455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32476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38/43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878062-F82A-4987-9CC6-2D5A456211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" t="42693" r="71867" b="27014"/>
          <a:stretch/>
        </p:blipFill>
        <p:spPr>
          <a:xfrm>
            <a:off x="1384566" y="1368300"/>
            <a:ext cx="6374868" cy="471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61384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39/43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9F59A1-A8EF-41E7-B56B-40950B9EE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6" t="23812" r="71733" b="35760"/>
          <a:stretch/>
        </p:blipFill>
        <p:spPr>
          <a:xfrm>
            <a:off x="2072640" y="1196140"/>
            <a:ext cx="4998720" cy="48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0475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Výroba elektřiny v krajích</a:t>
            </a:r>
            <a:endParaRPr b="1"/>
          </a:p>
        </p:txBody>
      </p:sp>
      <p:sp>
        <p:nvSpPr>
          <p:cNvPr id="106" name="Google Shape;106;p15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107" name="Google Shape;107;p15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3">
            <a:alphaModFix/>
          </a:blip>
          <a:srcRect l="28219" t="16712" r="20593" b="35830"/>
          <a:stretch/>
        </p:blipFill>
        <p:spPr>
          <a:xfrm>
            <a:off x="753905" y="1350153"/>
            <a:ext cx="7636189" cy="4424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40/43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EC08AAD-4A1C-46E6-A109-5EE08D13C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0" t="29406" r="71333" b="42746"/>
          <a:stretch/>
        </p:blipFill>
        <p:spPr>
          <a:xfrm>
            <a:off x="1584960" y="1417638"/>
            <a:ext cx="6449568" cy="427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10896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41/43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9CB9096-31B2-4074-A914-FECE3FCAC8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" t="10267" r="72400" b="52400"/>
          <a:stretch/>
        </p:blipFill>
        <p:spPr>
          <a:xfrm>
            <a:off x="1816608" y="1192985"/>
            <a:ext cx="5218176" cy="485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85665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42/43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F4F32A-0477-4C31-A9A8-6216F5BAF3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4" t="39507" r="71372" b="22711"/>
          <a:stretch/>
        </p:blipFill>
        <p:spPr>
          <a:xfrm>
            <a:off x="457200" y="1506201"/>
            <a:ext cx="4169664" cy="384559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2F09BC7-F382-48B6-9718-A7318A276A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0" t="39280" r="72400" b="23387"/>
          <a:stretch/>
        </p:blipFill>
        <p:spPr>
          <a:xfrm>
            <a:off x="4709208" y="1506201"/>
            <a:ext cx="4087320" cy="384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27064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3"/>
          <p:cNvSpPr txBox="1">
            <a:spLocks noGrp="1"/>
          </p:cNvSpPr>
          <p:nvPr>
            <p:ph type="title"/>
          </p:nvPr>
        </p:nvSpPr>
        <p:spPr>
          <a:xfrm>
            <a:off x="798534" y="274796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cs-CZ" sz="4400">
                <a:solidFill>
                  <a:srgbClr val="FF0000"/>
                </a:solidFill>
              </a:rPr>
              <a:t>DĚKUJI ZA POZORNOST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Potenciál větrných elektráren</a:t>
            </a:r>
            <a:endParaRPr b="1"/>
          </a:p>
        </p:txBody>
      </p:sp>
      <p:sp>
        <p:nvSpPr>
          <p:cNvPr id="114" name="Google Shape;114;p16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115" name="Google Shape;115;p16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16"/>
          <p:cNvPicPr preferRelativeResize="0"/>
          <p:nvPr/>
        </p:nvPicPr>
        <p:blipFill rotWithShape="1">
          <a:blip r:embed="rId3">
            <a:alphaModFix/>
          </a:blip>
          <a:srcRect l="20339" t="35153" r="20932" b="36372"/>
          <a:stretch/>
        </p:blipFill>
        <p:spPr>
          <a:xfrm>
            <a:off x="566186" y="2136485"/>
            <a:ext cx="8011627" cy="2427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Potenciál větrných elektráren</a:t>
            </a:r>
            <a:endParaRPr b="1"/>
          </a:p>
        </p:txBody>
      </p:sp>
      <p:sp>
        <p:nvSpPr>
          <p:cNvPr id="122" name="Google Shape;122;p17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</a:pPr>
            <a:r>
              <a:rPr lang="cs-CZ" sz="2200"/>
              <a:t>Scénář konzervativní</a:t>
            </a:r>
            <a:endParaRPr sz="2200"/>
          </a:p>
        </p:txBody>
      </p:sp>
      <p:sp>
        <p:nvSpPr>
          <p:cNvPr id="123" name="Google Shape;123;p17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17"/>
          <p:cNvPicPr preferRelativeResize="0"/>
          <p:nvPr/>
        </p:nvPicPr>
        <p:blipFill rotWithShape="1">
          <a:blip r:embed="rId3">
            <a:alphaModFix/>
          </a:blip>
          <a:srcRect l="20648" t="29387" r="41979" b="43581"/>
          <a:stretch/>
        </p:blipFill>
        <p:spPr>
          <a:xfrm>
            <a:off x="826460" y="1869436"/>
            <a:ext cx="7491079" cy="3386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Potenciál větrných elektráren</a:t>
            </a:r>
            <a:endParaRPr b="1"/>
          </a:p>
        </p:txBody>
      </p:sp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</a:pPr>
            <a:r>
              <a:rPr lang="cs-CZ" sz="3200"/>
              <a:t>Scénář optimistický</a:t>
            </a:r>
            <a:endParaRPr/>
          </a:p>
          <a:p>
            <a:pPr marL="889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sp>
        <p:nvSpPr>
          <p:cNvPr id="131" name="Google Shape;131;p18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18"/>
          <p:cNvPicPr preferRelativeResize="0"/>
          <p:nvPr/>
        </p:nvPicPr>
        <p:blipFill rotWithShape="1">
          <a:blip r:embed="rId3">
            <a:alphaModFix/>
          </a:blip>
          <a:srcRect l="20594" t="29593" r="41948" b="43016"/>
          <a:stretch/>
        </p:blipFill>
        <p:spPr>
          <a:xfrm>
            <a:off x="967664" y="1974426"/>
            <a:ext cx="7208672" cy="3294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Energie v Evropě</a:t>
            </a:r>
            <a:endParaRPr b="1"/>
          </a:p>
        </p:txBody>
      </p:sp>
      <p:sp>
        <p:nvSpPr>
          <p:cNvPr id="138" name="Google Shape;138;p19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00"/>
              <a:buNone/>
            </a:pPr>
            <a:endParaRPr sz="2200"/>
          </a:p>
        </p:txBody>
      </p:sp>
      <p:sp>
        <p:nvSpPr>
          <p:cNvPr id="139" name="Google Shape;139;p19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19"/>
          <p:cNvPicPr preferRelativeResize="0"/>
          <p:nvPr/>
        </p:nvPicPr>
        <p:blipFill rotWithShape="1">
          <a:blip r:embed="rId3">
            <a:alphaModFix/>
          </a:blip>
          <a:srcRect l="20339" t="26745" r="21101" b="11287"/>
          <a:stretch/>
        </p:blipFill>
        <p:spPr>
          <a:xfrm>
            <a:off x="1015139" y="1334308"/>
            <a:ext cx="7384942" cy="4884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Využití větrné energie v (%)</a:t>
            </a:r>
            <a:endParaRPr b="1"/>
          </a:p>
        </p:txBody>
      </p:sp>
      <p:sp>
        <p:nvSpPr>
          <p:cNvPr id="146" name="Google Shape;146;p20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147" name="Google Shape;147;p20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9/43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20" descr="Chalupa: Fouká u nás podobně jako v Bavorsku, kde se staví ročně tolik větrných  elektráren, jako my máme teď — ČT24 — Česká televiz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820" y="1417638"/>
            <a:ext cx="8144360" cy="4582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222</Words>
  <Application>Microsoft Office PowerPoint</Application>
  <PresentationFormat>Předvádění na obrazovce (4:3)</PresentationFormat>
  <Paragraphs>112</Paragraphs>
  <Slides>43</Slides>
  <Notes>43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6" baseType="lpstr">
      <vt:lpstr>Arial</vt:lpstr>
      <vt:lpstr>Calibri</vt:lpstr>
      <vt:lpstr>Office Theme</vt:lpstr>
      <vt:lpstr>Energetický management XEM</vt:lpstr>
      <vt:lpstr>Témata seminárních prací a termíny prezentací</vt:lpstr>
      <vt:lpstr>Energetický mix za rok 2020</vt:lpstr>
      <vt:lpstr>Výroba elektřiny v krajích</vt:lpstr>
      <vt:lpstr>Potenciál větrných elektráren</vt:lpstr>
      <vt:lpstr>Potenciál větrných elektráren</vt:lpstr>
      <vt:lpstr>Potenciál větrných elektráren</vt:lpstr>
      <vt:lpstr>Energie v Evropě</vt:lpstr>
      <vt:lpstr>Využití větrné energie v (%)</vt:lpstr>
      <vt:lpstr>Potenciální oblasti pro větrné turbíny</vt:lpstr>
      <vt:lpstr>Zatížení evropských rozvodných sítí</vt:lpstr>
      <vt:lpstr>Zatížení evropských rozvodných sítí</vt:lpstr>
      <vt:lpstr>Zatížení evropských rozvodných sítí</vt:lpstr>
      <vt:lpstr>Zatížení evropských rozvodných sítí</vt:lpstr>
      <vt:lpstr>Ropa</vt:lpstr>
      <vt:lpstr>Ropa</vt:lpstr>
      <vt:lpstr>Ropa</vt:lpstr>
      <vt:lpstr>Ropa</vt:lpstr>
      <vt:lpstr>Ropa</vt:lpstr>
      <vt:lpstr>Ropa</vt:lpstr>
      <vt:lpstr>Ropa</vt:lpstr>
      <vt:lpstr>Energeticky náročné ekonomiky</vt:lpstr>
      <vt:lpstr>Spotřeba energie</vt:lpstr>
      <vt:lpstr>Spotřeba energie</vt:lpstr>
      <vt:lpstr>Spotřeba energie</vt:lpstr>
      <vt:lpstr>Spotřeba energie</vt:lpstr>
      <vt:lpstr>Spotřeba energie</vt:lpstr>
      <vt:lpstr>Spotřeba energie</vt:lpstr>
      <vt:lpstr>Spotřeba energie</vt:lpstr>
      <vt:lpstr>Spotřeba energie</vt:lpstr>
      <vt:lpstr>Plyn</vt:lpstr>
      <vt:lpstr>Plyn</vt:lpstr>
      <vt:lpstr>Plyn</vt:lpstr>
      <vt:lpstr>Plyn</vt:lpstr>
      <vt:lpstr>Plyn</vt:lpstr>
      <vt:lpstr>Plyn</vt:lpstr>
      <vt:lpstr>Plyn</vt:lpstr>
      <vt:lpstr>Plyn</vt:lpstr>
      <vt:lpstr>Plyn</vt:lpstr>
      <vt:lpstr>Plyn</vt:lpstr>
      <vt:lpstr>Plyn</vt:lpstr>
      <vt:lpstr>Plyn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Energetický management XEM</dc:title>
  <dc:creator>Škrabal Jaroslav</dc:creator>
  <cp:lastModifiedBy>Škrabal Jaroslav</cp:lastModifiedBy>
  <cp:revision>4</cp:revision>
  <dcterms:modified xsi:type="dcterms:W3CDTF">2022-10-06T07:45:53Z</dcterms:modified>
</cp:coreProperties>
</file>