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6" r:id="rId5"/>
    <p:sldId id="437" r:id="rId6"/>
    <p:sldId id="472" r:id="rId7"/>
    <p:sldId id="470" r:id="rId8"/>
    <p:sldId id="471" r:id="rId9"/>
    <p:sldId id="43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5170" autoAdjust="0"/>
  </p:normalViewPr>
  <p:slideViewPr>
    <p:cSldViewPr snapToGrid="0" snapToObjects="1">
      <p:cViewPr varScale="1">
        <p:scale>
          <a:sx n="51" d="100"/>
          <a:sy n="51" d="100"/>
        </p:scale>
        <p:origin x="167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25.09.2022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200000"/>
              </a:lnSpc>
            </a:pPr>
            <a:r>
              <a:rPr lang="cs-CZ" b="1" dirty="0">
                <a:solidFill>
                  <a:srgbClr val="D10202"/>
                </a:solidFill>
                <a:cs typeface="Arial"/>
              </a:rPr>
              <a:t>Energetický management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XEM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Škrabal</a:t>
            </a: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>
                <a:cs typeface="Arial"/>
              </a:rPr>
              <a:t>26. 09. 2022</a:t>
            </a: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Kontakt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Ústav: UIZ (Ústav inovací ve zdravotnictví)</a:t>
            </a:r>
          </a:p>
          <a:p>
            <a:r>
              <a:rPr lang="cs-CZ" dirty="0" smtClean="0"/>
              <a:t>Kontakt:</a:t>
            </a:r>
          </a:p>
          <a:p>
            <a:pPr lvl="1"/>
            <a:r>
              <a:rPr lang="cs-CZ" dirty="0"/>
              <a:t>e-mail: jaroslav.skrabal@mvso.cz</a:t>
            </a:r>
          </a:p>
          <a:p>
            <a:pPr lvl="1"/>
            <a:r>
              <a:rPr lang="cs-CZ" dirty="0"/>
              <a:t>Přes poštu v </a:t>
            </a:r>
            <a:r>
              <a:rPr lang="cs-CZ" dirty="0" smtClean="0"/>
              <a:t>rámci: </a:t>
            </a:r>
            <a:r>
              <a:rPr lang="cs-CZ" dirty="0"/>
              <a:t>IS MVSO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Konzultační hodiny dle domluvy.</a:t>
            </a:r>
          </a:p>
          <a:p>
            <a:r>
              <a:rPr lang="cs-CZ" dirty="0" smtClean="0"/>
              <a:t>Veškeré informace budou poslány přes hromadnou korespondenci IS MVSO.</a:t>
            </a:r>
            <a:endParaRPr lang="cs-CZ" dirty="0" smtClean="0"/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2/6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94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Zápočet:</a:t>
            </a:r>
          </a:p>
          <a:p>
            <a:pPr lvl="1"/>
            <a:r>
              <a:rPr lang="cs-CZ" dirty="0"/>
              <a:t>účast na cvičeních: </a:t>
            </a:r>
            <a:r>
              <a:rPr lang="cs-CZ" b="1" dirty="0"/>
              <a:t>80 %</a:t>
            </a:r>
            <a:r>
              <a:rPr lang="cs-CZ" dirty="0"/>
              <a:t>;</a:t>
            </a:r>
          </a:p>
          <a:p>
            <a:pPr lvl="1"/>
            <a:r>
              <a:rPr lang="cs-CZ" dirty="0"/>
              <a:t>absolvování testu základních </a:t>
            </a:r>
            <a:r>
              <a:rPr lang="cs-CZ" dirty="0" smtClean="0"/>
              <a:t>vědomostí (na konci semestru v zápočtovém týdnu).</a:t>
            </a:r>
          </a:p>
          <a:p>
            <a:r>
              <a:rPr lang="cs-CZ" dirty="0" smtClean="0"/>
              <a:t>Zkouška:</a:t>
            </a:r>
          </a:p>
          <a:p>
            <a:pPr lvl="1"/>
            <a:r>
              <a:rPr lang="cs-CZ" dirty="0" smtClean="0"/>
              <a:t>písemná </a:t>
            </a:r>
            <a:r>
              <a:rPr lang="cs-CZ" dirty="0"/>
              <a:t>část – </a:t>
            </a:r>
            <a:r>
              <a:rPr lang="cs-CZ" b="1" dirty="0"/>
              <a:t>esej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ústní část (termíny budou vypsány v IS MVŠO).</a:t>
            </a:r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3/6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34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Zápočet:</a:t>
            </a:r>
          </a:p>
          <a:p>
            <a:pPr lvl="1"/>
            <a:r>
              <a:rPr lang="cs-CZ" dirty="0"/>
              <a:t>účast na cvičeních: </a:t>
            </a:r>
            <a:r>
              <a:rPr lang="cs-CZ" b="1" dirty="0"/>
              <a:t>80 %:</a:t>
            </a:r>
            <a:endParaRPr lang="cs-CZ" dirty="0"/>
          </a:p>
          <a:p>
            <a:pPr lvl="2"/>
            <a:r>
              <a:rPr lang="cs-CZ" dirty="0"/>
              <a:t>studenti mohou mít </a:t>
            </a:r>
            <a:r>
              <a:rPr lang="cs-CZ" b="1" dirty="0"/>
              <a:t>dvě neomluvené absence</a:t>
            </a:r>
            <a:r>
              <a:rPr lang="cs-CZ" dirty="0"/>
              <a:t>,</a:t>
            </a:r>
          </a:p>
          <a:p>
            <a:pPr lvl="2"/>
            <a:r>
              <a:rPr lang="cs-CZ" dirty="0"/>
              <a:t>v případě nemoci </a:t>
            </a:r>
            <a:r>
              <a:rPr lang="cs-CZ" b="1" dirty="0"/>
              <a:t>omluvit se </a:t>
            </a:r>
            <a:r>
              <a:rPr lang="cs-CZ" dirty="0"/>
              <a:t>přímo vyučujícímu formou </a:t>
            </a:r>
            <a:r>
              <a:rPr lang="cs-CZ" b="1" dirty="0"/>
              <a:t>e-mailové korespondence</a:t>
            </a:r>
            <a:r>
              <a:rPr lang="cs-CZ" dirty="0"/>
              <a:t>:</a:t>
            </a:r>
          </a:p>
          <a:p>
            <a:pPr lvl="3"/>
            <a:r>
              <a:rPr lang="cs-CZ" dirty="0"/>
              <a:t>jaroslav.skrabal@mvso.cz</a:t>
            </a:r>
          </a:p>
          <a:p>
            <a:pPr lvl="1"/>
            <a:r>
              <a:rPr lang="cs-CZ" dirty="0"/>
              <a:t>absolvování testu základních </a:t>
            </a:r>
            <a:r>
              <a:rPr lang="cs-CZ" dirty="0" smtClean="0"/>
              <a:t>vědomostí</a:t>
            </a:r>
          </a:p>
          <a:p>
            <a:pPr lvl="2"/>
            <a:r>
              <a:rPr lang="cs-CZ" dirty="0" smtClean="0"/>
              <a:t>test </a:t>
            </a:r>
            <a:r>
              <a:rPr lang="cs-CZ" dirty="0"/>
              <a:t>se bude skládat </a:t>
            </a:r>
            <a:r>
              <a:rPr lang="cs-CZ" b="1" dirty="0"/>
              <a:t>z 15 otázek formou a, b, c, d</a:t>
            </a:r>
            <a:r>
              <a:rPr lang="cs-CZ" dirty="0"/>
              <a:t>, kdy </a:t>
            </a:r>
            <a:r>
              <a:rPr lang="cs-CZ" b="1" dirty="0"/>
              <a:t>jedna odveď bude správná;</a:t>
            </a:r>
          </a:p>
          <a:p>
            <a:pPr lvl="2"/>
            <a:r>
              <a:rPr lang="cs-CZ" dirty="0"/>
              <a:t>za každou správnou otázku je možné </a:t>
            </a:r>
            <a:r>
              <a:rPr lang="cs-CZ" b="1" dirty="0"/>
              <a:t>získat dva body </a:t>
            </a:r>
            <a:r>
              <a:rPr lang="cs-CZ" dirty="0"/>
              <a:t>(celkem tedy 30 bodů);</a:t>
            </a:r>
          </a:p>
          <a:p>
            <a:pPr lvl="2"/>
            <a:r>
              <a:rPr lang="cs-CZ" dirty="0"/>
              <a:t>dané body budou následně </a:t>
            </a:r>
            <a:r>
              <a:rPr lang="cs-CZ" b="1" dirty="0"/>
              <a:t>připočteny k celkovému hodnocení</a:t>
            </a:r>
            <a:r>
              <a:rPr lang="cs-CZ" dirty="0"/>
              <a:t>. </a:t>
            </a:r>
          </a:p>
          <a:p>
            <a:pPr lvl="2"/>
            <a:endParaRPr lang="cs-CZ" dirty="0"/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4/6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46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Zkouška:</a:t>
            </a:r>
          </a:p>
          <a:p>
            <a:pPr lvl="1"/>
            <a:r>
              <a:rPr lang="cs-CZ" dirty="0"/>
              <a:t>písemná část – </a:t>
            </a:r>
            <a:r>
              <a:rPr lang="cs-CZ" b="1" dirty="0"/>
              <a:t>esej</a:t>
            </a:r>
            <a:r>
              <a:rPr lang="cs-CZ" dirty="0"/>
              <a:t>,</a:t>
            </a:r>
          </a:p>
          <a:p>
            <a:pPr lvl="2"/>
            <a:r>
              <a:rPr lang="cs-CZ" dirty="0"/>
              <a:t>esej bude podrobněji řešena na cvičení;</a:t>
            </a:r>
          </a:p>
          <a:p>
            <a:pPr lvl="2"/>
            <a:r>
              <a:rPr lang="cs-CZ" dirty="0"/>
              <a:t>každý student vytvoří esej, která bude </a:t>
            </a:r>
            <a:r>
              <a:rPr lang="cs-CZ" dirty="0" smtClean="0"/>
              <a:t>nejdříve </a:t>
            </a:r>
            <a:r>
              <a:rPr lang="cs-CZ" dirty="0"/>
              <a:t>prezentována v předem vybraných termínech;</a:t>
            </a:r>
          </a:p>
          <a:p>
            <a:pPr lvl="3"/>
            <a:r>
              <a:rPr lang="cs-CZ" dirty="0"/>
              <a:t>termíny a témata budou řešena v seminářích</a:t>
            </a:r>
          </a:p>
          <a:p>
            <a:pPr lvl="2"/>
            <a:r>
              <a:rPr lang="cs-CZ" dirty="0"/>
              <a:t>seminární práce bude zaslána </a:t>
            </a:r>
            <a:r>
              <a:rPr lang="cs-CZ" dirty="0" smtClean="0"/>
              <a:t>vyučujícímu.</a:t>
            </a:r>
            <a:endParaRPr lang="cs-CZ" dirty="0"/>
          </a:p>
          <a:p>
            <a:pPr lvl="1"/>
            <a:r>
              <a:rPr lang="cs-CZ" dirty="0"/>
              <a:t>ústní část (termíny budou vypsány v IS MVŠO).</a:t>
            </a:r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5/6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95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FF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C60907-4A90-45AF-A235-EC8A31771D4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2209</TotalTime>
  <Words>228</Words>
  <Application>Microsoft Office PowerPoint</Application>
  <PresentationFormat>Předvádění na obrazovce (4:3)</PresentationFormat>
  <Paragraphs>43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Energetický management XEM</vt:lpstr>
      <vt:lpstr>Kontakt</vt:lpstr>
      <vt:lpstr>Podmínky</vt:lpstr>
      <vt:lpstr>Podmínky</vt:lpstr>
      <vt:lpstr>Podmínky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skr0004</cp:lastModifiedBy>
  <cp:revision>124</cp:revision>
  <dcterms:created xsi:type="dcterms:W3CDTF">2020-01-28T10:37:38Z</dcterms:created>
  <dcterms:modified xsi:type="dcterms:W3CDTF">2022-09-25T10:31:09Z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