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57"/>
  </p:notesMasterIdLst>
  <p:sldIdLst>
    <p:sldId id="256" r:id="rId5"/>
    <p:sldId id="517" r:id="rId6"/>
    <p:sldId id="651" r:id="rId7"/>
    <p:sldId id="686" r:id="rId8"/>
    <p:sldId id="687" r:id="rId9"/>
    <p:sldId id="688" r:id="rId10"/>
    <p:sldId id="689" r:id="rId11"/>
    <p:sldId id="690" r:id="rId12"/>
    <p:sldId id="691" r:id="rId13"/>
    <p:sldId id="692" r:id="rId14"/>
    <p:sldId id="693" r:id="rId15"/>
    <p:sldId id="694" r:id="rId16"/>
    <p:sldId id="695" r:id="rId17"/>
    <p:sldId id="696" r:id="rId18"/>
    <p:sldId id="697" r:id="rId19"/>
    <p:sldId id="698" r:id="rId20"/>
    <p:sldId id="699" r:id="rId21"/>
    <p:sldId id="700" r:id="rId22"/>
    <p:sldId id="701" r:id="rId23"/>
    <p:sldId id="702" r:id="rId24"/>
    <p:sldId id="703" r:id="rId25"/>
    <p:sldId id="704" r:id="rId26"/>
    <p:sldId id="705" r:id="rId27"/>
    <p:sldId id="706" r:id="rId28"/>
    <p:sldId id="707" r:id="rId29"/>
    <p:sldId id="708" r:id="rId30"/>
    <p:sldId id="709" r:id="rId31"/>
    <p:sldId id="710" r:id="rId32"/>
    <p:sldId id="711" r:id="rId33"/>
    <p:sldId id="712" r:id="rId34"/>
    <p:sldId id="713" r:id="rId35"/>
    <p:sldId id="685" r:id="rId36"/>
    <p:sldId id="652" r:id="rId37"/>
    <p:sldId id="714" r:id="rId38"/>
    <p:sldId id="715" r:id="rId39"/>
    <p:sldId id="716" r:id="rId40"/>
    <p:sldId id="717" r:id="rId41"/>
    <p:sldId id="718" r:id="rId42"/>
    <p:sldId id="719" r:id="rId43"/>
    <p:sldId id="720" r:id="rId44"/>
    <p:sldId id="721" r:id="rId45"/>
    <p:sldId id="722" r:id="rId46"/>
    <p:sldId id="723" r:id="rId47"/>
    <p:sldId id="724" r:id="rId48"/>
    <p:sldId id="725" r:id="rId49"/>
    <p:sldId id="726" r:id="rId50"/>
    <p:sldId id="727" r:id="rId51"/>
    <p:sldId id="728" r:id="rId52"/>
    <p:sldId id="729" r:id="rId53"/>
    <p:sldId id="730" r:id="rId54"/>
    <p:sldId id="684" r:id="rId55"/>
    <p:sldId id="436" r:id="rId5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D10202"/>
    <a:srgbClr val="D5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Střední styl 3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Střední styl 4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7B26C5-4107-4FEC-AEDC-1716B250A1EF}" styleName="Světlý sty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E3FDE45-AF77-4B5C-9715-49D594BDF05E}" styleName="Světlý styl 1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Světlý styl 2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Světlý styl 3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92" autoAdjust="0"/>
    <p:restoredTop sz="85170" autoAdjust="0"/>
  </p:normalViewPr>
  <p:slideViewPr>
    <p:cSldViewPr snapToGrid="0" snapToObjects="1">
      <p:cViewPr varScale="1">
        <p:scale>
          <a:sx n="51" d="100"/>
          <a:sy n="51" d="100"/>
        </p:scale>
        <p:origin x="163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notesMaster" Target="notesMasters/notesMaster1.xml"/><Relationship Id="rId61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0E6FD3-7C40-4D0B-A3CC-D54265A3B7C3}" type="datetimeFigureOut">
              <a:rPr lang="cs-CZ" smtClean="0"/>
              <a:t>10.11.2022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AC0AE8-794E-4D1E-A093-7D7ED22AF91C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1989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51635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627066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601505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712778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1556829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72264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2014493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695904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259424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0587043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189916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130070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064607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8808087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895324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9516901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5922580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024694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2066266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6816928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0518416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281742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4121648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30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2855057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31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370111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32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8252868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33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6618430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34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109038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35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319587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36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3743062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37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83176366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38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1133405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39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513196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1047045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40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93611885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41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3664350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42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97914057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43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45794684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44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30746746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45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12551766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46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66579929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47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45535868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48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8413517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49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327554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40883416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50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9033552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51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60101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328129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545795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17813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59633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t>11/10/2022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9833" y="2041742"/>
            <a:ext cx="8704877" cy="3563124"/>
          </a:xfrm>
        </p:spPr>
        <p:txBody>
          <a:bodyPr lIns="0" tIns="0" rIns="0" bIns="0" anchor="t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br>
              <a:rPr lang="cs-CZ" b="1" dirty="0">
                <a:solidFill>
                  <a:srgbClr val="D10202"/>
                </a:solidFill>
                <a:cs typeface="Arial"/>
              </a:rPr>
            </a:br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 EU</a:t>
            </a:r>
            <a:br>
              <a:rPr lang="cs-CZ" b="1" dirty="0">
                <a:solidFill>
                  <a:srgbClr val="D10202"/>
                </a:solidFill>
                <a:cs typeface="Arial"/>
              </a:rPr>
            </a:br>
            <a:r>
              <a:rPr lang="cs-CZ" b="1" dirty="0">
                <a:solidFill>
                  <a:srgbClr val="D10202"/>
                </a:solidFill>
                <a:cs typeface="Arial"/>
              </a:rPr>
              <a:t>XEM</a:t>
            </a:r>
            <a:endParaRPr lang="en-US" b="1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64234" y="5884219"/>
            <a:ext cx="4894206" cy="53409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1800" b="1" dirty="0">
                <a:cs typeface="Arial"/>
              </a:rPr>
              <a:t>Autor: Ing. Jaroslav Škrabal</a:t>
            </a:r>
          </a:p>
          <a:p>
            <a:pPr algn="l"/>
            <a:endParaRPr lang="en-US" sz="1600" dirty="0">
              <a:cs typeface="Arial"/>
            </a:endParaRPr>
          </a:p>
        </p:txBody>
      </p:sp>
      <p:sp>
        <p:nvSpPr>
          <p:cNvPr id="4" name="AutoShape 2" descr="Výsledek obrázku pro ikea logo">
            <a:extLst>
              <a:ext uri="{FF2B5EF4-FFF2-40B4-BE49-F238E27FC236}">
                <a16:creationId xmlns:a16="http://schemas.microsoft.com/office/drawing/2014/main" id="{DDEB829F-8CF2-41BF-A451-62033730249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599" y="1703717"/>
            <a:ext cx="1877683" cy="1877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CB311A1-B6B0-4DD7-8056-9BDD7DA4E1D6}"/>
              </a:ext>
            </a:extLst>
          </p:cNvPr>
          <p:cNvSpPr txBox="1">
            <a:spLocks/>
          </p:cNvSpPr>
          <p:nvPr/>
        </p:nvSpPr>
        <p:spPr>
          <a:xfrm>
            <a:off x="4800942" y="5604868"/>
            <a:ext cx="3878824" cy="725593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1800" b="1" dirty="0">
                <a:cs typeface="Arial"/>
              </a:rPr>
              <a:t>14. 11. 2022</a:t>
            </a:r>
          </a:p>
          <a:p>
            <a:pPr algn="r"/>
            <a:r>
              <a:rPr lang="cs-CZ" sz="1800" b="1" dirty="0">
                <a:cs typeface="Arial"/>
              </a:rPr>
              <a:t>Olomouc</a:t>
            </a:r>
          </a:p>
          <a:p>
            <a:pPr algn="l"/>
            <a:endParaRPr lang="en-US" sz="16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Dvě z těchto organizací měly co dočinění s energetickou politikou, bez nadsázky lze tedy tvrdit, že za </a:t>
            </a:r>
            <a:r>
              <a:rPr lang="cs-CZ" b="1" dirty="0"/>
              <a:t>zrodem evropské integrace stála spolupráce v oblasti energetiky a energetických zdrojů</a:t>
            </a:r>
            <a:r>
              <a:rPr lang="cs-CZ" dirty="0"/>
              <a:t>. </a:t>
            </a:r>
            <a:endParaRPr lang="cs-CZ" dirty="0" smtClean="0"/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 smtClean="0"/>
              <a:t>Společný </a:t>
            </a:r>
            <a:r>
              <a:rPr lang="cs-CZ" dirty="0"/>
              <a:t>dohled nad uhlím znamenal v poválečné Evropě jistotu pro mír, později se do společné právní úpravy přidalo jádro. </a:t>
            </a:r>
            <a:endParaRPr lang="cs-CZ" dirty="0" smtClean="0"/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 smtClean="0"/>
              <a:t>Tyto </a:t>
            </a:r>
            <a:r>
              <a:rPr lang="cs-CZ" dirty="0"/>
              <a:t>instituce ještě nepředstavovaly základ pro společnou energetickou politiku.</a:t>
            </a:r>
            <a:endParaRPr lang="cs-CZ" sz="16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>
                <a:solidFill>
                  <a:srgbClr val="FF0000"/>
                </a:solidFill>
              </a:rPr>
              <a:t>1%/52</a:t>
            </a:r>
            <a:endParaRPr lang="cs-CZ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3682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 fontScale="92500"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K té se přihlásili v roce 1986 ministři Společenství v rezoluci, která stanovila obecné cíle energetické politiky do roku 1995. </a:t>
            </a:r>
            <a:endParaRPr lang="cs-CZ" dirty="0" smtClean="0"/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 smtClean="0"/>
              <a:t>Bílou </a:t>
            </a:r>
            <a:r>
              <a:rPr lang="cs-CZ" b="1" dirty="0"/>
              <a:t>knihu </a:t>
            </a:r>
            <a:r>
              <a:rPr lang="cs-CZ" dirty="0"/>
              <a:t>o energetické politice, která za hlavní cíle považuje konkurenceschopnost, spolehlivost dodávek a ochranu životního prostředí, vydala Evropská komise až v prosinci 1995. </a:t>
            </a:r>
            <a:endParaRPr lang="cs-CZ" dirty="0" smtClean="0"/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 smtClean="0"/>
              <a:t>Ústředním </a:t>
            </a:r>
            <a:r>
              <a:rPr lang="cs-CZ" dirty="0"/>
              <a:t>faktorem zde byla </a:t>
            </a:r>
            <a:r>
              <a:rPr lang="cs-CZ" b="1" dirty="0"/>
              <a:t>integrace trhu</a:t>
            </a:r>
            <a:r>
              <a:rPr lang="cs-CZ" dirty="0"/>
              <a:t>.</a:t>
            </a:r>
            <a:endParaRPr lang="cs-CZ" sz="16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>
                <a:solidFill>
                  <a:srgbClr val="FF0000"/>
                </a:solidFill>
              </a:rPr>
              <a:t>11/52</a:t>
            </a:r>
            <a:endParaRPr lang="cs-CZ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8007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Dalším impulsem pro sjednocování energetické politiky byla Evropskou komisí v roce 2006 předložená </a:t>
            </a:r>
            <a:r>
              <a:rPr lang="cs-CZ" b="1" dirty="0"/>
              <a:t>Zelená kniha</a:t>
            </a:r>
            <a:r>
              <a:rPr lang="cs-CZ" dirty="0"/>
              <a:t>, která si za cíl klade udržitelnost, konkurenceschopnost a zabezpečení dodávek. </a:t>
            </a:r>
            <a:endParaRPr lang="cs-CZ" dirty="0" smtClean="0"/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 smtClean="0"/>
              <a:t>Komise </a:t>
            </a:r>
            <a:r>
              <a:rPr lang="cs-CZ" dirty="0"/>
              <a:t>ji dvakrát přezkoumala v „balíčcích“ z let </a:t>
            </a:r>
            <a:r>
              <a:rPr lang="cs-CZ" b="1" dirty="0"/>
              <a:t>2007</a:t>
            </a:r>
            <a:r>
              <a:rPr lang="cs-CZ" dirty="0"/>
              <a:t> a </a:t>
            </a:r>
            <a:r>
              <a:rPr lang="cs-CZ" b="1" dirty="0"/>
              <a:t>2008</a:t>
            </a:r>
            <a:r>
              <a:rPr lang="cs-CZ" dirty="0"/>
              <a:t>. </a:t>
            </a:r>
            <a:endParaRPr lang="cs-CZ" sz="16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>
                <a:solidFill>
                  <a:srgbClr val="FF0000"/>
                </a:solidFill>
              </a:rPr>
              <a:t>12/52</a:t>
            </a:r>
            <a:endParaRPr lang="cs-CZ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4847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 lnSpcReduction="10000"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 smtClean="0"/>
              <a:t>Evropská </a:t>
            </a:r>
            <a:r>
              <a:rPr lang="cs-CZ" dirty="0"/>
              <a:t>rada pak přijala v březnu 2007 </a:t>
            </a:r>
            <a:r>
              <a:rPr lang="cs-CZ" b="1" dirty="0"/>
              <a:t>Akční plán pro energetickou politiku</a:t>
            </a:r>
            <a:r>
              <a:rPr lang="cs-CZ" dirty="0"/>
              <a:t> a Evropská komise od září 2007 předkládá konkrétní návrhy legislativy. </a:t>
            </a:r>
            <a:endParaRPr lang="cs-CZ" dirty="0" smtClean="0"/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 smtClean="0"/>
              <a:t>Zásadními </a:t>
            </a:r>
            <a:r>
              <a:rPr lang="cs-CZ" dirty="0"/>
              <a:t>legislativními „balíčky“ jsou tzv. </a:t>
            </a:r>
            <a:r>
              <a:rPr lang="cs-CZ" b="1" dirty="0"/>
              <a:t>3.liberalizační balíček a klimaticko-energetický balíček</a:t>
            </a:r>
            <a:r>
              <a:rPr lang="cs-CZ" dirty="0"/>
              <a:t>, které obsahují soubor předpisů a nástrojů, jak cílů dosáhnout.</a:t>
            </a:r>
            <a:endParaRPr lang="cs-CZ" sz="16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>
                <a:solidFill>
                  <a:srgbClr val="FF0000"/>
                </a:solidFill>
              </a:rPr>
              <a:t>13/52</a:t>
            </a:r>
            <a:endParaRPr lang="cs-CZ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726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 fontScale="92500"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Zásadní je přijetí pravidel členskými státy, jelikož v řadě zemí není implementován ani tzv. „</a:t>
            </a:r>
            <a:r>
              <a:rPr lang="cs-CZ" b="1" dirty="0"/>
              <a:t>druhý balíček</a:t>
            </a:r>
            <a:r>
              <a:rPr lang="cs-CZ" dirty="0"/>
              <a:t>“. </a:t>
            </a:r>
            <a:endParaRPr lang="cs-CZ" dirty="0" smtClean="0"/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 smtClean="0"/>
              <a:t>Evropskou </a:t>
            </a:r>
            <a:r>
              <a:rPr lang="cs-CZ" dirty="0"/>
              <a:t>unii v budoucnosti čeká další „balíček“, který zavede jednotné uspořádání vztahů mezi </a:t>
            </a:r>
            <a:r>
              <a:rPr lang="cs-CZ" b="1" dirty="0"/>
              <a:t>výrobou a přenosem energií</a:t>
            </a:r>
            <a:r>
              <a:rPr lang="cs-CZ" dirty="0"/>
              <a:t>, tzv. </a:t>
            </a:r>
            <a:r>
              <a:rPr lang="cs-CZ" b="1" dirty="0"/>
              <a:t>vlastnický </a:t>
            </a:r>
            <a:r>
              <a:rPr lang="cs-CZ" b="1" dirty="0" err="1"/>
              <a:t>unbundling</a:t>
            </a:r>
            <a:r>
              <a:rPr lang="cs-CZ" dirty="0"/>
              <a:t>, bude-li chtít vyšší konkurenci na vnitřním trhu s energiemi a jejich nižší ceny.</a:t>
            </a:r>
            <a:endParaRPr lang="cs-CZ" sz="16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>
                <a:solidFill>
                  <a:srgbClr val="FF0000"/>
                </a:solidFill>
              </a:rPr>
              <a:t>14/52</a:t>
            </a:r>
            <a:endParaRPr lang="cs-CZ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1359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S přijetím </a:t>
            </a:r>
            <a:r>
              <a:rPr lang="cs-CZ" b="1" dirty="0"/>
              <a:t>Lisabonské smlouvy </a:t>
            </a:r>
            <a:r>
              <a:rPr lang="cs-CZ" dirty="0"/>
              <a:t>získává energetická politika poprvé zakotvení ve smlouvě. </a:t>
            </a:r>
            <a:endParaRPr lang="cs-CZ" dirty="0" smtClean="0"/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 smtClean="0"/>
              <a:t>Konkrétně </a:t>
            </a:r>
            <a:r>
              <a:rPr lang="cs-CZ" b="1" dirty="0"/>
              <a:t>čl. 194</a:t>
            </a:r>
            <a:r>
              <a:rPr lang="cs-CZ" dirty="0"/>
              <a:t> udává za cíl členských států zajistit fungování trhu s energií, zajistit bezpečnost dodávek energie v Unii, podporovat energetickou účinnost a úspory energie jakož i rozvoj nových a obnovitelných zdrojů a podporovat propojení energetických sítí. </a:t>
            </a:r>
            <a:endParaRPr lang="cs-CZ" dirty="0" smtClean="0"/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 smtClean="0"/>
              <a:t>S </a:t>
            </a:r>
            <a:r>
              <a:rPr lang="cs-CZ" dirty="0"/>
              <a:t>Lisabonskou smlouvou pod Evropskou unii přechází také oblast jaderné energetiky, kterou pokrývala Smlouva Euratom.</a:t>
            </a:r>
            <a:endParaRPr lang="cs-CZ" sz="16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>
                <a:solidFill>
                  <a:srgbClr val="FF0000"/>
                </a:solidFill>
              </a:rPr>
              <a:t>15/52</a:t>
            </a:r>
            <a:endParaRPr lang="cs-CZ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3443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 lnSpcReduction="10000"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 smtClean="0"/>
              <a:t>Energetika ve Strategii Evropa 2020</a:t>
            </a:r>
            <a:endParaRPr lang="cs-CZ" sz="1600" b="1" dirty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Energetika hraje důležitou roli také v evropské hospodářské strategii Evropa 2020, v rámci které členské státy plní závazně cíl v dosažení podílu obnovitelných zdrojů energie na svém energetickém mixu a nezávazně v oblasti zvyšování energetické účinnosti. </a:t>
            </a:r>
            <a:endParaRPr lang="cs-CZ" dirty="0" smtClean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 smtClean="0"/>
              <a:t>Energetické </a:t>
            </a:r>
            <a:r>
              <a:rPr lang="cs-CZ" dirty="0"/>
              <a:t>cíle jsou úzce provázány s klimatickou politikou a závazkem Unie snižovat emise.</a:t>
            </a:r>
            <a:endParaRPr lang="cs-CZ" dirty="0" smtClean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>
                <a:solidFill>
                  <a:srgbClr val="FF0000"/>
                </a:solidFill>
              </a:rPr>
              <a:t>16/52</a:t>
            </a:r>
            <a:endParaRPr lang="cs-CZ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4723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 smtClean="0"/>
              <a:t>Energetika ve Strategii Evropa 2020</a:t>
            </a:r>
            <a:endParaRPr lang="cs-CZ" sz="1600" b="1" dirty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V rámci strategie Evropa 2020 je daný indikativní cíl pro zvýšení energetické účinnosti na unijní úrovni </a:t>
            </a:r>
            <a:r>
              <a:rPr lang="cs-CZ" b="1" dirty="0"/>
              <a:t>o 20 %. </a:t>
            </a:r>
            <a:endParaRPr lang="cs-CZ" b="1" dirty="0" smtClean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 smtClean="0"/>
              <a:t>Vláda </a:t>
            </a:r>
            <a:r>
              <a:rPr lang="cs-CZ" dirty="0"/>
              <a:t>přesto v tuto chvíli nestanoví kvantitativně určený cíl v oblasti energetické účinnosti, a to z toho důvodu, že nejprve hodlá detailně a realisticky analyzovat možnosti národního hospodářství z hlediska dlouhodobé udržitelnosti jeho konkurenceschopnosti.</a:t>
            </a:r>
            <a:endParaRPr lang="cs-CZ" dirty="0" smtClean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>
                <a:solidFill>
                  <a:srgbClr val="FF0000"/>
                </a:solidFill>
              </a:rPr>
              <a:t>17/52</a:t>
            </a:r>
            <a:endParaRPr lang="cs-CZ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2304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 smtClean="0"/>
              <a:t>Energetika ve Strategii Evropa 2020</a:t>
            </a:r>
            <a:endParaRPr lang="cs-CZ" sz="1600" b="1" dirty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Národní akční plán České republiky pro energii z obnovitelných zdrojů navrhuje cíl podílu energie z obnovitelných zdrojů na hrubé konečné spotřebě energie ve výši 13,5 % a splnění cíle podílu energie z obnovitelných zdrojů na hrubé konečné spotřebě v dopravě ve výši 10,8 %. </a:t>
            </a:r>
            <a:endParaRPr lang="cs-CZ" dirty="0" smtClean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 smtClean="0"/>
              <a:t>Tyto </a:t>
            </a:r>
            <a:r>
              <a:rPr lang="cs-CZ" dirty="0"/>
              <a:t>cíle budou vyhodnocovány s tím, že mohou být modifikovány. </a:t>
            </a:r>
            <a:endParaRPr lang="cs-CZ" dirty="0" smtClean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 smtClean="0"/>
              <a:t>Minimální </a:t>
            </a:r>
            <a:r>
              <a:rPr lang="cs-CZ" dirty="0"/>
              <a:t>cíle jsou ty určené směrnicí 2009/28/ES.</a:t>
            </a:r>
            <a:endParaRPr lang="cs-CZ" dirty="0" smtClean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>
                <a:solidFill>
                  <a:srgbClr val="FF0000"/>
                </a:solidFill>
              </a:rPr>
              <a:t>18/52</a:t>
            </a:r>
            <a:endParaRPr lang="cs-CZ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11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 smtClean="0"/>
              <a:t>Energetická strategie 2030</a:t>
            </a:r>
            <a:endParaRPr lang="cs-CZ" sz="1600" b="1" dirty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Energetická strategie 2030, přijatá v říjnu 2014, stanovila konkrétní cíle v oblasti energetiky a ochrany klimatu. </a:t>
            </a:r>
            <a:endParaRPr lang="cs-CZ" dirty="0" smtClean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 smtClean="0"/>
              <a:t>Strategie </a:t>
            </a:r>
            <a:r>
              <a:rPr lang="cs-CZ" dirty="0"/>
              <a:t>stanovila snížení emisí skleníkových plynů do roku 2030 nejméně o 40 % v porovnání s úrovněmi roku 1990, energie z obnovitelných zdrojů by měla tvořit alespoň 27 % spotřeby, energetická účinnost by se na úrovni EU jako celku měla zvýšit nejméně o 27 % a navíc by mělo do roku 2020 dojít k 10% propojení přenosových soustav (navýšenému o dalších 5 procentních bodů do roku 2030). </a:t>
            </a:r>
            <a:endParaRPr lang="cs-CZ" dirty="0" smtClean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>
                <a:solidFill>
                  <a:srgbClr val="FF0000"/>
                </a:solidFill>
              </a:rPr>
              <a:t>19/52</a:t>
            </a:r>
            <a:endParaRPr lang="cs-CZ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7966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dirty="0"/>
              <a:t>Základy evropské integrace spočívají </a:t>
            </a:r>
            <a:r>
              <a:rPr lang="cs-CZ" sz="2800" b="1" dirty="0"/>
              <a:t>na spolupráci v energetické politice</a:t>
            </a:r>
            <a:r>
              <a:rPr lang="cs-CZ" sz="2800" dirty="0"/>
              <a:t>, přesto však o jednotné energetické politice dodnes nemůže být řeč. </a:t>
            </a:r>
            <a:endParaRPr lang="cs-CZ" sz="16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>
                <a:solidFill>
                  <a:srgbClr val="FF0000"/>
                </a:solidFill>
              </a:rPr>
              <a:t>2/52</a:t>
            </a:r>
            <a:endParaRPr lang="cs-CZ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3069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 smtClean="0"/>
              <a:t>Energetická strategie 2030</a:t>
            </a:r>
            <a:endParaRPr lang="cs-CZ" sz="1600" b="1" dirty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Energetická strategie 2030 definovala i kvalitativní cíle, mezi které patří reforma systému EU pro obchodování s tzv. emisními povolenkami nebo nový rámec pro podávání zpráv členskými </a:t>
            </a:r>
            <a:r>
              <a:rPr lang="cs-CZ" dirty="0" smtClean="0"/>
              <a:t>státy.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>
                <a:solidFill>
                  <a:srgbClr val="FF0000"/>
                </a:solidFill>
              </a:rPr>
              <a:t>20/52</a:t>
            </a:r>
            <a:endParaRPr lang="cs-CZ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2059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 fontScale="92500"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 smtClean="0"/>
              <a:t>Energetická unie</a:t>
            </a:r>
            <a:endParaRPr lang="cs-CZ" sz="1600" b="1" dirty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V únoru 2015 přijala Evropská komise balíček opatření pro energetickou unii, která má zajistit cenově dostupnou, bezpečnou a udržitelnou energii pro evropské občany. </a:t>
            </a:r>
            <a:endParaRPr lang="cs-CZ" dirty="0" smtClean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 smtClean="0"/>
              <a:t>Dne </a:t>
            </a:r>
            <a:r>
              <a:rPr lang="cs-CZ" dirty="0"/>
              <a:t>25. února 2015 byla zveřejněna Rámcová strategie k vytvoření energetické unie, která si klade za cíl zajištění bezpečných dodávek energie, udržitelnost a konkurenceschopnost vnitřního trhu s energií.</a:t>
            </a:r>
            <a:endParaRPr lang="cs-CZ" dirty="0" smtClean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>
                <a:solidFill>
                  <a:srgbClr val="FF0000"/>
                </a:solidFill>
              </a:rPr>
              <a:t>21/52</a:t>
            </a:r>
            <a:endParaRPr lang="cs-CZ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5038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 smtClean="0"/>
              <a:t>Energetická unie</a:t>
            </a:r>
            <a:endParaRPr lang="cs-CZ" sz="1600" b="1" dirty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i="1" dirty="0"/>
              <a:t>Navrhuje opatření v pěti hlavních oblastech: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 smtClean="0"/>
              <a:t>energetická </a:t>
            </a:r>
            <a:r>
              <a:rPr lang="cs-CZ" dirty="0"/>
              <a:t>bezpečnost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dotvoření vnitřního trhu s energií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energetická účinnost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dekarbonizace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výzkum, inovace a konkurenceschopnost.</a:t>
            </a:r>
            <a:endParaRPr lang="cs-CZ" dirty="0" smtClean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>
                <a:solidFill>
                  <a:srgbClr val="FF0000"/>
                </a:solidFill>
              </a:rPr>
              <a:t>22/52</a:t>
            </a:r>
            <a:endParaRPr lang="cs-CZ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4694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 lnSpcReduction="10000"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Transevropské sítě pro energetiku (TEN-E)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Z primárního práva EU (články 170-172 SFEU) vyplývá úkol propojovat evropské regiony za účelem budování vnitřního trhu, růstu zaměstnanosti a udržitelný rozvoj. </a:t>
            </a:r>
            <a:endParaRPr lang="cs-CZ" dirty="0" smtClean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 smtClean="0"/>
              <a:t>V </a:t>
            </a:r>
            <a:r>
              <a:rPr lang="cs-CZ" dirty="0"/>
              <a:t>oblasti energetiky jsou tyto Transevropské sítě rozčleněny do devíti hlavních směrů, které se soustředí na propojení izolovaných regionů s celoevropskými trhy s plynem, ropu a elektřinou.</a:t>
            </a:r>
            <a:endParaRPr lang="cs-CZ" dirty="0" smtClean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>
                <a:solidFill>
                  <a:srgbClr val="FF0000"/>
                </a:solidFill>
              </a:rPr>
              <a:t>23/52</a:t>
            </a:r>
            <a:endParaRPr lang="cs-CZ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028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Transevropské sítě pro energetiku (TEN-E)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Realizace projektů v rámci TEN-E j financována z části Evropskou unií a z části zainteresovanými členskými státy. </a:t>
            </a:r>
            <a:endParaRPr lang="cs-CZ" dirty="0" smtClean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 smtClean="0"/>
              <a:t>Pro </a:t>
            </a:r>
            <a:r>
              <a:rPr lang="cs-CZ" dirty="0"/>
              <a:t>tento účel zřídila EU v roce 2013 Nástroj pro propojení Evropy (CEF), který má rozpočet 30,4 miliardy eur do roku 2020, z čehož je pro energetiku vyčleněno 5,35 miliard eur. </a:t>
            </a:r>
            <a:endParaRPr lang="cs-CZ" dirty="0" smtClean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 smtClean="0"/>
              <a:t>Na </a:t>
            </a:r>
            <a:r>
              <a:rPr lang="cs-CZ" dirty="0"/>
              <a:t>financování v rámci tohoto nástroje mají šanci dosáhnout zejména projekty ze seznamu Projektů společného zájmu (PCI), sestaveného Komisí v roce 2015.</a:t>
            </a:r>
            <a:endParaRPr lang="cs-CZ" dirty="0" smtClean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>
                <a:solidFill>
                  <a:srgbClr val="FF0000"/>
                </a:solidFill>
              </a:rPr>
              <a:t>24/52</a:t>
            </a:r>
            <a:endParaRPr lang="cs-CZ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2647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Transevropské sítě pro energetiku (TEN-E</a:t>
            </a:r>
            <a:r>
              <a:rPr lang="cs-CZ" b="1" dirty="0" smtClean="0"/>
              <a:t>)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>
                <a:solidFill>
                  <a:srgbClr val="FF0000"/>
                </a:solidFill>
              </a:rPr>
              <a:t>25/52</a:t>
            </a:r>
            <a:endParaRPr lang="cs-CZ" sz="1200" b="1" dirty="0">
              <a:solidFill>
                <a:srgbClr val="FF0000"/>
              </a:solidFill>
            </a:endParaRPr>
          </a:p>
        </p:txBody>
      </p:sp>
      <p:pic>
        <p:nvPicPr>
          <p:cNvPr id="1026" name="Picture 2" descr="energetika TE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9562" y="2148090"/>
            <a:ext cx="5335438" cy="393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4468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 smtClean="0"/>
              <a:t>Jaderná energetika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Jaderná energie byla jednou z prvních oblastí spolupráce v Evropě, již v roce </a:t>
            </a:r>
            <a:r>
              <a:rPr lang="cs-CZ" b="1" dirty="0"/>
              <a:t>1958</a:t>
            </a:r>
            <a:r>
              <a:rPr lang="cs-CZ" dirty="0"/>
              <a:t> bylo založeno </a:t>
            </a:r>
            <a:r>
              <a:rPr lang="cs-CZ" b="1" dirty="0"/>
              <a:t>Evropské společenství pro atomovou energii </a:t>
            </a:r>
            <a:r>
              <a:rPr lang="cs-CZ" dirty="0"/>
              <a:t>– Euratom, jehož cílem byla podpora mírového výzkumu a využití jaderné energie.</a:t>
            </a:r>
            <a:endParaRPr lang="cs-CZ" dirty="0" smtClean="0"/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>
                <a:solidFill>
                  <a:srgbClr val="FF0000"/>
                </a:solidFill>
              </a:rPr>
              <a:t>26/52</a:t>
            </a:r>
            <a:endParaRPr lang="cs-CZ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470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6"/>
            <a:ext cx="8229600" cy="460627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 smtClean="0"/>
              <a:t>Jaderná energetika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Postupem času se Euratom stal důležitým prvkem pro uplatňování a kontrolu bezpečnostních standardů v jaderné energetice, které se kromě bezpečnosti samotných elektráren dotýkají také zacházení s jaderným palivem, likvidace a uložení jaderného odpadu či ochrany před radioaktivním zářením. </a:t>
            </a:r>
            <a:endParaRPr lang="cs-CZ" dirty="0" smtClean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 smtClean="0"/>
              <a:t>Klíčovou </a:t>
            </a:r>
            <a:r>
              <a:rPr lang="cs-CZ" dirty="0"/>
              <a:t>roli v EU hraje Euratom také v oblasti výzkumu, pod jeho vedením probíhá například výzkum využití jaderné fúze a výstavba demonstračního fúzního reaktoru ITER.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>
                <a:solidFill>
                  <a:srgbClr val="FF0000"/>
                </a:solidFill>
              </a:rPr>
              <a:t>27/52</a:t>
            </a:r>
            <a:endParaRPr lang="cs-CZ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5834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6"/>
            <a:ext cx="8229600" cy="4606273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Instituce EU a energetická politika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Evropská komise </a:t>
            </a:r>
            <a:r>
              <a:rPr lang="cs-CZ" dirty="0"/>
              <a:t>– Generální ředitelství pro </a:t>
            </a:r>
            <a:r>
              <a:rPr lang="cs-CZ" dirty="0" smtClean="0"/>
              <a:t>energetiku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Evropský parlament </a:t>
            </a:r>
            <a:r>
              <a:rPr lang="cs-CZ" dirty="0"/>
              <a:t>– Výbor pro průmysl, výzkum a energetiku (ITRE)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>
                <a:solidFill>
                  <a:srgbClr val="FF0000"/>
                </a:solidFill>
              </a:rPr>
              <a:t>28/52</a:t>
            </a:r>
            <a:endParaRPr lang="cs-CZ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3154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6"/>
            <a:ext cx="8229600" cy="4606273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 smtClean="0"/>
              <a:t>Orgány a instituce EU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Evropský parlament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Výbor pro průmysl, výzkum a energetiku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Rada Evropské unie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Doprava, telekomunikace a energetika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Evropská komise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Energie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Evropský hospodářský a sociální výbor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Doprava, energetika, infrastruktura a informační společnost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Výbor regionů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Komise pro životní prostředí, změnu klimatu a energetiku (ENVE)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Evropská investiční banka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Evropská investiční banka a energetika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>
                <a:solidFill>
                  <a:srgbClr val="FF0000"/>
                </a:solidFill>
              </a:rPr>
              <a:t>29/52</a:t>
            </a:r>
            <a:endParaRPr lang="cs-CZ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7047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Především nás zajímají oblasti: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tepelné ochrany budovy;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osvětlení;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řízení vlhkosti;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akustika.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>
                <a:solidFill>
                  <a:srgbClr val="FF0000"/>
                </a:solidFill>
              </a:rPr>
              <a:t>3/52</a:t>
            </a:r>
            <a:endParaRPr lang="cs-CZ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8024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6"/>
            <a:ext cx="8229600" cy="4606273"/>
          </a:xfrm>
        </p:spPr>
        <p:txBody>
          <a:bodyPr>
            <a:normAutofit lnSpcReduction="10000"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 smtClean="0"/>
              <a:t>Orgány a instituce EU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Agentury EU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Agentura pro spolupráci energetických regulačních orgánů (ACER)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Energie z jaderné syntézy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Výkonná agentura pro inovace a sítě (INEA)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Výkonná agentura pro malé a střední podniky (EASME)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Zásobovací agentura Euratomu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Další subjekty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Společný podnik pro palivové články a vodík 2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>
                <a:solidFill>
                  <a:srgbClr val="FF0000"/>
                </a:solidFill>
              </a:rPr>
              <a:t>30/52</a:t>
            </a:r>
            <a:endParaRPr lang="cs-CZ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0319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6"/>
            <a:ext cx="8229600" cy="4606273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 smtClean="0"/>
              <a:t>Důležité dokumenty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Energetické priority pro Evropu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 smtClean="0"/>
              <a:t>Energetické </a:t>
            </a:r>
            <a:r>
              <a:rPr lang="cs-CZ" dirty="0"/>
              <a:t>projekty EU financované v rámci plánu evropské hospodářské obnovy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 smtClean="0"/>
              <a:t>Evropská </a:t>
            </a:r>
            <a:r>
              <a:rPr lang="cs-CZ" dirty="0"/>
              <a:t>strategie pro udržitelnou konkurenceschopnou a bezpečnou energii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 smtClean="0"/>
              <a:t>Na </a:t>
            </a:r>
            <a:r>
              <a:rPr lang="cs-CZ" dirty="0"/>
              <a:t>cestě k zabezpečené, udržitelné a konkurenceschopné evropské energetické síti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>
                <a:solidFill>
                  <a:srgbClr val="FF0000"/>
                </a:solidFill>
              </a:rPr>
              <a:t>31/52</a:t>
            </a:r>
            <a:endParaRPr lang="cs-CZ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8477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9833" y="2041742"/>
            <a:ext cx="8704877" cy="3563124"/>
          </a:xfrm>
        </p:spPr>
        <p:txBody>
          <a:bodyPr lIns="0" tIns="0" rIns="0" bIns="0" anchor="t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br>
              <a:rPr lang="cs-CZ" b="1" dirty="0">
                <a:solidFill>
                  <a:srgbClr val="D10202"/>
                </a:solidFill>
                <a:cs typeface="Arial"/>
              </a:rPr>
            </a:br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 ČR</a:t>
            </a:r>
            <a:br>
              <a:rPr lang="cs-CZ" b="1" dirty="0">
                <a:solidFill>
                  <a:srgbClr val="D10202"/>
                </a:solidFill>
                <a:cs typeface="Arial"/>
              </a:rPr>
            </a:br>
            <a:r>
              <a:rPr lang="cs-CZ" b="1" dirty="0">
                <a:solidFill>
                  <a:srgbClr val="D10202"/>
                </a:solidFill>
                <a:cs typeface="Arial"/>
              </a:rPr>
              <a:t>XEM</a:t>
            </a:r>
            <a:endParaRPr lang="en-US" b="1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64234" y="5884219"/>
            <a:ext cx="4894206" cy="53409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1800" b="1" dirty="0">
                <a:cs typeface="Arial"/>
              </a:rPr>
              <a:t>Autor: Ing. Jaroslav Škrabal</a:t>
            </a:r>
          </a:p>
          <a:p>
            <a:pPr algn="l"/>
            <a:endParaRPr lang="en-US" sz="1600" dirty="0">
              <a:cs typeface="Arial"/>
            </a:endParaRPr>
          </a:p>
        </p:txBody>
      </p:sp>
      <p:sp>
        <p:nvSpPr>
          <p:cNvPr id="4" name="AutoShape 2" descr="Výsledek obrázku pro ikea logo">
            <a:extLst>
              <a:ext uri="{FF2B5EF4-FFF2-40B4-BE49-F238E27FC236}">
                <a16:creationId xmlns:a16="http://schemas.microsoft.com/office/drawing/2014/main" id="{DDEB829F-8CF2-41BF-A451-62033730249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599" y="1703717"/>
            <a:ext cx="1877683" cy="1877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CB311A1-B6B0-4DD7-8056-9BDD7DA4E1D6}"/>
              </a:ext>
            </a:extLst>
          </p:cNvPr>
          <p:cNvSpPr txBox="1">
            <a:spLocks/>
          </p:cNvSpPr>
          <p:nvPr/>
        </p:nvSpPr>
        <p:spPr>
          <a:xfrm>
            <a:off x="4800942" y="5604868"/>
            <a:ext cx="3878824" cy="725593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1800" b="1" dirty="0">
                <a:cs typeface="Arial"/>
              </a:rPr>
              <a:t>14. 11. 2022</a:t>
            </a:r>
          </a:p>
          <a:p>
            <a:pPr algn="r"/>
            <a:r>
              <a:rPr lang="cs-CZ" sz="1800" b="1" dirty="0">
                <a:cs typeface="Arial"/>
              </a:rPr>
              <a:t>Olomouc</a:t>
            </a:r>
          </a:p>
          <a:p>
            <a:pPr algn="l"/>
            <a:endParaRPr lang="en-US" sz="16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33463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dirty="0"/>
              <a:t>Po roce </a:t>
            </a:r>
            <a:r>
              <a:rPr lang="cs-CZ" sz="2800" b="1" dirty="0"/>
              <a:t>2004</a:t>
            </a:r>
            <a:r>
              <a:rPr lang="cs-CZ" sz="2800" dirty="0"/>
              <a:t> dochází v rámci snah o rozvoj nové energetické politiky EU k poměrně dynamickému vývoji v oblasti legislativy i strategických dokumentů. </a:t>
            </a:r>
            <a:endParaRPr lang="cs-CZ" sz="2800" dirty="0" smtClean="0"/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dirty="0" smtClean="0"/>
              <a:t>Energetická </a:t>
            </a:r>
            <a:r>
              <a:rPr lang="cs-CZ" sz="2800" dirty="0"/>
              <a:t>politika je úzce propojena s dopravní politikou, politikou životního prostředí a s dalšími oblastmi politik.</a:t>
            </a:r>
            <a:endParaRPr lang="cs-CZ" sz="18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>
                <a:solidFill>
                  <a:srgbClr val="FF0000"/>
                </a:solidFill>
              </a:rPr>
              <a:t>33/52</a:t>
            </a:r>
            <a:endParaRPr lang="cs-CZ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8832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 smtClean="0"/>
              <a:t>Klíčové dokumenty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Komise v březnu 2006 vydala zelenou knihu s názvem Evropská strategie pro udržitelnou, konkurenceschopnou a bezpečnou energii a v lednu 2007 strategický balíček dokumentů s názvem Energetická politika pro Evropu. </a:t>
            </a:r>
            <a:endParaRPr lang="cs-CZ" sz="2400" dirty="0" smtClean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 smtClean="0"/>
              <a:t>V </a:t>
            </a:r>
            <a:r>
              <a:rPr lang="cs-CZ" sz="2400" dirty="0"/>
              <a:t>něm si EU vytkla jednak ekologické cíle týkající se obnovitelných zdrojů (OZE) a omezování emisí skleníkových plynů, jednak cíl v podobě dobudování vnitřního trhu s energií. 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>
                <a:solidFill>
                  <a:srgbClr val="FF0000"/>
                </a:solidFill>
              </a:rPr>
              <a:t>34/52</a:t>
            </a:r>
            <a:endParaRPr lang="cs-CZ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87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 smtClean="0"/>
              <a:t>Klíčové dokumenty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Následovaly konkrétní balíčky legislativních návrhů v podobě tzv. třetího liberalizačního balíku (nařízení č. 713/2009, nařízení č. 714/2009, nařízení č. 715/2009, směrnice č. 2009/72 a směrnice č. 2009/73) a klimaticko-energetického balíku (směrnice č. 2009/29, rozhodnutí č. 406/2009, směrnice č. 2009/31 a směrnice č. 2009/28).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>
                <a:solidFill>
                  <a:srgbClr val="FF0000"/>
                </a:solidFill>
              </a:rPr>
              <a:t>35/52</a:t>
            </a:r>
            <a:endParaRPr lang="cs-CZ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6654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 smtClean="0"/>
              <a:t>Klíčové dokumenty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V listopadu 2008 následovalo vydání dalšího strategického souboru dokumentů (Druhý strategický přezkum energetiky s podtitulem „Zajistit energetickou budoucnost“). </a:t>
            </a:r>
            <a:endParaRPr lang="cs-CZ" sz="2400" dirty="0" smtClean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 smtClean="0"/>
              <a:t>Důraz </a:t>
            </a:r>
            <a:r>
              <a:rPr lang="cs-CZ" sz="2400" dirty="0"/>
              <a:t>kladl na bezpečnost energetických dodávek, budování energetických sítí a energetickou účinnost.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>
                <a:solidFill>
                  <a:srgbClr val="FF0000"/>
                </a:solidFill>
              </a:rPr>
              <a:t>36/52</a:t>
            </a:r>
            <a:endParaRPr lang="cs-CZ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0562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 smtClean="0"/>
              <a:t>Klíčové dokumenty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V souladu s naznačenými prioritami byly schváleny další důležité nové předpisy, např. v květnu 2010 to byly směrnice č. 2010/31 o energetické náročnosti budov a směrnice č. 2010/30 o energetických štítcích a v říjnu 2010 nařízení č. 994/2010 týkající se bezpečnosti dodávek </a:t>
            </a:r>
            <a:r>
              <a:rPr lang="cs-CZ" sz="2400" dirty="0" smtClean="0"/>
              <a:t>plynu.</a:t>
            </a:r>
            <a:endParaRPr lang="cs-CZ" sz="24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>
                <a:solidFill>
                  <a:srgbClr val="FF0000"/>
                </a:solidFill>
              </a:rPr>
              <a:t>37/52</a:t>
            </a:r>
            <a:endParaRPr lang="cs-CZ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0767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 smtClean="0"/>
              <a:t>Klíčové dokumenty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Následně v listopadu 2010 Komise zveřejnila další klíčový strategický dokument, kterým je strategie Energie 2020, v březnu 2011 potom přijala plán na vybudování konkurenceschopného nízkouhlíkového hospodářství do roku 2050 a v prosinci 2011 zveřejnila energetický plán do roku </a:t>
            </a:r>
            <a:r>
              <a:rPr lang="cs-CZ" sz="2400" dirty="0" smtClean="0"/>
              <a:t>2050.</a:t>
            </a:r>
            <a:endParaRPr lang="cs-CZ" sz="24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>
                <a:solidFill>
                  <a:srgbClr val="FF0000"/>
                </a:solidFill>
              </a:rPr>
              <a:t>38/52</a:t>
            </a:r>
            <a:endParaRPr lang="cs-CZ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3106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 smtClean="0"/>
              <a:t>Klíčové dokumenty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V lednu 2014 představila Komise rámec pro oblast klimatu a energetiky do roku 2030. </a:t>
            </a:r>
            <a:endParaRPr lang="cs-CZ" sz="2400" dirty="0" smtClean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 smtClean="0"/>
              <a:t>Jedná </a:t>
            </a:r>
            <a:r>
              <a:rPr lang="cs-CZ" sz="2400" dirty="0"/>
              <a:t>se o sdělení, ve kterém je stanoven rámec politiky EU v oblasti klimatu a energetiky v období 2020–2030. </a:t>
            </a:r>
            <a:endParaRPr lang="cs-CZ" sz="2400" dirty="0" smtClean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 smtClean="0"/>
              <a:t>Cílem </a:t>
            </a:r>
            <a:r>
              <a:rPr lang="cs-CZ" sz="2400" b="1" dirty="0"/>
              <a:t>bylo iniciovat diskusi o tom, jak v těchto politikách pokračovat po skončení rámce platného do roku 2020.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>
                <a:solidFill>
                  <a:srgbClr val="FF0000"/>
                </a:solidFill>
              </a:rPr>
              <a:t>39/52</a:t>
            </a:r>
            <a:endParaRPr lang="cs-CZ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2408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Lisabonská smlouva </a:t>
            </a:r>
            <a:r>
              <a:rPr lang="cs-CZ" sz="2800" dirty="0"/>
              <a:t>a dění posledních let nicméně výrazně změnily dosavadní postavení této politiky. 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dirty="0"/>
              <a:t>K výzvám, jimž EU čelí v </a:t>
            </a:r>
            <a:r>
              <a:rPr lang="cs-CZ" sz="2800" b="1" dirty="0"/>
              <a:t>oblasti energetiky</a:t>
            </a:r>
            <a:r>
              <a:rPr lang="cs-CZ" sz="2800" dirty="0"/>
              <a:t>, patří: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rostoucí závislost na dovozu, nízká míra diverzifikace zdrojů a cest, vysoké a kolísavé ceny energie, rostoucí celosvětová poptávka po energii, bezpečnostní rizika postihující producentské a tranzitní země, rostoucí hrozby související se změnou klimatu, dekarbonizace, pomalý pokrok v oblasti energetické účinnosti, výzvy spojené s rostoucím podílem obnovitelných zdrojů energie a potřeba větší transparentnosti, integrace a propojenosti energetických trhů. </a:t>
            </a:r>
            <a:endParaRPr lang="cs-CZ" sz="18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>
                <a:solidFill>
                  <a:srgbClr val="FF0000"/>
                </a:solidFill>
              </a:rPr>
              <a:t>4/52</a:t>
            </a:r>
            <a:endParaRPr lang="cs-CZ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9330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 fontScale="92500"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 smtClean="0"/>
              <a:t>Klíčové dokumenty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Rámec pro období do roku 2030 by měl EU pomoci řešit například tyto otázky: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uskutečnění dalšího kroku ke splnění cíle, jímž je snížit emise skleníkových plynů do roku 2050 o 80–95 % oproti úrovni z roku 1990;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vysoké ceny energie a ekonomická zranitelnost EU vůči růstu cen, především ropy a plynu, v budoucnosti;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závislost EU na dovozu energie, často z politicky nestabilních oblastí;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potřeba nahradit a modernizovat energetickou infrastrukturu a vytvořit stabilní regulační rámec pro potenciální investory;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dohoda ohledně cíle snížení emisí skleníkových plynů pro rok 2030.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>
                <a:solidFill>
                  <a:srgbClr val="FF0000"/>
                </a:solidFill>
              </a:rPr>
              <a:t>40/52</a:t>
            </a:r>
            <a:endParaRPr lang="cs-CZ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0145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 smtClean="0"/>
              <a:t>Klíčové dokumenty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Z pohledu ČR představují důležitou otázku také aktivity EU v oblasti jaderné energetiky, zesílené v souvislosti s havárií JE </a:t>
            </a:r>
            <a:r>
              <a:rPr lang="cs-CZ" sz="2400" dirty="0" err="1"/>
              <a:t>Fukušima</a:t>
            </a:r>
            <a:r>
              <a:rPr lang="cs-CZ" sz="2400" dirty="0"/>
              <a:t> a postupným odstavováním jaderných elektráren v Německu (poslední jaderná elektrárna má být odpojena ze sítě v roce </a:t>
            </a:r>
            <a:r>
              <a:rPr lang="cs-CZ" sz="2400" dirty="0" smtClean="0"/>
              <a:t>2022 (v současné době se doba prodlužuje)). </a:t>
            </a:r>
            <a:endParaRPr lang="cs-CZ" sz="20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>
                <a:solidFill>
                  <a:srgbClr val="FF0000"/>
                </a:solidFill>
              </a:rPr>
              <a:t>41/52</a:t>
            </a:r>
            <a:endParaRPr lang="cs-CZ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4130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 smtClean="0"/>
              <a:t>Klíčové dokumenty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 K předmětům zájmu institucí EU náleží s ochranou životního prostředí související problematika nakládání s radioaktivním odpadem (přijetí směrnice o bezpečném nakládání s radioaktivním odpadem a použitým jaderným palivem), ale také otázka bezpečnosti jaderných elektráren v EU. </a:t>
            </a:r>
            <a:endParaRPr lang="cs-CZ" sz="2400" dirty="0" smtClean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 smtClean="0"/>
              <a:t>V </a:t>
            </a:r>
            <a:r>
              <a:rPr lang="cs-CZ" sz="2400" dirty="0"/>
              <a:t>říjnu 2012 EK prostřednictvím sdělení zveřejnila výsledky zátěžových testů, která EK nařídila právě v souvislosti s havárií ve </a:t>
            </a:r>
            <a:r>
              <a:rPr lang="cs-CZ" sz="2400" dirty="0" err="1"/>
              <a:t>Fukušimě</a:t>
            </a:r>
            <a:r>
              <a:rPr lang="cs-CZ" sz="2400" dirty="0"/>
              <a:t>. </a:t>
            </a:r>
            <a:endParaRPr lang="cs-CZ" sz="20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>
                <a:solidFill>
                  <a:srgbClr val="FF0000"/>
                </a:solidFill>
              </a:rPr>
              <a:t>42/52</a:t>
            </a:r>
            <a:endParaRPr lang="cs-CZ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151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 smtClean="0"/>
              <a:t>Klíčové dokumenty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 smtClean="0"/>
              <a:t>Testy</a:t>
            </a:r>
            <a:r>
              <a:rPr lang="cs-CZ" sz="2400" dirty="0"/>
              <a:t>, kterých se zúčastnily také české JE v Dukovanech a v Temelíně, konstatovaly, že většina jaderných elektráren v EU sice splňuje vysoké standardy bezpečnosti, prakticky ve všech případech ale byla současně navržena zlepšení a úpravy s cílem zvýšení bezpečnosti. </a:t>
            </a:r>
            <a:endParaRPr lang="cs-CZ" sz="2400" dirty="0" smtClean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 smtClean="0"/>
              <a:t>V </a:t>
            </a:r>
            <a:r>
              <a:rPr lang="cs-CZ" sz="2400" dirty="0"/>
              <a:t>blízké budoucnosti se očekává ze strany EK vydání návrhu směrnice o jaderné bezpečnosti.</a:t>
            </a:r>
            <a:endParaRPr lang="cs-CZ" sz="18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>
                <a:solidFill>
                  <a:srgbClr val="FF0000"/>
                </a:solidFill>
              </a:rPr>
              <a:t>43/52</a:t>
            </a:r>
            <a:endParaRPr lang="cs-CZ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9543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 smtClean="0"/>
              <a:t>Klíčové dokumenty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Důležitým tématem zůstává vytváření jednotného energetického trhu v EU a implementace legislativních opatření třetího liberalizačního balíku, v níž některé členské státy EU (na rozdíl od ČR) zaostávají. </a:t>
            </a:r>
            <a:endParaRPr lang="cs-CZ" sz="2400" dirty="0" smtClean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 smtClean="0"/>
              <a:t>V </a:t>
            </a:r>
            <a:r>
              <a:rPr lang="cs-CZ" sz="2400" dirty="0"/>
              <a:t>této souvislosti EU nadále akcentuje témata rozvoje energetické infrastruktury v EU a tzv. inteligentních sítí.</a:t>
            </a:r>
            <a:endParaRPr lang="cs-CZ" sz="18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>
                <a:solidFill>
                  <a:srgbClr val="FF0000"/>
                </a:solidFill>
              </a:rPr>
              <a:t>44/52</a:t>
            </a:r>
            <a:endParaRPr lang="cs-CZ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0120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 smtClean="0"/>
              <a:t>Klíčové dokumenty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Stranou pozornosti nezůstává ani vnější dimenze energetické politiky EU, v září 2011 vydala EK sdělení týkající se dodávek energie a vnější dimenze energetické politiky EU, mj. s </a:t>
            </a:r>
            <a:r>
              <a:rPr lang="cs-CZ" sz="2400" b="1" dirty="0"/>
              <a:t>cílem posílit koordinaci v oblasti spolupráce mezi EU a třetími státy, dodavatelskými, ale také spotřebitelskými a tranzitními zeměmi</a:t>
            </a:r>
            <a:r>
              <a:rPr lang="cs-CZ" sz="2400" dirty="0"/>
              <a:t>. </a:t>
            </a:r>
            <a:endParaRPr lang="cs-CZ" sz="18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>
                <a:solidFill>
                  <a:srgbClr val="FF0000"/>
                </a:solidFill>
              </a:rPr>
              <a:t>45/52</a:t>
            </a:r>
            <a:endParaRPr lang="cs-CZ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1306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800" b="1" dirty="0"/>
              <a:t>Systém EU pro obchodování s emisemi (EU ETS)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400" dirty="0"/>
              <a:t>Systém EU pro obchodování s emisemi (EU ETS) byl zřízen na podporu snižování emisí skleníkových plynů nákladově efektivním a ekonomicky účinným způsobem. </a:t>
            </a:r>
            <a:endParaRPr lang="cs-CZ" sz="2400" dirty="0" smtClean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400" dirty="0" smtClean="0"/>
              <a:t>Systém </a:t>
            </a:r>
            <a:r>
              <a:rPr lang="pt-BR" sz="2400" dirty="0"/>
              <a:t>omezuje objem skleníkových plynů, které mohou určitá průmyslová odvětví vypouštět do ovzduší. </a:t>
            </a:r>
            <a:endParaRPr lang="cs-CZ" sz="2400" dirty="0" smtClean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400" dirty="0" smtClean="0"/>
              <a:t>Počet </a:t>
            </a:r>
            <a:r>
              <a:rPr lang="pt-BR" sz="2400" dirty="0"/>
              <a:t>emisních povolenek je zastropován na určité úrovni, kterou určuje EU, a podnikům se jednotlivé povolenky přidělují nebo si je podniky kupují.</a:t>
            </a:r>
            <a:endParaRPr lang="cs-CZ" sz="16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>
                <a:solidFill>
                  <a:srgbClr val="FF0000"/>
                </a:solidFill>
              </a:rPr>
              <a:t>46/52</a:t>
            </a:r>
            <a:endParaRPr lang="cs-CZ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7603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800" b="1" dirty="0"/>
              <a:t>Systém EU pro obchodování s emisemi (EU ETS)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400" dirty="0"/>
              <a:t>Základním kamenem EU ETS je Směrnice 2003/87/ES, o vytvoření systému pro obchodování s povolenkami na emise skleníkových plynů. </a:t>
            </a:r>
            <a:endParaRPr lang="cs-CZ" sz="2400" dirty="0" smtClean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400" dirty="0" smtClean="0"/>
              <a:t>Směrnice </a:t>
            </a:r>
            <a:r>
              <a:rPr lang="pt-BR" sz="2400" dirty="0"/>
              <a:t>byla několikrát novelizována a podobu EU ETS ve třetím obchodovacím období 2013-2020 udává Směrnice 2009/29/ES</a:t>
            </a:r>
            <a:r>
              <a:rPr lang="pt-BR" sz="2400" dirty="0" smtClean="0"/>
              <a:t>.</a:t>
            </a:r>
            <a:endParaRPr lang="cs-CZ" sz="2400" dirty="0" smtClean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400" dirty="0" smtClean="0"/>
              <a:t>Pro </a:t>
            </a:r>
            <a:r>
              <a:rPr lang="pt-BR" sz="2400" dirty="0"/>
              <a:t>čtvrté obchodovací období pro roky 2021 – 2030 došlo ke k novele směrnice č. 2018/430.</a:t>
            </a:r>
            <a:endParaRPr lang="cs-CZ" sz="16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>
                <a:solidFill>
                  <a:srgbClr val="FF0000"/>
                </a:solidFill>
              </a:rPr>
              <a:t>47/52</a:t>
            </a:r>
            <a:endParaRPr lang="cs-CZ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9156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800" b="1" dirty="0"/>
              <a:t>Systém EU pro obchodování s emisemi (EU ETS)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400" dirty="0"/>
              <a:t>Aktualizovaná směrnice bude implementována do českého právního řádu změnou zákona č. 383/2012 Sb. </a:t>
            </a:r>
            <a:endParaRPr lang="cs-CZ" sz="2400" dirty="0" smtClean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>
                <a:solidFill>
                  <a:srgbClr val="FF0000"/>
                </a:solidFill>
              </a:rPr>
              <a:t>48/52</a:t>
            </a:r>
            <a:endParaRPr lang="cs-CZ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2308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6"/>
            <a:ext cx="8229600" cy="4695173"/>
          </a:xfrm>
        </p:spPr>
        <p:txBody>
          <a:bodyPr>
            <a:normAutofit lnSpcReduction="10000"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800" b="1" dirty="0"/>
              <a:t>Systém EU pro obchodování s emisemi (EU ETS)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400" dirty="0"/>
              <a:t>Pro stávající obchodovací období, které končí na konci roku 2020 je v ČR EU ETS upraveno zákonem č. 383/2012 Sb. </a:t>
            </a:r>
            <a:endParaRPr lang="cs-CZ" sz="2400" dirty="0" smtClean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400" dirty="0" smtClean="0"/>
              <a:t>Zákon </a:t>
            </a:r>
            <a:r>
              <a:rPr lang="pt-BR" sz="2400" dirty="0"/>
              <a:t>uvádí, na jaká zařízení se systém vztahuje a jaká jsou práva a povinnosti jejich provozovatelů. </a:t>
            </a:r>
            <a:endParaRPr lang="cs-CZ" sz="2400" dirty="0" smtClean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400" dirty="0" smtClean="0"/>
              <a:t>Provozovatelé </a:t>
            </a:r>
            <a:r>
              <a:rPr lang="pt-BR" sz="2400" dirty="0"/>
              <a:t>monitorují své emise, vykazují je každoročně Ministerstvu životního prostředí a vyřazují za ně povolenky. Část povolenek dostanou provozovatelé bezplatně, zbytek si mohou koupit na trhu nebo v aukci. </a:t>
            </a:r>
            <a:endParaRPr lang="cs-CZ" sz="2400" dirty="0" smtClean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400" dirty="0" smtClean="0"/>
              <a:t>Povolenky </a:t>
            </a:r>
            <a:r>
              <a:rPr lang="pt-BR" sz="2400" dirty="0"/>
              <a:t>existují a pohybují se na účtech v rejstříku povolenek.</a:t>
            </a:r>
            <a:endParaRPr lang="cs-CZ" sz="2400" dirty="0" smtClean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>
                <a:solidFill>
                  <a:srgbClr val="FF0000"/>
                </a:solidFill>
              </a:rPr>
              <a:t>49/52</a:t>
            </a:r>
            <a:endParaRPr lang="cs-CZ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1922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dirty="0"/>
              <a:t>Vlastní jádro energetické politiky EU tvoří různá opatření zaměřená na vytvoření integrovaného trhu s energií, zabezpečení dodávek energie a udržitelnost odvětví energetiky.</a:t>
            </a:r>
            <a:endParaRPr lang="cs-CZ" sz="18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>
                <a:solidFill>
                  <a:srgbClr val="FF0000"/>
                </a:solidFill>
              </a:rPr>
              <a:t>5/52</a:t>
            </a:r>
            <a:endParaRPr lang="cs-CZ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5022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6"/>
            <a:ext cx="8229600" cy="4695173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800" b="1" dirty="0"/>
              <a:t>Systém EU pro obchodování s emisemi (EU ETS)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400" dirty="0"/>
              <a:t>Speciálně vytvořený seznam zahrnuje všechna stacionární zařízení v České republice, která byla ke dni 1. července 2019 součástí Evropského systému emisního obchodování vč. aktuálních čísel povolení k emisím skleníkových plynů. </a:t>
            </a:r>
            <a:endParaRPr lang="cs-CZ" sz="2400" dirty="0" smtClean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400" dirty="0" smtClean="0"/>
              <a:t>Jejich </a:t>
            </a:r>
            <a:r>
              <a:rPr lang="pt-BR" sz="2400" dirty="0"/>
              <a:t>cena totiž vzrostla za roky 2017 a 2018 celkem pětinásobně a blíží se k rekordním 30 € za tunu vypuštěného oxidu uhličitého. </a:t>
            </a:r>
            <a:endParaRPr lang="cs-CZ" sz="2400" dirty="0" smtClean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400" dirty="0" smtClean="0"/>
              <a:t>Cenu </a:t>
            </a:r>
            <a:r>
              <a:rPr lang="pt-BR" sz="2400" dirty="0"/>
              <a:t>tlačí nahoru hlavně zmenšující se objem povolenek.</a:t>
            </a:r>
            <a:endParaRPr lang="cs-CZ" sz="2400" dirty="0" smtClean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>
                <a:solidFill>
                  <a:srgbClr val="FF0000"/>
                </a:solidFill>
              </a:rPr>
              <a:t>50/52</a:t>
            </a:r>
            <a:endParaRPr lang="cs-CZ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2388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dirty="0"/>
          </a:p>
          <a:p>
            <a:pPr marL="363538"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tabLst>
                <a:tab pos="1165225" algn="l"/>
              </a:tabLst>
            </a:pPr>
            <a:r>
              <a:rPr lang="cs-CZ" b="1" dirty="0"/>
              <a:t>Zdroj:</a:t>
            </a:r>
          </a:p>
          <a:p>
            <a:pPr marL="714375"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https://euroskop.cz/evropska-unie/politiky-eu/vnitrni-trh/energetika/</a:t>
            </a:r>
          </a:p>
          <a:p>
            <a:pPr marL="714375"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 smtClean="0"/>
              <a:t>https</a:t>
            </a:r>
            <a:r>
              <a:rPr lang="cs-CZ" dirty="0"/>
              <a:t>://euroskop.cz/evropska-unie/cr-a-eu/clenstvi-cr-v-eu/cr-a-eu-energetika/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>
                <a:solidFill>
                  <a:srgbClr val="FF0000"/>
                </a:solidFill>
              </a:rPr>
              <a:t>51/52</a:t>
            </a:r>
            <a:endParaRPr lang="cs-CZ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1423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53CABC-8AEA-CED1-2AD6-B15E52A95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534" y="2747962"/>
            <a:ext cx="7772400" cy="1362075"/>
          </a:xfrm>
        </p:spPr>
        <p:txBody>
          <a:bodyPr>
            <a:normAutofit/>
          </a:bodyPr>
          <a:lstStyle/>
          <a:p>
            <a:pPr algn="ctr"/>
            <a:r>
              <a:rPr lang="cs-CZ" sz="4400" dirty="0">
                <a:solidFill>
                  <a:srgbClr val="CC0000"/>
                </a:solidFill>
              </a:rPr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3404098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 lnSpcReduction="10000"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dirty="0"/>
              <a:t>V současné době Unie v oblasti energetiky řeší </a:t>
            </a:r>
            <a:r>
              <a:rPr lang="cs-CZ" sz="2800" b="1" dirty="0"/>
              <a:t>5 zásadních tematických oblastí: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1) Bezpečnost, solidarita a důvěra (diverzifikace zdrojů, zajištění energetické bezpečnosti);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2) Plně integrovaný vnitřní trh s energií;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3) Energetická účinnost;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4) Boj proti změně klimatu – dekarbonizace ekonomiky (EU ETS, nízkoemisní mobilita, podpora obnovitelných zdrojů);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5) Výzkum, inovace a konkurenceschopnost (inovace zejména čistých energetických technologií).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>
                <a:solidFill>
                  <a:srgbClr val="FF0000"/>
                </a:solidFill>
              </a:rPr>
              <a:t>6/52</a:t>
            </a:r>
            <a:endParaRPr lang="cs-CZ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2782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 smtClean="0"/>
              <a:t>Energetika EU v číslech:</a:t>
            </a:r>
          </a:p>
          <a:p>
            <a:pPr lvl="1" fontAlgn="base"/>
            <a:r>
              <a:rPr lang="cs-CZ" sz="2400" dirty="0"/>
              <a:t>EU dováží více než 2/3 ropných produktů a 26 % plynu ze zemí mimo Unii;</a:t>
            </a:r>
          </a:p>
          <a:p>
            <a:pPr lvl="1" fontAlgn="base"/>
            <a:r>
              <a:rPr lang="cs-CZ" sz="2400" dirty="0"/>
              <a:t>EU odebírá přibližně 30 % veškerých svých spotřebovaných ropných produktů a plynu od Ruska;</a:t>
            </a:r>
          </a:p>
          <a:p>
            <a:pPr lvl="1" fontAlgn="base"/>
            <a:r>
              <a:rPr lang="cs-CZ" sz="2400" dirty="0"/>
              <a:t>šest členských států je při dovozu plynu zcela závislých na jediném externím dodavateli;</a:t>
            </a:r>
          </a:p>
          <a:p>
            <a:pPr marL="457200" lvl="1" indent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cs-CZ" sz="20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>
                <a:solidFill>
                  <a:srgbClr val="FF0000"/>
                </a:solidFill>
              </a:rPr>
              <a:t>7/52</a:t>
            </a:r>
            <a:endParaRPr lang="cs-CZ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873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 smtClean="0"/>
              <a:t>Energetika EU v číslech:</a:t>
            </a:r>
          </a:p>
          <a:p>
            <a:pPr lvl="1" fontAlgn="base"/>
            <a:r>
              <a:rPr lang="cs-CZ" sz="2400" dirty="0" smtClean="0"/>
              <a:t>75 </a:t>
            </a:r>
            <a:r>
              <a:rPr lang="cs-CZ" sz="2400" dirty="0"/>
              <a:t>% obytných budov v EU nesplňuje podmínky energetické účinnosti;</a:t>
            </a:r>
          </a:p>
          <a:p>
            <a:pPr lvl="1" fontAlgn="base"/>
            <a:r>
              <a:rPr lang="cs-CZ" sz="2400" dirty="0"/>
              <a:t>energetický spotřeba v EU klesla mezi lety 2005-2017 o 5,9 %;</a:t>
            </a:r>
          </a:p>
          <a:p>
            <a:pPr lvl="1" fontAlgn="base"/>
            <a:r>
              <a:rPr lang="cs-CZ" sz="2400" dirty="0"/>
              <a:t>doprava z 94 % závisí na ropných produktech;</a:t>
            </a:r>
          </a:p>
          <a:p>
            <a:pPr lvl="1" fontAlgn="base"/>
            <a:r>
              <a:rPr lang="cs-CZ" sz="2400" dirty="0"/>
              <a:t>velkoobchodní ceny jsou v případě elektřiny o 30 % a v případě plynu o více než 100 % vyšší než v USA.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sz="20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>
                <a:solidFill>
                  <a:srgbClr val="FF0000"/>
                </a:solidFill>
              </a:rPr>
              <a:t>8/52</a:t>
            </a:r>
            <a:endParaRPr lang="cs-CZ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83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Energetická politika a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Základy Evropské unie leží na spojení tří významných </a:t>
            </a:r>
            <a:r>
              <a:rPr lang="cs-CZ" b="1" dirty="0" smtClean="0"/>
              <a:t>organizací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 smtClean="0"/>
              <a:t>Evropského </a:t>
            </a:r>
            <a:r>
              <a:rPr lang="cs-CZ" dirty="0"/>
              <a:t>společenství uhlí a ocele, </a:t>
            </a:r>
            <a:endParaRPr lang="cs-CZ" dirty="0" smtClean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 smtClean="0"/>
              <a:t>Evropského </a:t>
            </a:r>
            <a:r>
              <a:rPr lang="cs-CZ" dirty="0"/>
              <a:t>společenství pro atomovou energii a </a:t>
            </a:r>
            <a:endParaRPr lang="cs-CZ" dirty="0" smtClean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 smtClean="0"/>
              <a:t>Evropského </a:t>
            </a:r>
            <a:r>
              <a:rPr lang="cs-CZ" dirty="0"/>
              <a:t>hospodářského společenství.</a:t>
            </a:r>
            <a:endParaRPr lang="cs-CZ" sz="16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>
                <a:solidFill>
                  <a:srgbClr val="FF0000"/>
                </a:solidFill>
              </a:rPr>
              <a:t>9/52</a:t>
            </a:r>
            <a:endParaRPr lang="cs-CZ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9292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6D8C21EA77D964F8735E8A7CE2242BF" ma:contentTypeVersion="0" ma:contentTypeDescription="Vytvoří nový dokument" ma:contentTypeScope="" ma:versionID="b0d6b4d6caad77d344d1c3476d98040e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3b0c0cd93dd2b4d7dcf680e894e1bd6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EC3C3F3-4557-4EAE-B664-81648A0D27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25E1CA43-0DAE-4E29-86BE-EB81BAB4A8F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5C60907-4A90-45AF-A235-EC8A31771D49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2893</TotalTime>
  <Words>2949</Words>
  <Application>Microsoft Office PowerPoint</Application>
  <PresentationFormat>Předvádění na obrazovce (4:3)</PresentationFormat>
  <Paragraphs>330</Paragraphs>
  <Slides>52</Slides>
  <Notes>51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52</vt:i4>
      </vt:variant>
    </vt:vector>
  </HeadingPairs>
  <TitlesOfParts>
    <vt:vector size="55" baseType="lpstr">
      <vt:lpstr>Arial</vt:lpstr>
      <vt:lpstr>Calibri</vt:lpstr>
      <vt:lpstr>Office Theme</vt:lpstr>
      <vt:lpstr>Energetická politika a legislativa Energetická politika a legislativa EU XEM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 Energetická politika a legislativa ČR XEM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Energetická politika a legislativa</vt:lpstr>
      <vt:lpstr>Prezentace aplikace PowerPoint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IKEA a společenská odpovědnost</dc:title>
  <dc:creator>Filip Zaoral</dc:creator>
  <cp:lastModifiedBy>skr0004</cp:lastModifiedBy>
  <cp:revision>167</cp:revision>
  <dcterms:created xsi:type="dcterms:W3CDTF">2020-01-28T10:37:38Z</dcterms:created>
  <dcterms:modified xsi:type="dcterms:W3CDTF">2022-11-10T17:37:04Z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0x01010036D8C21EA77D964F8735E8A7CE2242BF</vt:lpwstr>
  </property>
</Properties>
</file>