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notesMasterIdLst>
    <p:notesMasterId r:id="rId24"/>
  </p:notesMasterIdLst>
  <p:sldIdLst>
    <p:sldId id="313" r:id="rId2"/>
    <p:sldId id="318" r:id="rId3"/>
    <p:sldId id="330" r:id="rId4"/>
    <p:sldId id="317" r:id="rId5"/>
    <p:sldId id="319" r:id="rId6"/>
    <p:sldId id="320" r:id="rId7"/>
    <p:sldId id="321" r:id="rId8"/>
    <p:sldId id="322" r:id="rId9"/>
    <p:sldId id="323" r:id="rId10"/>
    <p:sldId id="324" r:id="rId11"/>
    <p:sldId id="325" r:id="rId12"/>
    <p:sldId id="326" r:id="rId13"/>
    <p:sldId id="327" r:id="rId14"/>
    <p:sldId id="328" r:id="rId15"/>
    <p:sldId id="329" r:id="rId16"/>
    <p:sldId id="331" r:id="rId17"/>
    <p:sldId id="332" r:id="rId18"/>
    <p:sldId id="333" r:id="rId19"/>
    <p:sldId id="334" r:id="rId20"/>
    <p:sldId id="335" r:id="rId21"/>
    <p:sldId id="336" r:id="rId22"/>
    <p:sldId id="337" r:id="rId2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4D4D"/>
    <a:srgbClr val="F58C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Střední styl 3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Světlý styl 2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E3FDE45-AF77-4B5C-9715-49D594BDF05E}" styleName="Světlý styl 1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1" d="100"/>
          <a:sy n="121" d="100"/>
        </p:scale>
        <p:origin x="1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9FF6248-A245-47B7-B30C-B54C4240A06A}" type="doc">
      <dgm:prSet loTypeId="urn:microsoft.com/office/officeart/2005/8/layout/hProcess11" loCatId="process" qsTypeId="urn:microsoft.com/office/officeart/2005/8/quickstyle/3d3" qsCatId="3D" csTypeId="urn:microsoft.com/office/officeart/2005/8/colors/accent3_4" csCatId="accent3" phldr="1"/>
      <dgm:spPr/>
    </dgm:pt>
    <dgm:pt modelId="{249222D5-8355-4C56-9A04-D4D41B8FB125}">
      <dgm:prSet phldrT="[Text]"/>
      <dgm:spPr/>
      <dgm:t>
        <a:bodyPr/>
        <a:lstStyle/>
        <a:p>
          <a:r>
            <a:rPr lang="cs-CZ" b="1" dirty="0">
              <a:latin typeface="Amasis MT Pro" panose="02040504050005020304" pitchFamily="18" charset="-18"/>
            </a:rPr>
            <a:t>STANOVENÍ CÍLOVÝCH NÁKLADŮ</a:t>
          </a:r>
        </a:p>
        <a:p>
          <a:endParaRPr lang="cs-CZ" b="1" dirty="0">
            <a:latin typeface="Amasis MT Pro" panose="02040504050005020304" pitchFamily="18" charset="-18"/>
          </a:endParaRPr>
        </a:p>
      </dgm:t>
    </dgm:pt>
    <dgm:pt modelId="{41B30AC9-FE9C-461F-9C1C-25166E469710}" type="parTrans" cxnId="{C3650F99-1D6C-4D63-8957-7510A5453988}">
      <dgm:prSet/>
      <dgm:spPr/>
      <dgm:t>
        <a:bodyPr/>
        <a:lstStyle/>
        <a:p>
          <a:endParaRPr lang="cs-CZ"/>
        </a:p>
      </dgm:t>
    </dgm:pt>
    <dgm:pt modelId="{FC8450AB-015E-425C-B595-E692B96EBA9E}" type="sibTrans" cxnId="{C3650F99-1D6C-4D63-8957-7510A5453988}">
      <dgm:prSet/>
      <dgm:spPr/>
      <dgm:t>
        <a:bodyPr/>
        <a:lstStyle/>
        <a:p>
          <a:endParaRPr lang="cs-CZ"/>
        </a:p>
      </dgm:t>
    </dgm:pt>
    <dgm:pt modelId="{E6AB3988-AA3B-43D9-B6C4-041BD038EED0}">
      <dgm:prSet phldrT="[Text]"/>
      <dgm:spPr/>
      <dgm:t>
        <a:bodyPr/>
        <a:lstStyle/>
        <a:p>
          <a:endParaRPr lang="cs-CZ" b="1" dirty="0">
            <a:latin typeface="Amasis MT Pro" panose="02040504050005020304" pitchFamily="18" charset="-18"/>
          </a:endParaRPr>
        </a:p>
        <a:p>
          <a:r>
            <a:rPr lang="cs-CZ" b="1" dirty="0">
              <a:latin typeface="Amasis MT Pro" panose="02040504050005020304" pitchFamily="18" charset="-18"/>
            </a:rPr>
            <a:t>STANOVENÍ RÁMCOVÝCH NÁKLADŮ</a:t>
          </a:r>
        </a:p>
      </dgm:t>
    </dgm:pt>
    <dgm:pt modelId="{C0BA1B14-3208-4215-8D1B-49DC4B8F7665}" type="parTrans" cxnId="{502CA49D-E3E0-4BA3-B252-0579CC53643F}">
      <dgm:prSet/>
      <dgm:spPr/>
      <dgm:t>
        <a:bodyPr/>
        <a:lstStyle/>
        <a:p>
          <a:endParaRPr lang="cs-CZ"/>
        </a:p>
      </dgm:t>
    </dgm:pt>
    <dgm:pt modelId="{0615169D-DE25-4E0D-B8F2-9794CE0EF544}" type="sibTrans" cxnId="{502CA49D-E3E0-4BA3-B252-0579CC53643F}">
      <dgm:prSet/>
      <dgm:spPr/>
      <dgm:t>
        <a:bodyPr/>
        <a:lstStyle/>
        <a:p>
          <a:endParaRPr lang="cs-CZ"/>
        </a:p>
      </dgm:t>
    </dgm:pt>
    <dgm:pt modelId="{B0856A88-4B38-4E34-9618-6A5792E4C66C}">
      <dgm:prSet phldrT="[Text]"/>
      <dgm:spPr/>
      <dgm:t>
        <a:bodyPr/>
        <a:lstStyle/>
        <a:p>
          <a:endParaRPr lang="cs-CZ" b="1" dirty="0">
            <a:latin typeface="Amasis MT Pro" panose="02040504050005020304" pitchFamily="18" charset="-18"/>
          </a:endParaRPr>
        </a:p>
        <a:p>
          <a:r>
            <a:rPr lang="cs-CZ" b="1" dirty="0">
              <a:latin typeface="Amasis MT Pro" panose="02040504050005020304" pitchFamily="18" charset="-18"/>
            </a:rPr>
            <a:t>PŘIZPŮSOBENÍ NÁKLADŮ</a:t>
          </a:r>
        </a:p>
      </dgm:t>
    </dgm:pt>
    <dgm:pt modelId="{93F1B1AD-F590-4106-AE62-9F58A9671BC0}" type="parTrans" cxnId="{5414C695-B92D-409C-9A66-91486BC08DD4}">
      <dgm:prSet/>
      <dgm:spPr/>
      <dgm:t>
        <a:bodyPr/>
        <a:lstStyle/>
        <a:p>
          <a:endParaRPr lang="cs-CZ"/>
        </a:p>
      </dgm:t>
    </dgm:pt>
    <dgm:pt modelId="{F2F91D31-BED5-4AE3-AB2E-15F9F9AA470B}" type="sibTrans" cxnId="{5414C695-B92D-409C-9A66-91486BC08DD4}">
      <dgm:prSet/>
      <dgm:spPr/>
      <dgm:t>
        <a:bodyPr/>
        <a:lstStyle/>
        <a:p>
          <a:endParaRPr lang="cs-CZ"/>
        </a:p>
      </dgm:t>
    </dgm:pt>
    <dgm:pt modelId="{08F7CB53-22AF-4EDB-B67B-81B2001C80A9}">
      <dgm:prSet phldrT="[Text]"/>
      <dgm:spPr/>
      <dgm:t>
        <a:bodyPr/>
        <a:lstStyle/>
        <a:p>
          <a:r>
            <a:rPr lang="cs-CZ" b="1" dirty="0">
              <a:latin typeface="Amasis MT Pro" panose="02040504050005020304" pitchFamily="18" charset="-18"/>
            </a:rPr>
            <a:t>ROZDĚLENÍ DO ÚROVNĚ DÍLŮ</a:t>
          </a:r>
        </a:p>
        <a:p>
          <a:endParaRPr lang="cs-CZ" b="1" dirty="0">
            <a:latin typeface="Amasis MT Pro" panose="02040504050005020304" pitchFamily="18" charset="-18"/>
          </a:endParaRPr>
        </a:p>
      </dgm:t>
    </dgm:pt>
    <dgm:pt modelId="{BDB4B9F7-9592-4C87-8E70-2D3AAC02AC86}" type="parTrans" cxnId="{5AEBA3F8-6509-48F2-8383-E3EA4398E4ED}">
      <dgm:prSet/>
      <dgm:spPr/>
      <dgm:t>
        <a:bodyPr/>
        <a:lstStyle/>
        <a:p>
          <a:endParaRPr lang="cs-CZ"/>
        </a:p>
      </dgm:t>
    </dgm:pt>
    <dgm:pt modelId="{F07F1F2B-F12A-4E93-8A47-4AB34F7BC3D2}" type="sibTrans" cxnId="{5AEBA3F8-6509-48F2-8383-E3EA4398E4ED}">
      <dgm:prSet/>
      <dgm:spPr/>
      <dgm:t>
        <a:bodyPr/>
        <a:lstStyle/>
        <a:p>
          <a:endParaRPr lang="cs-CZ"/>
        </a:p>
      </dgm:t>
    </dgm:pt>
    <dgm:pt modelId="{D9DF8791-8764-4F4C-8A0D-1F16DA0BBA5D}" type="pres">
      <dgm:prSet presAssocID="{99FF6248-A245-47B7-B30C-B54C4240A06A}" presName="Name0" presStyleCnt="0">
        <dgm:presLayoutVars>
          <dgm:dir/>
          <dgm:resizeHandles val="exact"/>
        </dgm:presLayoutVars>
      </dgm:prSet>
      <dgm:spPr/>
    </dgm:pt>
    <dgm:pt modelId="{6EFA3EE2-CE37-482E-9A2D-63658FA700DD}" type="pres">
      <dgm:prSet presAssocID="{99FF6248-A245-47B7-B30C-B54C4240A06A}" presName="arrow" presStyleLbl="bgShp" presStyleIdx="0" presStyleCnt="1" custScaleY="159074" custLinFactNeighborX="1843" custLinFactNeighborY="-1682"/>
      <dgm:spPr>
        <a:ln w="38100">
          <a:solidFill>
            <a:schemeClr val="tx1"/>
          </a:solidFill>
        </a:ln>
      </dgm:spPr>
    </dgm:pt>
    <dgm:pt modelId="{62459B9D-2B59-46F7-8A6F-E3F0A941B0CD}" type="pres">
      <dgm:prSet presAssocID="{99FF6248-A245-47B7-B30C-B54C4240A06A}" presName="points" presStyleCnt="0"/>
      <dgm:spPr/>
    </dgm:pt>
    <dgm:pt modelId="{4C4A5767-FDAE-4D81-9220-908882D9DC1C}" type="pres">
      <dgm:prSet presAssocID="{249222D5-8355-4C56-9A04-D4D41B8FB125}" presName="compositeA" presStyleCnt="0"/>
      <dgm:spPr/>
    </dgm:pt>
    <dgm:pt modelId="{8872A696-324B-452A-8F98-D03744B23868}" type="pres">
      <dgm:prSet presAssocID="{249222D5-8355-4C56-9A04-D4D41B8FB125}" presName="textA" presStyleLbl="revTx" presStyleIdx="0" presStyleCnt="4" custScaleY="97101">
        <dgm:presLayoutVars>
          <dgm:bulletEnabled val="1"/>
        </dgm:presLayoutVars>
      </dgm:prSet>
      <dgm:spPr/>
    </dgm:pt>
    <dgm:pt modelId="{91CC8214-22DF-417C-BE2B-1839BE480071}" type="pres">
      <dgm:prSet presAssocID="{249222D5-8355-4C56-9A04-D4D41B8FB125}" presName="circleA" presStyleLbl="node1" presStyleIdx="0" presStyleCnt="4" custScaleY="97101"/>
      <dgm:spPr>
        <a:ln w="38100">
          <a:solidFill>
            <a:schemeClr val="tx1"/>
          </a:solidFill>
        </a:ln>
      </dgm:spPr>
    </dgm:pt>
    <dgm:pt modelId="{26E8608F-EF98-40A4-8B75-8F1DD12F8F6C}" type="pres">
      <dgm:prSet presAssocID="{249222D5-8355-4C56-9A04-D4D41B8FB125}" presName="spaceA" presStyleCnt="0"/>
      <dgm:spPr/>
    </dgm:pt>
    <dgm:pt modelId="{19BBCCBC-8DA0-46A2-A1CD-EF791701E2AE}" type="pres">
      <dgm:prSet presAssocID="{FC8450AB-015E-425C-B595-E692B96EBA9E}" presName="space" presStyleCnt="0"/>
      <dgm:spPr/>
    </dgm:pt>
    <dgm:pt modelId="{02F0353F-D4DF-4071-9470-D983DF680774}" type="pres">
      <dgm:prSet presAssocID="{E6AB3988-AA3B-43D9-B6C4-041BD038EED0}" presName="compositeB" presStyleCnt="0"/>
      <dgm:spPr/>
    </dgm:pt>
    <dgm:pt modelId="{A26FB649-6D48-4EB6-9B7C-0E738F0EBDDA}" type="pres">
      <dgm:prSet presAssocID="{E6AB3988-AA3B-43D9-B6C4-041BD038EED0}" presName="textB" presStyleLbl="revTx" presStyleIdx="1" presStyleCnt="4" custScaleY="97101">
        <dgm:presLayoutVars>
          <dgm:bulletEnabled val="1"/>
        </dgm:presLayoutVars>
      </dgm:prSet>
      <dgm:spPr/>
    </dgm:pt>
    <dgm:pt modelId="{D0B7C257-CAB6-4522-B48D-2FAC6838CBA3}" type="pres">
      <dgm:prSet presAssocID="{E6AB3988-AA3B-43D9-B6C4-041BD038EED0}" presName="circleB" presStyleLbl="node1" presStyleIdx="1" presStyleCnt="4" custScaleY="97101"/>
      <dgm:spPr>
        <a:ln w="38100">
          <a:solidFill>
            <a:schemeClr val="tx1"/>
          </a:solidFill>
        </a:ln>
      </dgm:spPr>
    </dgm:pt>
    <dgm:pt modelId="{B9A46564-B96B-4176-8131-FCDD2F30974A}" type="pres">
      <dgm:prSet presAssocID="{E6AB3988-AA3B-43D9-B6C4-041BD038EED0}" presName="spaceB" presStyleCnt="0"/>
      <dgm:spPr/>
    </dgm:pt>
    <dgm:pt modelId="{224BCAB9-4807-466F-AF1F-69F43DCEEA1E}" type="pres">
      <dgm:prSet presAssocID="{0615169D-DE25-4E0D-B8F2-9794CE0EF544}" presName="space" presStyleCnt="0"/>
      <dgm:spPr/>
    </dgm:pt>
    <dgm:pt modelId="{D222DE2E-4F6C-45B4-BEB8-C241D8945B09}" type="pres">
      <dgm:prSet presAssocID="{08F7CB53-22AF-4EDB-B67B-81B2001C80A9}" presName="compositeA" presStyleCnt="0"/>
      <dgm:spPr/>
    </dgm:pt>
    <dgm:pt modelId="{E34EBDCB-569C-40F7-8342-0CFF625E7EDA}" type="pres">
      <dgm:prSet presAssocID="{08F7CB53-22AF-4EDB-B67B-81B2001C80A9}" presName="textA" presStyleLbl="revTx" presStyleIdx="2" presStyleCnt="4" custScaleY="97101">
        <dgm:presLayoutVars>
          <dgm:bulletEnabled val="1"/>
        </dgm:presLayoutVars>
      </dgm:prSet>
      <dgm:spPr/>
    </dgm:pt>
    <dgm:pt modelId="{9EE9C4F3-3E29-46CA-B729-79F1CBDDF085}" type="pres">
      <dgm:prSet presAssocID="{08F7CB53-22AF-4EDB-B67B-81B2001C80A9}" presName="circleA" presStyleLbl="node1" presStyleIdx="2" presStyleCnt="4" custScaleY="97101"/>
      <dgm:spPr>
        <a:ln w="38100">
          <a:solidFill>
            <a:schemeClr val="tx1"/>
          </a:solidFill>
        </a:ln>
      </dgm:spPr>
    </dgm:pt>
    <dgm:pt modelId="{F7647095-E006-4769-A404-EDF7E665EE21}" type="pres">
      <dgm:prSet presAssocID="{08F7CB53-22AF-4EDB-B67B-81B2001C80A9}" presName="spaceA" presStyleCnt="0"/>
      <dgm:spPr/>
    </dgm:pt>
    <dgm:pt modelId="{213448AA-F407-4045-82F2-6B8C9492BB27}" type="pres">
      <dgm:prSet presAssocID="{F07F1F2B-F12A-4E93-8A47-4AB34F7BC3D2}" presName="space" presStyleCnt="0"/>
      <dgm:spPr/>
    </dgm:pt>
    <dgm:pt modelId="{A46ACA7A-AC2B-412C-871C-758BDB9DBF6D}" type="pres">
      <dgm:prSet presAssocID="{B0856A88-4B38-4E34-9618-6A5792E4C66C}" presName="compositeB" presStyleCnt="0"/>
      <dgm:spPr/>
    </dgm:pt>
    <dgm:pt modelId="{1AAD0ACF-912D-41D1-80BD-A320A1576E4D}" type="pres">
      <dgm:prSet presAssocID="{B0856A88-4B38-4E34-9618-6A5792E4C66C}" presName="textB" presStyleLbl="revTx" presStyleIdx="3" presStyleCnt="4" custScaleX="131549" custScaleY="97101">
        <dgm:presLayoutVars>
          <dgm:bulletEnabled val="1"/>
        </dgm:presLayoutVars>
      </dgm:prSet>
      <dgm:spPr/>
    </dgm:pt>
    <dgm:pt modelId="{86891AEA-1DC0-4373-8BD1-28C8A4BCEA40}" type="pres">
      <dgm:prSet presAssocID="{B0856A88-4B38-4E34-9618-6A5792E4C66C}" presName="circleB" presStyleLbl="node1" presStyleIdx="3" presStyleCnt="4" custScaleY="97101"/>
      <dgm:spPr>
        <a:ln w="38100">
          <a:solidFill>
            <a:schemeClr val="tx1"/>
          </a:solidFill>
        </a:ln>
      </dgm:spPr>
    </dgm:pt>
    <dgm:pt modelId="{5634A942-67F2-46E3-8094-4BF882D8779E}" type="pres">
      <dgm:prSet presAssocID="{B0856A88-4B38-4E34-9618-6A5792E4C66C}" presName="spaceB" presStyleCnt="0"/>
      <dgm:spPr/>
    </dgm:pt>
  </dgm:ptLst>
  <dgm:cxnLst>
    <dgm:cxn modelId="{8A3CC92B-675E-4A2F-BEAF-655F55CEB05A}" type="presOf" srcId="{249222D5-8355-4C56-9A04-D4D41B8FB125}" destId="{8872A696-324B-452A-8F98-D03744B23868}" srcOrd="0" destOrd="0" presId="urn:microsoft.com/office/officeart/2005/8/layout/hProcess11"/>
    <dgm:cxn modelId="{1CD1BA30-EF63-4057-A468-4BB4A8D68A3D}" type="presOf" srcId="{99FF6248-A245-47B7-B30C-B54C4240A06A}" destId="{D9DF8791-8764-4F4C-8A0D-1F16DA0BBA5D}" srcOrd="0" destOrd="0" presId="urn:microsoft.com/office/officeart/2005/8/layout/hProcess11"/>
    <dgm:cxn modelId="{48753A4A-438D-46D0-9D0D-FB5D47C18609}" type="presOf" srcId="{E6AB3988-AA3B-43D9-B6C4-041BD038EED0}" destId="{A26FB649-6D48-4EB6-9B7C-0E738F0EBDDA}" srcOrd="0" destOrd="0" presId="urn:microsoft.com/office/officeart/2005/8/layout/hProcess11"/>
    <dgm:cxn modelId="{5414C695-B92D-409C-9A66-91486BC08DD4}" srcId="{99FF6248-A245-47B7-B30C-B54C4240A06A}" destId="{B0856A88-4B38-4E34-9618-6A5792E4C66C}" srcOrd="3" destOrd="0" parTransId="{93F1B1AD-F590-4106-AE62-9F58A9671BC0}" sibTransId="{F2F91D31-BED5-4AE3-AB2E-15F9F9AA470B}"/>
    <dgm:cxn modelId="{C3650F99-1D6C-4D63-8957-7510A5453988}" srcId="{99FF6248-A245-47B7-B30C-B54C4240A06A}" destId="{249222D5-8355-4C56-9A04-D4D41B8FB125}" srcOrd="0" destOrd="0" parTransId="{41B30AC9-FE9C-461F-9C1C-25166E469710}" sibTransId="{FC8450AB-015E-425C-B595-E692B96EBA9E}"/>
    <dgm:cxn modelId="{502CA49D-E3E0-4BA3-B252-0579CC53643F}" srcId="{99FF6248-A245-47B7-B30C-B54C4240A06A}" destId="{E6AB3988-AA3B-43D9-B6C4-041BD038EED0}" srcOrd="1" destOrd="0" parTransId="{C0BA1B14-3208-4215-8D1B-49DC4B8F7665}" sibTransId="{0615169D-DE25-4E0D-B8F2-9794CE0EF544}"/>
    <dgm:cxn modelId="{DE7E0AF2-5B2B-42BE-9F3E-05AB49CE3BF2}" type="presOf" srcId="{08F7CB53-22AF-4EDB-B67B-81B2001C80A9}" destId="{E34EBDCB-569C-40F7-8342-0CFF625E7EDA}" srcOrd="0" destOrd="0" presId="urn:microsoft.com/office/officeart/2005/8/layout/hProcess11"/>
    <dgm:cxn modelId="{D163F1F4-F3F3-4C94-A57E-BC9E0D54CBA5}" type="presOf" srcId="{B0856A88-4B38-4E34-9618-6A5792E4C66C}" destId="{1AAD0ACF-912D-41D1-80BD-A320A1576E4D}" srcOrd="0" destOrd="0" presId="urn:microsoft.com/office/officeart/2005/8/layout/hProcess11"/>
    <dgm:cxn modelId="{5AEBA3F8-6509-48F2-8383-E3EA4398E4ED}" srcId="{99FF6248-A245-47B7-B30C-B54C4240A06A}" destId="{08F7CB53-22AF-4EDB-B67B-81B2001C80A9}" srcOrd="2" destOrd="0" parTransId="{BDB4B9F7-9592-4C87-8E70-2D3AAC02AC86}" sibTransId="{F07F1F2B-F12A-4E93-8A47-4AB34F7BC3D2}"/>
    <dgm:cxn modelId="{257C2A2A-1FD0-4A9D-A445-5039DA2DF331}" type="presParOf" srcId="{D9DF8791-8764-4F4C-8A0D-1F16DA0BBA5D}" destId="{6EFA3EE2-CE37-482E-9A2D-63658FA700DD}" srcOrd="0" destOrd="0" presId="urn:microsoft.com/office/officeart/2005/8/layout/hProcess11"/>
    <dgm:cxn modelId="{57D9E1B5-5D08-43B9-AED6-753B147E66A0}" type="presParOf" srcId="{D9DF8791-8764-4F4C-8A0D-1F16DA0BBA5D}" destId="{62459B9D-2B59-46F7-8A6F-E3F0A941B0CD}" srcOrd="1" destOrd="0" presId="urn:microsoft.com/office/officeart/2005/8/layout/hProcess11"/>
    <dgm:cxn modelId="{47308369-4521-4060-828C-E1962EBC558B}" type="presParOf" srcId="{62459B9D-2B59-46F7-8A6F-E3F0A941B0CD}" destId="{4C4A5767-FDAE-4D81-9220-908882D9DC1C}" srcOrd="0" destOrd="0" presId="urn:microsoft.com/office/officeart/2005/8/layout/hProcess11"/>
    <dgm:cxn modelId="{1B687CE1-C504-4824-90F4-93A6EAE53F4C}" type="presParOf" srcId="{4C4A5767-FDAE-4D81-9220-908882D9DC1C}" destId="{8872A696-324B-452A-8F98-D03744B23868}" srcOrd="0" destOrd="0" presId="urn:microsoft.com/office/officeart/2005/8/layout/hProcess11"/>
    <dgm:cxn modelId="{00C820A3-12D8-48CA-8C70-10DA2078704D}" type="presParOf" srcId="{4C4A5767-FDAE-4D81-9220-908882D9DC1C}" destId="{91CC8214-22DF-417C-BE2B-1839BE480071}" srcOrd="1" destOrd="0" presId="urn:microsoft.com/office/officeart/2005/8/layout/hProcess11"/>
    <dgm:cxn modelId="{C7AF571F-9991-4C8F-B303-C53879798D36}" type="presParOf" srcId="{4C4A5767-FDAE-4D81-9220-908882D9DC1C}" destId="{26E8608F-EF98-40A4-8B75-8F1DD12F8F6C}" srcOrd="2" destOrd="0" presId="urn:microsoft.com/office/officeart/2005/8/layout/hProcess11"/>
    <dgm:cxn modelId="{BDFC1DD0-3B9F-4BAE-90D9-B1E8C12D9CBA}" type="presParOf" srcId="{62459B9D-2B59-46F7-8A6F-E3F0A941B0CD}" destId="{19BBCCBC-8DA0-46A2-A1CD-EF791701E2AE}" srcOrd="1" destOrd="0" presId="urn:microsoft.com/office/officeart/2005/8/layout/hProcess11"/>
    <dgm:cxn modelId="{09653860-67D7-4F28-A37D-2607621A78C4}" type="presParOf" srcId="{62459B9D-2B59-46F7-8A6F-E3F0A941B0CD}" destId="{02F0353F-D4DF-4071-9470-D983DF680774}" srcOrd="2" destOrd="0" presId="urn:microsoft.com/office/officeart/2005/8/layout/hProcess11"/>
    <dgm:cxn modelId="{E3067E63-C7F4-4F62-A221-2E942E8E9687}" type="presParOf" srcId="{02F0353F-D4DF-4071-9470-D983DF680774}" destId="{A26FB649-6D48-4EB6-9B7C-0E738F0EBDDA}" srcOrd="0" destOrd="0" presId="urn:microsoft.com/office/officeart/2005/8/layout/hProcess11"/>
    <dgm:cxn modelId="{8290CF89-0128-4D63-B9AC-BF9D29CB7616}" type="presParOf" srcId="{02F0353F-D4DF-4071-9470-D983DF680774}" destId="{D0B7C257-CAB6-4522-B48D-2FAC6838CBA3}" srcOrd="1" destOrd="0" presId="urn:microsoft.com/office/officeart/2005/8/layout/hProcess11"/>
    <dgm:cxn modelId="{D0073085-2AD6-4D2F-B8A4-68AD419821C1}" type="presParOf" srcId="{02F0353F-D4DF-4071-9470-D983DF680774}" destId="{B9A46564-B96B-4176-8131-FCDD2F30974A}" srcOrd="2" destOrd="0" presId="urn:microsoft.com/office/officeart/2005/8/layout/hProcess11"/>
    <dgm:cxn modelId="{A1E1D8A7-7D9E-4492-B485-0BB88C95DBE7}" type="presParOf" srcId="{62459B9D-2B59-46F7-8A6F-E3F0A941B0CD}" destId="{224BCAB9-4807-466F-AF1F-69F43DCEEA1E}" srcOrd="3" destOrd="0" presId="urn:microsoft.com/office/officeart/2005/8/layout/hProcess11"/>
    <dgm:cxn modelId="{35F74B9D-373D-4A18-BF22-829038AF95A1}" type="presParOf" srcId="{62459B9D-2B59-46F7-8A6F-E3F0A941B0CD}" destId="{D222DE2E-4F6C-45B4-BEB8-C241D8945B09}" srcOrd="4" destOrd="0" presId="urn:microsoft.com/office/officeart/2005/8/layout/hProcess11"/>
    <dgm:cxn modelId="{D3C67D57-F530-49F4-8CCA-FE6A586C5872}" type="presParOf" srcId="{D222DE2E-4F6C-45B4-BEB8-C241D8945B09}" destId="{E34EBDCB-569C-40F7-8342-0CFF625E7EDA}" srcOrd="0" destOrd="0" presId="urn:microsoft.com/office/officeart/2005/8/layout/hProcess11"/>
    <dgm:cxn modelId="{9BBC8617-87D1-415C-95E7-3184070EFF1C}" type="presParOf" srcId="{D222DE2E-4F6C-45B4-BEB8-C241D8945B09}" destId="{9EE9C4F3-3E29-46CA-B729-79F1CBDDF085}" srcOrd="1" destOrd="0" presId="urn:microsoft.com/office/officeart/2005/8/layout/hProcess11"/>
    <dgm:cxn modelId="{DD152A07-0144-4EC7-8F20-AC94859EEA1F}" type="presParOf" srcId="{D222DE2E-4F6C-45B4-BEB8-C241D8945B09}" destId="{F7647095-E006-4769-A404-EDF7E665EE21}" srcOrd="2" destOrd="0" presId="urn:microsoft.com/office/officeart/2005/8/layout/hProcess11"/>
    <dgm:cxn modelId="{75CF15FA-10E5-41A0-8352-1399F695CD47}" type="presParOf" srcId="{62459B9D-2B59-46F7-8A6F-E3F0A941B0CD}" destId="{213448AA-F407-4045-82F2-6B8C9492BB27}" srcOrd="5" destOrd="0" presId="urn:microsoft.com/office/officeart/2005/8/layout/hProcess11"/>
    <dgm:cxn modelId="{F1D4CF38-A359-45E3-BB1D-09CC85C561DE}" type="presParOf" srcId="{62459B9D-2B59-46F7-8A6F-E3F0A941B0CD}" destId="{A46ACA7A-AC2B-412C-871C-758BDB9DBF6D}" srcOrd="6" destOrd="0" presId="urn:microsoft.com/office/officeart/2005/8/layout/hProcess11"/>
    <dgm:cxn modelId="{920EA1F7-A65E-45B9-88B7-25B1CEA117DC}" type="presParOf" srcId="{A46ACA7A-AC2B-412C-871C-758BDB9DBF6D}" destId="{1AAD0ACF-912D-41D1-80BD-A320A1576E4D}" srcOrd="0" destOrd="0" presId="urn:microsoft.com/office/officeart/2005/8/layout/hProcess11"/>
    <dgm:cxn modelId="{5DAA31B6-1238-4DC2-A04B-914192E844A8}" type="presParOf" srcId="{A46ACA7A-AC2B-412C-871C-758BDB9DBF6D}" destId="{86891AEA-1DC0-4373-8BD1-28C8A4BCEA40}" srcOrd="1" destOrd="0" presId="urn:microsoft.com/office/officeart/2005/8/layout/hProcess11"/>
    <dgm:cxn modelId="{EE7EF156-DAB7-4843-BDF2-DD52F1A5F933}" type="presParOf" srcId="{A46ACA7A-AC2B-412C-871C-758BDB9DBF6D}" destId="{5634A942-67F2-46E3-8094-4BF882D8779E}" srcOrd="2" destOrd="0" presId="urn:microsoft.com/office/officeart/2005/8/layout/hProcess1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9FF6248-A245-47B7-B30C-B54C4240A06A}" type="doc">
      <dgm:prSet loTypeId="urn:microsoft.com/office/officeart/2005/8/layout/hProcess11" loCatId="process" qsTypeId="urn:microsoft.com/office/officeart/2005/8/quickstyle/3d3" qsCatId="3D" csTypeId="urn:microsoft.com/office/officeart/2005/8/colors/accent3_4" csCatId="accent3" phldr="1"/>
      <dgm:spPr/>
    </dgm:pt>
    <dgm:pt modelId="{249222D5-8355-4C56-9A04-D4D41B8FB125}">
      <dgm:prSet phldrT="[Text]" custT="1"/>
      <dgm:spPr/>
      <dgm:t>
        <a:bodyPr/>
        <a:lstStyle/>
        <a:p>
          <a:r>
            <a:rPr lang="cs-CZ" sz="2000" b="1" dirty="0">
              <a:latin typeface="Amasis MT Pro" panose="02040504050005020304" pitchFamily="18" charset="-18"/>
            </a:rPr>
            <a:t>CHARAKTERISTIKA ŽIVOTNÍHO CYKLU</a:t>
          </a:r>
        </a:p>
        <a:p>
          <a:endParaRPr lang="cs-CZ" sz="1500" b="1" dirty="0">
            <a:latin typeface="Amasis MT Pro" panose="02040504050005020304" pitchFamily="18" charset="-18"/>
          </a:endParaRPr>
        </a:p>
      </dgm:t>
    </dgm:pt>
    <dgm:pt modelId="{41B30AC9-FE9C-461F-9C1C-25166E469710}" type="parTrans" cxnId="{C3650F99-1D6C-4D63-8957-7510A5453988}">
      <dgm:prSet/>
      <dgm:spPr/>
      <dgm:t>
        <a:bodyPr/>
        <a:lstStyle/>
        <a:p>
          <a:endParaRPr lang="cs-CZ"/>
        </a:p>
      </dgm:t>
    </dgm:pt>
    <dgm:pt modelId="{FC8450AB-015E-425C-B595-E692B96EBA9E}" type="sibTrans" cxnId="{C3650F99-1D6C-4D63-8957-7510A5453988}">
      <dgm:prSet/>
      <dgm:spPr/>
      <dgm:t>
        <a:bodyPr/>
        <a:lstStyle/>
        <a:p>
          <a:endParaRPr lang="cs-CZ"/>
        </a:p>
      </dgm:t>
    </dgm:pt>
    <dgm:pt modelId="{E6AB3988-AA3B-43D9-B6C4-041BD038EED0}">
      <dgm:prSet phldrT="[Text]" custT="1"/>
      <dgm:spPr/>
      <dgm:t>
        <a:bodyPr/>
        <a:lstStyle/>
        <a:p>
          <a:endParaRPr lang="cs-CZ" sz="1900" b="1" dirty="0">
            <a:latin typeface="Amasis MT Pro" panose="02040504050005020304" pitchFamily="18" charset="-18"/>
          </a:endParaRPr>
        </a:p>
        <a:p>
          <a:r>
            <a:rPr lang="cs-CZ" sz="2000" b="1" dirty="0">
              <a:latin typeface="Amasis MT Pro" panose="02040504050005020304" pitchFamily="18" charset="-18"/>
            </a:rPr>
            <a:t>ODHAD NÁKLADŮ JEDNOTLIVÝCH ETAP ŽIVOTNÍHO CYKLU</a:t>
          </a:r>
        </a:p>
      </dgm:t>
    </dgm:pt>
    <dgm:pt modelId="{C0BA1B14-3208-4215-8D1B-49DC4B8F7665}" type="parTrans" cxnId="{502CA49D-E3E0-4BA3-B252-0579CC53643F}">
      <dgm:prSet/>
      <dgm:spPr/>
      <dgm:t>
        <a:bodyPr/>
        <a:lstStyle/>
        <a:p>
          <a:endParaRPr lang="cs-CZ"/>
        </a:p>
      </dgm:t>
    </dgm:pt>
    <dgm:pt modelId="{0615169D-DE25-4E0D-B8F2-9794CE0EF544}" type="sibTrans" cxnId="{502CA49D-E3E0-4BA3-B252-0579CC53643F}">
      <dgm:prSet/>
      <dgm:spPr/>
      <dgm:t>
        <a:bodyPr/>
        <a:lstStyle/>
        <a:p>
          <a:endParaRPr lang="cs-CZ"/>
        </a:p>
      </dgm:t>
    </dgm:pt>
    <dgm:pt modelId="{08F7CB53-22AF-4EDB-B67B-81B2001C80A9}">
      <dgm:prSet phldrT="[Text]" custT="1"/>
      <dgm:spPr/>
      <dgm:t>
        <a:bodyPr/>
        <a:lstStyle/>
        <a:p>
          <a:r>
            <a:rPr lang="cs-CZ" sz="2000" b="1" dirty="0">
              <a:latin typeface="Amasis MT Pro" panose="02040504050005020304" pitchFamily="18" charset="-18"/>
            </a:rPr>
            <a:t>ANALÝZA FAKTORŮ OVLIVŇUJÍCÍ NÁKLADY A VÝNOSY V PRŮBĚHU ŽIVOTNÍHO CYKLU</a:t>
          </a:r>
        </a:p>
        <a:p>
          <a:endParaRPr lang="cs-CZ" sz="1200" b="1" dirty="0">
            <a:latin typeface="Amasis MT Pro" panose="02040504050005020304" pitchFamily="18" charset="-18"/>
          </a:endParaRPr>
        </a:p>
      </dgm:t>
    </dgm:pt>
    <dgm:pt modelId="{BDB4B9F7-9592-4C87-8E70-2D3AAC02AC86}" type="parTrans" cxnId="{5AEBA3F8-6509-48F2-8383-E3EA4398E4ED}">
      <dgm:prSet/>
      <dgm:spPr/>
      <dgm:t>
        <a:bodyPr/>
        <a:lstStyle/>
        <a:p>
          <a:endParaRPr lang="cs-CZ"/>
        </a:p>
      </dgm:t>
    </dgm:pt>
    <dgm:pt modelId="{F07F1F2B-F12A-4E93-8A47-4AB34F7BC3D2}" type="sibTrans" cxnId="{5AEBA3F8-6509-48F2-8383-E3EA4398E4ED}">
      <dgm:prSet/>
      <dgm:spPr/>
      <dgm:t>
        <a:bodyPr/>
        <a:lstStyle/>
        <a:p>
          <a:endParaRPr lang="cs-CZ"/>
        </a:p>
      </dgm:t>
    </dgm:pt>
    <dgm:pt modelId="{D9DF8791-8764-4F4C-8A0D-1F16DA0BBA5D}" type="pres">
      <dgm:prSet presAssocID="{99FF6248-A245-47B7-B30C-B54C4240A06A}" presName="Name0" presStyleCnt="0">
        <dgm:presLayoutVars>
          <dgm:dir/>
          <dgm:resizeHandles val="exact"/>
        </dgm:presLayoutVars>
      </dgm:prSet>
      <dgm:spPr/>
    </dgm:pt>
    <dgm:pt modelId="{6EFA3EE2-CE37-482E-9A2D-63658FA700DD}" type="pres">
      <dgm:prSet presAssocID="{99FF6248-A245-47B7-B30C-B54C4240A06A}" presName="arrow" presStyleLbl="bgShp" presStyleIdx="0" presStyleCnt="1" custScaleY="159074" custLinFactNeighborX="1843" custLinFactNeighborY="-1682"/>
      <dgm:spPr>
        <a:ln w="38100">
          <a:solidFill>
            <a:schemeClr val="tx1"/>
          </a:solidFill>
        </a:ln>
      </dgm:spPr>
    </dgm:pt>
    <dgm:pt modelId="{62459B9D-2B59-46F7-8A6F-E3F0A941B0CD}" type="pres">
      <dgm:prSet presAssocID="{99FF6248-A245-47B7-B30C-B54C4240A06A}" presName="points" presStyleCnt="0"/>
      <dgm:spPr/>
    </dgm:pt>
    <dgm:pt modelId="{4C4A5767-FDAE-4D81-9220-908882D9DC1C}" type="pres">
      <dgm:prSet presAssocID="{249222D5-8355-4C56-9A04-D4D41B8FB125}" presName="compositeA" presStyleCnt="0"/>
      <dgm:spPr/>
    </dgm:pt>
    <dgm:pt modelId="{8872A696-324B-452A-8F98-D03744B23868}" type="pres">
      <dgm:prSet presAssocID="{249222D5-8355-4C56-9A04-D4D41B8FB125}" presName="textA" presStyleLbl="revTx" presStyleIdx="0" presStyleCnt="3" custScaleX="324165" custScaleY="97101">
        <dgm:presLayoutVars>
          <dgm:bulletEnabled val="1"/>
        </dgm:presLayoutVars>
      </dgm:prSet>
      <dgm:spPr/>
    </dgm:pt>
    <dgm:pt modelId="{91CC8214-22DF-417C-BE2B-1839BE480071}" type="pres">
      <dgm:prSet presAssocID="{249222D5-8355-4C56-9A04-D4D41B8FB125}" presName="circleA" presStyleLbl="node1" presStyleIdx="0" presStyleCnt="3" custScaleY="97101"/>
      <dgm:spPr>
        <a:ln w="38100">
          <a:solidFill>
            <a:schemeClr val="tx1"/>
          </a:solidFill>
        </a:ln>
      </dgm:spPr>
    </dgm:pt>
    <dgm:pt modelId="{26E8608F-EF98-40A4-8B75-8F1DD12F8F6C}" type="pres">
      <dgm:prSet presAssocID="{249222D5-8355-4C56-9A04-D4D41B8FB125}" presName="spaceA" presStyleCnt="0"/>
      <dgm:spPr/>
    </dgm:pt>
    <dgm:pt modelId="{19BBCCBC-8DA0-46A2-A1CD-EF791701E2AE}" type="pres">
      <dgm:prSet presAssocID="{FC8450AB-015E-425C-B595-E692B96EBA9E}" presName="space" presStyleCnt="0"/>
      <dgm:spPr/>
    </dgm:pt>
    <dgm:pt modelId="{02F0353F-D4DF-4071-9470-D983DF680774}" type="pres">
      <dgm:prSet presAssocID="{E6AB3988-AA3B-43D9-B6C4-041BD038EED0}" presName="compositeB" presStyleCnt="0"/>
      <dgm:spPr/>
    </dgm:pt>
    <dgm:pt modelId="{A26FB649-6D48-4EB6-9B7C-0E738F0EBDDA}" type="pres">
      <dgm:prSet presAssocID="{E6AB3988-AA3B-43D9-B6C4-041BD038EED0}" presName="textB" presStyleLbl="revTx" presStyleIdx="1" presStyleCnt="3" custScaleX="333511" custScaleY="97101" custLinFactNeighborY="-11893">
        <dgm:presLayoutVars>
          <dgm:bulletEnabled val="1"/>
        </dgm:presLayoutVars>
      </dgm:prSet>
      <dgm:spPr/>
    </dgm:pt>
    <dgm:pt modelId="{D0B7C257-CAB6-4522-B48D-2FAC6838CBA3}" type="pres">
      <dgm:prSet presAssocID="{E6AB3988-AA3B-43D9-B6C4-041BD038EED0}" presName="circleB" presStyleLbl="node1" presStyleIdx="1" presStyleCnt="3" custScaleY="97101"/>
      <dgm:spPr>
        <a:ln w="38100">
          <a:solidFill>
            <a:schemeClr val="tx1"/>
          </a:solidFill>
        </a:ln>
      </dgm:spPr>
    </dgm:pt>
    <dgm:pt modelId="{B9A46564-B96B-4176-8131-FCDD2F30974A}" type="pres">
      <dgm:prSet presAssocID="{E6AB3988-AA3B-43D9-B6C4-041BD038EED0}" presName="spaceB" presStyleCnt="0"/>
      <dgm:spPr/>
    </dgm:pt>
    <dgm:pt modelId="{224BCAB9-4807-466F-AF1F-69F43DCEEA1E}" type="pres">
      <dgm:prSet presAssocID="{0615169D-DE25-4E0D-B8F2-9794CE0EF544}" presName="space" presStyleCnt="0"/>
      <dgm:spPr/>
    </dgm:pt>
    <dgm:pt modelId="{D222DE2E-4F6C-45B4-BEB8-C241D8945B09}" type="pres">
      <dgm:prSet presAssocID="{08F7CB53-22AF-4EDB-B67B-81B2001C80A9}" presName="compositeA" presStyleCnt="0"/>
      <dgm:spPr/>
    </dgm:pt>
    <dgm:pt modelId="{E34EBDCB-569C-40F7-8342-0CFF625E7EDA}" type="pres">
      <dgm:prSet presAssocID="{08F7CB53-22AF-4EDB-B67B-81B2001C80A9}" presName="textA" presStyleLbl="revTx" presStyleIdx="2" presStyleCnt="3" custScaleX="349928" custScaleY="97101">
        <dgm:presLayoutVars>
          <dgm:bulletEnabled val="1"/>
        </dgm:presLayoutVars>
      </dgm:prSet>
      <dgm:spPr/>
    </dgm:pt>
    <dgm:pt modelId="{9EE9C4F3-3E29-46CA-B729-79F1CBDDF085}" type="pres">
      <dgm:prSet presAssocID="{08F7CB53-22AF-4EDB-B67B-81B2001C80A9}" presName="circleA" presStyleLbl="node1" presStyleIdx="2" presStyleCnt="3" custScaleY="97101"/>
      <dgm:spPr>
        <a:ln w="38100">
          <a:solidFill>
            <a:schemeClr val="tx1"/>
          </a:solidFill>
        </a:ln>
      </dgm:spPr>
    </dgm:pt>
    <dgm:pt modelId="{F7647095-E006-4769-A404-EDF7E665EE21}" type="pres">
      <dgm:prSet presAssocID="{08F7CB53-22AF-4EDB-B67B-81B2001C80A9}" presName="spaceA" presStyleCnt="0"/>
      <dgm:spPr/>
    </dgm:pt>
  </dgm:ptLst>
  <dgm:cxnLst>
    <dgm:cxn modelId="{8A3CC92B-675E-4A2F-BEAF-655F55CEB05A}" type="presOf" srcId="{249222D5-8355-4C56-9A04-D4D41B8FB125}" destId="{8872A696-324B-452A-8F98-D03744B23868}" srcOrd="0" destOrd="0" presId="urn:microsoft.com/office/officeart/2005/8/layout/hProcess11"/>
    <dgm:cxn modelId="{1CD1BA30-EF63-4057-A468-4BB4A8D68A3D}" type="presOf" srcId="{99FF6248-A245-47B7-B30C-B54C4240A06A}" destId="{D9DF8791-8764-4F4C-8A0D-1F16DA0BBA5D}" srcOrd="0" destOrd="0" presId="urn:microsoft.com/office/officeart/2005/8/layout/hProcess11"/>
    <dgm:cxn modelId="{48753A4A-438D-46D0-9D0D-FB5D47C18609}" type="presOf" srcId="{E6AB3988-AA3B-43D9-B6C4-041BD038EED0}" destId="{A26FB649-6D48-4EB6-9B7C-0E738F0EBDDA}" srcOrd="0" destOrd="0" presId="urn:microsoft.com/office/officeart/2005/8/layout/hProcess11"/>
    <dgm:cxn modelId="{C3650F99-1D6C-4D63-8957-7510A5453988}" srcId="{99FF6248-A245-47B7-B30C-B54C4240A06A}" destId="{249222D5-8355-4C56-9A04-D4D41B8FB125}" srcOrd="0" destOrd="0" parTransId="{41B30AC9-FE9C-461F-9C1C-25166E469710}" sibTransId="{FC8450AB-015E-425C-B595-E692B96EBA9E}"/>
    <dgm:cxn modelId="{502CA49D-E3E0-4BA3-B252-0579CC53643F}" srcId="{99FF6248-A245-47B7-B30C-B54C4240A06A}" destId="{E6AB3988-AA3B-43D9-B6C4-041BD038EED0}" srcOrd="1" destOrd="0" parTransId="{C0BA1B14-3208-4215-8D1B-49DC4B8F7665}" sibTransId="{0615169D-DE25-4E0D-B8F2-9794CE0EF544}"/>
    <dgm:cxn modelId="{DE7E0AF2-5B2B-42BE-9F3E-05AB49CE3BF2}" type="presOf" srcId="{08F7CB53-22AF-4EDB-B67B-81B2001C80A9}" destId="{E34EBDCB-569C-40F7-8342-0CFF625E7EDA}" srcOrd="0" destOrd="0" presId="urn:microsoft.com/office/officeart/2005/8/layout/hProcess11"/>
    <dgm:cxn modelId="{5AEBA3F8-6509-48F2-8383-E3EA4398E4ED}" srcId="{99FF6248-A245-47B7-B30C-B54C4240A06A}" destId="{08F7CB53-22AF-4EDB-B67B-81B2001C80A9}" srcOrd="2" destOrd="0" parTransId="{BDB4B9F7-9592-4C87-8E70-2D3AAC02AC86}" sibTransId="{F07F1F2B-F12A-4E93-8A47-4AB34F7BC3D2}"/>
    <dgm:cxn modelId="{257C2A2A-1FD0-4A9D-A445-5039DA2DF331}" type="presParOf" srcId="{D9DF8791-8764-4F4C-8A0D-1F16DA0BBA5D}" destId="{6EFA3EE2-CE37-482E-9A2D-63658FA700DD}" srcOrd="0" destOrd="0" presId="urn:microsoft.com/office/officeart/2005/8/layout/hProcess11"/>
    <dgm:cxn modelId="{57D9E1B5-5D08-43B9-AED6-753B147E66A0}" type="presParOf" srcId="{D9DF8791-8764-4F4C-8A0D-1F16DA0BBA5D}" destId="{62459B9D-2B59-46F7-8A6F-E3F0A941B0CD}" srcOrd="1" destOrd="0" presId="urn:microsoft.com/office/officeart/2005/8/layout/hProcess11"/>
    <dgm:cxn modelId="{47308369-4521-4060-828C-E1962EBC558B}" type="presParOf" srcId="{62459B9D-2B59-46F7-8A6F-E3F0A941B0CD}" destId="{4C4A5767-FDAE-4D81-9220-908882D9DC1C}" srcOrd="0" destOrd="0" presId="urn:microsoft.com/office/officeart/2005/8/layout/hProcess11"/>
    <dgm:cxn modelId="{1B687CE1-C504-4824-90F4-93A6EAE53F4C}" type="presParOf" srcId="{4C4A5767-FDAE-4D81-9220-908882D9DC1C}" destId="{8872A696-324B-452A-8F98-D03744B23868}" srcOrd="0" destOrd="0" presId="urn:microsoft.com/office/officeart/2005/8/layout/hProcess11"/>
    <dgm:cxn modelId="{00C820A3-12D8-48CA-8C70-10DA2078704D}" type="presParOf" srcId="{4C4A5767-FDAE-4D81-9220-908882D9DC1C}" destId="{91CC8214-22DF-417C-BE2B-1839BE480071}" srcOrd="1" destOrd="0" presId="urn:microsoft.com/office/officeart/2005/8/layout/hProcess11"/>
    <dgm:cxn modelId="{C7AF571F-9991-4C8F-B303-C53879798D36}" type="presParOf" srcId="{4C4A5767-FDAE-4D81-9220-908882D9DC1C}" destId="{26E8608F-EF98-40A4-8B75-8F1DD12F8F6C}" srcOrd="2" destOrd="0" presId="urn:microsoft.com/office/officeart/2005/8/layout/hProcess11"/>
    <dgm:cxn modelId="{BDFC1DD0-3B9F-4BAE-90D9-B1E8C12D9CBA}" type="presParOf" srcId="{62459B9D-2B59-46F7-8A6F-E3F0A941B0CD}" destId="{19BBCCBC-8DA0-46A2-A1CD-EF791701E2AE}" srcOrd="1" destOrd="0" presId="urn:microsoft.com/office/officeart/2005/8/layout/hProcess11"/>
    <dgm:cxn modelId="{09653860-67D7-4F28-A37D-2607621A78C4}" type="presParOf" srcId="{62459B9D-2B59-46F7-8A6F-E3F0A941B0CD}" destId="{02F0353F-D4DF-4071-9470-D983DF680774}" srcOrd="2" destOrd="0" presId="urn:microsoft.com/office/officeart/2005/8/layout/hProcess11"/>
    <dgm:cxn modelId="{E3067E63-C7F4-4F62-A221-2E942E8E9687}" type="presParOf" srcId="{02F0353F-D4DF-4071-9470-D983DF680774}" destId="{A26FB649-6D48-4EB6-9B7C-0E738F0EBDDA}" srcOrd="0" destOrd="0" presId="urn:microsoft.com/office/officeart/2005/8/layout/hProcess11"/>
    <dgm:cxn modelId="{8290CF89-0128-4D63-B9AC-BF9D29CB7616}" type="presParOf" srcId="{02F0353F-D4DF-4071-9470-D983DF680774}" destId="{D0B7C257-CAB6-4522-B48D-2FAC6838CBA3}" srcOrd="1" destOrd="0" presId="urn:microsoft.com/office/officeart/2005/8/layout/hProcess11"/>
    <dgm:cxn modelId="{D0073085-2AD6-4D2F-B8A4-68AD419821C1}" type="presParOf" srcId="{02F0353F-D4DF-4071-9470-D983DF680774}" destId="{B9A46564-B96B-4176-8131-FCDD2F30974A}" srcOrd="2" destOrd="0" presId="urn:microsoft.com/office/officeart/2005/8/layout/hProcess11"/>
    <dgm:cxn modelId="{A1E1D8A7-7D9E-4492-B485-0BB88C95DBE7}" type="presParOf" srcId="{62459B9D-2B59-46F7-8A6F-E3F0A941B0CD}" destId="{224BCAB9-4807-466F-AF1F-69F43DCEEA1E}" srcOrd="3" destOrd="0" presId="urn:microsoft.com/office/officeart/2005/8/layout/hProcess11"/>
    <dgm:cxn modelId="{35F74B9D-373D-4A18-BF22-829038AF95A1}" type="presParOf" srcId="{62459B9D-2B59-46F7-8A6F-E3F0A941B0CD}" destId="{D222DE2E-4F6C-45B4-BEB8-C241D8945B09}" srcOrd="4" destOrd="0" presId="urn:microsoft.com/office/officeart/2005/8/layout/hProcess11"/>
    <dgm:cxn modelId="{D3C67D57-F530-49F4-8CCA-FE6A586C5872}" type="presParOf" srcId="{D222DE2E-4F6C-45B4-BEB8-C241D8945B09}" destId="{E34EBDCB-569C-40F7-8342-0CFF625E7EDA}" srcOrd="0" destOrd="0" presId="urn:microsoft.com/office/officeart/2005/8/layout/hProcess11"/>
    <dgm:cxn modelId="{9BBC8617-87D1-415C-95E7-3184070EFF1C}" type="presParOf" srcId="{D222DE2E-4F6C-45B4-BEB8-C241D8945B09}" destId="{9EE9C4F3-3E29-46CA-B729-79F1CBDDF085}" srcOrd="1" destOrd="0" presId="urn:microsoft.com/office/officeart/2005/8/layout/hProcess11"/>
    <dgm:cxn modelId="{DD152A07-0144-4EC7-8F20-AC94859EEA1F}" type="presParOf" srcId="{D222DE2E-4F6C-45B4-BEB8-C241D8945B09}" destId="{F7647095-E006-4769-A404-EDF7E665EE21}" srcOrd="2" destOrd="0" presId="urn:microsoft.com/office/officeart/2005/8/layout/hProcess1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FA3EE2-CE37-482E-9A2D-63658FA700DD}">
      <dsp:nvSpPr>
        <dsp:cNvPr id="0" name=""/>
        <dsp:cNvSpPr/>
      </dsp:nvSpPr>
      <dsp:spPr>
        <a:xfrm>
          <a:off x="0" y="813555"/>
          <a:ext cx="11449539" cy="2955973"/>
        </a:xfrm>
        <a:prstGeom prst="notchedRightArrow">
          <a:avLst/>
        </a:prstGeom>
        <a:solidFill>
          <a:schemeClr val="accent3">
            <a:tint val="55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72A696-324B-452A-8F98-D03744B23868}">
      <dsp:nvSpPr>
        <dsp:cNvPr id="0" name=""/>
        <dsp:cNvSpPr/>
      </dsp:nvSpPr>
      <dsp:spPr>
        <a:xfrm>
          <a:off x="1441" y="13467"/>
          <a:ext cx="2306959" cy="1804367"/>
        </a:xfrm>
        <a:prstGeom prst="rect">
          <a:avLst/>
        </a:prstGeom>
        <a:noFill/>
        <a:ln w="635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163576" numCol="1" spcCol="1270" anchor="b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b="1" kern="1200" dirty="0">
              <a:latin typeface="Amasis MT Pro" panose="02040504050005020304" pitchFamily="18" charset="-18"/>
            </a:rPr>
            <a:t>STANOVENÍ CÍLOVÝCH NÁKLADŮ</a:t>
          </a:r>
        </a:p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300" b="1" kern="1200" dirty="0">
            <a:latin typeface="Amasis MT Pro" panose="02040504050005020304" pitchFamily="18" charset="-18"/>
          </a:endParaRPr>
        </a:p>
      </dsp:txBody>
      <dsp:txXfrm>
        <a:off x="1441" y="13467"/>
        <a:ext cx="2306959" cy="1804367"/>
      </dsp:txXfrm>
    </dsp:sp>
    <dsp:sp modelId="{91CC8214-22DF-417C-BE2B-1839BE480071}">
      <dsp:nvSpPr>
        <dsp:cNvPr id="0" name=""/>
        <dsp:cNvSpPr/>
      </dsp:nvSpPr>
      <dsp:spPr>
        <a:xfrm>
          <a:off x="922640" y="2083783"/>
          <a:ext cx="464559" cy="451091"/>
        </a:xfrm>
        <a:prstGeom prst="ellipse">
          <a:avLst/>
        </a:prstGeom>
        <a:solidFill>
          <a:schemeClr val="accent3">
            <a:shade val="50000"/>
            <a:hueOff val="0"/>
            <a:satOff val="0"/>
            <a:lumOff val="0"/>
            <a:alphaOff val="0"/>
          </a:schemeClr>
        </a:solidFill>
        <a:ln w="38100"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26FB649-6D48-4EB6-9B7C-0E738F0EBDDA}">
      <dsp:nvSpPr>
        <dsp:cNvPr id="0" name=""/>
        <dsp:cNvSpPr/>
      </dsp:nvSpPr>
      <dsp:spPr>
        <a:xfrm>
          <a:off x="2423748" y="2827759"/>
          <a:ext cx="2306959" cy="1804367"/>
        </a:xfrm>
        <a:prstGeom prst="rect">
          <a:avLst/>
        </a:prstGeom>
        <a:noFill/>
        <a:ln w="635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163576" numCol="1" spcCol="1270" anchor="t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300" b="1" kern="1200" dirty="0">
            <a:latin typeface="Amasis MT Pro" panose="02040504050005020304" pitchFamily="18" charset="-18"/>
          </a:endParaRPr>
        </a:p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b="1" kern="1200" dirty="0">
              <a:latin typeface="Amasis MT Pro" panose="02040504050005020304" pitchFamily="18" charset="-18"/>
            </a:rPr>
            <a:t>STANOVENÍ RÁMCOVÝCH NÁKLADŮ</a:t>
          </a:r>
        </a:p>
      </dsp:txBody>
      <dsp:txXfrm>
        <a:off x="2423748" y="2827759"/>
        <a:ext cx="2306959" cy="1804367"/>
      </dsp:txXfrm>
    </dsp:sp>
    <dsp:sp modelId="{D0B7C257-CAB6-4522-B48D-2FAC6838CBA3}">
      <dsp:nvSpPr>
        <dsp:cNvPr id="0" name=""/>
        <dsp:cNvSpPr/>
      </dsp:nvSpPr>
      <dsp:spPr>
        <a:xfrm>
          <a:off x="3344947" y="2110719"/>
          <a:ext cx="464559" cy="451091"/>
        </a:xfrm>
        <a:prstGeom prst="ellipse">
          <a:avLst/>
        </a:prstGeom>
        <a:solidFill>
          <a:schemeClr val="accent3">
            <a:shade val="50000"/>
            <a:hueOff val="0"/>
            <a:satOff val="0"/>
            <a:lumOff val="17981"/>
            <a:alphaOff val="0"/>
          </a:schemeClr>
        </a:solidFill>
        <a:ln w="38100"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34EBDCB-569C-40F7-8342-0CFF625E7EDA}">
      <dsp:nvSpPr>
        <dsp:cNvPr id="0" name=""/>
        <dsp:cNvSpPr/>
      </dsp:nvSpPr>
      <dsp:spPr>
        <a:xfrm>
          <a:off x="4846055" y="13467"/>
          <a:ext cx="2306959" cy="1804367"/>
        </a:xfrm>
        <a:prstGeom prst="rect">
          <a:avLst/>
        </a:prstGeom>
        <a:noFill/>
        <a:ln w="635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163576" numCol="1" spcCol="1270" anchor="b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b="1" kern="1200" dirty="0">
              <a:latin typeface="Amasis MT Pro" panose="02040504050005020304" pitchFamily="18" charset="-18"/>
            </a:rPr>
            <a:t>ROZDĚLENÍ DO ÚROVNĚ DÍLŮ</a:t>
          </a:r>
        </a:p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300" b="1" kern="1200" dirty="0">
            <a:latin typeface="Amasis MT Pro" panose="02040504050005020304" pitchFamily="18" charset="-18"/>
          </a:endParaRPr>
        </a:p>
      </dsp:txBody>
      <dsp:txXfrm>
        <a:off x="4846055" y="13467"/>
        <a:ext cx="2306959" cy="1804367"/>
      </dsp:txXfrm>
    </dsp:sp>
    <dsp:sp modelId="{9EE9C4F3-3E29-46CA-B729-79F1CBDDF085}">
      <dsp:nvSpPr>
        <dsp:cNvPr id="0" name=""/>
        <dsp:cNvSpPr/>
      </dsp:nvSpPr>
      <dsp:spPr>
        <a:xfrm>
          <a:off x="5767255" y="2083783"/>
          <a:ext cx="464559" cy="451091"/>
        </a:xfrm>
        <a:prstGeom prst="ellipse">
          <a:avLst/>
        </a:prstGeom>
        <a:solidFill>
          <a:schemeClr val="accent3">
            <a:shade val="50000"/>
            <a:hueOff val="0"/>
            <a:satOff val="0"/>
            <a:lumOff val="35962"/>
            <a:alphaOff val="0"/>
          </a:schemeClr>
        </a:solidFill>
        <a:ln w="38100"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AAD0ACF-912D-41D1-80BD-A320A1576E4D}">
      <dsp:nvSpPr>
        <dsp:cNvPr id="0" name=""/>
        <dsp:cNvSpPr/>
      </dsp:nvSpPr>
      <dsp:spPr>
        <a:xfrm>
          <a:off x="7268362" y="2827759"/>
          <a:ext cx="3034781" cy="1804367"/>
        </a:xfrm>
        <a:prstGeom prst="rect">
          <a:avLst/>
        </a:prstGeom>
        <a:noFill/>
        <a:ln w="635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163576" numCol="1" spcCol="1270" anchor="t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300" b="1" kern="1200" dirty="0">
            <a:latin typeface="Amasis MT Pro" panose="02040504050005020304" pitchFamily="18" charset="-18"/>
          </a:endParaRPr>
        </a:p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b="1" kern="1200" dirty="0">
              <a:latin typeface="Amasis MT Pro" panose="02040504050005020304" pitchFamily="18" charset="-18"/>
            </a:rPr>
            <a:t>PŘIZPŮSOBENÍ NÁKLADŮ</a:t>
          </a:r>
        </a:p>
      </dsp:txBody>
      <dsp:txXfrm>
        <a:off x="7268362" y="2827759"/>
        <a:ext cx="3034781" cy="1804367"/>
      </dsp:txXfrm>
    </dsp:sp>
    <dsp:sp modelId="{86891AEA-1DC0-4373-8BD1-28C8A4BCEA40}">
      <dsp:nvSpPr>
        <dsp:cNvPr id="0" name=""/>
        <dsp:cNvSpPr/>
      </dsp:nvSpPr>
      <dsp:spPr>
        <a:xfrm>
          <a:off x="8553473" y="2110719"/>
          <a:ext cx="464559" cy="451091"/>
        </a:xfrm>
        <a:prstGeom prst="ellipse">
          <a:avLst/>
        </a:prstGeom>
        <a:solidFill>
          <a:schemeClr val="accent3">
            <a:shade val="50000"/>
            <a:hueOff val="0"/>
            <a:satOff val="0"/>
            <a:lumOff val="17981"/>
            <a:alphaOff val="0"/>
          </a:schemeClr>
        </a:solidFill>
        <a:ln w="38100"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FA3EE2-CE37-482E-9A2D-63658FA700DD}">
      <dsp:nvSpPr>
        <dsp:cNvPr id="0" name=""/>
        <dsp:cNvSpPr/>
      </dsp:nvSpPr>
      <dsp:spPr>
        <a:xfrm>
          <a:off x="0" y="813555"/>
          <a:ext cx="11449539" cy="2955973"/>
        </a:xfrm>
        <a:prstGeom prst="notchedRightArrow">
          <a:avLst/>
        </a:prstGeom>
        <a:solidFill>
          <a:schemeClr val="accent3">
            <a:tint val="55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72A696-324B-452A-8F98-D03744B23868}">
      <dsp:nvSpPr>
        <dsp:cNvPr id="0" name=""/>
        <dsp:cNvSpPr/>
      </dsp:nvSpPr>
      <dsp:spPr>
        <a:xfrm>
          <a:off x="181" y="13467"/>
          <a:ext cx="3282483" cy="1804367"/>
        </a:xfrm>
        <a:prstGeom prst="rect">
          <a:avLst/>
        </a:prstGeom>
        <a:noFill/>
        <a:ln w="635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b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>
              <a:latin typeface="Amasis MT Pro" panose="02040504050005020304" pitchFamily="18" charset="-18"/>
            </a:rPr>
            <a:t>CHARAKTERISTIKA ŽIVOTNÍHO CYKLU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500" b="1" kern="1200" dirty="0">
            <a:latin typeface="Amasis MT Pro" panose="02040504050005020304" pitchFamily="18" charset="-18"/>
          </a:endParaRPr>
        </a:p>
      </dsp:txBody>
      <dsp:txXfrm>
        <a:off x="181" y="13467"/>
        <a:ext cx="3282483" cy="1804367"/>
      </dsp:txXfrm>
    </dsp:sp>
    <dsp:sp modelId="{91CC8214-22DF-417C-BE2B-1839BE480071}">
      <dsp:nvSpPr>
        <dsp:cNvPr id="0" name=""/>
        <dsp:cNvSpPr/>
      </dsp:nvSpPr>
      <dsp:spPr>
        <a:xfrm>
          <a:off x="1409143" y="2083783"/>
          <a:ext cx="464559" cy="451091"/>
        </a:xfrm>
        <a:prstGeom prst="ellipse">
          <a:avLst/>
        </a:prstGeom>
        <a:solidFill>
          <a:schemeClr val="accent3">
            <a:shade val="50000"/>
            <a:hueOff val="0"/>
            <a:satOff val="0"/>
            <a:lumOff val="0"/>
            <a:alphaOff val="0"/>
          </a:schemeClr>
        </a:solidFill>
        <a:ln w="38100"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26FB649-6D48-4EB6-9B7C-0E738F0EBDDA}">
      <dsp:nvSpPr>
        <dsp:cNvPr id="0" name=""/>
        <dsp:cNvSpPr/>
      </dsp:nvSpPr>
      <dsp:spPr>
        <a:xfrm>
          <a:off x="3333294" y="2606759"/>
          <a:ext cx="3377120" cy="1804367"/>
        </a:xfrm>
        <a:prstGeom prst="rect">
          <a:avLst/>
        </a:prstGeom>
        <a:noFill/>
        <a:ln w="635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t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900" b="1" kern="1200" dirty="0">
            <a:latin typeface="Amasis MT Pro" panose="02040504050005020304" pitchFamily="18" charset="-18"/>
          </a:endParaRP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>
              <a:latin typeface="Amasis MT Pro" panose="02040504050005020304" pitchFamily="18" charset="-18"/>
            </a:rPr>
            <a:t>ODHAD NÁKLADŮ JEDNOTLIVÝCH ETAP ŽIVOTNÍHO CYKLU</a:t>
          </a:r>
        </a:p>
      </dsp:txBody>
      <dsp:txXfrm>
        <a:off x="3333294" y="2606759"/>
        <a:ext cx="3377120" cy="1804367"/>
      </dsp:txXfrm>
    </dsp:sp>
    <dsp:sp modelId="{D0B7C257-CAB6-4522-B48D-2FAC6838CBA3}">
      <dsp:nvSpPr>
        <dsp:cNvPr id="0" name=""/>
        <dsp:cNvSpPr/>
      </dsp:nvSpPr>
      <dsp:spPr>
        <a:xfrm>
          <a:off x="4789575" y="2110719"/>
          <a:ext cx="464559" cy="451091"/>
        </a:xfrm>
        <a:prstGeom prst="ellipse">
          <a:avLst/>
        </a:prstGeom>
        <a:solidFill>
          <a:schemeClr val="accent3">
            <a:shade val="50000"/>
            <a:hueOff val="0"/>
            <a:satOff val="0"/>
            <a:lumOff val="23975"/>
            <a:alphaOff val="0"/>
          </a:schemeClr>
        </a:solidFill>
        <a:ln w="38100"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34EBDCB-569C-40F7-8342-0CFF625E7EDA}">
      <dsp:nvSpPr>
        <dsp:cNvPr id="0" name=""/>
        <dsp:cNvSpPr/>
      </dsp:nvSpPr>
      <dsp:spPr>
        <a:xfrm>
          <a:off x="6761045" y="13467"/>
          <a:ext cx="3543358" cy="1804367"/>
        </a:xfrm>
        <a:prstGeom prst="rect">
          <a:avLst/>
        </a:prstGeom>
        <a:noFill/>
        <a:ln w="635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b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>
              <a:latin typeface="Amasis MT Pro" panose="02040504050005020304" pitchFamily="18" charset="-18"/>
            </a:rPr>
            <a:t>ANALÝZA FAKTORŮ OVLIVŇUJÍCÍ NÁKLADY A VÝNOSY V PRŮBĚHU ŽIVOTNÍHO CYKLU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200" b="1" kern="1200" dirty="0">
            <a:latin typeface="Amasis MT Pro" panose="02040504050005020304" pitchFamily="18" charset="-18"/>
          </a:endParaRPr>
        </a:p>
      </dsp:txBody>
      <dsp:txXfrm>
        <a:off x="6761045" y="13467"/>
        <a:ext cx="3543358" cy="1804367"/>
      </dsp:txXfrm>
    </dsp:sp>
    <dsp:sp modelId="{9EE9C4F3-3E29-46CA-B729-79F1CBDDF085}">
      <dsp:nvSpPr>
        <dsp:cNvPr id="0" name=""/>
        <dsp:cNvSpPr/>
      </dsp:nvSpPr>
      <dsp:spPr>
        <a:xfrm>
          <a:off x="8300444" y="2083783"/>
          <a:ext cx="464559" cy="451091"/>
        </a:xfrm>
        <a:prstGeom prst="ellipse">
          <a:avLst/>
        </a:prstGeom>
        <a:solidFill>
          <a:schemeClr val="accent3">
            <a:shade val="50000"/>
            <a:hueOff val="0"/>
            <a:satOff val="0"/>
            <a:lumOff val="23975"/>
            <a:alphaOff val="0"/>
          </a:schemeClr>
        </a:solidFill>
        <a:ln w="38100"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60F1C6-1228-470F-B5BC-5F5E9B8A34B6}" type="datetimeFigureOut">
              <a:rPr lang="cs-CZ" smtClean="0"/>
              <a:t>10.05.2022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9F2312-F1BD-48D9-BF56-2082681F2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4165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9F2312-F1BD-48D9-BF56-2082681F208A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36585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9F2312-F1BD-48D9-BF56-2082681F208A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47046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9F2312-F1BD-48D9-BF56-2082681F208A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96234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9F2312-F1BD-48D9-BF56-2082681F208A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506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9F2312-F1BD-48D9-BF56-2082681F208A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00073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9F2312-F1BD-48D9-BF56-2082681F208A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64412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9F2312-F1BD-48D9-BF56-2082681F208A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281884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9F2312-F1BD-48D9-BF56-2082681F208A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391403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9F2312-F1BD-48D9-BF56-2082681F208A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844864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9F2312-F1BD-48D9-BF56-2082681F208A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522491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9F2312-F1BD-48D9-BF56-2082681F208A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08456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9F2312-F1BD-48D9-BF56-2082681F208A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849613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9F2312-F1BD-48D9-BF56-2082681F208A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574311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9F2312-F1BD-48D9-BF56-2082681F208A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91377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9F2312-F1BD-48D9-BF56-2082681F208A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03004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9F2312-F1BD-48D9-BF56-2082681F208A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69967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9F2312-F1BD-48D9-BF56-2082681F208A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22748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9F2312-F1BD-48D9-BF56-2082681F208A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29502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9F2312-F1BD-48D9-BF56-2082681F208A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48613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9F2312-F1BD-48D9-BF56-2082681F208A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97259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9F2312-F1BD-48D9-BF56-2082681F208A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5422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1DB7CB-7D41-4A84-A573-5DB8BBD743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102BC94-74A3-4D3B-8DAC-8B5B0F100F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203513D-5B55-4D44-830B-3BB8792FA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5/10/2022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D2C6240-DD67-41CC-80EE-CBF767D8C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929CEE2-85C4-43A2-A4C7-4BD140B87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005093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452E57-B2E1-4DCD-9FDF-A2A8B1720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06A31BB-8016-4576-B843-B28D928947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F8CC92B-CB15-4851-8DC7-747F29F0C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5/10/2022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B1239A2-6E5C-4F39-9DFC-A0F6E4D94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75C05E1-A60E-445C-BB96-A96446B50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7791043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1AC3D271-7144-4750-8F9D-6FD7A1CD32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EDF0EAF-A911-426B-8209-B76D265588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6193CE6-A93B-4A0C-8B33-8E2F170F4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5/10/2022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14C5647-CE29-4586-B8A6-866EF989C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ADF990E-5A18-48A7-8882-B57A9D509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4804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E0916A-6C0A-4723-A0FD-96B404362F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9D47BE-10D9-4D01-9611-BC751372E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5749F37-2DD4-4896-A840-B91D9BDAF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5/10/2022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ECE91B2-DFB1-479D-93A5-E772C21AE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B46A5C7-1147-4DE1-8AC5-C810EC92E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8894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DBDE7B-A312-4826-8FB4-61D1BE1B5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FD61195-914D-4C23-B136-EB4D999D3B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DE60A94-6CF1-4066-A47D-6F091DB32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5/10/2022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90AB0FD-3718-4ABB-A857-39755E265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98A81AB-8A6E-40F0-867F-6D3543585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727817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650C8F-1A1B-46B2-937E-040D78BC7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810E92-7535-4118-B8AB-4608541D82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8D71BB3-213E-482D-BEBF-6BA0F22186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7B548C5-436D-40EA-945F-DD67DA39C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5/10/2022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FF6A41C-2D66-4E39-BDAC-832F2B5F2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5E5C16C-0164-48C6-9459-22AD76EE8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501807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687E9E-A722-472A-9CE2-7DB2FD821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56782C1-C702-4FB7-A64B-D54B62BEC9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AFB6E6D-F36F-4338-9B91-DE7BA8B665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455D638-963C-4DF7-9E52-A90722DA62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5B0B30A-ADB6-4C99-B6D5-4361E95CC1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84037AF-1920-42FF-9369-C4228C112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5/10/2022</a:t>
            </a:fld>
            <a:endParaRPr lang="en-US" dirty="0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A654A8D-EC0B-4E5F-97DD-213EA837A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8F22E2B-250C-4CD5-8DA9-80EB03B35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2934866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BB7C38-C390-466F-A739-BF256454CD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F1AB17E-657C-4BFB-A5E5-83D6E0194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5/10/2022</a:t>
            </a:fld>
            <a:endParaRPr lang="en-US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7507103-67F3-4794-9A6B-57F1813C2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45E0C8D-A145-4BEA-8EB2-61A6191CE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686611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365E3AD-612B-419F-AF88-9A0B15C5C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5/10/2022</a:t>
            </a:fld>
            <a:endParaRPr lang="en-US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45D3139-E699-4B2E-AF61-DFC9EB0DE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DFEB0EC-C2F1-4484-B9D7-B44680504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0887867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D2626E-2D06-453A-BF9C-86D4CCD48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F68EBB-6819-4515-852D-B64DFF1E3F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6CFDCDF-9207-404A-84BD-E6413779F0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FC8CC28-6E48-4A56-9CDE-A52EE94D1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5/10/2022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1A43D0A-0D78-4015-968C-AA2EBDB88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479B377-4062-4208-B188-EEF0E90A1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683313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EC27FD-CA95-4E13-A3F5-B7D2F5497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BAF1962-3EE9-453A-80CD-6C8419187F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58DD2C9-4236-4610-B512-E30D01123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343A0A0-C2B9-42F2-B2A8-D137ED30C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5/10/2022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5E34F38-557B-4F37-8320-F0B3312C5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079800C-8AC2-4154-8B22-8F2EB8A27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28525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F1D3708-BE86-431E-8D37-A265175852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4B8F0D4-2AB3-4487-9C9A-1301E640BB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EB20ECB-DB66-473A-BA96-7EBC01939A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D6E202-B606-4609-B914-27C9371A1F6D}" type="datetime1">
              <a:rPr lang="en-US" smtClean="0"/>
              <a:t>5/10/2022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3FA5B53-3EE5-4A72-A5A7-A3D055D9AD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E10B38B-DD78-48C2-8F86-C3078B73F3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560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1.jpeg"/><Relationship Id="rId7" Type="http://schemas.openxmlformats.org/officeDocument/2006/relationships/diagramQuickStyle" Target="../diagrams/quickStyle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image" Target="../media/image2.png"/><Relationship Id="rId9" Type="http://schemas.microsoft.com/office/2007/relationships/diagramDrawing" Target="../diagrams/drawing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.jpe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2.png"/><Relationship Id="rId9" Type="http://schemas.microsoft.com/office/2007/relationships/diagramDrawing" Target="../diagrams/drawing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Obsah obrázku text, interiér&#10;&#10;Popis byl vytvořen automaticky">
            <a:extLst>
              <a:ext uri="{FF2B5EF4-FFF2-40B4-BE49-F238E27FC236}">
                <a16:creationId xmlns:a16="http://schemas.microsoft.com/office/drawing/2014/main" id="{7712534E-1BD8-4EB4-8772-E7F4BD4BCE6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" r="5756"/>
          <a:stretch/>
        </p:blipFill>
        <p:spPr>
          <a:xfrm>
            <a:off x="0" y="0"/>
            <a:ext cx="12191980" cy="685799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FE75BE3A-EA17-496F-A547-735EC8DCF3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6430" y="1844038"/>
            <a:ext cx="9144000" cy="238760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  <a:latin typeface="Amasis MT Pro Medium" panose="02040604050005020304" pitchFamily="18" charset="-18"/>
              </a:rPr>
              <a:t>11.</a:t>
            </a:r>
            <a:br>
              <a:rPr lang="cs-CZ" dirty="0">
                <a:solidFill>
                  <a:srgbClr val="FFFFFF"/>
                </a:solidFill>
                <a:latin typeface="Amasis MT Pro Medium" panose="02040604050005020304" pitchFamily="18" charset="-18"/>
              </a:rPr>
            </a:br>
            <a:r>
              <a:rPr lang="cs-CZ" dirty="0">
                <a:solidFill>
                  <a:srgbClr val="FFFFFF"/>
                </a:solidFill>
                <a:latin typeface="Amasis MT Pro Medium" panose="02040604050005020304" pitchFamily="18" charset="-18"/>
              </a:rPr>
              <a:t>ŘÍZENÍ NÁKLADŮ</a:t>
            </a:r>
          </a:p>
        </p:txBody>
      </p:sp>
      <p:pic>
        <p:nvPicPr>
          <p:cNvPr id="14" name="Obrázek 13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6750A32F-9592-4B0E-BD55-E7F01B2709E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115" r="8784" b="1103"/>
          <a:stretch/>
        </p:blipFill>
        <p:spPr>
          <a:xfrm>
            <a:off x="10315925" y="535984"/>
            <a:ext cx="1728738" cy="222968"/>
          </a:xfrm>
          <a:prstGeom prst="rect">
            <a:avLst/>
          </a:prstGeom>
        </p:spPr>
      </p:pic>
      <p:pic>
        <p:nvPicPr>
          <p:cNvPr id="9" name="Obrázek 8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D218221C-1FCE-482D-AAEC-7B9EA9A441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5925" y="72719"/>
            <a:ext cx="1761744" cy="695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53951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interiér&#10;&#10;Popis byl vytvořen automaticky">
            <a:extLst>
              <a:ext uri="{FF2B5EF4-FFF2-40B4-BE49-F238E27FC236}">
                <a16:creationId xmlns:a16="http://schemas.microsoft.com/office/drawing/2014/main" id="{C2EB5B1E-D02D-4B67-ADC6-B3C6CAE7C95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" r="5756"/>
          <a:stretch/>
        </p:blipFill>
        <p:spPr>
          <a:xfrm>
            <a:off x="-8860" y="-4985"/>
            <a:ext cx="12200860" cy="6862985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29A7D-6122-4A8B-8A0A-0BECAE4BB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185" y="231884"/>
            <a:ext cx="11835015" cy="6038561"/>
          </a:xfrm>
        </p:spPr>
        <p:txBody>
          <a:bodyPr>
            <a:no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500" b="1" dirty="0">
                <a:latin typeface="Amasis MT Pro" panose="02040504050005020304" pitchFamily="18" charset="-18"/>
              </a:rPr>
              <a:t>2. Stanovení cílového zisku</a:t>
            </a:r>
            <a:endParaRPr lang="cs-CZ" sz="3500" dirty="0">
              <a:latin typeface="Amasis MT Pro" panose="02040504050005020304" pitchFamily="18" charset="-1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Každý podnik má představu o úrovni svého zisku nebo o míře ziskovosti, které by chtěl dosahovat.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Má-li být schopen podnik dosáhnou požadované míry ROA, ROE, ROS, tak musí být cílová cena produktů schopná tuto požadovanou míru zajistit.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Na základě předpokládaného objemu výroby nebo tržeb převedeme požadovanou rentabilitu tržeb, kapitálu, aktiv do podoby ziskovosti.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Cílové náklady = maximálně přípustné náklady.</a:t>
            </a:r>
          </a:p>
        </p:txBody>
      </p:sp>
      <p:pic>
        <p:nvPicPr>
          <p:cNvPr id="5" name="Obrázek 4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786613F1-1F81-4778-BFFF-4584D00F94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640" y="91144"/>
            <a:ext cx="1339561" cy="529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2878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interiér&#10;&#10;Popis byl vytvořen automaticky">
            <a:extLst>
              <a:ext uri="{FF2B5EF4-FFF2-40B4-BE49-F238E27FC236}">
                <a16:creationId xmlns:a16="http://schemas.microsoft.com/office/drawing/2014/main" id="{C2EB5B1E-D02D-4B67-ADC6-B3C6CAE7C95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" r="5756"/>
          <a:stretch/>
        </p:blipFill>
        <p:spPr>
          <a:xfrm>
            <a:off x="-8860" y="-4985"/>
            <a:ext cx="12200860" cy="6862985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29A7D-6122-4A8B-8A0A-0BECAE4BB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355" y="158649"/>
            <a:ext cx="11835015" cy="6038561"/>
          </a:xfrm>
        </p:spPr>
        <p:txBody>
          <a:bodyPr>
            <a:no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endParaRPr lang="cs-CZ" sz="2000" b="1" dirty="0">
              <a:latin typeface="Amasis MT Pro" panose="02040504050005020304" pitchFamily="18" charset="-18"/>
            </a:endParaRP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500" b="1" dirty="0">
                <a:latin typeface="Amasis MT Pro" panose="02040504050005020304" pitchFamily="18" charset="-18"/>
              </a:rPr>
              <a:t>	  ETAPA - STANOVENÍ RÁMCOVÝCH CÍLŮ</a:t>
            </a:r>
            <a:endParaRPr lang="cs-CZ" sz="2000" b="1" dirty="0">
              <a:latin typeface="Amasis MT Pro" panose="02040504050005020304" pitchFamily="18" charset="-18"/>
            </a:endParaRP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endParaRPr lang="cs-CZ" sz="2000" b="1" dirty="0">
              <a:latin typeface="Amasis MT Pro" panose="02040504050005020304" pitchFamily="18" charset="-1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Kvantifikace základních skupin výdajů, které musí být z tržeb uhrazeny.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Cílové náklady představují úrovně úplných nákladů, za které je podnik schopný daný produkt vyrobit a prodat.</a:t>
            </a: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endParaRPr lang="cs-CZ" sz="3500" dirty="0">
              <a:latin typeface="Amasis MT Pro" panose="02040504050005020304" pitchFamily="18" charset="-18"/>
            </a:endParaRPr>
          </a:p>
        </p:txBody>
      </p:sp>
      <p:pic>
        <p:nvPicPr>
          <p:cNvPr id="5" name="Obrázek 4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786613F1-1F81-4778-BFFF-4584D00F94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640" y="91144"/>
            <a:ext cx="1339561" cy="529164"/>
          </a:xfrm>
          <a:prstGeom prst="rect">
            <a:avLst/>
          </a:prstGeom>
        </p:spPr>
      </p:pic>
      <p:pic>
        <p:nvPicPr>
          <p:cNvPr id="7" name="Grafický objekt 6" descr="Odznak se souvislou výplní">
            <a:extLst>
              <a:ext uri="{FF2B5EF4-FFF2-40B4-BE49-F238E27FC236}">
                <a16:creationId xmlns:a16="http://schemas.microsoft.com/office/drawing/2014/main" id="{F5690879-812B-4E28-B169-D97D11385AA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74062" y="158649"/>
            <a:ext cx="1232816" cy="1232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03554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interiér&#10;&#10;Popis byl vytvořen automaticky">
            <a:extLst>
              <a:ext uri="{FF2B5EF4-FFF2-40B4-BE49-F238E27FC236}">
                <a16:creationId xmlns:a16="http://schemas.microsoft.com/office/drawing/2014/main" id="{C2EB5B1E-D02D-4B67-ADC6-B3C6CAE7C95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" r="5756"/>
          <a:stretch/>
        </p:blipFill>
        <p:spPr>
          <a:xfrm>
            <a:off x="-8860" y="-4985"/>
            <a:ext cx="12200860" cy="6862985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29A7D-6122-4A8B-8A0A-0BECAE4BB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355" y="158649"/>
            <a:ext cx="11835015" cy="6038561"/>
          </a:xfrm>
        </p:spPr>
        <p:txBody>
          <a:bodyPr>
            <a:no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500" b="1" dirty="0">
                <a:latin typeface="Amasis MT Pro" panose="02040504050005020304" pitchFamily="18" charset="-18"/>
              </a:rPr>
              <a:t>Cílové náklady musí obsahovat: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dirty="0">
                <a:latin typeface="Amasis MT Pro" panose="02040504050005020304" pitchFamily="18" charset="-18"/>
              </a:rPr>
              <a:t> </a:t>
            </a:r>
            <a:r>
              <a:rPr lang="cs-CZ" sz="3500" b="1" dirty="0">
                <a:latin typeface="Amasis MT Pro" panose="02040504050005020304" pitchFamily="18" charset="-18"/>
              </a:rPr>
              <a:t>přímý materiál </a:t>
            </a:r>
            <a:r>
              <a:rPr lang="cs-CZ" sz="3500" dirty="0">
                <a:latin typeface="Amasis MT Pro" panose="02040504050005020304" pitchFamily="18" charset="-18"/>
              </a:rPr>
              <a:t>(jednicový) a náklady na polotovary, 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dirty="0">
                <a:latin typeface="Amasis MT Pro" panose="02040504050005020304" pitchFamily="18" charset="-18"/>
              </a:rPr>
              <a:t> </a:t>
            </a:r>
            <a:r>
              <a:rPr lang="cs-CZ" sz="3500" b="1" dirty="0">
                <a:latin typeface="Amasis MT Pro" panose="02040504050005020304" pitchFamily="18" charset="-18"/>
              </a:rPr>
              <a:t>přímé mzdy,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b="1" dirty="0">
                <a:latin typeface="Amasis MT Pro" panose="02040504050005020304" pitchFamily="18" charset="-18"/>
              </a:rPr>
              <a:t> ostatní přímé náklady, 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b="1" dirty="0">
                <a:latin typeface="Amasis MT Pro" panose="02040504050005020304" pitchFamily="18" charset="-18"/>
              </a:rPr>
              <a:t> režijní náklady podniku,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b="1" dirty="0">
                <a:latin typeface="Amasis MT Pro" panose="02040504050005020304" pitchFamily="18" charset="-18"/>
              </a:rPr>
              <a:t> bezpečností rezervu,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b="1" dirty="0">
                <a:latin typeface="Amasis MT Pro" panose="02040504050005020304" pitchFamily="18" charset="-18"/>
              </a:rPr>
              <a:t> odbytové náklady </a:t>
            </a:r>
            <a:r>
              <a:rPr lang="cs-CZ" sz="3500" dirty="0">
                <a:latin typeface="Amasis MT Pro" panose="02040504050005020304" pitchFamily="18" charset="-18"/>
              </a:rPr>
              <a:t>(marže prodejců),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dirty="0">
                <a:latin typeface="Amasis MT Pro" panose="02040504050005020304" pitchFamily="18" charset="-18"/>
              </a:rPr>
              <a:t> </a:t>
            </a:r>
            <a:r>
              <a:rPr lang="cs-CZ" sz="3500" b="1" dirty="0">
                <a:latin typeface="Amasis MT Pro" panose="02040504050005020304" pitchFamily="18" charset="-18"/>
              </a:rPr>
              <a:t>příspěvek na strategický marketing, 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b="1" dirty="0">
                <a:latin typeface="Amasis MT Pro" panose="02040504050005020304" pitchFamily="18" charset="-18"/>
              </a:rPr>
              <a:t> příspěvek na strategický výzkum a vývoj.</a:t>
            </a:r>
          </a:p>
        </p:txBody>
      </p:sp>
      <p:pic>
        <p:nvPicPr>
          <p:cNvPr id="5" name="Obrázek 4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786613F1-1F81-4778-BFFF-4584D00F94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640" y="91144"/>
            <a:ext cx="1339561" cy="529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61764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interiér&#10;&#10;Popis byl vytvořen automaticky">
            <a:extLst>
              <a:ext uri="{FF2B5EF4-FFF2-40B4-BE49-F238E27FC236}">
                <a16:creationId xmlns:a16="http://schemas.microsoft.com/office/drawing/2014/main" id="{C2EB5B1E-D02D-4B67-ADC6-B3C6CAE7C95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" r="5756"/>
          <a:stretch/>
        </p:blipFill>
        <p:spPr>
          <a:xfrm>
            <a:off x="-8860" y="-4985"/>
            <a:ext cx="12200860" cy="6862985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29A7D-6122-4A8B-8A0A-0BECAE4BB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355" y="158649"/>
            <a:ext cx="11835015" cy="6038561"/>
          </a:xfrm>
        </p:spPr>
        <p:txBody>
          <a:bodyPr>
            <a:no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endParaRPr lang="cs-CZ" sz="2000" b="1" dirty="0">
              <a:latin typeface="Amasis MT Pro" panose="02040504050005020304" pitchFamily="18" charset="-18"/>
            </a:endParaRP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500" b="1" dirty="0">
                <a:latin typeface="Amasis MT Pro" panose="02040504050005020304" pitchFamily="18" charset="-18"/>
              </a:rPr>
              <a:t>	  ETAPA – ROZDĚLENÍ DO ÚROVNĚ DÍLŮ</a:t>
            </a:r>
            <a:endParaRPr lang="cs-CZ" sz="2000" b="1" dirty="0">
              <a:latin typeface="Amasis MT Pro" panose="02040504050005020304" pitchFamily="18" charset="-18"/>
            </a:endParaRP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endParaRPr lang="cs-CZ" sz="2000" b="1" dirty="0">
              <a:latin typeface="Amasis MT Pro" panose="02040504050005020304" pitchFamily="18" charset="-1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Složité výrobky jsou složeny z vysoké počtu jednotlivých materiálových položek a komponent.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Před analýzou nákladů je nutné všechny položky rozdělit na „elementární součástky“ a přidělit do funkčních celků pro konstrukční týmy.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Založena na spolupráci útvarů.</a:t>
            </a:r>
          </a:p>
        </p:txBody>
      </p:sp>
      <p:pic>
        <p:nvPicPr>
          <p:cNvPr id="5" name="Obrázek 4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786613F1-1F81-4778-BFFF-4584D00F94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640" y="91144"/>
            <a:ext cx="1339561" cy="529164"/>
          </a:xfrm>
          <a:prstGeom prst="rect">
            <a:avLst/>
          </a:prstGeom>
        </p:spPr>
      </p:pic>
      <p:pic>
        <p:nvPicPr>
          <p:cNvPr id="6" name="Grafický objekt 5" descr="Odznak 3 se souvislou výplní">
            <a:extLst>
              <a:ext uri="{FF2B5EF4-FFF2-40B4-BE49-F238E27FC236}">
                <a16:creationId xmlns:a16="http://schemas.microsoft.com/office/drawing/2014/main" id="{F43A24EC-8F4C-4E8C-9DAB-4DD9B174A06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25448" y="158648"/>
            <a:ext cx="1175629" cy="1175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31980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interiér&#10;&#10;Popis byl vytvořen automaticky">
            <a:extLst>
              <a:ext uri="{FF2B5EF4-FFF2-40B4-BE49-F238E27FC236}">
                <a16:creationId xmlns:a16="http://schemas.microsoft.com/office/drawing/2014/main" id="{C2EB5B1E-D02D-4B67-ADC6-B3C6CAE7C95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" r="5756"/>
          <a:stretch/>
        </p:blipFill>
        <p:spPr>
          <a:xfrm>
            <a:off x="-8860" y="-4985"/>
            <a:ext cx="12200860" cy="6862985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29A7D-6122-4A8B-8A0A-0BECAE4BB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355" y="158649"/>
            <a:ext cx="11835015" cy="6038561"/>
          </a:xfrm>
        </p:spPr>
        <p:txBody>
          <a:bodyPr>
            <a:no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endParaRPr lang="cs-CZ" sz="2000" b="1" dirty="0">
              <a:latin typeface="Amasis MT Pro" panose="02040504050005020304" pitchFamily="18" charset="-18"/>
            </a:endParaRP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500" b="1" dirty="0">
                <a:latin typeface="Amasis MT Pro" panose="02040504050005020304" pitchFamily="18" charset="-18"/>
              </a:rPr>
              <a:t>	  ETAPA – PŘIZPŮSOBENÍ NÁKLADŮ</a:t>
            </a:r>
            <a:endParaRPr lang="cs-CZ" sz="2000" b="1" dirty="0">
              <a:latin typeface="Amasis MT Pro" panose="02040504050005020304" pitchFamily="18" charset="-18"/>
            </a:endParaRP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endParaRPr lang="cs-CZ" sz="2000" b="1" dirty="0">
              <a:latin typeface="Amasis MT Pro" panose="02040504050005020304" pitchFamily="18" charset="-1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 Nalezení cesty jak výrobek nebo komponent vyrobit za cenu, která odpovídá výši cílových nákladů.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b="1" u="sng" dirty="0">
                <a:latin typeface="Amasis MT Pro" panose="02040504050005020304" pitchFamily="18" charset="-18"/>
              </a:rPr>
              <a:t>Postupy vedoucí ke snižování nákladů: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dirty="0">
                <a:latin typeface="Amasis MT Pro" panose="02040504050005020304" pitchFamily="18" charset="-18"/>
              </a:rPr>
              <a:t> </a:t>
            </a:r>
            <a:r>
              <a:rPr lang="cs-CZ" sz="3500" b="1" dirty="0">
                <a:latin typeface="Amasis MT Pro" panose="02040504050005020304" pitchFamily="18" charset="-18"/>
              </a:rPr>
              <a:t>postupy, které vycházejí z podstaty samotného výkonu </a:t>
            </a:r>
            <a:r>
              <a:rPr lang="cs-CZ" sz="3500" dirty="0">
                <a:latin typeface="Amasis MT Pro" panose="02040504050005020304" pitchFamily="18" charset="-18"/>
              </a:rPr>
              <a:t>(snaha dosáhnout snížení nákladů pomocí zásahů do konstrukce výrobků, jeho vlastností a použitých materiálů),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dirty="0">
                <a:latin typeface="Amasis MT Pro" panose="02040504050005020304" pitchFamily="18" charset="-18"/>
              </a:rPr>
              <a:t> </a:t>
            </a:r>
            <a:r>
              <a:rPr lang="cs-CZ" sz="3500" b="1" dirty="0">
                <a:latin typeface="Amasis MT Pro" panose="02040504050005020304" pitchFamily="18" charset="-18"/>
              </a:rPr>
              <a:t>postup, které se zaměřují na optimalizaci procesů a činností uvnitř podniku a hledají úspory v jejich průběhu</a:t>
            </a:r>
            <a:r>
              <a:rPr lang="cs-CZ" sz="3500" dirty="0">
                <a:latin typeface="Amasis MT Pro" panose="02040504050005020304" pitchFamily="18" charset="-18"/>
              </a:rPr>
              <a:t>.</a:t>
            </a:r>
          </a:p>
        </p:txBody>
      </p:sp>
      <p:pic>
        <p:nvPicPr>
          <p:cNvPr id="5" name="Obrázek 4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786613F1-1F81-4778-BFFF-4584D00F94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640" y="91144"/>
            <a:ext cx="1339561" cy="529164"/>
          </a:xfrm>
          <a:prstGeom prst="rect">
            <a:avLst/>
          </a:prstGeom>
        </p:spPr>
      </p:pic>
      <p:pic>
        <p:nvPicPr>
          <p:cNvPr id="7" name="Grafický objekt 6" descr="Odznak 4 se souvislou výplní">
            <a:extLst>
              <a:ext uri="{FF2B5EF4-FFF2-40B4-BE49-F238E27FC236}">
                <a16:creationId xmlns:a16="http://schemas.microsoft.com/office/drawing/2014/main" id="{0114E146-8856-496E-B542-18303D13357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68784" y="91144"/>
            <a:ext cx="1211842" cy="1211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73152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interiér&#10;&#10;Popis byl vytvořen automaticky">
            <a:extLst>
              <a:ext uri="{FF2B5EF4-FFF2-40B4-BE49-F238E27FC236}">
                <a16:creationId xmlns:a16="http://schemas.microsoft.com/office/drawing/2014/main" id="{C2EB5B1E-D02D-4B67-ADC6-B3C6CAE7C95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" r="5756"/>
          <a:stretch/>
        </p:blipFill>
        <p:spPr>
          <a:xfrm>
            <a:off x="-8860" y="-4985"/>
            <a:ext cx="12200860" cy="6862985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29A7D-6122-4A8B-8A0A-0BECAE4BB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799" y="91144"/>
            <a:ext cx="11835015" cy="6038561"/>
          </a:xfrm>
        </p:spPr>
        <p:txBody>
          <a:bodyPr>
            <a:no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4000" b="1" dirty="0">
                <a:latin typeface="Amasis MT Pro" panose="02040504050005020304" pitchFamily="18" charset="-18"/>
              </a:rPr>
              <a:t>OPTIMALIZAČNÍ METODY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b="1" dirty="0">
                <a:latin typeface="Amasis MT Pro" panose="02040504050005020304" pitchFamily="18" charset="-18"/>
              </a:rPr>
              <a:t> analýza bodu zvratu, 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b="1" dirty="0">
                <a:latin typeface="Amasis MT Pro" panose="02040504050005020304" pitchFamily="18" charset="-18"/>
              </a:rPr>
              <a:t> analýza variabilních nákladů,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b="1" dirty="0">
                <a:latin typeface="Amasis MT Pro" panose="02040504050005020304" pitchFamily="18" charset="-18"/>
              </a:rPr>
              <a:t> </a:t>
            </a:r>
            <a:r>
              <a:rPr lang="cs-CZ" sz="3500" b="1" dirty="0" err="1">
                <a:latin typeface="Amasis MT Pro" panose="02040504050005020304" pitchFamily="18" charset="-18"/>
              </a:rPr>
              <a:t>Zero-Based-Budgeting</a:t>
            </a:r>
            <a:r>
              <a:rPr lang="cs-CZ" sz="3500" b="1" dirty="0">
                <a:latin typeface="Amasis MT Pro" panose="02040504050005020304" pitchFamily="18" charset="-18"/>
              </a:rPr>
              <a:t>,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b="1" dirty="0">
                <a:latin typeface="Amasis MT Pro" panose="02040504050005020304" pitchFamily="18" charset="-18"/>
              </a:rPr>
              <a:t> </a:t>
            </a:r>
            <a:r>
              <a:rPr lang="cs-CZ" sz="3500" b="1" dirty="0" err="1">
                <a:latin typeface="Amasis MT Pro" panose="02040504050005020304" pitchFamily="18" charset="-18"/>
              </a:rPr>
              <a:t>reengieneering</a:t>
            </a:r>
            <a:r>
              <a:rPr lang="cs-CZ" sz="3500" b="1" dirty="0">
                <a:latin typeface="Amasis MT Pro" panose="02040504050005020304" pitchFamily="18" charset="-18"/>
              </a:rPr>
              <a:t>,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b="1" dirty="0">
                <a:latin typeface="Amasis MT Pro" panose="02040504050005020304" pitchFamily="18" charset="-18"/>
              </a:rPr>
              <a:t> stavebnicová metoda </a:t>
            </a:r>
            <a:r>
              <a:rPr lang="cs-CZ" sz="3500" dirty="0">
                <a:latin typeface="Amasis MT Pro" panose="02040504050005020304" pitchFamily="18" charset="-18"/>
              </a:rPr>
              <a:t>(srovnání konstrukce a vlastností výrobku s konkurenčním výrobkem         nalezení konstrukčního řešení, které umožní snížení nákladů) 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b="1" dirty="0">
                <a:latin typeface="Amasis MT Pro" panose="02040504050005020304" pitchFamily="18" charset="-18"/>
              </a:rPr>
              <a:t> hodnotová analýza </a:t>
            </a:r>
            <a:r>
              <a:rPr lang="cs-CZ" sz="3500" dirty="0">
                <a:latin typeface="Amasis MT Pro" panose="02040504050005020304" pitchFamily="18" charset="-18"/>
              </a:rPr>
              <a:t>(systematické hodnocení vlastností výrobků, které mohou zlepšit hodnotu výrobku definovanou jako poměr jeho užitných vlastností a nákladů. Součástí je i funkční analýza). </a:t>
            </a:r>
          </a:p>
        </p:txBody>
      </p:sp>
      <p:pic>
        <p:nvPicPr>
          <p:cNvPr id="5" name="Obrázek 4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786613F1-1F81-4778-BFFF-4584D00F94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640" y="91144"/>
            <a:ext cx="1339561" cy="529164"/>
          </a:xfrm>
          <a:prstGeom prst="rect">
            <a:avLst/>
          </a:prstGeom>
        </p:spPr>
      </p:pic>
      <p:sp>
        <p:nvSpPr>
          <p:cNvPr id="6" name="Šipka: doprava 5">
            <a:extLst>
              <a:ext uri="{FF2B5EF4-FFF2-40B4-BE49-F238E27FC236}">
                <a16:creationId xmlns:a16="http://schemas.microsoft.com/office/drawing/2014/main" id="{B9CE431C-5012-4A24-A60A-4A98CC8BE2D5}"/>
              </a:ext>
            </a:extLst>
          </p:cNvPr>
          <p:cNvSpPr/>
          <p:nvPr/>
        </p:nvSpPr>
        <p:spPr>
          <a:xfrm>
            <a:off x="7362091" y="3501293"/>
            <a:ext cx="656493" cy="398584"/>
          </a:xfrm>
          <a:prstGeom prst="rightArrow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 w="28575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61852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interiér&#10;&#10;Popis byl vytvořen automaticky">
            <a:extLst>
              <a:ext uri="{FF2B5EF4-FFF2-40B4-BE49-F238E27FC236}">
                <a16:creationId xmlns:a16="http://schemas.microsoft.com/office/drawing/2014/main" id="{C2EB5B1E-D02D-4B67-ADC6-B3C6CAE7C95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" r="5756"/>
          <a:stretch/>
        </p:blipFill>
        <p:spPr>
          <a:xfrm>
            <a:off x="-8860" y="-4985"/>
            <a:ext cx="12200860" cy="6862985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29A7D-6122-4A8B-8A0A-0BECAE4BB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185" y="231884"/>
            <a:ext cx="11835015" cy="6038561"/>
          </a:xfrm>
        </p:spPr>
        <p:txBody>
          <a:bodyPr>
            <a:no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500" b="1" dirty="0">
                <a:ln w="19050"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masis MT Pro" panose="02040504050005020304" pitchFamily="18" charset="-18"/>
              </a:rPr>
              <a:t>KALKULACE ŽIVOTNÍHO CYKLU VÝROBKU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Obecným trendem je zkracování životního cyklu výrobku a vzrůstající náročnost předvýrobních etap.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Výrazně rostou náklady na výkon v době, kdy ještě neprodukujeme tržby, a zkracuje se doba kdy výkon tržby generuje.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Strategické řízení nákladů v průběhu celého životního cyklu nám umožňuje tzv. kalkulace životního cyklu výrobku.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Kalkulace obsahuje náklady spojené s celým životem výrobku a měla by respektovat aspekty, které mohou ovlivnit náklady a výnosy spojené s produkcí výrobku.</a:t>
            </a:r>
          </a:p>
        </p:txBody>
      </p:sp>
      <p:pic>
        <p:nvPicPr>
          <p:cNvPr id="5" name="Obrázek 4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786613F1-1F81-4778-BFFF-4584D00F94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640" y="91144"/>
            <a:ext cx="1339561" cy="529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0813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interiér&#10;&#10;Popis byl vytvořen automaticky">
            <a:extLst>
              <a:ext uri="{FF2B5EF4-FFF2-40B4-BE49-F238E27FC236}">
                <a16:creationId xmlns:a16="http://schemas.microsoft.com/office/drawing/2014/main" id="{C2EB5B1E-D02D-4B67-ADC6-B3C6CAE7C95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" r="5756"/>
          <a:stretch/>
        </p:blipFill>
        <p:spPr>
          <a:xfrm>
            <a:off x="-8860" y="-4985"/>
            <a:ext cx="12200860" cy="6862985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29A7D-6122-4A8B-8A0A-0BECAE4BB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059" y="168157"/>
            <a:ext cx="11835015" cy="6038561"/>
          </a:xfrm>
        </p:spPr>
        <p:txBody>
          <a:bodyPr>
            <a:no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500" b="1" dirty="0">
                <a:latin typeface="Amasis MT Pro" panose="02040504050005020304" pitchFamily="18" charset="-18"/>
              </a:rPr>
              <a:t>POSTUP TVORBY KALKULACE ŽIVOTNÍHO </a:t>
            </a: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500" b="1" dirty="0">
                <a:latin typeface="Amasis MT Pro" panose="02040504050005020304" pitchFamily="18" charset="-18"/>
              </a:rPr>
              <a:t>CYKLU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Základem je rozdělení nákladů do tří fází: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" panose="02040504050005020304" pitchFamily="18" charset="-18"/>
              </a:rPr>
              <a:t> </a:t>
            </a:r>
            <a:r>
              <a:rPr lang="cs-CZ" sz="3000" b="1" dirty="0">
                <a:latin typeface="Amasis MT Pro" panose="02040504050005020304" pitchFamily="18" charset="-18"/>
              </a:rPr>
              <a:t>předvýrobní fáze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000" b="1" dirty="0">
                <a:latin typeface="Amasis MT Pro" panose="02040504050005020304" pitchFamily="18" charset="-18"/>
              </a:rPr>
              <a:t> výrobní fáze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000" b="1" dirty="0">
                <a:latin typeface="Amasis MT Pro" panose="02040504050005020304" pitchFamily="18" charset="-18"/>
              </a:rPr>
              <a:t> </a:t>
            </a:r>
            <a:r>
              <a:rPr lang="cs-CZ" sz="3000" b="1" dirty="0" err="1">
                <a:latin typeface="Amasis MT Pro" panose="02040504050005020304" pitchFamily="18" charset="-18"/>
              </a:rPr>
              <a:t>povýrobní</a:t>
            </a:r>
            <a:r>
              <a:rPr lang="cs-CZ" sz="3000" b="1" dirty="0">
                <a:latin typeface="Amasis MT Pro" panose="02040504050005020304" pitchFamily="18" charset="-18"/>
              </a:rPr>
              <a:t> fáze</a:t>
            </a: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endParaRPr lang="cs-CZ" sz="3500" dirty="0">
              <a:latin typeface="Amasis MT Pro" panose="02040504050005020304" pitchFamily="18" charset="-18"/>
            </a:endParaRPr>
          </a:p>
        </p:txBody>
      </p:sp>
      <p:pic>
        <p:nvPicPr>
          <p:cNvPr id="5" name="Obrázek 4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786613F1-1F81-4778-BFFF-4584D00F94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640" y="91144"/>
            <a:ext cx="1339561" cy="529164"/>
          </a:xfrm>
          <a:prstGeom prst="rect">
            <a:avLst/>
          </a:prstGeom>
        </p:spPr>
      </p:pic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9675E102-7374-4F96-9E3F-CBFA9B073FC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82609966"/>
              </p:ext>
            </p:extLst>
          </p:nvPr>
        </p:nvGraphicFramePr>
        <p:xfrm>
          <a:off x="366796" y="2772508"/>
          <a:ext cx="11449539" cy="46455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20007476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interiér&#10;&#10;Popis byl vytvořen automaticky">
            <a:extLst>
              <a:ext uri="{FF2B5EF4-FFF2-40B4-BE49-F238E27FC236}">
                <a16:creationId xmlns:a16="http://schemas.microsoft.com/office/drawing/2014/main" id="{C2EB5B1E-D02D-4B67-ADC6-B3C6CAE7C95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" r="5756"/>
          <a:stretch/>
        </p:blipFill>
        <p:spPr>
          <a:xfrm>
            <a:off x="-8860" y="-4985"/>
            <a:ext cx="12200860" cy="6862985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29A7D-6122-4A8B-8A0A-0BECAE4BB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620" y="134049"/>
            <a:ext cx="11835015" cy="6038561"/>
          </a:xfrm>
        </p:spPr>
        <p:txBody>
          <a:bodyPr>
            <a:no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endParaRPr lang="cs-CZ" sz="2000" b="1" dirty="0">
              <a:latin typeface="Amasis MT Pro" panose="02040504050005020304" pitchFamily="18" charset="-18"/>
            </a:endParaRP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500" b="1" dirty="0">
                <a:latin typeface="Amasis MT Pro" panose="02040504050005020304" pitchFamily="18" charset="-18"/>
              </a:rPr>
              <a:t>	  FÁZE – CHARAKTERISTIKA ŽIVOTNÍHO CYKLU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300" dirty="0">
                <a:latin typeface="Amasis MT Pro" panose="02040504050005020304" pitchFamily="18" charset="-18"/>
              </a:rPr>
              <a:t>Určení charakteristiky jednotlivých etap životního cyklu výrobku.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3300" b="1" dirty="0">
                <a:latin typeface="Amasis MT Pro" panose="02040504050005020304" pitchFamily="18" charset="-18"/>
              </a:rPr>
              <a:t>Stanovení délky životního cyklu</a:t>
            </a:r>
            <a:r>
              <a:rPr lang="cs-CZ" sz="3300" dirty="0">
                <a:latin typeface="Amasis MT Pro" panose="02040504050005020304" pitchFamily="18" charset="-18"/>
              </a:rPr>
              <a:t> (délku stanovujeme v předvýrobní fázi na základě předběžné analýzy, ve výrobní fázi je délka životního cyklu zpřesňována na základě skutečného vývoje)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3300" b="1" dirty="0">
                <a:latin typeface="Amasis MT Pro" panose="02040504050005020304" pitchFamily="18" charset="-18"/>
              </a:rPr>
              <a:t>Odhad objemu prodejů za celý životní cyklus </a:t>
            </a:r>
            <a:r>
              <a:rPr lang="cs-CZ" sz="3300" dirty="0">
                <a:latin typeface="Amasis MT Pro" panose="02040504050005020304" pitchFamily="18" charset="-18"/>
              </a:rPr>
              <a:t>(důležitá pro určení jednotkových nákladů výrobků, objem výroby ovlivňuje rentabilitu určitého typu výrobku, objem výroby se v předvýrobní fázi těžce stanovuje jelikož ho ovlivňuje řada faktorů ovlivnitelných i neovlivnitelných podnikem)</a:t>
            </a:r>
          </a:p>
        </p:txBody>
      </p:sp>
      <p:pic>
        <p:nvPicPr>
          <p:cNvPr id="5" name="Obrázek 4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786613F1-1F81-4778-BFFF-4584D00F94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640" y="91144"/>
            <a:ext cx="1339561" cy="529164"/>
          </a:xfrm>
          <a:prstGeom prst="rect">
            <a:avLst/>
          </a:prstGeom>
        </p:spPr>
      </p:pic>
      <p:pic>
        <p:nvPicPr>
          <p:cNvPr id="6" name="Grafický objekt 5" descr="Odznak 1 se souvislou výplní">
            <a:extLst>
              <a:ext uri="{FF2B5EF4-FFF2-40B4-BE49-F238E27FC236}">
                <a16:creationId xmlns:a16="http://schemas.microsoft.com/office/drawing/2014/main" id="{43BCB05D-EBA9-414D-86F2-84BE44F129E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42276" y="134049"/>
            <a:ext cx="1073339" cy="1073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97147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interiér&#10;&#10;Popis byl vytvořen automaticky">
            <a:extLst>
              <a:ext uri="{FF2B5EF4-FFF2-40B4-BE49-F238E27FC236}">
                <a16:creationId xmlns:a16="http://schemas.microsoft.com/office/drawing/2014/main" id="{C2EB5B1E-D02D-4B67-ADC6-B3C6CAE7C95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" r="5756"/>
          <a:stretch/>
        </p:blipFill>
        <p:spPr>
          <a:xfrm>
            <a:off x="-8860" y="-4985"/>
            <a:ext cx="12200860" cy="6862985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29A7D-6122-4A8B-8A0A-0BECAE4BB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799" y="91144"/>
            <a:ext cx="11835015" cy="6038561"/>
          </a:xfrm>
        </p:spPr>
        <p:txBody>
          <a:bodyPr>
            <a:no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500" b="1" dirty="0">
                <a:latin typeface="Amasis MT Pro" panose="02040504050005020304" pitchFamily="18" charset="-18"/>
              </a:rPr>
              <a:t>FAKTORY OVLIVNITELNÉ PODNIKEM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dirty="0">
                <a:latin typeface="Amasis MT Pro" panose="02040504050005020304" pitchFamily="18" charset="-18"/>
              </a:rPr>
              <a:t> kvalita výrobku,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dirty="0">
                <a:latin typeface="Amasis MT Pro" panose="02040504050005020304" pitchFamily="18" charset="-18"/>
              </a:rPr>
              <a:t> dodržování termínů,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dirty="0">
                <a:latin typeface="Amasis MT Pro" panose="02040504050005020304" pitchFamily="18" charset="-18"/>
              </a:rPr>
              <a:t> reklamace.</a:t>
            </a: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endParaRPr lang="cs-CZ" sz="3500" b="1" dirty="0">
              <a:latin typeface="Amasis MT Pro" panose="02040504050005020304" pitchFamily="18" charset="-18"/>
            </a:endParaRP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500" b="1" dirty="0">
                <a:latin typeface="Amasis MT Pro" panose="02040504050005020304" pitchFamily="18" charset="-18"/>
              </a:rPr>
              <a:t>FAKTORY NEOVLIVNITELNÉ PODNIKEM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dirty="0">
                <a:latin typeface="Amasis MT Pro" panose="02040504050005020304" pitchFamily="18" charset="-18"/>
              </a:rPr>
              <a:t> chování konkurence,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dirty="0">
                <a:latin typeface="Amasis MT Pro" panose="02040504050005020304" pitchFamily="18" charset="-18"/>
              </a:rPr>
              <a:t> technologický vývoj,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dirty="0">
                <a:latin typeface="Amasis MT Pro" panose="02040504050005020304" pitchFamily="18" charset="-18"/>
              </a:rPr>
              <a:t> preference, vkus  a chování spotřebitelů,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dirty="0">
                <a:latin typeface="Amasis MT Pro" panose="02040504050005020304" pitchFamily="18" charset="-18"/>
              </a:rPr>
              <a:t> vývoj makroekonomickým ukazatelů.</a:t>
            </a:r>
          </a:p>
        </p:txBody>
      </p:sp>
      <p:pic>
        <p:nvPicPr>
          <p:cNvPr id="5" name="Obrázek 4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786613F1-1F81-4778-BFFF-4584D00F94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640" y="91144"/>
            <a:ext cx="1339561" cy="529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9478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interiér&#10;&#10;Popis byl vytvořen automaticky">
            <a:extLst>
              <a:ext uri="{FF2B5EF4-FFF2-40B4-BE49-F238E27FC236}">
                <a16:creationId xmlns:a16="http://schemas.microsoft.com/office/drawing/2014/main" id="{C2EB5B1E-D02D-4B67-ADC6-B3C6CAE7C95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" r="5756"/>
          <a:stretch/>
        </p:blipFill>
        <p:spPr>
          <a:xfrm>
            <a:off x="-8860" y="-4985"/>
            <a:ext cx="12200860" cy="6862985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29A7D-6122-4A8B-8A0A-0BECAE4BB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847" y="177175"/>
            <a:ext cx="11598245" cy="6038561"/>
          </a:xfrm>
        </p:spPr>
        <p:txBody>
          <a:bodyPr>
            <a:no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4000" b="1" dirty="0">
                <a:latin typeface="Amasis MT Pro" panose="02040504050005020304" pitchFamily="18" charset="-18"/>
              </a:rPr>
              <a:t>ŘÍZENÍ NÁKLADŮ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S výkony a produkty podniku jsou spojeny náklady a to ve všech etapách životního cyklu výrobku.         Jedná se o strategické nákladové řízení, na náklady je pohlíženo z dlouhodobé perspektivy.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 V mnoha odvětvích mají větší význam </a:t>
            </a:r>
            <a:r>
              <a:rPr lang="cs-CZ" sz="3500" b="1" dirty="0">
                <a:latin typeface="Amasis MT Pro" panose="02040504050005020304" pitchFamily="18" charset="-18"/>
              </a:rPr>
              <a:t>náklady nevýrobních etap</a:t>
            </a:r>
            <a:r>
              <a:rPr lang="cs-CZ" sz="3500" dirty="0">
                <a:latin typeface="Amasis MT Pro" panose="02040504050005020304" pitchFamily="18" charset="-18"/>
              </a:rPr>
              <a:t> (odvětví s technologicky náročnými produkty, rozsáhlou konstrukcí, náročným vývojem, výzkumem a přípravou).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Na jedné straně dochází ke zkracování životního cyklu výrobku a na druhé straně vzrůstá technologická náročnost nevýrobních etap. </a:t>
            </a:r>
          </a:p>
        </p:txBody>
      </p:sp>
      <p:pic>
        <p:nvPicPr>
          <p:cNvPr id="5" name="Obrázek 4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786613F1-1F81-4778-BFFF-4584D00F94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640" y="91144"/>
            <a:ext cx="1339561" cy="529164"/>
          </a:xfrm>
          <a:prstGeom prst="rect">
            <a:avLst/>
          </a:prstGeom>
        </p:spPr>
      </p:pic>
      <p:sp>
        <p:nvSpPr>
          <p:cNvPr id="6" name="Šipka: doprava 5">
            <a:extLst>
              <a:ext uri="{FF2B5EF4-FFF2-40B4-BE49-F238E27FC236}">
                <a16:creationId xmlns:a16="http://schemas.microsoft.com/office/drawing/2014/main" id="{5B5FED23-0AE6-47C1-B746-79CAD993B2BC}"/>
              </a:ext>
            </a:extLst>
          </p:cNvPr>
          <p:cNvSpPr/>
          <p:nvPr/>
        </p:nvSpPr>
        <p:spPr>
          <a:xfrm>
            <a:off x="8299938" y="1453662"/>
            <a:ext cx="656493" cy="398584"/>
          </a:xfrm>
          <a:prstGeom prst="rightArrow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 w="28575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96534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interiér&#10;&#10;Popis byl vytvořen automaticky">
            <a:extLst>
              <a:ext uri="{FF2B5EF4-FFF2-40B4-BE49-F238E27FC236}">
                <a16:creationId xmlns:a16="http://schemas.microsoft.com/office/drawing/2014/main" id="{C2EB5B1E-D02D-4B67-ADC6-B3C6CAE7C95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" r="5756"/>
          <a:stretch/>
        </p:blipFill>
        <p:spPr>
          <a:xfrm>
            <a:off x="-8860" y="-4985"/>
            <a:ext cx="12200860" cy="6862985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29A7D-6122-4A8B-8A0A-0BECAE4BB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6986" y="0"/>
            <a:ext cx="11640574" cy="6038561"/>
          </a:xfrm>
        </p:spPr>
        <p:txBody>
          <a:bodyPr>
            <a:no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endParaRPr lang="cs-CZ" sz="2000" b="1" dirty="0">
              <a:latin typeface="Amasis MT Pro" panose="02040504050005020304" pitchFamily="18" charset="-18"/>
            </a:endParaRP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500" b="1" dirty="0">
                <a:latin typeface="Amasis MT Pro" panose="02040504050005020304" pitchFamily="18" charset="-18"/>
              </a:rPr>
              <a:t>	  FÁZE – ODHAD NÁKLADŮ JEDNOTLIVÝCH</a:t>
            </a: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500" b="1" dirty="0">
                <a:latin typeface="Amasis MT Pro" panose="02040504050005020304" pitchFamily="18" charset="-18"/>
              </a:rPr>
              <a:t>	  ETAP ŽIVOTNÍHO CYKLU</a:t>
            </a:r>
            <a:endParaRPr lang="cs-CZ" sz="2000" b="1" dirty="0">
              <a:latin typeface="Amasis MT Pro" panose="02040504050005020304" pitchFamily="18" charset="-1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Kalkulace životního cyklu klade největší důraz na náklady předvýrobní a </a:t>
            </a:r>
            <a:r>
              <a:rPr lang="cs-CZ" sz="3500" dirty="0" err="1">
                <a:latin typeface="Amasis MT Pro" panose="02040504050005020304" pitchFamily="18" charset="-18"/>
              </a:rPr>
              <a:t>povýrobní</a:t>
            </a:r>
            <a:r>
              <a:rPr lang="cs-CZ" sz="3500" dirty="0">
                <a:latin typeface="Amasis MT Pro" panose="02040504050005020304" pitchFamily="18" charset="-18"/>
              </a:rPr>
              <a:t> fáze.</a:t>
            </a:r>
          </a:p>
          <a:p>
            <a:pPr marL="514350" indent="-514350" algn="l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cs-CZ" sz="3500" b="1" dirty="0">
                <a:latin typeface="Amasis MT Pro" panose="02040504050005020304" pitchFamily="18" charset="-18"/>
              </a:rPr>
              <a:t>Předvýrobní náklady </a:t>
            </a:r>
            <a:r>
              <a:rPr lang="cs-CZ" sz="3500" dirty="0">
                <a:latin typeface="Amasis MT Pro" panose="02040504050005020304" pitchFamily="18" charset="-18"/>
              </a:rPr>
              <a:t>= projektové náklady, jedná se o fixní režijní náklady soužící k přepravě, přípravě a zajištění výroby a odbytu daného výrobku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dirty="0">
                <a:latin typeface="Amasis MT Pro" panose="02040504050005020304" pitchFamily="18" charset="-18"/>
              </a:rPr>
              <a:t> </a:t>
            </a:r>
            <a:r>
              <a:rPr lang="cs-CZ" sz="3500" i="1" dirty="0">
                <a:latin typeface="Amasis MT Pro" panose="02040504050005020304" pitchFamily="18" charset="-18"/>
              </a:rPr>
              <a:t>náklady na výzkum a vývoj,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i="1" dirty="0">
                <a:latin typeface="Amasis MT Pro" panose="02040504050005020304" pitchFamily="18" charset="-18"/>
              </a:rPr>
              <a:t> náklady na design a konstrukci výrobku,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i="1" dirty="0">
                <a:latin typeface="Amasis MT Pro" panose="02040504050005020304" pitchFamily="18" charset="-18"/>
              </a:rPr>
              <a:t> náklady na zavedení výrobku do výroby,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i="1" dirty="0">
                <a:latin typeface="Amasis MT Pro" panose="02040504050005020304" pitchFamily="18" charset="-18"/>
              </a:rPr>
              <a:t> náklady na marketing,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i="1" dirty="0">
                <a:latin typeface="Amasis MT Pro" panose="02040504050005020304" pitchFamily="18" charset="-18"/>
              </a:rPr>
              <a:t> investiční náklady související s výrobkem.</a:t>
            </a: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endParaRPr lang="cs-CZ" sz="3500" dirty="0">
              <a:latin typeface="Amasis MT Pro" panose="02040504050005020304" pitchFamily="18" charset="-18"/>
            </a:endParaRPr>
          </a:p>
        </p:txBody>
      </p:sp>
      <p:pic>
        <p:nvPicPr>
          <p:cNvPr id="5" name="Obrázek 4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786613F1-1F81-4778-BFFF-4584D00F94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640" y="91144"/>
            <a:ext cx="1339561" cy="529164"/>
          </a:xfrm>
          <a:prstGeom prst="rect">
            <a:avLst/>
          </a:prstGeom>
        </p:spPr>
      </p:pic>
      <p:pic>
        <p:nvPicPr>
          <p:cNvPr id="7" name="Grafický objekt 6" descr="Odznak se souvislou výplní">
            <a:extLst>
              <a:ext uri="{FF2B5EF4-FFF2-40B4-BE49-F238E27FC236}">
                <a16:creationId xmlns:a16="http://schemas.microsoft.com/office/drawing/2014/main" id="{F5690879-812B-4E28-B169-D97D11385AA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83804" y="158649"/>
            <a:ext cx="1123074" cy="1123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2150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interiér&#10;&#10;Popis byl vytvořen automaticky">
            <a:extLst>
              <a:ext uri="{FF2B5EF4-FFF2-40B4-BE49-F238E27FC236}">
                <a16:creationId xmlns:a16="http://schemas.microsoft.com/office/drawing/2014/main" id="{C2EB5B1E-D02D-4B67-ADC6-B3C6CAE7C95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" r="5756"/>
          <a:stretch/>
        </p:blipFill>
        <p:spPr>
          <a:xfrm>
            <a:off x="-8860" y="-4985"/>
            <a:ext cx="12200860" cy="6862985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29A7D-6122-4A8B-8A0A-0BECAE4BB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6985" y="259512"/>
            <a:ext cx="11835015" cy="6038561"/>
          </a:xfrm>
        </p:spPr>
        <p:txBody>
          <a:bodyPr>
            <a:no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500" b="1" dirty="0">
                <a:latin typeface="Amasis MT Pro" panose="02040504050005020304" pitchFamily="18" charset="-18"/>
              </a:rPr>
              <a:t>2. </a:t>
            </a:r>
            <a:r>
              <a:rPr lang="cs-CZ" sz="3500" b="1" dirty="0" err="1">
                <a:latin typeface="Amasis MT Pro" panose="02040504050005020304" pitchFamily="18" charset="-18"/>
              </a:rPr>
              <a:t>Povýrobní</a:t>
            </a:r>
            <a:r>
              <a:rPr lang="cs-CZ" sz="3500" b="1" dirty="0">
                <a:latin typeface="Amasis MT Pro" panose="02040504050005020304" pitchFamily="18" charset="-18"/>
              </a:rPr>
              <a:t> náklady </a:t>
            </a:r>
            <a:r>
              <a:rPr lang="cs-CZ" sz="3500" dirty="0">
                <a:latin typeface="Amasis MT Pro" panose="02040504050005020304" pitchFamily="18" charset="-18"/>
              </a:rPr>
              <a:t>= náklady, které souvisejí s ukončením výroby daného výrobku.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dirty="0">
                <a:latin typeface="Amasis MT Pro" panose="02040504050005020304" pitchFamily="18" charset="-18"/>
              </a:rPr>
              <a:t> </a:t>
            </a:r>
            <a:r>
              <a:rPr lang="cs-CZ" sz="3500" i="1" dirty="0">
                <a:latin typeface="Amasis MT Pro" panose="02040504050005020304" pitchFamily="18" charset="-18"/>
              </a:rPr>
              <a:t>náklady na demontáž výrobní linky a souvisejícího zařízení,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i="1" dirty="0">
                <a:latin typeface="Amasis MT Pro" panose="02040504050005020304" pitchFamily="18" charset="-18"/>
              </a:rPr>
              <a:t> náklady na doprodej zásob,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i="1" dirty="0">
                <a:latin typeface="Amasis MT Pro" panose="02040504050005020304" pitchFamily="18" charset="-18"/>
              </a:rPr>
              <a:t> náklady na likvidaci zásob,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i="1" dirty="0">
                <a:latin typeface="Amasis MT Pro" panose="02040504050005020304" pitchFamily="18" charset="-18"/>
              </a:rPr>
              <a:t> náklady na zajištění reklamací,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i="1" dirty="0">
                <a:latin typeface="Amasis MT Pro" panose="02040504050005020304" pitchFamily="18" charset="-18"/>
              </a:rPr>
              <a:t> náklady na zajištění servisu pro vyrobené výrobky.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cs-CZ" sz="3500" dirty="0">
              <a:latin typeface="Amasis MT Pro" panose="02040504050005020304" pitchFamily="18" charset="-18"/>
            </a:endParaRPr>
          </a:p>
        </p:txBody>
      </p:sp>
      <p:pic>
        <p:nvPicPr>
          <p:cNvPr id="5" name="Obrázek 4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786613F1-1F81-4778-BFFF-4584D00F94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640" y="91144"/>
            <a:ext cx="1339561" cy="529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48872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interiér&#10;&#10;Popis byl vytvořen automaticky">
            <a:extLst>
              <a:ext uri="{FF2B5EF4-FFF2-40B4-BE49-F238E27FC236}">
                <a16:creationId xmlns:a16="http://schemas.microsoft.com/office/drawing/2014/main" id="{C2EB5B1E-D02D-4B67-ADC6-B3C6CAE7C95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" r="5756"/>
          <a:stretch/>
        </p:blipFill>
        <p:spPr>
          <a:xfrm>
            <a:off x="-8860" y="-4985"/>
            <a:ext cx="12200860" cy="6862985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29A7D-6122-4A8B-8A0A-0BECAE4BB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355" y="158649"/>
            <a:ext cx="11835015" cy="6038561"/>
          </a:xfrm>
        </p:spPr>
        <p:txBody>
          <a:bodyPr>
            <a:no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500" b="1" dirty="0">
                <a:latin typeface="Amasis MT Pro" panose="02040504050005020304" pitchFamily="18" charset="-18"/>
              </a:rPr>
              <a:t>	  FÁZE – ANALÝZA FAKTORŮ OVLIVŇUJÍCÍ</a:t>
            </a: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500" b="1" dirty="0">
                <a:latin typeface="Amasis MT Pro" panose="02040504050005020304" pitchFamily="18" charset="-18"/>
              </a:rPr>
              <a:t>	  NÁKLADY A VÝNOSY V PRŮBĚHU ŽIVOTNÍHO</a:t>
            </a: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500" b="1" dirty="0">
                <a:latin typeface="Amasis MT Pro" panose="02040504050005020304" pitchFamily="18" charset="-18"/>
              </a:rPr>
              <a:t>	  CYKLU VÝROBKU</a:t>
            </a:r>
            <a:endParaRPr lang="cs-CZ" sz="2000" b="1" dirty="0">
              <a:latin typeface="Amasis MT Pro" panose="02040504050005020304" pitchFamily="18" charset="-1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V rámci kalkulace životního cyklu výrobku je nutné počítat se všemi faktory, které mohou náklady a výnosy v dlouhém časovém období ovlivňovat.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i="1" dirty="0">
                <a:latin typeface="Amasis MT Pro" panose="02040504050005020304" pitchFamily="18" charset="-18"/>
              </a:rPr>
              <a:t> změna prodejní ceny,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i="1" dirty="0">
                <a:latin typeface="Amasis MT Pro" panose="02040504050005020304" pitchFamily="18" charset="-18"/>
              </a:rPr>
              <a:t> konstrukční změny,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i="1" dirty="0">
                <a:latin typeface="Amasis MT Pro" panose="02040504050005020304" pitchFamily="18" charset="-18"/>
              </a:rPr>
              <a:t> změny cen vstupů,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i="1" dirty="0">
                <a:latin typeface="Amasis MT Pro" panose="02040504050005020304" pitchFamily="18" charset="-18"/>
              </a:rPr>
              <a:t> změny měnových kurzů,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i="1" dirty="0">
                <a:latin typeface="Amasis MT Pro" panose="02040504050005020304" pitchFamily="18" charset="-18"/>
              </a:rPr>
              <a:t> změny legislativy,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i="1" dirty="0">
                <a:latin typeface="Amasis MT Pro" panose="02040504050005020304" pitchFamily="18" charset="-18"/>
              </a:rPr>
              <a:t> inflační změny.</a:t>
            </a:r>
          </a:p>
        </p:txBody>
      </p:sp>
      <p:pic>
        <p:nvPicPr>
          <p:cNvPr id="5" name="Obrázek 4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786613F1-1F81-4778-BFFF-4584D00F94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640" y="91144"/>
            <a:ext cx="1339561" cy="529164"/>
          </a:xfrm>
          <a:prstGeom prst="rect">
            <a:avLst/>
          </a:prstGeom>
        </p:spPr>
      </p:pic>
      <p:pic>
        <p:nvPicPr>
          <p:cNvPr id="6" name="Grafický objekt 5" descr="Odznak 3 se souvislou výplní">
            <a:extLst>
              <a:ext uri="{FF2B5EF4-FFF2-40B4-BE49-F238E27FC236}">
                <a16:creationId xmlns:a16="http://schemas.microsoft.com/office/drawing/2014/main" id="{F43A24EC-8F4C-4E8C-9DAB-4DD9B174A06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51188" y="158649"/>
            <a:ext cx="1039531" cy="1039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7282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interiér&#10;&#10;Popis byl vytvořen automaticky">
            <a:extLst>
              <a:ext uri="{FF2B5EF4-FFF2-40B4-BE49-F238E27FC236}">
                <a16:creationId xmlns:a16="http://schemas.microsoft.com/office/drawing/2014/main" id="{C2EB5B1E-D02D-4B67-ADC6-B3C6CAE7C95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" r="5756"/>
          <a:stretch/>
        </p:blipFill>
        <p:spPr>
          <a:xfrm>
            <a:off x="-8860" y="-4985"/>
            <a:ext cx="12200860" cy="6862985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29A7D-6122-4A8B-8A0A-0BECAE4BB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355" y="158649"/>
            <a:ext cx="11835015" cy="6038561"/>
          </a:xfrm>
        </p:spPr>
        <p:txBody>
          <a:bodyPr>
            <a:no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500" b="1" dirty="0">
                <a:latin typeface="Amasis MT Pro" panose="02040504050005020304" pitchFamily="18" charset="-18"/>
              </a:rPr>
              <a:t>Cílové náklady musí obsahovat: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dirty="0">
                <a:latin typeface="Amasis MT Pro" panose="02040504050005020304" pitchFamily="18" charset="-18"/>
              </a:rPr>
              <a:t> </a:t>
            </a:r>
            <a:r>
              <a:rPr lang="cs-CZ" sz="3500" b="1" dirty="0">
                <a:latin typeface="Amasis MT Pro" panose="02040504050005020304" pitchFamily="18" charset="-18"/>
              </a:rPr>
              <a:t>přímý materiál </a:t>
            </a:r>
            <a:r>
              <a:rPr lang="cs-CZ" sz="3500" dirty="0">
                <a:latin typeface="Amasis MT Pro" panose="02040504050005020304" pitchFamily="18" charset="-18"/>
              </a:rPr>
              <a:t>(jednicový) a náklady na polotovary, 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dirty="0">
                <a:latin typeface="Amasis MT Pro" panose="02040504050005020304" pitchFamily="18" charset="-18"/>
              </a:rPr>
              <a:t> </a:t>
            </a:r>
            <a:r>
              <a:rPr lang="cs-CZ" sz="3500" b="1" dirty="0">
                <a:latin typeface="Amasis MT Pro" panose="02040504050005020304" pitchFamily="18" charset="-18"/>
              </a:rPr>
              <a:t>přímé mzdy,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b="1" dirty="0">
                <a:latin typeface="Amasis MT Pro" panose="02040504050005020304" pitchFamily="18" charset="-18"/>
              </a:rPr>
              <a:t> ostatní přímé náklady, 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b="1" dirty="0">
                <a:latin typeface="Amasis MT Pro" panose="02040504050005020304" pitchFamily="18" charset="-18"/>
              </a:rPr>
              <a:t> režijní náklady podniku,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b="1" dirty="0">
                <a:latin typeface="Amasis MT Pro" panose="02040504050005020304" pitchFamily="18" charset="-18"/>
              </a:rPr>
              <a:t> bezpečností rezervu,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b="1" dirty="0">
                <a:latin typeface="Amasis MT Pro" panose="02040504050005020304" pitchFamily="18" charset="-18"/>
              </a:rPr>
              <a:t> odbytové náklady </a:t>
            </a:r>
            <a:r>
              <a:rPr lang="cs-CZ" sz="3500" dirty="0">
                <a:latin typeface="Amasis MT Pro" panose="02040504050005020304" pitchFamily="18" charset="-18"/>
              </a:rPr>
              <a:t>(marže prodejců),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dirty="0">
                <a:latin typeface="Amasis MT Pro" panose="02040504050005020304" pitchFamily="18" charset="-18"/>
              </a:rPr>
              <a:t> </a:t>
            </a:r>
            <a:r>
              <a:rPr lang="cs-CZ" sz="3500" b="1" dirty="0">
                <a:latin typeface="Amasis MT Pro" panose="02040504050005020304" pitchFamily="18" charset="-18"/>
              </a:rPr>
              <a:t>příspěvek na strategický marketing, 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b="1" dirty="0">
                <a:latin typeface="Amasis MT Pro" panose="02040504050005020304" pitchFamily="18" charset="-18"/>
              </a:rPr>
              <a:t> příspěvek na strategický výzkum a vývoj.</a:t>
            </a:r>
          </a:p>
        </p:txBody>
      </p:sp>
      <p:pic>
        <p:nvPicPr>
          <p:cNvPr id="5" name="Obrázek 4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786613F1-1F81-4778-BFFF-4584D00F94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640" y="91144"/>
            <a:ext cx="1339561" cy="529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9938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interiér&#10;&#10;Popis byl vytvořen automaticky">
            <a:extLst>
              <a:ext uri="{FF2B5EF4-FFF2-40B4-BE49-F238E27FC236}">
                <a16:creationId xmlns:a16="http://schemas.microsoft.com/office/drawing/2014/main" id="{C2EB5B1E-D02D-4B67-ADC6-B3C6CAE7C95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" r="5756"/>
          <a:stretch/>
        </p:blipFill>
        <p:spPr>
          <a:xfrm>
            <a:off x="-8860" y="-4985"/>
            <a:ext cx="12200860" cy="6862985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29A7D-6122-4A8B-8A0A-0BECAE4BB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847" y="177175"/>
            <a:ext cx="11598245" cy="6038561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Až 90 % nákladů je řízeno v předvýrobních etapách.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V okamžiku výroby existuje je omezené množství nákladů, které se dají řídit a ovlivňovat.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Výrobní etapa souvisí s operativním řízením nákladů.</a:t>
            </a: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endParaRPr lang="cs-CZ" sz="2000" dirty="0">
              <a:latin typeface="Amasis MT Pro" panose="02040504050005020304" pitchFamily="18" charset="-1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b="1" dirty="0">
                <a:latin typeface="Amasis MT Pro" panose="02040504050005020304" pitchFamily="18" charset="-18"/>
              </a:rPr>
              <a:t>Náklady v průběhu životního cyklu výrobku: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dirty="0">
                <a:latin typeface="Amasis MT Pro" panose="02040504050005020304" pitchFamily="18" charset="-18"/>
              </a:rPr>
              <a:t> </a:t>
            </a:r>
            <a:r>
              <a:rPr lang="cs-CZ" sz="3500" b="1" dirty="0">
                <a:latin typeface="Amasis MT Pro" panose="02040504050005020304" pitchFamily="18" charset="-18"/>
              </a:rPr>
              <a:t>náklady spojené s předvýrobními aktivitami,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b="1" dirty="0">
                <a:latin typeface="Amasis MT Pro" panose="02040504050005020304" pitchFamily="18" charset="-18"/>
              </a:rPr>
              <a:t> náklady spojené s výrobou,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b="1" dirty="0">
                <a:latin typeface="Amasis MT Pro" panose="02040504050005020304" pitchFamily="18" charset="-18"/>
              </a:rPr>
              <a:t> náklady po výrobní </a:t>
            </a:r>
            <a:r>
              <a:rPr lang="cs-CZ" sz="3500" dirty="0">
                <a:latin typeface="Amasis MT Pro" panose="02040504050005020304" pitchFamily="18" charset="-18"/>
              </a:rPr>
              <a:t>(demontáž technologii, likvidace skladových zásob).</a:t>
            </a:r>
          </a:p>
        </p:txBody>
      </p:sp>
      <p:pic>
        <p:nvPicPr>
          <p:cNvPr id="5" name="Obrázek 4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786613F1-1F81-4778-BFFF-4584D00F94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640" y="91144"/>
            <a:ext cx="1339561" cy="529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1339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interiér&#10;&#10;Popis byl vytvořen automaticky">
            <a:extLst>
              <a:ext uri="{FF2B5EF4-FFF2-40B4-BE49-F238E27FC236}">
                <a16:creationId xmlns:a16="http://schemas.microsoft.com/office/drawing/2014/main" id="{C2EB5B1E-D02D-4B67-ADC6-B3C6CAE7C95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" r="5756"/>
          <a:stretch/>
        </p:blipFill>
        <p:spPr>
          <a:xfrm>
            <a:off x="-8860" y="-4985"/>
            <a:ext cx="12200860" cy="6862985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29A7D-6122-4A8B-8A0A-0BECAE4BB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185" y="231884"/>
            <a:ext cx="11835015" cy="6038561"/>
          </a:xfrm>
        </p:spPr>
        <p:txBody>
          <a:bodyPr>
            <a:no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500" b="1" dirty="0">
                <a:latin typeface="Amasis MT Pro" panose="02040504050005020304" pitchFamily="18" charset="-18"/>
              </a:rPr>
              <a:t>PODSTATA ŘÍZENÍ NÁKLADŮ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Podstatou nákladového řízení je tvorba postupů, které vedou ke snižování nákladů během celého životního cyklu výkonů a výrobků.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b="1" dirty="0">
                <a:latin typeface="Amasis MT Pro" panose="02040504050005020304" pitchFamily="18" charset="-18"/>
              </a:rPr>
              <a:t>K tomu nám slouží dvě metody strategického řízení manažerského účetnictví: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dirty="0">
                <a:latin typeface="Amasis MT Pro" panose="02040504050005020304" pitchFamily="18" charset="-18"/>
              </a:rPr>
              <a:t> </a:t>
            </a:r>
            <a:r>
              <a:rPr lang="cs-CZ" sz="3500" b="1" dirty="0">
                <a:latin typeface="Amasis MT Pro" panose="02040504050005020304" pitchFamily="18" charset="-18"/>
              </a:rPr>
              <a:t>kalkulace cílových nákladů </a:t>
            </a:r>
            <a:r>
              <a:rPr lang="cs-CZ" sz="3500" dirty="0">
                <a:latin typeface="Amasis MT Pro" panose="02040504050005020304" pitchFamily="18" charset="-18"/>
              </a:rPr>
              <a:t>(„</a:t>
            </a:r>
            <a:r>
              <a:rPr lang="cs-CZ" sz="3500" dirty="0" err="1">
                <a:latin typeface="Amasis MT Pro" panose="02040504050005020304" pitchFamily="18" charset="-18"/>
              </a:rPr>
              <a:t>target</a:t>
            </a:r>
            <a:r>
              <a:rPr lang="cs-CZ" sz="3500" dirty="0">
                <a:latin typeface="Amasis MT Pro" panose="02040504050005020304" pitchFamily="18" charset="-18"/>
              </a:rPr>
              <a:t> </a:t>
            </a:r>
            <a:r>
              <a:rPr lang="cs-CZ" sz="3500" dirty="0" err="1">
                <a:latin typeface="Amasis MT Pro" panose="02040504050005020304" pitchFamily="18" charset="-18"/>
              </a:rPr>
              <a:t>costing</a:t>
            </a:r>
            <a:r>
              <a:rPr lang="cs-CZ" sz="3500" dirty="0">
                <a:latin typeface="Amasis MT Pro" panose="02040504050005020304" pitchFamily="18" charset="-18"/>
              </a:rPr>
              <a:t>“),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dirty="0">
                <a:latin typeface="Amasis MT Pro" panose="02040504050005020304" pitchFamily="18" charset="-18"/>
              </a:rPr>
              <a:t> </a:t>
            </a:r>
            <a:r>
              <a:rPr lang="cs-CZ" sz="3500" b="1" dirty="0">
                <a:latin typeface="Amasis MT Pro" panose="02040504050005020304" pitchFamily="18" charset="-18"/>
              </a:rPr>
              <a:t>kalkulace životního cyklu výrobku </a:t>
            </a:r>
            <a:r>
              <a:rPr lang="cs-CZ" sz="3500" dirty="0">
                <a:latin typeface="Amasis MT Pro" panose="02040504050005020304" pitchFamily="18" charset="-18"/>
              </a:rPr>
              <a:t>(„</a:t>
            </a:r>
            <a:r>
              <a:rPr lang="cs-CZ" sz="3500" dirty="0" err="1">
                <a:latin typeface="Amasis MT Pro" panose="02040504050005020304" pitchFamily="18" charset="-18"/>
              </a:rPr>
              <a:t>life</a:t>
            </a:r>
            <a:r>
              <a:rPr lang="cs-CZ" sz="3500" dirty="0">
                <a:latin typeface="Amasis MT Pro" panose="02040504050005020304" pitchFamily="18" charset="-18"/>
              </a:rPr>
              <a:t> </a:t>
            </a:r>
            <a:r>
              <a:rPr lang="cs-CZ" sz="3500" dirty="0" err="1">
                <a:latin typeface="Amasis MT Pro" panose="02040504050005020304" pitchFamily="18" charset="-18"/>
              </a:rPr>
              <a:t>cycle</a:t>
            </a:r>
            <a:r>
              <a:rPr lang="cs-CZ" sz="3500" dirty="0">
                <a:latin typeface="Amasis MT Pro" panose="02040504050005020304" pitchFamily="18" charset="-18"/>
              </a:rPr>
              <a:t> </a:t>
            </a:r>
            <a:r>
              <a:rPr lang="cs-CZ" sz="3500" dirty="0" err="1">
                <a:latin typeface="Amasis MT Pro" panose="02040504050005020304" pitchFamily="18" charset="-18"/>
              </a:rPr>
              <a:t>costing</a:t>
            </a:r>
            <a:r>
              <a:rPr lang="cs-CZ" sz="3500" dirty="0">
                <a:latin typeface="Amasis MT Pro" panose="02040504050005020304" pitchFamily="18" charset="-18"/>
              </a:rPr>
              <a:t>“).</a:t>
            </a:r>
          </a:p>
        </p:txBody>
      </p:sp>
      <p:pic>
        <p:nvPicPr>
          <p:cNvPr id="5" name="Obrázek 4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786613F1-1F81-4778-BFFF-4584D00F94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640" y="91144"/>
            <a:ext cx="1339561" cy="529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3771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interiér&#10;&#10;Popis byl vytvořen automaticky">
            <a:extLst>
              <a:ext uri="{FF2B5EF4-FFF2-40B4-BE49-F238E27FC236}">
                <a16:creationId xmlns:a16="http://schemas.microsoft.com/office/drawing/2014/main" id="{C2EB5B1E-D02D-4B67-ADC6-B3C6CAE7C95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" r="5756"/>
          <a:stretch/>
        </p:blipFill>
        <p:spPr>
          <a:xfrm>
            <a:off x="-8860" y="-4985"/>
            <a:ext cx="12200860" cy="6862985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29A7D-6122-4A8B-8A0A-0BECAE4BB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185" y="231884"/>
            <a:ext cx="11835015" cy="6038561"/>
          </a:xfrm>
        </p:spPr>
        <p:txBody>
          <a:bodyPr>
            <a:no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500" b="1" dirty="0">
                <a:ln w="19050"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masis MT Pro" panose="02040504050005020304" pitchFamily="18" charset="-18"/>
              </a:rPr>
              <a:t>KALKULACE CÍLOVÝCH NÁKLADŮ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Nejrozšířenější metoda strategického manažerského početnictví.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 Principy metody byly využívány v Baťových závodech, ale samotný vznik metody je od roku 1965 ve firmě Toyota.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 Činnost, při které je cílem prověřit všechny možnosti snížení nákladů v rámci výzkumu, vývoje a přípravy prototypu (vzorku, prvního kusu).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Výsledkem této činnosti je návrh výrobky, který splňuje očekávání zákazníků a jehož výrobní náklady a cena zajistí požadovaný zisk.</a:t>
            </a:r>
          </a:p>
        </p:txBody>
      </p:sp>
      <p:pic>
        <p:nvPicPr>
          <p:cNvPr id="5" name="Obrázek 4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786613F1-1F81-4778-BFFF-4584D00F94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640" y="91144"/>
            <a:ext cx="1339561" cy="529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17157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interiér&#10;&#10;Popis byl vytvořen automaticky">
            <a:extLst>
              <a:ext uri="{FF2B5EF4-FFF2-40B4-BE49-F238E27FC236}">
                <a16:creationId xmlns:a16="http://schemas.microsoft.com/office/drawing/2014/main" id="{C2EB5B1E-D02D-4B67-ADC6-B3C6CAE7C95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" r="5756"/>
          <a:stretch/>
        </p:blipFill>
        <p:spPr>
          <a:xfrm>
            <a:off x="-8860" y="-4985"/>
            <a:ext cx="12200860" cy="6862985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29A7D-6122-4A8B-8A0A-0BECAE4BB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186" y="231884"/>
            <a:ext cx="11282138" cy="6038561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Pro aplikaci metody cílových nákladů je výchozím bodem tržní cena pro plánovaný výrobek.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Metoda je orientovaná na zákazníka.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Plánování nákladů je od fáze vývoje a konstrukce,      ovlivňují se náklady v předvýrobních fázích.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Kalkulace klade důraz na </a:t>
            </a:r>
            <a:r>
              <a:rPr lang="cs-CZ" sz="3500" dirty="0" err="1">
                <a:latin typeface="Amasis MT Pro" panose="02040504050005020304" pitchFamily="18" charset="-18"/>
              </a:rPr>
              <a:t>komunik</a:t>
            </a:r>
            <a:endParaRPr lang="cs-CZ" sz="3500" dirty="0">
              <a:latin typeface="Amasis MT Pro" panose="02040504050005020304" pitchFamily="18" charset="-18"/>
            </a:endParaRPr>
          </a:p>
        </p:txBody>
      </p:sp>
      <p:pic>
        <p:nvPicPr>
          <p:cNvPr id="5" name="Obrázek 4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786613F1-1F81-4778-BFFF-4584D00F94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640" y="91144"/>
            <a:ext cx="1339561" cy="529164"/>
          </a:xfrm>
          <a:prstGeom prst="rect">
            <a:avLst/>
          </a:prstGeom>
        </p:spPr>
      </p:pic>
      <p:sp>
        <p:nvSpPr>
          <p:cNvPr id="6" name="Šipka: doprava 5">
            <a:extLst>
              <a:ext uri="{FF2B5EF4-FFF2-40B4-BE49-F238E27FC236}">
                <a16:creationId xmlns:a16="http://schemas.microsoft.com/office/drawing/2014/main" id="{A314A18B-96CB-4B09-8DFC-A6BF097299DB}"/>
              </a:ext>
            </a:extLst>
          </p:cNvPr>
          <p:cNvSpPr/>
          <p:nvPr/>
        </p:nvSpPr>
        <p:spPr>
          <a:xfrm>
            <a:off x="10191260" y="1992924"/>
            <a:ext cx="656493" cy="398584"/>
          </a:xfrm>
          <a:prstGeom prst="rightArrow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 w="28575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45639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interiér&#10;&#10;Popis byl vytvořen automaticky">
            <a:extLst>
              <a:ext uri="{FF2B5EF4-FFF2-40B4-BE49-F238E27FC236}">
                <a16:creationId xmlns:a16="http://schemas.microsoft.com/office/drawing/2014/main" id="{C2EB5B1E-D02D-4B67-ADC6-B3C6CAE7C95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" r="5756"/>
          <a:stretch/>
        </p:blipFill>
        <p:spPr>
          <a:xfrm>
            <a:off x="-8860" y="-4985"/>
            <a:ext cx="12200860" cy="6862985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29A7D-6122-4A8B-8A0A-0BECAE4BB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185" y="231884"/>
            <a:ext cx="11835015" cy="6038561"/>
          </a:xfrm>
        </p:spPr>
        <p:txBody>
          <a:bodyPr>
            <a:no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4000" b="1" dirty="0">
                <a:latin typeface="Amasis MT Pro" panose="02040504050005020304" pitchFamily="18" charset="-18"/>
              </a:rPr>
              <a:t>POSTUP TVORBY KALKULACE CÍLOVÝCH NÁKLADŮ</a:t>
            </a: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endParaRPr lang="cs-CZ" sz="3500" dirty="0">
              <a:latin typeface="Amasis MT Pro" panose="02040504050005020304" pitchFamily="18" charset="-18"/>
            </a:endParaRPr>
          </a:p>
        </p:txBody>
      </p:sp>
      <p:pic>
        <p:nvPicPr>
          <p:cNvPr id="5" name="Obrázek 4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786613F1-1F81-4778-BFFF-4584D00F94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640" y="91144"/>
            <a:ext cx="1339561" cy="529164"/>
          </a:xfrm>
          <a:prstGeom prst="rect">
            <a:avLst/>
          </a:prstGeom>
        </p:spPr>
      </p:pic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9675E102-7374-4F96-9E3F-CBFA9B073FC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13898232"/>
              </p:ext>
            </p:extLst>
          </p:nvPr>
        </p:nvGraphicFramePr>
        <p:xfrm>
          <a:off x="366800" y="1624850"/>
          <a:ext cx="11449539" cy="46455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6" name="TextovéPole 5">
            <a:extLst>
              <a:ext uri="{FF2B5EF4-FFF2-40B4-BE49-F238E27FC236}">
                <a16:creationId xmlns:a16="http://schemas.microsoft.com/office/drawing/2014/main" id="{8056FF75-4102-4DF1-A2D5-A41CD6741301}"/>
              </a:ext>
            </a:extLst>
          </p:cNvPr>
          <p:cNvSpPr txBox="1"/>
          <p:nvPr/>
        </p:nvSpPr>
        <p:spPr>
          <a:xfrm>
            <a:off x="898769" y="3226452"/>
            <a:ext cx="13286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latin typeface="Amasis MT Pro" panose="02040504050005020304" pitchFamily="18" charset="-18"/>
              </a:rPr>
              <a:t>1. ETAPA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2E02605A-1887-42E3-B853-6D1D13EF458F}"/>
              </a:ext>
            </a:extLst>
          </p:cNvPr>
          <p:cNvSpPr txBox="1"/>
          <p:nvPr/>
        </p:nvSpPr>
        <p:spPr>
          <a:xfrm>
            <a:off x="3216031" y="4230729"/>
            <a:ext cx="13286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latin typeface="Amasis MT Pro" panose="02040504050005020304" pitchFamily="18" charset="-18"/>
              </a:rPr>
              <a:t>2. ETAPA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38C892B5-FE07-4674-B399-D14C29C6FABC}"/>
              </a:ext>
            </a:extLst>
          </p:cNvPr>
          <p:cNvSpPr txBox="1"/>
          <p:nvPr/>
        </p:nvSpPr>
        <p:spPr>
          <a:xfrm>
            <a:off x="5693246" y="3251164"/>
            <a:ext cx="13286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latin typeface="Amasis MT Pro" panose="02040504050005020304" pitchFamily="18" charset="-18"/>
              </a:rPr>
              <a:t>3. ETAPA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1A9D35C2-D0B2-42E4-9D6F-2AA3CD0D0E39}"/>
              </a:ext>
            </a:extLst>
          </p:cNvPr>
          <p:cNvSpPr txBox="1"/>
          <p:nvPr/>
        </p:nvSpPr>
        <p:spPr>
          <a:xfrm>
            <a:off x="8577384" y="4230729"/>
            <a:ext cx="13286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latin typeface="Amasis MT Pro" panose="02040504050005020304" pitchFamily="18" charset="-18"/>
              </a:rPr>
              <a:t>4. ETAPA</a:t>
            </a:r>
          </a:p>
        </p:txBody>
      </p:sp>
    </p:spTree>
    <p:extLst>
      <p:ext uri="{BB962C8B-B14F-4D97-AF65-F5344CB8AC3E}">
        <p14:creationId xmlns:p14="http://schemas.microsoft.com/office/powerpoint/2010/main" val="13912953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interiér&#10;&#10;Popis byl vytvořen automaticky">
            <a:extLst>
              <a:ext uri="{FF2B5EF4-FFF2-40B4-BE49-F238E27FC236}">
                <a16:creationId xmlns:a16="http://schemas.microsoft.com/office/drawing/2014/main" id="{C2EB5B1E-D02D-4B67-ADC6-B3C6CAE7C95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" r="5756"/>
          <a:stretch/>
        </p:blipFill>
        <p:spPr>
          <a:xfrm>
            <a:off x="-8860" y="-4985"/>
            <a:ext cx="12200860" cy="6862985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29A7D-6122-4A8B-8A0A-0BECAE4BB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062" y="221172"/>
            <a:ext cx="11835015" cy="6038561"/>
          </a:xfrm>
        </p:spPr>
        <p:txBody>
          <a:bodyPr>
            <a:no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endParaRPr lang="cs-CZ" sz="2000" b="1" dirty="0">
              <a:latin typeface="Amasis MT Pro" panose="02040504050005020304" pitchFamily="18" charset="-18"/>
            </a:endParaRP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500" b="1" dirty="0">
                <a:latin typeface="Amasis MT Pro" panose="02040504050005020304" pitchFamily="18" charset="-18"/>
              </a:rPr>
              <a:t>	  ETAPA - STANOVENÍ CÍLOVÝCH NÁKLADŮ</a:t>
            </a: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endParaRPr lang="cs-CZ" sz="2000" b="1" dirty="0">
              <a:latin typeface="Amasis MT Pro" panose="02040504050005020304" pitchFamily="18" charset="-18"/>
            </a:endParaRPr>
          </a:p>
          <a:p>
            <a:pPr marL="514350" indent="-514350" algn="l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cs-CZ" sz="3500" b="1" dirty="0">
                <a:latin typeface="Amasis MT Pro" panose="02040504050005020304" pitchFamily="18" charset="-18"/>
              </a:rPr>
              <a:t>Stanovení cílové ceny produktu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Záleží na tom, zda se jedná o nový výrobek nebo jen částečně inovovaný výrobek.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Drobné inovace ovlivňují cenu minimálně. 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Při novém výrobku musí být cena nastavena na vyšší úroveň, ať zůstane prostor pro budoucí možnost snižování ceny.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Důležitým parametrem, který ovlivňuje cenu výrobku jsou ceny podobných konkurenčních výrobků.</a:t>
            </a:r>
          </a:p>
        </p:txBody>
      </p:sp>
      <p:pic>
        <p:nvPicPr>
          <p:cNvPr id="5" name="Obrázek 4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786613F1-1F81-4778-BFFF-4584D00F94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640" y="91144"/>
            <a:ext cx="1339561" cy="529164"/>
          </a:xfrm>
          <a:prstGeom prst="rect">
            <a:avLst/>
          </a:prstGeom>
        </p:spPr>
      </p:pic>
      <p:pic>
        <p:nvPicPr>
          <p:cNvPr id="6" name="Grafický objekt 5" descr="Odznak 1 se souvislou výplní">
            <a:extLst>
              <a:ext uri="{FF2B5EF4-FFF2-40B4-BE49-F238E27FC236}">
                <a16:creationId xmlns:a16="http://schemas.microsoft.com/office/drawing/2014/main" id="{43BCB05D-EBA9-414D-86F2-84BE44F129E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5800" y="134049"/>
            <a:ext cx="1219816" cy="1219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20051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3364</TotalTime>
  <Words>1299</Words>
  <Application>Microsoft Office PowerPoint</Application>
  <PresentationFormat>Širokoúhlá obrazovka</PresentationFormat>
  <Paragraphs>171</Paragraphs>
  <Slides>22</Slides>
  <Notes>21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9" baseType="lpstr">
      <vt:lpstr>Amasis MT Pro</vt:lpstr>
      <vt:lpstr>Amasis MT Pro Medium</vt:lpstr>
      <vt:lpstr>Arial</vt:lpstr>
      <vt:lpstr>Calibri</vt:lpstr>
      <vt:lpstr>Calibri Light</vt:lpstr>
      <vt:lpstr>Wingdings</vt:lpstr>
      <vt:lpstr>Motiv Office</vt:lpstr>
      <vt:lpstr>11. ŘÍZENÍ NÁKLADŮ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CENOTVORBA A CENOVÁ STRATEGIE</dc:title>
  <dc:creator>Prachařová Lenka</dc:creator>
  <cp:lastModifiedBy>Prachařová Lenka</cp:lastModifiedBy>
  <cp:revision>296</cp:revision>
  <dcterms:created xsi:type="dcterms:W3CDTF">2022-01-10T10:45:06Z</dcterms:created>
  <dcterms:modified xsi:type="dcterms:W3CDTF">2022-05-10T05:33:54Z</dcterms:modified>
</cp:coreProperties>
</file>