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1" r:id="rId8"/>
    <p:sldId id="272" r:id="rId9"/>
    <p:sldId id="262" r:id="rId10"/>
    <p:sldId id="263" r:id="rId11"/>
    <p:sldId id="273" r:id="rId12"/>
    <p:sldId id="264" r:id="rId13"/>
    <p:sldId id="288" r:id="rId14"/>
    <p:sldId id="274" r:id="rId15"/>
    <p:sldId id="275" r:id="rId16"/>
    <p:sldId id="286" r:id="rId17"/>
    <p:sldId id="287" r:id="rId18"/>
    <p:sldId id="265" r:id="rId19"/>
    <p:sldId id="266" r:id="rId20"/>
    <p:sldId id="267" r:id="rId21"/>
    <p:sldId id="276" r:id="rId22"/>
    <p:sldId id="277" r:id="rId23"/>
    <p:sldId id="279" r:id="rId24"/>
    <p:sldId id="280" r:id="rId25"/>
    <p:sldId id="284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Microsoft_Excelu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žiakov</a:t>
            </a:r>
            <a:r>
              <a:rPr lang="en-US" dirty="0"/>
              <a:t>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žáků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Výborně </c:v>
                </c:pt>
                <c:pt idx="1">
                  <c:v>Chvalitebně </c:v>
                </c:pt>
                <c:pt idx="2">
                  <c:v>Dobře </c:v>
                </c:pt>
                <c:pt idx="3">
                  <c:v>Dostatečně </c:v>
                </c:pt>
                <c:pt idx="4">
                  <c:v>Nedostatečně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2-DB47-9E35-A629B0E2D0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097600"/>
        <c:axId val="57096832"/>
        <c:axId val="0"/>
      </c:bar3DChart>
      <c:catAx>
        <c:axId val="5309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096832"/>
        <c:crosses val="autoZero"/>
        <c:auto val="1"/>
        <c:lblAlgn val="ctr"/>
        <c:lblOffset val="100"/>
        <c:noMultiLvlLbl val="0"/>
      </c:catAx>
      <c:valAx>
        <c:axId val="5709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9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Štatistika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Paulína Jašková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0796"/>
          </a:xfrm>
        </p:spPr>
        <p:txBody>
          <a:bodyPr/>
          <a:lstStyle/>
          <a:p>
            <a:r>
              <a:rPr lang="cs-CZ" dirty="0"/>
              <a:t>Charakteristiky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s </a:t>
            </a:r>
            <a:r>
              <a:rPr lang="cs-CZ" dirty="0" err="1"/>
              <a:t>jedným</a:t>
            </a:r>
            <a:r>
              <a:rPr lang="cs-CZ" dirty="0"/>
              <a:t> </a:t>
            </a:r>
            <a:r>
              <a:rPr lang="cs-CZ" dirty="0" err="1"/>
              <a:t>argumentom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71649"/>
            <a:ext cx="8064000" cy="4135179"/>
          </a:xfrm>
        </p:spPr>
        <p:txBody>
          <a:bodyPr/>
          <a:lstStyle/>
          <a:p>
            <a:r>
              <a:rPr lang="cs-CZ" dirty="0"/>
              <a:t>charakteristiky polohy</a:t>
            </a:r>
          </a:p>
          <a:p>
            <a:pPr lvl="1"/>
            <a:r>
              <a:rPr lang="cs-CZ" dirty="0" err="1"/>
              <a:t>stredná</a:t>
            </a:r>
            <a:r>
              <a:rPr lang="cs-CZ" dirty="0"/>
              <a:t> hodnota</a:t>
            </a:r>
          </a:p>
          <a:p>
            <a:pPr lvl="1"/>
            <a:r>
              <a:rPr lang="cs-CZ" dirty="0"/>
              <a:t>modus</a:t>
            </a:r>
          </a:p>
          <a:p>
            <a:pPr lvl="1"/>
            <a:r>
              <a:rPr lang="cs-CZ" dirty="0"/>
              <a:t>medián</a:t>
            </a:r>
          </a:p>
          <a:p>
            <a:pPr lvl="1"/>
            <a:r>
              <a:rPr lang="cs-CZ" dirty="0"/>
              <a:t>kvantily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dirty="0"/>
              <a:t>Aritmetický </a:t>
            </a:r>
            <a:r>
              <a:rPr lang="cs-CZ" dirty="0" err="1"/>
              <a:t>priemer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19200"/>
            <a:ext cx="8215380" cy="4687629"/>
          </a:xfrm>
        </p:spPr>
        <p:txBody>
          <a:bodyPr/>
          <a:lstStyle/>
          <a:p>
            <a:r>
              <a:rPr lang="cs-CZ" dirty="0"/>
              <a:t>Aritmetický </a:t>
            </a:r>
            <a:r>
              <a:rPr lang="cs-CZ" dirty="0" err="1"/>
              <a:t>priemer</a:t>
            </a:r>
            <a:r>
              <a:rPr lang="cs-CZ" dirty="0"/>
              <a:t> sledovaných </a:t>
            </a:r>
            <a:r>
              <a:rPr lang="cs-CZ" dirty="0" err="1"/>
              <a:t>hodnôt</a:t>
            </a:r>
            <a:r>
              <a:rPr lang="cs-CZ" dirty="0"/>
              <a:t> – </a:t>
            </a:r>
            <a:r>
              <a:rPr lang="cs-CZ" dirty="0" err="1"/>
              <a:t>napr</a:t>
            </a:r>
            <a:r>
              <a:rPr lang="cs-CZ" dirty="0"/>
              <a:t>. mzdy.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						</a:t>
            </a:r>
            <a:r>
              <a:rPr lang="cs-CZ" dirty="0" err="1"/>
              <a:t>Celkom</a:t>
            </a:r>
            <a:r>
              <a:rPr lang="cs-CZ" dirty="0"/>
              <a:t> mzdy 297 000,- Kč</a:t>
            </a:r>
          </a:p>
          <a:p>
            <a:pPr>
              <a:buNone/>
            </a:pPr>
            <a:r>
              <a:rPr lang="cs-CZ" dirty="0"/>
              <a:t>						Počet </a:t>
            </a:r>
            <a:r>
              <a:rPr lang="cs-CZ" dirty="0" err="1"/>
              <a:t>zaměstnancov</a:t>
            </a:r>
            <a:r>
              <a:rPr lang="cs-CZ" dirty="0"/>
              <a:t> 11</a:t>
            </a:r>
          </a:p>
          <a:p>
            <a:pPr>
              <a:buNone/>
            </a:pPr>
            <a:r>
              <a:rPr lang="cs-CZ" dirty="0"/>
              <a:t>						</a:t>
            </a:r>
            <a:r>
              <a:rPr lang="cs-CZ" dirty="0" err="1"/>
              <a:t>Priemerná</a:t>
            </a:r>
            <a:r>
              <a:rPr lang="cs-CZ" dirty="0"/>
              <a:t> mzda 27 000,- Kč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				PROBLÉM – </a:t>
            </a:r>
            <a:r>
              <a:rPr lang="cs-CZ" dirty="0" err="1"/>
              <a:t>citlivosť</a:t>
            </a:r>
            <a:r>
              <a:rPr lang="cs-CZ" dirty="0"/>
              <a:t> na </a:t>
            </a:r>
            <a:r>
              <a:rPr lang="cs-CZ" dirty="0" err="1"/>
              <a:t>extrémne</a:t>
            </a:r>
            <a:r>
              <a:rPr lang="cs-CZ" dirty="0"/>
              <a:t> hodnoty</a:t>
            </a:r>
          </a:p>
          <a:p>
            <a:pPr>
              <a:buNone/>
            </a:pPr>
            <a:r>
              <a:rPr lang="cs-CZ" dirty="0"/>
              <a:t>						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priemerný</a:t>
            </a:r>
            <a:r>
              <a:rPr lang="cs-CZ" dirty="0"/>
              <a:t> plat bez Jana je…</a:t>
            </a:r>
          </a:p>
          <a:p>
            <a:pPr>
              <a:buNone/>
            </a:pPr>
            <a:r>
              <a:rPr lang="cs-CZ" dirty="0"/>
              <a:t>						len 21 200,- Kč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85276"/>
              </p:ext>
            </p:extLst>
          </p:nvPr>
        </p:nvGraphicFramePr>
        <p:xfrm>
          <a:off x="685800" y="1692275"/>
          <a:ext cx="231457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Meno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Mzda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Tomáš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Martin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Jiří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Miroslav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Lenka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Ondřej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Lukáš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Petra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Josef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210824"/>
            <a:ext cx="8064000" cy="1320796"/>
          </a:xfrm>
        </p:spPr>
        <p:txBody>
          <a:bodyPr/>
          <a:lstStyle/>
          <a:p>
            <a:r>
              <a:rPr lang="cs-CZ" dirty="0"/>
              <a:t>Charakteristiky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s </a:t>
            </a:r>
            <a:r>
              <a:rPr lang="cs-CZ" dirty="0" err="1"/>
              <a:t>jedným</a:t>
            </a:r>
            <a:r>
              <a:rPr lang="cs-CZ" dirty="0"/>
              <a:t> </a:t>
            </a:r>
            <a:r>
              <a:rPr lang="cs-CZ" dirty="0" err="1"/>
              <a:t>argumentom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9575" y="1531620"/>
            <a:ext cx="8467725" cy="4663441"/>
          </a:xfrm>
        </p:spPr>
        <p:txBody>
          <a:bodyPr>
            <a:normAutofit/>
          </a:bodyPr>
          <a:lstStyle/>
          <a:p>
            <a:r>
              <a:rPr lang="cs-CZ" b="1" dirty="0"/>
              <a:t>Empirická </a:t>
            </a:r>
            <a:r>
              <a:rPr lang="cs-CZ" b="1" dirty="0" err="1"/>
              <a:t>stredná</a:t>
            </a:r>
            <a:r>
              <a:rPr lang="cs-CZ" b="1" dirty="0"/>
              <a:t> hodnota</a:t>
            </a:r>
            <a:r>
              <a:rPr lang="cs-CZ" dirty="0"/>
              <a:t> je </a:t>
            </a:r>
          </a:p>
          <a:p>
            <a:endParaRPr lang="cs-CZ" dirty="0"/>
          </a:p>
          <a:p>
            <a:r>
              <a:rPr lang="cs-CZ" b="1" dirty="0"/>
              <a:t>Modus</a:t>
            </a:r>
            <a:r>
              <a:rPr lang="cs-CZ" dirty="0"/>
              <a:t>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</a:t>
            </a:r>
            <a:r>
              <a:rPr lang="cs-CZ" i="1" dirty="0" err="1"/>
              <a:t>Mod</a:t>
            </a:r>
            <a:r>
              <a:rPr lang="cs-CZ" i="1" dirty="0"/>
              <a:t>(x) </a:t>
            </a:r>
          </a:p>
          <a:p>
            <a:pPr lvl="1"/>
            <a:r>
              <a:rPr lang="cs-CZ" dirty="0"/>
              <a:t>hodnota argumentu 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/>
              <a:t>ktorá</a:t>
            </a:r>
            <a:r>
              <a:rPr lang="cs-CZ" dirty="0"/>
              <a:t> má </a:t>
            </a:r>
            <a:r>
              <a:rPr lang="cs-CZ" dirty="0" err="1"/>
              <a:t>najväčšiu</a:t>
            </a:r>
            <a:r>
              <a:rPr lang="cs-CZ" dirty="0"/>
              <a:t> </a:t>
            </a:r>
            <a:r>
              <a:rPr lang="cs-CZ" dirty="0" err="1"/>
              <a:t>absolútnu</a:t>
            </a:r>
            <a:r>
              <a:rPr lang="cs-CZ" dirty="0"/>
              <a:t> </a:t>
            </a:r>
            <a:r>
              <a:rPr lang="cs-CZ" dirty="0" err="1"/>
              <a:t>četnosť</a:t>
            </a:r>
            <a:endParaRPr lang="cs-CZ" dirty="0"/>
          </a:p>
          <a:p>
            <a:pPr marL="342891" lvl="1" indent="0">
              <a:buNone/>
            </a:pPr>
            <a:endParaRPr lang="cs-CZ" dirty="0"/>
          </a:p>
          <a:p>
            <a:r>
              <a:rPr lang="cs-CZ" b="1" dirty="0"/>
              <a:t>Medián</a:t>
            </a:r>
            <a:r>
              <a:rPr lang="cs-CZ" dirty="0"/>
              <a:t>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</a:t>
            </a:r>
            <a:r>
              <a:rPr lang="cs-CZ" i="1" dirty="0"/>
              <a:t>Med(x)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hodnota argumentu X, </a:t>
            </a:r>
            <a:r>
              <a:rPr lang="cs-CZ" dirty="0" err="1"/>
              <a:t>ktorá</a:t>
            </a:r>
            <a:r>
              <a:rPr lang="cs-CZ" dirty="0"/>
              <a:t> </a:t>
            </a:r>
            <a:r>
              <a:rPr lang="cs-CZ" dirty="0" err="1"/>
              <a:t>rozdeluje</a:t>
            </a:r>
            <a:r>
              <a:rPr lang="cs-CZ" dirty="0"/>
              <a:t> </a:t>
            </a:r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usporiadaný</a:t>
            </a:r>
            <a:r>
              <a:rPr lang="cs-CZ" dirty="0"/>
              <a:t> na </a:t>
            </a:r>
            <a:r>
              <a:rPr lang="cs-CZ" dirty="0" err="1"/>
              <a:t>dve</a:t>
            </a:r>
            <a:r>
              <a:rPr lang="cs-CZ" dirty="0"/>
              <a:t> časti s </a:t>
            </a:r>
            <a:r>
              <a:rPr lang="cs-CZ" dirty="0" err="1"/>
              <a:t>rovnakým</a:t>
            </a:r>
            <a:r>
              <a:rPr lang="cs-CZ" dirty="0"/>
              <a:t> </a:t>
            </a:r>
            <a:r>
              <a:rPr lang="cs-CZ" dirty="0" err="1"/>
              <a:t>počtom</a:t>
            </a:r>
            <a:r>
              <a:rPr lang="cs-CZ" dirty="0"/>
              <a:t> </a:t>
            </a:r>
            <a:r>
              <a:rPr lang="cs-CZ" dirty="0" err="1"/>
              <a:t>prvkov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ak</a:t>
            </a:r>
            <a:r>
              <a:rPr lang="cs-CZ" dirty="0"/>
              <a:t> má </a:t>
            </a:r>
            <a:r>
              <a:rPr lang="cs-CZ" dirty="0" err="1"/>
              <a:t>súbor</a:t>
            </a:r>
            <a:r>
              <a:rPr lang="cs-CZ" dirty="0"/>
              <a:t> sudý počet </a:t>
            </a:r>
            <a:r>
              <a:rPr lang="cs-CZ" dirty="0" err="1"/>
              <a:t>prvkov</a:t>
            </a:r>
            <a:r>
              <a:rPr lang="cs-CZ" dirty="0"/>
              <a:t>, považuje </a:t>
            </a:r>
            <a:r>
              <a:rPr lang="cs-CZ" dirty="0" err="1"/>
              <a:t>sa</a:t>
            </a:r>
            <a:r>
              <a:rPr lang="cs-CZ" dirty="0"/>
              <a:t> za medián </a:t>
            </a:r>
            <a:r>
              <a:rPr lang="cs-CZ" dirty="0" err="1"/>
              <a:t>priemerná</a:t>
            </a:r>
            <a:r>
              <a:rPr lang="cs-CZ" dirty="0"/>
              <a:t> hodnota </a:t>
            </a:r>
            <a:r>
              <a:rPr lang="cs-CZ" dirty="0" err="1"/>
              <a:t>prostredných</a:t>
            </a:r>
            <a:r>
              <a:rPr lang="cs-CZ" dirty="0"/>
              <a:t> </a:t>
            </a:r>
            <a:r>
              <a:rPr lang="cs-CZ" dirty="0" err="1"/>
              <a:t>dvoch</a:t>
            </a:r>
            <a:r>
              <a:rPr lang="cs-CZ" dirty="0"/>
              <a:t> </a:t>
            </a:r>
            <a:r>
              <a:rPr lang="cs-CZ" dirty="0" err="1"/>
              <a:t>hodnôt</a:t>
            </a:r>
            <a:r>
              <a:rPr lang="cs-CZ" dirty="0"/>
              <a:t>.</a:t>
            </a:r>
          </a:p>
          <a:p>
            <a:r>
              <a:rPr lang="cs-CZ" dirty="0"/>
              <a:t>Empirický </a:t>
            </a:r>
            <a:r>
              <a:rPr lang="cs-CZ" i="1" dirty="0"/>
              <a:t>p-</a:t>
            </a:r>
            <a:r>
              <a:rPr lang="cs-CZ" dirty="0"/>
              <a:t>kvantil </a:t>
            </a:r>
          </a:p>
          <a:p>
            <a:pPr lvl="1"/>
            <a:r>
              <a:rPr lang="cs-CZ" dirty="0"/>
              <a:t>hodnota </a:t>
            </a:r>
            <a:r>
              <a:rPr lang="cs-CZ" i="1" dirty="0" err="1"/>
              <a:t>x</a:t>
            </a:r>
            <a:r>
              <a:rPr lang="cs-CZ" i="1" baseline="-25000" dirty="0" err="1"/>
              <a:t>p</a:t>
            </a:r>
            <a:r>
              <a:rPr lang="cs-CZ" dirty="0"/>
              <a:t>,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ktorú</a:t>
            </a:r>
            <a:r>
              <a:rPr lang="cs-CZ" dirty="0"/>
              <a:t> platí, že 100</a:t>
            </a:r>
            <a:r>
              <a:rPr lang="cs-CZ" i="1" dirty="0"/>
              <a:t>p</a:t>
            </a:r>
            <a:r>
              <a:rPr lang="cs-CZ" dirty="0"/>
              <a:t> </a:t>
            </a:r>
            <a:r>
              <a:rPr lang="cs-CZ" dirty="0" err="1"/>
              <a:t>percent</a:t>
            </a:r>
            <a:r>
              <a:rPr lang="cs-CZ" dirty="0"/>
              <a:t> </a:t>
            </a:r>
            <a:r>
              <a:rPr lang="cs-CZ" dirty="0" err="1"/>
              <a:t>prvkov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je </a:t>
            </a:r>
            <a:r>
              <a:rPr lang="cs-CZ" dirty="0" err="1"/>
              <a:t>najviac</a:t>
            </a:r>
            <a:r>
              <a:rPr lang="cs-CZ" dirty="0"/>
              <a:t> rovných </a:t>
            </a:r>
            <a:r>
              <a:rPr lang="cs-CZ" i="1" dirty="0" err="1"/>
              <a:t>x</a:t>
            </a:r>
            <a:r>
              <a:rPr lang="cs-CZ" i="1" baseline="-25000" dirty="0" err="1"/>
              <a:t>p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25926" y="1685925"/>
            <a:ext cx="15238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F799757A-1C56-2745-88FF-3AA644AF726E}"/>
                  </a:ext>
                </a:extLst>
              </p:cNvPr>
              <p:cNvSpPr txBox="1"/>
              <p:nvPr/>
            </p:nvSpPr>
            <p:spPr>
              <a:xfrm>
                <a:off x="3920899" y="1339357"/>
                <a:ext cx="1445076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k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F799757A-1C56-2745-88FF-3AA644AF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899" y="1339357"/>
                <a:ext cx="1445076" cy="784574"/>
              </a:xfrm>
              <a:prstGeom prst="rect">
                <a:avLst/>
              </a:prstGeom>
              <a:blipFill>
                <a:blip r:embed="rId2"/>
                <a:stretch>
                  <a:fillRect l="-13043" t="-109524" r="-6957" b="-16984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99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98127"/>
          </a:xfrm>
        </p:spPr>
        <p:txBody>
          <a:bodyPr/>
          <a:lstStyle/>
          <a:p>
            <a:r>
              <a:rPr lang="cs-CZ" dirty="0"/>
              <a:t>Vážený </a:t>
            </a:r>
            <a:r>
              <a:rPr lang="cs-CZ" dirty="0" err="1"/>
              <a:t>priemer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69581"/>
            <a:ext cx="8064000" cy="4737248"/>
          </a:xfrm>
        </p:spPr>
        <p:txBody>
          <a:bodyPr/>
          <a:lstStyle/>
          <a:p>
            <a:r>
              <a:rPr lang="cs-CZ" dirty="0"/>
              <a:t>používá </a:t>
            </a:r>
            <a:r>
              <a:rPr lang="cs-CZ" dirty="0" err="1"/>
              <a:t>sa</a:t>
            </a:r>
            <a:r>
              <a:rPr lang="cs-CZ" dirty="0"/>
              <a:t> tam, kde hodnoty (</a:t>
            </a:r>
            <a:r>
              <a:rPr lang="cs-CZ" dirty="0" err="1"/>
              <a:t>štatistického</a:t>
            </a:r>
            <a:r>
              <a:rPr lang="cs-CZ" dirty="0"/>
              <a:t> znaku) </a:t>
            </a:r>
            <a:r>
              <a:rPr lang="cs-CZ" dirty="0" err="1"/>
              <a:t>nemajú</a:t>
            </a:r>
            <a:r>
              <a:rPr lang="cs-CZ" dirty="0"/>
              <a:t> </a:t>
            </a:r>
            <a:r>
              <a:rPr lang="cs-CZ" dirty="0" err="1"/>
              <a:t>rovnakú</a:t>
            </a:r>
            <a:r>
              <a:rPr lang="cs-CZ" dirty="0"/>
              <a:t> váhu.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kde </a:t>
            </a: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/>
              <a:t> sú jednotlivé hodnoty a </a:t>
            </a:r>
            <a:r>
              <a:rPr lang="cs-CZ" dirty="0" err="1"/>
              <a:t>w</a:t>
            </a:r>
            <a:r>
              <a:rPr lang="cs-CZ" baseline="-25000" dirty="0" err="1"/>
              <a:t>i</a:t>
            </a:r>
            <a:r>
              <a:rPr lang="cs-CZ" dirty="0"/>
              <a:t> sú váhy.</a:t>
            </a:r>
          </a:p>
        </p:txBody>
      </p:sp>
      <p:sp>
        <p:nvSpPr>
          <p:cNvPr id="46082" name="AutoShape 2" descr="&#10;\bar{x} = \frac{ \sum_{i=1}^n w_i x_i}{\sum_{i=1}^n w_i}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4" name="AutoShape 4" descr="&#10;\bar{x} = \frac{ \sum_{i=1}^n w_i x_i}{\sum_{i=1}^n w_i}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6" name="AutoShape 6" descr="&#10;\bar{x} = \frac{ \sum_{i=1}^n w_i x_i}{\sum_{i=1}^n w_i}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8F9E655A-E064-734F-9A8A-3A72239B5C7C}"/>
                  </a:ext>
                </a:extLst>
              </p:cNvPr>
              <p:cNvSpPr txBox="1"/>
              <p:nvPr/>
            </p:nvSpPr>
            <p:spPr>
              <a:xfrm>
                <a:off x="3040380" y="1971674"/>
                <a:ext cx="2297430" cy="6076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k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8F9E655A-E064-734F-9A8A-3A72239B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80" y="1971674"/>
                <a:ext cx="2297430" cy="607602"/>
              </a:xfrm>
              <a:prstGeom prst="rect">
                <a:avLst/>
              </a:prstGeom>
              <a:blipFill>
                <a:blip r:embed="rId2"/>
                <a:stretch>
                  <a:fillRect t="-77551" b="-106122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63571"/>
          </a:xfrm>
        </p:spPr>
        <p:txBody>
          <a:bodyPr/>
          <a:lstStyle/>
          <a:p>
            <a:r>
              <a:rPr lang="cs-CZ" dirty="0"/>
              <a:t>Medián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0625"/>
            <a:ext cx="8064000" cy="4716204"/>
          </a:xfrm>
        </p:spPr>
        <p:txBody>
          <a:bodyPr>
            <a:normAutofit/>
          </a:bodyPr>
          <a:lstStyle/>
          <a:p>
            <a:r>
              <a:rPr lang="cs-CZ" dirty="0"/>
              <a:t>Máme </a:t>
            </a:r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čísiel</a:t>
            </a:r>
            <a:r>
              <a:rPr lang="cs-CZ" dirty="0"/>
              <a:t>: 75, 4, 2, 3, 2, 5, 1</a:t>
            </a:r>
          </a:p>
          <a:p>
            <a:r>
              <a:rPr lang="cs-CZ" dirty="0" err="1"/>
              <a:t>Celkom</a:t>
            </a:r>
            <a:r>
              <a:rPr lang="cs-CZ" dirty="0"/>
              <a:t> teda 7 </a:t>
            </a:r>
            <a:r>
              <a:rPr lang="cs-CZ" dirty="0" err="1"/>
              <a:t>čísiel</a:t>
            </a:r>
            <a:r>
              <a:rPr lang="cs-CZ" dirty="0"/>
              <a:t>.</a:t>
            </a:r>
          </a:p>
          <a:p>
            <a:r>
              <a:rPr lang="cs-CZ" dirty="0"/>
              <a:t>Po </a:t>
            </a:r>
            <a:r>
              <a:rPr lang="cs-CZ" dirty="0" err="1"/>
              <a:t>zoradení</a:t>
            </a:r>
            <a:r>
              <a:rPr lang="cs-CZ" dirty="0"/>
              <a:t>: 1, 2, 2, 3, 4, 5, 75</a:t>
            </a:r>
          </a:p>
          <a:p>
            <a:r>
              <a:rPr lang="cs-CZ" dirty="0"/>
              <a:t>Obecný vzorec</a:t>
            </a:r>
          </a:p>
          <a:p>
            <a:endParaRPr lang="cs-CZ" dirty="0"/>
          </a:p>
          <a:p>
            <a:r>
              <a:rPr lang="cs-CZ" dirty="0" err="1"/>
              <a:t>Pre</a:t>
            </a:r>
            <a:r>
              <a:rPr lang="cs-CZ" dirty="0"/>
              <a:t> sudý počet </a:t>
            </a:r>
            <a:r>
              <a:rPr lang="cs-CZ" dirty="0" err="1"/>
              <a:t>čísiel</a:t>
            </a:r>
            <a:r>
              <a:rPr lang="cs-CZ" dirty="0"/>
              <a:t>:	 </a:t>
            </a:r>
          </a:p>
          <a:p>
            <a:endParaRPr lang="cs-CZ" dirty="0"/>
          </a:p>
          <a:p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čísiel</a:t>
            </a:r>
            <a:r>
              <a:rPr lang="cs-CZ" dirty="0"/>
              <a:t>: 1, 2, 3, 4, 5, 75</a:t>
            </a:r>
          </a:p>
          <a:p>
            <a:r>
              <a:rPr lang="cs-CZ" dirty="0"/>
              <a:t>Med(X) = 3,5</a:t>
            </a:r>
          </a:p>
          <a:p>
            <a:r>
              <a:rPr lang="cs-CZ" dirty="0"/>
              <a:t>Výhoda:</a:t>
            </a:r>
          </a:p>
          <a:p>
            <a:pPr lvl="1"/>
            <a:r>
              <a:rPr lang="cs-CZ" dirty="0" err="1"/>
              <a:t>menšia</a:t>
            </a:r>
            <a:r>
              <a:rPr lang="cs-CZ" dirty="0"/>
              <a:t> </a:t>
            </a:r>
            <a:r>
              <a:rPr lang="cs-CZ" dirty="0" err="1"/>
              <a:t>náchylnosť</a:t>
            </a:r>
            <a:r>
              <a:rPr lang="cs-CZ" dirty="0"/>
              <a:t> na </a:t>
            </a:r>
            <a:r>
              <a:rPr lang="cs-CZ" dirty="0" err="1"/>
              <a:t>extrémne</a:t>
            </a:r>
            <a:r>
              <a:rPr lang="cs-CZ" dirty="0"/>
              <a:t> hodnoty (ar. </a:t>
            </a:r>
            <a:r>
              <a:rPr lang="cs-CZ" dirty="0" err="1"/>
              <a:t>priemer</a:t>
            </a:r>
            <a:r>
              <a:rPr lang="cs-CZ" dirty="0"/>
              <a:t> cca 13,14)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492375" y="2503488"/>
          <a:ext cx="21066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Rovnice" r:id="rId3" imgW="1041120" imgH="241200" progId="Equation.3">
                  <p:embed/>
                </p:oleObj>
              </mc:Choice>
              <mc:Fallback>
                <p:oleObj name="Rovnice" r:id="rId3" imgW="10411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2503488"/>
                        <a:ext cx="21066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86088" y="3063875"/>
          <a:ext cx="29797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Rovnice" r:id="rId5" imgW="1473120" imgH="419040" progId="Equation.3">
                  <p:embed/>
                </p:oleObj>
              </mc:Choice>
              <mc:Fallback>
                <p:oleObj name="Rovnice" r:id="rId5" imgW="14731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3063875"/>
                        <a:ext cx="2979737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01671"/>
          </a:xfrm>
        </p:spPr>
        <p:txBody>
          <a:bodyPr/>
          <a:lstStyle/>
          <a:p>
            <a:r>
              <a:rPr lang="cs-CZ" dirty="0"/>
              <a:t>Modus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81100"/>
            <a:ext cx="8064000" cy="4725729"/>
          </a:xfrm>
        </p:spPr>
        <p:txBody>
          <a:bodyPr/>
          <a:lstStyle/>
          <a:p>
            <a:r>
              <a:rPr lang="cs-CZ" dirty="0" err="1"/>
              <a:t>Majme</a:t>
            </a:r>
            <a:r>
              <a:rPr lang="cs-CZ" dirty="0"/>
              <a:t> </a:t>
            </a:r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hodnôt</a:t>
            </a:r>
            <a:r>
              <a:rPr lang="cs-CZ" dirty="0"/>
              <a:t>: 2, 3, 1, 8, 8, 4, 8, 6, 2, 3</a:t>
            </a:r>
          </a:p>
          <a:p>
            <a:r>
              <a:rPr lang="cs-CZ" dirty="0"/>
              <a:t>Modus je 8.</a:t>
            </a:r>
          </a:p>
          <a:p>
            <a:r>
              <a:rPr lang="cs-CZ" dirty="0"/>
              <a:t>Po </a:t>
            </a:r>
            <a:r>
              <a:rPr lang="cs-CZ" dirty="0" err="1"/>
              <a:t>pridaní</a:t>
            </a:r>
            <a:r>
              <a:rPr lang="cs-CZ" dirty="0"/>
              <a:t> </a:t>
            </a:r>
            <a:r>
              <a:rPr lang="cs-CZ" dirty="0" err="1"/>
              <a:t>ešte</a:t>
            </a:r>
            <a:r>
              <a:rPr lang="cs-CZ" dirty="0"/>
              <a:t> jednej „dvojky“, máme dva </a:t>
            </a:r>
            <a:r>
              <a:rPr lang="cs-CZ"/>
              <a:t>modusy: </a:t>
            </a:r>
            <a:r>
              <a:rPr lang="cs-CZ" dirty="0"/>
              <a:t>8 a 2.</a:t>
            </a:r>
          </a:p>
          <a:p>
            <a:r>
              <a:rPr lang="cs-CZ" dirty="0"/>
              <a:t>Výhoda:</a:t>
            </a:r>
          </a:p>
          <a:p>
            <a:pPr lvl="1"/>
            <a:r>
              <a:rPr lang="cs-CZ" dirty="0" err="1"/>
              <a:t>Možnosť</a:t>
            </a:r>
            <a:r>
              <a:rPr lang="cs-CZ" dirty="0"/>
              <a:t> použit na </a:t>
            </a:r>
            <a:r>
              <a:rPr lang="cs-CZ" dirty="0" err="1"/>
              <a:t>akýkoľvek</a:t>
            </a:r>
            <a:r>
              <a:rPr lang="cs-CZ" dirty="0"/>
              <a:t> </a:t>
            </a:r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prvkov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30024"/>
          </a:xfrm>
        </p:spPr>
        <p:txBody>
          <a:bodyPr/>
          <a:lstStyle/>
          <a:p>
            <a:r>
              <a:rPr lang="cs-CZ" dirty="0"/>
              <a:t>Kvantily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4642"/>
                <a:ext cx="8064000" cy="4652187"/>
              </a:xfrm>
            </p:spPr>
            <p:txBody>
              <a:bodyPr>
                <a:normAutofit/>
              </a:bodyPr>
              <a:lstStyle/>
              <a:p>
                <a:r>
                  <a:rPr lang="cs-CZ" sz="2400" b="1" dirty="0"/>
                  <a:t>Kvantil</a:t>
                </a:r>
                <a:r>
                  <a:rPr lang="cs-CZ" sz="2400" dirty="0"/>
                  <a:t> je hodnota, </a:t>
                </a:r>
                <a:r>
                  <a:rPr lang="cs-CZ" sz="2400" dirty="0" err="1"/>
                  <a:t>ktorá</a:t>
                </a:r>
                <a:r>
                  <a:rPr lang="cs-CZ" sz="2400" dirty="0"/>
                  <a:t> </a:t>
                </a:r>
                <a:r>
                  <a:rPr lang="cs-CZ" sz="2400" dirty="0" err="1"/>
                  <a:t>rozdeluje</a:t>
                </a:r>
                <a:r>
                  <a:rPr lang="cs-CZ" sz="2400" dirty="0"/>
                  <a:t> </a:t>
                </a:r>
                <a:r>
                  <a:rPr lang="cs-CZ" sz="2400" dirty="0" err="1"/>
                  <a:t>súbor</a:t>
                </a:r>
                <a:r>
                  <a:rPr lang="cs-CZ" sz="2400" dirty="0"/>
                  <a:t> </a:t>
                </a:r>
                <a:r>
                  <a:rPr lang="cs-CZ" sz="2400" dirty="0" err="1"/>
                  <a:t>hodnôt</a:t>
                </a:r>
                <a:r>
                  <a:rPr lang="cs-CZ" sz="2400" dirty="0"/>
                  <a:t> určitého </a:t>
                </a:r>
                <a:r>
                  <a:rPr lang="cs-CZ" sz="2400" dirty="0" err="1"/>
                  <a:t>štatistického</a:t>
                </a:r>
                <a:r>
                  <a:rPr lang="cs-CZ" sz="2400" dirty="0"/>
                  <a:t> znaku na </a:t>
                </a:r>
                <a:r>
                  <a:rPr lang="cs-CZ" sz="2400" dirty="0" err="1"/>
                  <a:t>dve</a:t>
                </a:r>
                <a:r>
                  <a:rPr lang="cs-CZ" sz="2400" dirty="0"/>
                  <a:t> časti – jedna obsahuje </a:t>
                </a:r>
                <a:r>
                  <a:rPr lang="cs-CZ" sz="2400" dirty="0" err="1"/>
                  <a:t>tie</a:t>
                </a:r>
                <a:r>
                  <a:rPr lang="cs-CZ" sz="2400" dirty="0"/>
                  <a:t> hodnoty, </a:t>
                </a:r>
                <a:r>
                  <a:rPr lang="cs-CZ" sz="2400" dirty="0" err="1"/>
                  <a:t>ktoré</a:t>
                </a:r>
                <a:r>
                  <a:rPr lang="cs-CZ" sz="2400" dirty="0"/>
                  <a:t> sú </a:t>
                </a:r>
                <a:r>
                  <a:rPr lang="cs-CZ" sz="2400" dirty="0" err="1"/>
                  <a:t>menšie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alebo</a:t>
                </a:r>
                <a:r>
                  <a:rPr lang="cs-CZ" sz="2400" dirty="0"/>
                  <a:t> </a:t>
                </a:r>
                <a:r>
                  <a:rPr lang="cs-CZ" sz="2400" dirty="0" err="1"/>
                  <a:t>rovnaké</a:t>
                </a:r>
                <a:r>
                  <a:rPr lang="cs-CZ" sz="2400" dirty="0"/>
                  <a:t>) </a:t>
                </a:r>
                <a:r>
                  <a:rPr lang="cs-CZ" sz="2400" dirty="0" err="1"/>
                  <a:t>ako</a:t>
                </a:r>
                <a:r>
                  <a:rPr lang="cs-CZ" sz="2400" dirty="0"/>
                  <a:t> tento kvantil, druhá naopak obsahuje hodnoty, </a:t>
                </a:r>
                <a:r>
                  <a:rPr lang="cs-CZ" sz="2400" dirty="0" err="1"/>
                  <a:t>ktoré</a:t>
                </a:r>
                <a:r>
                  <a:rPr lang="cs-CZ" sz="2400" dirty="0"/>
                  <a:t> sú </a:t>
                </a:r>
                <a:r>
                  <a:rPr lang="cs-CZ" sz="2400" dirty="0" err="1"/>
                  <a:t>väčšie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alebo</a:t>
                </a:r>
                <a:r>
                  <a:rPr lang="cs-CZ" sz="2400" dirty="0"/>
                  <a:t> </a:t>
                </a:r>
                <a:r>
                  <a:rPr lang="cs-CZ" sz="2400" dirty="0" err="1"/>
                  <a:t>rovnaké</a:t>
                </a:r>
                <a:r>
                  <a:rPr lang="cs-CZ" sz="2400" dirty="0"/>
                  <a:t>) </a:t>
                </a:r>
                <a:r>
                  <a:rPr lang="cs-CZ" sz="2400" dirty="0" err="1"/>
                  <a:t>ako</a:t>
                </a:r>
                <a:r>
                  <a:rPr lang="cs-CZ" sz="2400" dirty="0"/>
                  <a:t> kvantil.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r>
                  <a:rPr lang="cs-CZ" sz="2400" dirty="0" err="1"/>
                  <a:t>napr</a:t>
                </a:r>
                <a:r>
                  <a:rPr lang="cs-CZ" sz="2400" dirty="0"/>
                  <a:t>. 50 % kvantil – medián (v </a:t>
                </a:r>
                <a:r>
                  <a:rPr lang="cs-CZ" sz="2400" dirty="0" err="1"/>
                  <a:t>prípade</a:t>
                </a:r>
                <a:r>
                  <a:rPr lang="cs-CZ" sz="2400" dirty="0"/>
                  <a:t> sudého počtu)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k-S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sub>
                        </m:sSub>
                      </m:num>
                      <m:den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/>
                  <a:t>	</a:t>
                </a:r>
                <a14:m>
                  <m:oMath xmlns:m="http://schemas.openxmlformats.org/officeDocument/2006/math">
                    <m:r>
                      <a:rPr lang="sk-SK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cs-CZ" sz="2400" dirty="0"/>
                  <a:t>	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4642"/>
                <a:ext cx="8064000" cy="4652187"/>
              </a:xfrm>
              <a:blipFill>
                <a:blip r:embed="rId2"/>
                <a:stretch>
                  <a:fillRect l="-472" t="-81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30024"/>
          </a:xfrm>
        </p:spPr>
        <p:txBody>
          <a:bodyPr/>
          <a:lstStyle/>
          <a:p>
            <a:r>
              <a:rPr lang="cs-CZ" dirty="0"/>
              <a:t>Kvantily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4642"/>
                <a:ext cx="8064000" cy="5008998"/>
              </a:xfrm>
            </p:spPr>
            <p:txBody>
              <a:bodyPr>
                <a:normAutofit/>
              </a:bodyPr>
              <a:lstStyle/>
              <a:p>
                <a:r>
                  <a:rPr lang="cs-CZ" sz="1800" dirty="0" err="1"/>
                  <a:t>ďalšie</a:t>
                </a:r>
                <a:r>
                  <a:rPr lang="cs-CZ" sz="1800" dirty="0"/>
                  <a:t> často používané kvantily sú </a:t>
                </a:r>
                <a:r>
                  <a:rPr lang="cs-CZ" sz="1800" dirty="0" err="1"/>
                  <a:t>kvartily</a:t>
                </a:r>
                <a:r>
                  <a:rPr lang="cs-CZ" sz="1800" dirty="0"/>
                  <a:t>, decily a percentily. </a:t>
                </a:r>
              </a:p>
              <a:p>
                <a:r>
                  <a:rPr lang="cs-CZ" sz="1800" b="1" dirty="0" err="1"/>
                  <a:t>Kvartily</a:t>
                </a:r>
                <a:r>
                  <a:rPr lang="cs-CZ" sz="1800" dirty="0"/>
                  <a:t> sú hodnoty, </a:t>
                </a:r>
                <a:r>
                  <a:rPr lang="cs-CZ" sz="1800" dirty="0" err="1"/>
                  <a:t>ktoré</a:t>
                </a:r>
                <a:r>
                  <a:rPr lang="cs-CZ" sz="1800" dirty="0"/>
                  <a:t> </a:t>
                </a:r>
                <a:r>
                  <a:rPr lang="cs-CZ" sz="1800" dirty="0" err="1"/>
                  <a:t>delia</a:t>
                </a:r>
                <a:r>
                  <a:rPr lang="cs-CZ" sz="1800" dirty="0"/>
                  <a:t> </a:t>
                </a:r>
                <a:r>
                  <a:rPr lang="cs-CZ" sz="1800" dirty="0" err="1"/>
                  <a:t>usporiadaný</a:t>
                </a:r>
                <a:r>
                  <a:rPr lang="cs-CZ" sz="1800" dirty="0"/>
                  <a:t> </a:t>
                </a:r>
                <a:r>
                  <a:rPr lang="cs-CZ" sz="1800" dirty="0" err="1"/>
                  <a:t>štatistický</a:t>
                </a:r>
                <a:r>
                  <a:rPr lang="cs-CZ" sz="1800" dirty="0"/>
                  <a:t> </a:t>
                </a:r>
                <a:r>
                  <a:rPr lang="cs-CZ" sz="1800" dirty="0" err="1"/>
                  <a:t>súbor</a:t>
                </a:r>
                <a:r>
                  <a:rPr lang="cs-CZ" sz="1800" dirty="0"/>
                  <a:t> na </a:t>
                </a:r>
                <a:r>
                  <a:rPr lang="cs-CZ" sz="1800" dirty="0" err="1"/>
                  <a:t>štyri</a:t>
                </a:r>
                <a:r>
                  <a:rPr lang="cs-CZ" sz="1800" dirty="0"/>
                  <a:t> časti, </a:t>
                </a:r>
                <a:r>
                  <a:rPr lang="cs-CZ" sz="1800" dirty="0" err="1"/>
                  <a:t>pri</a:t>
                </a:r>
                <a:r>
                  <a:rPr lang="cs-CZ" sz="1800" dirty="0"/>
                  <a:t> </a:t>
                </a:r>
                <a:r>
                  <a:rPr lang="cs-CZ" sz="1800" dirty="0" err="1"/>
                  <a:t>čom</a:t>
                </a:r>
                <a:r>
                  <a:rPr lang="cs-CZ" sz="1800" dirty="0"/>
                  <a:t> každá </a:t>
                </a:r>
                <a:r>
                  <a:rPr lang="cs-CZ" sz="1800" dirty="0" err="1"/>
                  <a:t>časť</a:t>
                </a:r>
                <a:r>
                  <a:rPr lang="cs-CZ" sz="1800" dirty="0"/>
                  <a:t> obsahuje 25 % </a:t>
                </a:r>
                <a:r>
                  <a:rPr lang="cs-CZ" sz="1800" dirty="0" err="1"/>
                  <a:t>jednotiek</a:t>
                </a:r>
                <a:r>
                  <a:rPr lang="cs-CZ" sz="1800" dirty="0"/>
                  <a:t>.</a:t>
                </a:r>
              </a:p>
              <a:p>
                <a:pPr lvl="1"/>
                <a:r>
                  <a:rPr lang="cs-CZ" sz="1500" dirty="0" err="1"/>
                  <a:t>Kvartily</a:t>
                </a:r>
                <a:r>
                  <a:rPr lang="cs-CZ" sz="1500" dirty="0"/>
                  <a:t> sú </a:t>
                </a:r>
                <a:r>
                  <a:rPr lang="cs-CZ" sz="1500" dirty="0" err="1"/>
                  <a:t>celkom</a:t>
                </a:r>
                <a:r>
                  <a:rPr lang="cs-CZ" sz="1500" dirty="0"/>
                  <a:t> </a:t>
                </a:r>
                <a:r>
                  <a:rPr lang="cs-CZ" sz="1500" dirty="0" err="1"/>
                  <a:t>tri</a:t>
                </a:r>
                <a:r>
                  <a:rPr lang="cs-CZ" sz="1500" dirty="0"/>
                  <a:t>:</a:t>
                </a:r>
              </a:p>
              <a:p>
                <a:pPr lvl="2"/>
                <a:r>
                  <a:rPr lang="cs-CZ" sz="1500" dirty="0" err="1"/>
                  <a:t>dolný</a:t>
                </a:r>
                <a:r>
                  <a:rPr lang="cs-CZ" sz="1500" dirty="0"/>
                  <a:t> </a:t>
                </a:r>
                <a:r>
                  <a:rPr lang="cs-CZ" sz="1500" dirty="0" err="1"/>
                  <a:t>kvartil</a:t>
                </a:r>
                <a:r>
                  <a:rPr lang="cs-CZ" sz="1500" dirty="0"/>
                  <a:t> (</a:t>
                </a:r>
                <a:r>
                  <a:rPr lang="cs-CZ" sz="1500" dirty="0" err="1"/>
                  <a:t>oddeluje</a:t>
                </a:r>
                <a:r>
                  <a:rPr lang="cs-CZ" sz="1500" dirty="0"/>
                  <a:t> </a:t>
                </a:r>
                <a:r>
                  <a:rPr lang="cs-CZ" sz="1500" dirty="0" err="1"/>
                  <a:t>štvrtinu</a:t>
                </a:r>
                <a:r>
                  <a:rPr lang="cs-CZ" sz="1500" dirty="0"/>
                  <a:t> </a:t>
                </a:r>
                <a:r>
                  <a:rPr lang="cs-CZ" sz="1500" dirty="0" err="1"/>
                  <a:t>najnižších</a:t>
                </a:r>
                <a:r>
                  <a:rPr lang="cs-CZ" sz="1500" dirty="0"/>
                  <a:t> </a:t>
                </a:r>
                <a:r>
                  <a:rPr lang="cs-CZ" sz="1500" dirty="0" err="1"/>
                  <a:t>hodnôt</a:t>
                </a:r>
                <a:r>
                  <a:rPr lang="cs-CZ" sz="1500" dirty="0"/>
                  <a:t> znaku)</a:t>
                </a:r>
              </a:p>
              <a:p>
                <a:pPr lvl="2"/>
                <a:r>
                  <a:rPr lang="cs-CZ" sz="1500" dirty="0" err="1"/>
                  <a:t>prostredný</a:t>
                </a:r>
                <a:r>
                  <a:rPr lang="cs-CZ" sz="1500" dirty="0"/>
                  <a:t> </a:t>
                </a:r>
                <a:r>
                  <a:rPr lang="cs-CZ" sz="1500" dirty="0" err="1"/>
                  <a:t>kvartil</a:t>
                </a:r>
                <a:r>
                  <a:rPr lang="cs-CZ" sz="1500" dirty="0"/>
                  <a:t> – medián – </a:t>
                </a:r>
                <a:r>
                  <a:rPr lang="cs-CZ" sz="1500" dirty="0" err="1"/>
                  <a:t>rozdeluje</a:t>
                </a:r>
                <a:r>
                  <a:rPr lang="cs-CZ" sz="1500" dirty="0"/>
                  <a:t> obor </a:t>
                </a:r>
                <a:r>
                  <a:rPr lang="cs-CZ" sz="1500" dirty="0" err="1"/>
                  <a:t>hodnôt</a:t>
                </a:r>
                <a:r>
                  <a:rPr lang="cs-CZ" sz="1500" dirty="0"/>
                  <a:t> znaku na </a:t>
                </a:r>
                <a:r>
                  <a:rPr lang="cs-CZ" sz="1500" dirty="0" err="1"/>
                  <a:t>dve</a:t>
                </a:r>
                <a:r>
                  <a:rPr lang="cs-CZ" sz="1500" dirty="0"/>
                  <a:t> </a:t>
                </a:r>
                <a:r>
                  <a:rPr lang="cs-CZ" sz="1500" dirty="0" err="1"/>
                  <a:t>rovnaké</a:t>
                </a:r>
                <a:r>
                  <a:rPr lang="cs-CZ" sz="1500" dirty="0"/>
                  <a:t> časti, z nich každá obsahuje 50 % </a:t>
                </a:r>
                <a:r>
                  <a:rPr lang="cs-CZ" sz="1500" dirty="0" err="1"/>
                  <a:t>jednotiek</a:t>
                </a:r>
                <a:endParaRPr lang="cs-CZ" sz="1500" dirty="0"/>
              </a:p>
              <a:p>
                <a:pPr lvl="2"/>
                <a:r>
                  <a:rPr lang="cs-CZ" sz="1500" dirty="0"/>
                  <a:t>horní </a:t>
                </a:r>
                <a:r>
                  <a:rPr lang="cs-CZ" sz="1500" dirty="0" err="1"/>
                  <a:t>kvartil</a:t>
                </a:r>
                <a:r>
                  <a:rPr lang="cs-CZ" sz="1500" dirty="0"/>
                  <a:t> – odděluje 75 % nejnižších hodnot od zbývajících 25 % hodnot znaku.</a:t>
                </a:r>
              </a:p>
              <a:p>
                <a:pPr marL="685782" lvl="2" indent="0">
                  <a:buNone/>
                </a:pPr>
                <a:endParaRPr lang="cs-CZ" sz="1500" dirty="0"/>
              </a:p>
              <a:p>
                <a:r>
                  <a:rPr lang="cs-CZ" dirty="0" err="1"/>
                  <a:t>Rovnako</a:t>
                </a:r>
                <a:r>
                  <a:rPr lang="cs-CZ" dirty="0"/>
                  <a:t> sú definované </a:t>
                </a:r>
                <a:r>
                  <a:rPr lang="cs-CZ" b="1" dirty="0"/>
                  <a:t>decily</a:t>
                </a:r>
                <a:r>
                  <a:rPr lang="cs-CZ" dirty="0"/>
                  <a:t>, </a:t>
                </a:r>
                <a:r>
                  <a:rPr lang="cs-CZ" dirty="0" err="1"/>
                  <a:t>ktoré</a:t>
                </a:r>
                <a:r>
                  <a:rPr lang="cs-CZ" dirty="0"/>
                  <a:t> </a:t>
                </a:r>
                <a:r>
                  <a:rPr lang="cs-CZ" dirty="0" err="1"/>
                  <a:t>delia</a:t>
                </a:r>
                <a:r>
                  <a:rPr lang="cs-CZ" dirty="0"/>
                  <a:t> </a:t>
                </a:r>
                <a:r>
                  <a:rPr lang="cs-CZ" dirty="0" err="1"/>
                  <a:t>súbor</a:t>
                </a:r>
                <a:r>
                  <a:rPr lang="cs-CZ" dirty="0"/>
                  <a:t> na 10 </a:t>
                </a:r>
                <a:r>
                  <a:rPr lang="cs-CZ" dirty="0" err="1"/>
                  <a:t>rovnako</a:t>
                </a:r>
                <a:r>
                  <a:rPr lang="cs-CZ" dirty="0"/>
                  <a:t> </a:t>
                </a:r>
                <a:r>
                  <a:rPr lang="cs-CZ" dirty="0" err="1"/>
                  <a:t>obsadených</a:t>
                </a:r>
                <a:r>
                  <a:rPr lang="cs-CZ" dirty="0"/>
                  <a:t> častí a </a:t>
                </a:r>
                <a:r>
                  <a:rPr lang="cs-CZ" b="1" dirty="0"/>
                  <a:t>percentily</a:t>
                </a:r>
                <a:r>
                  <a:rPr lang="cs-CZ" dirty="0"/>
                  <a:t>, </a:t>
                </a:r>
                <a:r>
                  <a:rPr lang="cs-CZ" dirty="0" err="1"/>
                  <a:t>ktoré</a:t>
                </a:r>
                <a:r>
                  <a:rPr lang="cs-CZ" dirty="0"/>
                  <a:t> </a:t>
                </a:r>
                <a:r>
                  <a:rPr lang="cs-CZ" dirty="0" err="1"/>
                  <a:t>rozdelujú</a:t>
                </a:r>
                <a:r>
                  <a:rPr lang="cs-CZ" dirty="0"/>
                  <a:t> </a:t>
                </a:r>
                <a:r>
                  <a:rPr lang="cs-CZ" dirty="0" err="1"/>
                  <a:t>súbor</a:t>
                </a:r>
                <a:r>
                  <a:rPr lang="cs-CZ" dirty="0"/>
                  <a:t> na 100 </a:t>
                </a:r>
                <a:r>
                  <a:rPr lang="cs-CZ" dirty="0" err="1"/>
                  <a:t>rovnako</a:t>
                </a:r>
                <a:r>
                  <a:rPr lang="cs-CZ" dirty="0"/>
                  <a:t> </a:t>
                </a:r>
                <a:r>
                  <a:rPr lang="cs-CZ" dirty="0" err="1"/>
                  <a:t>obsadených</a:t>
                </a:r>
                <a:r>
                  <a:rPr lang="cs-CZ" dirty="0"/>
                  <a:t> častí.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err="1"/>
                  <a:t>Kvartilová</a:t>
                </a:r>
                <a:r>
                  <a:rPr lang="cs-CZ" dirty="0"/>
                  <a:t> odchylka: 	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0.75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4642"/>
                <a:ext cx="8064000" cy="5008998"/>
              </a:xfrm>
              <a:blipFill>
                <a:blip r:embed="rId2"/>
                <a:stretch>
                  <a:fillRect l="-314" t="-50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0796"/>
          </a:xfrm>
        </p:spPr>
        <p:txBody>
          <a:bodyPr/>
          <a:lstStyle/>
          <a:p>
            <a:r>
              <a:rPr lang="cs-CZ" dirty="0"/>
              <a:t>Charakteristiky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s </a:t>
            </a:r>
            <a:r>
              <a:rPr lang="cs-CZ" dirty="0" err="1"/>
              <a:t>jedným</a:t>
            </a:r>
            <a:r>
              <a:rPr lang="cs-CZ" dirty="0"/>
              <a:t> </a:t>
            </a:r>
            <a:r>
              <a:rPr lang="cs-CZ" dirty="0" err="1"/>
              <a:t>argumentom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9575" y="1825625"/>
            <a:ext cx="8467725" cy="4081204"/>
          </a:xfrm>
        </p:spPr>
        <p:txBody>
          <a:bodyPr>
            <a:normAutofit/>
          </a:bodyPr>
          <a:lstStyle/>
          <a:p>
            <a:r>
              <a:rPr lang="cs-CZ" dirty="0"/>
              <a:t>charakteristiky variability</a:t>
            </a:r>
          </a:p>
          <a:p>
            <a:pPr lvl="1"/>
            <a:r>
              <a:rPr lang="cs-CZ" dirty="0"/>
              <a:t>empirický rozptyl (</a:t>
            </a:r>
            <a:r>
              <a:rPr lang="cs-CZ" dirty="0" err="1"/>
              <a:t>disperzia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smerodatná</a:t>
            </a:r>
            <a:r>
              <a:rPr lang="cs-CZ" dirty="0"/>
              <a:t> odchylka</a:t>
            </a:r>
          </a:p>
          <a:p>
            <a:pPr lvl="1"/>
            <a:r>
              <a:rPr lang="cs-CZ" dirty="0" err="1"/>
              <a:t>priemerná</a:t>
            </a:r>
            <a:r>
              <a:rPr lang="cs-CZ" dirty="0"/>
              <a:t> odchylka</a:t>
            </a:r>
          </a:p>
          <a:p>
            <a:pPr lvl="1"/>
            <a:r>
              <a:rPr lang="cs-CZ" dirty="0" err="1"/>
              <a:t>variačný</a:t>
            </a:r>
            <a:r>
              <a:rPr lang="cs-CZ" dirty="0"/>
              <a:t> koeficient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25926" y="1685925"/>
            <a:ext cx="15238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83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0796"/>
          </a:xfrm>
        </p:spPr>
        <p:txBody>
          <a:bodyPr/>
          <a:lstStyle/>
          <a:p>
            <a:r>
              <a:rPr lang="cs-CZ" dirty="0"/>
              <a:t>Charakteristiky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 s </a:t>
            </a:r>
            <a:r>
              <a:rPr lang="cs-CZ" dirty="0" err="1"/>
              <a:t>jedným</a:t>
            </a:r>
            <a:r>
              <a:rPr lang="cs-CZ" dirty="0"/>
              <a:t> </a:t>
            </a:r>
            <a:r>
              <a:rPr lang="cs-CZ" dirty="0" err="1"/>
              <a:t>argumentom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7"/>
              <p:cNvSpPr>
                <a:spLocks noGrp="1"/>
              </p:cNvSpPr>
              <p:nvPr>
                <p:ph idx="1"/>
              </p:nvPr>
            </p:nvSpPr>
            <p:spPr>
              <a:xfrm>
                <a:off x="409575" y="1825625"/>
                <a:ext cx="8467725" cy="408120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Empirický </a:t>
                </a:r>
                <a:r>
                  <a:rPr lang="cs-CZ" b="1" dirty="0"/>
                  <a:t>rozptyl</a:t>
                </a:r>
                <a:r>
                  <a:rPr lang="cs-CZ" dirty="0"/>
                  <a:t> (empirická </a:t>
                </a:r>
                <a:r>
                  <a:rPr lang="cs-CZ" dirty="0" err="1"/>
                  <a:t>disperzia</a:t>
                </a:r>
                <a:r>
                  <a:rPr lang="cs-CZ" dirty="0"/>
                  <a:t>) je daná </a:t>
                </a:r>
                <a:r>
                  <a:rPr lang="cs-CZ" dirty="0" err="1"/>
                  <a:t>vzťahom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sk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Empirická </a:t>
                </a:r>
                <a:r>
                  <a:rPr lang="cs-CZ" b="1" dirty="0" err="1"/>
                  <a:t>smerodatná</a:t>
                </a:r>
                <a:r>
                  <a:rPr lang="cs-CZ" dirty="0"/>
                  <a:t> (</a:t>
                </a:r>
                <a:r>
                  <a:rPr lang="cs-CZ" dirty="0" err="1"/>
                  <a:t>štandardná</a:t>
                </a:r>
                <a:r>
                  <a:rPr lang="cs-CZ" dirty="0"/>
                  <a:t>) </a:t>
                </a:r>
                <a:r>
                  <a:rPr lang="cs-CZ" b="1" dirty="0"/>
                  <a:t>odchylka</a:t>
                </a:r>
                <a:r>
                  <a:rPr lang="cs-CZ" dirty="0"/>
                  <a:t> je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1825625"/>
                <a:ext cx="8467725" cy="4081204"/>
              </a:xfrm>
              <a:blipFill>
                <a:blip r:embed="rId3"/>
                <a:stretch>
                  <a:fillRect l="-300" t="-1950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25926" y="1685925"/>
            <a:ext cx="15238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02981" y="2209799"/>
            <a:ext cx="13021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076574" y="3557934"/>
            <a:ext cx="19416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70823"/>
              </p:ext>
            </p:extLst>
          </p:nvPr>
        </p:nvGraphicFramePr>
        <p:xfrm>
          <a:off x="2882446" y="4082343"/>
          <a:ext cx="1506855" cy="57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r:id="rId4" imgW="774364" imgH="291973" progId="">
                  <p:embed/>
                </p:oleObj>
              </mc:Choice>
              <mc:Fallback>
                <p:oleObj r:id="rId4" imgW="774364" imgH="291973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446" y="4082343"/>
                        <a:ext cx="1506855" cy="576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079747" y="4184938"/>
            <a:ext cx="159282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389301" y="5141523"/>
            <a:ext cx="15064276" cy="4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89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matematická </a:t>
            </a:r>
            <a:r>
              <a:rPr lang="sk-SK" dirty="0"/>
              <a:t>štatistika</a:t>
            </a:r>
            <a:r>
              <a:rPr lang="cs-CZ" dirty="0"/>
              <a:t> – </a:t>
            </a:r>
            <a:r>
              <a:rPr lang="sk-SK" dirty="0"/>
              <a:t>metódy</a:t>
            </a:r>
            <a:r>
              <a:rPr lang="cs-CZ" dirty="0"/>
              <a:t> </a:t>
            </a:r>
            <a:r>
              <a:rPr lang="sk-SK" dirty="0"/>
              <a:t>získavania</a:t>
            </a:r>
            <a:r>
              <a:rPr lang="cs-CZ" dirty="0"/>
              <a:t>, </a:t>
            </a:r>
            <a:r>
              <a:rPr lang="sk-SK" dirty="0"/>
              <a:t>spracovania</a:t>
            </a:r>
            <a:r>
              <a:rPr lang="cs-CZ" dirty="0"/>
              <a:t> a </a:t>
            </a:r>
            <a:r>
              <a:rPr lang="sk-SK" dirty="0"/>
              <a:t>vyhodnocovania</a:t>
            </a:r>
            <a:r>
              <a:rPr lang="cs-CZ" dirty="0"/>
              <a:t> hromadných dát</a:t>
            </a:r>
          </a:p>
          <a:p>
            <a:endParaRPr lang="cs-CZ" dirty="0"/>
          </a:p>
          <a:p>
            <a:r>
              <a:rPr lang="sk-SK" dirty="0"/>
              <a:t>deskriptívna</a:t>
            </a:r>
            <a:r>
              <a:rPr lang="cs-CZ" dirty="0"/>
              <a:t> (popisná) </a:t>
            </a:r>
            <a:r>
              <a:rPr lang="sk-SK" dirty="0"/>
              <a:t>štatistika</a:t>
            </a:r>
            <a:r>
              <a:rPr lang="cs-CZ" dirty="0"/>
              <a:t> – obraz </a:t>
            </a:r>
            <a:r>
              <a:rPr lang="sk-SK" dirty="0"/>
              <a:t>skúmaného</a:t>
            </a:r>
            <a:r>
              <a:rPr lang="cs-CZ" dirty="0"/>
              <a:t> </a:t>
            </a:r>
            <a:r>
              <a:rPr lang="sk-SK" dirty="0"/>
              <a:t>javu</a:t>
            </a:r>
          </a:p>
          <a:p>
            <a:r>
              <a:rPr lang="cs-CZ" dirty="0" err="1"/>
              <a:t>štatistická</a:t>
            </a:r>
            <a:r>
              <a:rPr lang="cs-CZ" dirty="0"/>
              <a:t> </a:t>
            </a:r>
            <a:r>
              <a:rPr lang="cs-CZ" dirty="0" err="1"/>
              <a:t>indukcia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63571"/>
          </a:xfrm>
        </p:spPr>
        <p:txBody>
          <a:bodyPr/>
          <a:lstStyle/>
          <a:p>
            <a:r>
              <a:rPr lang="cs-CZ" sz="3600" dirty="0"/>
              <a:t>Základné vlastnosti </a:t>
            </a:r>
            <a:r>
              <a:rPr lang="cs-CZ" sz="3600" dirty="0" err="1"/>
              <a:t>smerodatnej</a:t>
            </a:r>
            <a:r>
              <a:rPr lang="cs-CZ" sz="3600" dirty="0"/>
              <a:t> odchylky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43000"/>
            <a:ext cx="8064000" cy="4763829"/>
          </a:xfrm>
        </p:spPr>
        <p:txBody>
          <a:bodyPr/>
          <a:lstStyle/>
          <a:p>
            <a:r>
              <a:rPr lang="cs-CZ" dirty="0" err="1"/>
              <a:t>smerodatná</a:t>
            </a:r>
            <a:r>
              <a:rPr lang="cs-CZ" dirty="0"/>
              <a:t> odchylka </a:t>
            </a:r>
            <a:r>
              <a:rPr lang="cs-CZ" dirty="0" err="1"/>
              <a:t>merá</a:t>
            </a:r>
            <a:r>
              <a:rPr lang="cs-CZ" dirty="0"/>
              <a:t> </a:t>
            </a:r>
            <a:r>
              <a:rPr lang="cs-CZ" dirty="0" err="1"/>
              <a:t>rozptýlenosť</a:t>
            </a:r>
            <a:r>
              <a:rPr lang="cs-CZ" dirty="0"/>
              <a:t> okolo </a:t>
            </a:r>
            <a:r>
              <a:rPr lang="cs-CZ" dirty="0" err="1"/>
              <a:t>priemeru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 = 0 len v </a:t>
            </a:r>
            <a:r>
              <a:rPr lang="cs-CZ" dirty="0" err="1"/>
              <a:t>prípadoch</a:t>
            </a:r>
            <a:r>
              <a:rPr lang="cs-CZ" dirty="0"/>
              <a:t>, </a:t>
            </a:r>
            <a:r>
              <a:rPr lang="cs-CZ" dirty="0" err="1"/>
              <a:t>kedy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dáta</a:t>
            </a:r>
            <a:r>
              <a:rPr lang="cs-CZ" dirty="0"/>
              <a:t> </a:t>
            </a:r>
            <a:r>
              <a:rPr lang="cs-CZ" dirty="0" err="1"/>
              <a:t>rovnajú</a:t>
            </a:r>
            <a:r>
              <a:rPr lang="cs-CZ" dirty="0"/>
              <a:t> </a:t>
            </a:r>
            <a:r>
              <a:rPr lang="cs-CZ" dirty="0" err="1"/>
              <a:t>rovnakej</a:t>
            </a:r>
            <a:r>
              <a:rPr lang="cs-CZ" dirty="0"/>
              <a:t> </a:t>
            </a:r>
            <a:r>
              <a:rPr lang="cs-CZ" dirty="0" err="1"/>
              <a:t>hodnote</a:t>
            </a:r>
            <a:r>
              <a:rPr lang="cs-CZ" dirty="0"/>
              <a:t>, </a:t>
            </a:r>
            <a:r>
              <a:rPr lang="cs-CZ" dirty="0" err="1"/>
              <a:t>inak</a:t>
            </a:r>
            <a:r>
              <a:rPr lang="cs-CZ" dirty="0"/>
              <a:t> s &gt; 0 </a:t>
            </a:r>
          </a:p>
          <a:p>
            <a:endParaRPr lang="cs-CZ" dirty="0"/>
          </a:p>
          <a:p>
            <a:r>
              <a:rPr lang="cs-CZ" dirty="0" err="1"/>
              <a:t>rovnako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priemer</a:t>
            </a:r>
            <a:r>
              <a:rPr lang="cs-CZ" dirty="0"/>
              <a:t> je aj </a:t>
            </a:r>
            <a:r>
              <a:rPr lang="cs-CZ" dirty="0" err="1"/>
              <a:t>smerodatná</a:t>
            </a:r>
            <a:r>
              <a:rPr lang="cs-CZ" dirty="0"/>
              <a:t> odchylka </a:t>
            </a:r>
            <a:r>
              <a:rPr lang="cs-CZ" dirty="0" err="1"/>
              <a:t>silne</a:t>
            </a:r>
            <a:r>
              <a:rPr lang="cs-CZ" dirty="0"/>
              <a:t> </a:t>
            </a:r>
            <a:r>
              <a:rPr lang="cs-CZ" dirty="0" err="1"/>
              <a:t>ovplyvnená</a:t>
            </a:r>
            <a:r>
              <a:rPr lang="cs-CZ" dirty="0"/>
              <a:t> </a:t>
            </a:r>
            <a:r>
              <a:rPr lang="cs-CZ" dirty="0" err="1"/>
              <a:t>extrémnymi</a:t>
            </a:r>
            <a:r>
              <a:rPr lang="cs-CZ" dirty="0"/>
              <a:t> hodnotami, aj jedna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dve</a:t>
            </a:r>
            <a:r>
              <a:rPr lang="cs-CZ" dirty="0"/>
              <a:t> odlehlé hodnoty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silne</a:t>
            </a:r>
            <a:r>
              <a:rPr lang="cs-CZ" dirty="0"/>
              <a:t> </a:t>
            </a:r>
            <a:r>
              <a:rPr lang="cs-CZ" dirty="0" err="1"/>
              <a:t>zväčšujú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42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dirty="0"/>
              <a:t>Rozptyl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09675"/>
            <a:ext cx="8064000" cy="4697154"/>
          </a:xfrm>
        </p:spPr>
        <p:txBody>
          <a:bodyPr/>
          <a:lstStyle/>
          <a:p>
            <a:r>
              <a:rPr lang="cs-CZ" dirty="0"/>
              <a:t>znovu známky</a:t>
            </a:r>
          </a:p>
          <a:p>
            <a:pPr>
              <a:buNone/>
            </a:pPr>
            <a:r>
              <a:rPr lang="cs-CZ" dirty="0"/>
              <a:t>						</a:t>
            </a:r>
            <a:r>
              <a:rPr lang="cs-CZ" dirty="0" err="1"/>
              <a:t>priemer</a:t>
            </a:r>
            <a:r>
              <a:rPr lang="cs-CZ" dirty="0"/>
              <a:t> 2,6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9716"/>
              </p:ext>
            </p:extLst>
          </p:nvPr>
        </p:nvGraphicFramePr>
        <p:xfrm>
          <a:off x="676273" y="1730377"/>
          <a:ext cx="2009776" cy="417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882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Meno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Známka </a:t>
                      </a:r>
                      <a:r>
                        <a:rPr lang="cs-CZ" dirty="0" err="1"/>
                        <a:t>zo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štatistiky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Tomáš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Martin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Jiří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Miroslav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Lenka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Ondřej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Lukáš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Petra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5602" name="Picture 2" descr="Výsledné známky z dějepi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881" y="2447924"/>
            <a:ext cx="5431131" cy="29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dirty="0"/>
              <a:t>Rozptyl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09675"/>
            <a:ext cx="8064000" cy="4697154"/>
          </a:xfrm>
        </p:spPr>
        <p:txBody>
          <a:bodyPr/>
          <a:lstStyle/>
          <a:p>
            <a:r>
              <a:rPr lang="cs-CZ" dirty="0"/>
              <a:t>znovu známky</a:t>
            </a:r>
          </a:p>
          <a:p>
            <a:pPr>
              <a:buNone/>
            </a:pPr>
            <a:r>
              <a:rPr lang="cs-CZ" dirty="0"/>
              <a:t>						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57548" y="539752"/>
          <a:ext cx="2009776" cy="417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8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Jméno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Známka ze statistiky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Tomáš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Martin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Jiří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Miroslav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Lenka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Ondřej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Lukáš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Petra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31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79425" y="5022850"/>
          <a:ext cx="8318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Rovnice" r:id="rId3" imgW="8318160" imgH="393480" progId="Equation.3">
                  <p:embed/>
                </p:oleObj>
              </mc:Choice>
              <mc:Fallback>
                <p:oleObj name="Rovnice" r:id="rId3" imgW="8318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022850"/>
                        <a:ext cx="8318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sz="3600" dirty="0" err="1"/>
              <a:t>Štatistický</a:t>
            </a:r>
            <a:r>
              <a:rPr lang="cs-CZ" sz="3600" dirty="0"/>
              <a:t> </a:t>
            </a:r>
            <a:r>
              <a:rPr lang="cs-CZ" sz="3600" dirty="0" err="1"/>
              <a:t>súbor</a:t>
            </a:r>
            <a:r>
              <a:rPr lang="cs-CZ" sz="3600" dirty="0"/>
              <a:t> s </a:t>
            </a:r>
            <a:r>
              <a:rPr lang="cs-CZ" sz="3600" dirty="0" err="1"/>
              <a:t>dvomi</a:t>
            </a:r>
            <a:r>
              <a:rPr lang="cs-CZ" sz="3600" dirty="0"/>
              <a:t> </a:t>
            </a:r>
            <a:r>
              <a:rPr lang="cs-CZ" sz="3600" dirty="0" err="1"/>
              <a:t>argumentmi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62050"/>
                <a:ext cx="8064000" cy="4744779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Sledujeme hodnoty </a:t>
                </a:r>
                <a:r>
                  <a:rPr lang="cs-CZ" dirty="0" err="1"/>
                  <a:t>dvoch</a:t>
                </a:r>
                <a:r>
                  <a:rPr lang="cs-CZ" dirty="0"/>
                  <a:t> </a:t>
                </a:r>
                <a:r>
                  <a:rPr lang="cs-CZ" dirty="0" err="1"/>
                  <a:t>štatistických</a:t>
                </a:r>
                <a:r>
                  <a:rPr lang="cs-CZ" dirty="0"/>
                  <a:t> </a:t>
                </a:r>
                <a:r>
                  <a:rPr lang="cs-CZ" dirty="0" err="1"/>
                  <a:t>znakov</a:t>
                </a:r>
                <a:r>
                  <a:rPr lang="cs-CZ" dirty="0"/>
                  <a:t> – </a:t>
                </a:r>
                <a:r>
                  <a:rPr lang="cs-CZ" dirty="0" err="1"/>
                  <a:t>dvoch</a:t>
                </a:r>
                <a:r>
                  <a:rPr lang="cs-CZ" dirty="0"/>
                  <a:t> </a:t>
                </a:r>
                <a:r>
                  <a:rPr lang="cs-CZ" dirty="0" err="1"/>
                  <a:t>argumentov</a:t>
                </a:r>
                <a:r>
                  <a:rPr lang="cs-CZ" dirty="0"/>
                  <a:t> X, Y. Tak vznikne </a:t>
                </a:r>
                <a:r>
                  <a:rPr lang="cs-CZ" dirty="0" err="1"/>
                  <a:t>štatistický</a:t>
                </a:r>
                <a:r>
                  <a:rPr lang="cs-CZ" dirty="0"/>
                  <a:t> </a:t>
                </a:r>
                <a:r>
                  <a:rPr lang="cs-CZ" dirty="0" err="1"/>
                  <a:t>súbor</a:t>
                </a:r>
                <a:r>
                  <a:rPr lang="cs-CZ" dirty="0"/>
                  <a:t> s </a:t>
                </a:r>
                <a:r>
                  <a:rPr lang="cs-CZ" dirty="0" err="1"/>
                  <a:t>dvomi</a:t>
                </a:r>
                <a:r>
                  <a:rPr lang="cs-CZ" dirty="0"/>
                  <a:t> </a:t>
                </a:r>
                <a:r>
                  <a:rPr lang="cs-CZ" dirty="0" err="1"/>
                  <a:t>argumentmi</a:t>
                </a:r>
                <a:r>
                  <a:rPr lang="cs-CZ" dirty="0"/>
                  <a:t>.</a:t>
                </a:r>
              </a:p>
              <a:p>
                <a:r>
                  <a:rPr lang="cs-CZ" dirty="0" err="1"/>
                  <a:t>diskrétne</a:t>
                </a:r>
                <a:r>
                  <a:rPr lang="cs-CZ" dirty="0"/>
                  <a:t> aj spojité</a:t>
                </a:r>
              </a:p>
              <a:p>
                <a:r>
                  <a:rPr lang="cs-CZ" dirty="0"/>
                  <a:t>hodnoty každého znaku vs. </a:t>
                </a:r>
                <a:r>
                  <a:rPr lang="cs-CZ" dirty="0" err="1"/>
                  <a:t>vzájomné</a:t>
                </a:r>
                <a:r>
                  <a:rPr lang="cs-CZ" dirty="0"/>
                  <a:t> </a:t>
                </a:r>
                <a:r>
                  <a:rPr lang="cs-CZ" dirty="0" err="1"/>
                  <a:t>kombináce</a:t>
                </a:r>
                <a:r>
                  <a:rPr lang="cs-CZ" dirty="0"/>
                  <a:t> </a:t>
                </a:r>
                <a:r>
                  <a:rPr lang="cs-CZ" dirty="0" err="1"/>
                  <a:t>oboch</a:t>
                </a:r>
                <a:r>
                  <a:rPr lang="cs-CZ" dirty="0"/>
                  <a:t> </a:t>
                </a:r>
                <a:r>
                  <a:rPr lang="cs-CZ" dirty="0" err="1"/>
                  <a:t>znakou</a:t>
                </a:r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Ex. v </a:t>
                </a:r>
                <a:r>
                  <a:rPr lang="cs-CZ" dirty="0" err="1"/>
                  <a:t>súbore</a:t>
                </a:r>
                <a:r>
                  <a:rPr lang="cs-CZ" dirty="0"/>
                  <a:t> </a:t>
                </a:r>
                <a:r>
                  <a:rPr lang="cs-CZ" dirty="0" err="1"/>
                  <a:t>ľudí</a:t>
                </a:r>
                <a:r>
                  <a:rPr lang="cs-CZ" dirty="0"/>
                  <a:t> dva antropologické znaky – </a:t>
                </a:r>
                <a:r>
                  <a:rPr lang="cs-CZ" dirty="0" err="1"/>
                  <a:t>telesná</a:t>
                </a:r>
                <a:r>
                  <a:rPr lang="cs-CZ" dirty="0"/>
                  <a:t> výška a </a:t>
                </a:r>
                <a:r>
                  <a:rPr lang="cs-CZ" dirty="0" err="1"/>
                  <a:t>telesná</a:t>
                </a:r>
                <a:r>
                  <a:rPr lang="cs-CZ" dirty="0"/>
                  <a:t> váha</a:t>
                </a:r>
              </a:p>
              <a:p>
                <a:r>
                  <a:rPr lang="cs-CZ" dirty="0"/>
                  <a:t>počet </a:t>
                </a:r>
                <a:r>
                  <a:rPr lang="cs-CZ" dirty="0" err="1"/>
                  <a:t>výskytov</a:t>
                </a:r>
                <a:r>
                  <a:rPr lang="cs-CZ" dirty="0"/>
                  <a:t> </a:t>
                </a:r>
                <a:r>
                  <a:rPr lang="cs-CZ" dirty="0" err="1"/>
                  <a:t>konkrétnej</a:t>
                </a:r>
                <a:r>
                  <a:rPr lang="cs-CZ" dirty="0"/>
                  <a:t> dvojice (</a:t>
                </a:r>
                <a:r>
                  <a:rPr lang="cs-CZ" dirty="0" err="1"/>
                  <a:t>x</a:t>
                </a:r>
                <a:r>
                  <a:rPr lang="cs-CZ" baseline="-25000" dirty="0" err="1"/>
                  <a:t>i</a:t>
                </a:r>
                <a:r>
                  <a:rPr lang="cs-CZ" dirty="0"/>
                  <a:t>, </a:t>
                </a:r>
                <a:r>
                  <a:rPr lang="cs-CZ" dirty="0" err="1"/>
                  <a:t>y</a:t>
                </a:r>
                <a:r>
                  <a:rPr lang="cs-CZ" baseline="-25000" dirty="0" err="1"/>
                  <a:t>i</a:t>
                </a:r>
                <a:r>
                  <a:rPr lang="cs-CZ" dirty="0"/>
                  <a:t>) </a:t>
                </a:r>
                <a:r>
                  <a:rPr lang="cs-CZ" dirty="0" err="1"/>
                  <a:t>sa</a:t>
                </a:r>
                <a:r>
                  <a:rPr lang="cs-CZ" dirty="0"/>
                  <a:t> nazývá </a:t>
                </a:r>
                <a:r>
                  <a:rPr lang="cs-CZ" dirty="0" err="1"/>
                  <a:t>četnosť</a:t>
                </a:r>
                <a:r>
                  <a:rPr lang="cs-CZ" dirty="0"/>
                  <a:t> (</a:t>
                </a:r>
                <a:r>
                  <a:rPr lang="cs-CZ" dirty="0" err="1"/>
                  <a:t>absolútna</a:t>
                </a:r>
                <a:r>
                  <a:rPr lang="cs-CZ" dirty="0"/>
                  <a:t>) </a:t>
                </a:r>
                <a:r>
                  <a:rPr lang="cs-CZ" dirty="0" err="1"/>
                  <a:t>n</a:t>
                </a:r>
                <a:r>
                  <a:rPr lang="cs-CZ" baseline="-25000" dirty="0" err="1"/>
                  <a:t>ij</a:t>
                </a:r>
                <a:endParaRPr lang="cs-CZ" dirty="0"/>
              </a:p>
              <a:p>
                <a:r>
                  <a:rPr lang="cs-CZ" dirty="0" err="1"/>
                  <a:t>Absolútna</a:t>
                </a:r>
                <a:r>
                  <a:rPr lang="cs-CZ" dirty="0"/>
                  <a:t> </a:t>
                </a:r>
                <a:r>
                  <a:rPr lang="cs-CZ" dirty="0" err="1"/>
                  <a:t>relatívna</a:t>
                </a:r>
                <a:r>
                  <a:rPr lang="cs-CZ" dirty="0"/>
                  <a:t> </a:t>
                </a:r>
                <a:r>
                  <a:rPr lang="cs-CZ" dirty="0" err="1"/>
                  <a:t>četnosť</a:t>
                </a:r>
                <a:r>
                  <a:rPr lang="cs-CZ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62050"/>
                <a:ext cx="8064000" cy="4744779"/>
              </a:xfrm>
              <a:blipFill>
                <a:blip r:embed="rId2"/>
                <a:stretch>
                  <a:fillRect l="-314" t="-800" r="-9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sz="3600" dirty="0" err="1"/>
              <a:t>Štatistický</a:t>
            </a:r>
            <a:r>
              <a:rPr lang="cs-CZ" sz="3600" dirty="0"/>
              <a:t> </a:t>
            </a:r>
            <a:r>
              <a:rPr lang="cs-CZ" sz="3600" dirty="0" err="1"/>
              <a:t>súbor</a:t>
            </a:r>
            <a:r>
              <a:rPr lang="cs-CZ" sz="3600" dirty="0"/>
              <a:t> s </a:t>
            </a:r>
            <a:r>
              <a:rPr lang="cs-CZ" sz="3600" dirty="0" err="1"/>
              <a:t>dvomi</a:t>
            </a:r>
            <a:r>
              <a:rPr lang="cs-CZ" sz="3600" dirty="0"/>
              <a:t> </a:t>
            </a:r>
            <a:r>
              <a:rPr lang="cs-CZ" sz="3600" dirty="0" err="1"/>
              <a:t>argumentmi</a:t>
            </a:r>
            <a:endParaRPr lang="cs-CZ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62050"/>
                <a:ext cx="8064000" cy="4998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zadanie plošnou </a:t>
                </a:r>
                <a:r>
                  <a:rPr lang="cs-CZ" dirty="0" err="1"/>
                  <a:t>tabuľkou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.                                                           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 err="1"/>
                  <a:t>marginálne</a:t>
                </a:r>
                <a:r>
                  <a:rPr lang="cs-CZ" dirty="0"/>
                  <a:t> četnosti </a:t>
                </a:r>
                <a:r>
                  <a:rPr lang="cs-CZ" dirty="0" err="1"/>
                  <a:t>hodnôt</a:t>
                </a:r>
                <a:r>
                  <a:rPr lang="cs-CZ" dirty="0"/>
                  <a:t> </a:t>
                </a:r>
                <a:r>
                  <a:rPr lang="cs-CZ" i="1" dirty="0" err="1"/>
                  <a:t>x</a:t>
                </a:r>
                <a:r>
                  <a:rPr lang="cs-CZ" i="1" baseline="-25000" dirty="0" err="1"/>
                  <a:t>i</a:t>
                </a:r>
                <a:r>
                  <a:rPr lang="cs-CZ" dirty="0"/>
                  <a:t> a </a:t>
                </a:r>
                <a:r>
                  <a:rPr lang="cs-CZ" i="1" dirty="0" err="1"/>
                  <a:t>y</a:t>
                </a:r>
                <a:r>
                  <a:rPr lang="cs-CZ" i="1" baseline="-25000" dirty="0" err="1"/>
                  <a:t>j</a:t>
                </a:r>
                <a:endParaRPr lang="cs-CZ" i="1" baseline="-250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62050"/>
                <a:ext cx="8064000" cy="4998720"/>
              </a:xfrm>
              <a:blipFill>
                <a:blip r:embed="rId2"/>
                <a:stretch>
                  <a:fillRect l="-314" t="-1519" b="-481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ľka 5">
                <a:extLst>
                  <a:ext uri="{FF2B5EF4-FFF2-40B4-BE49-F238E27FC236}">
                    <a16:creationId xmlns:a16="http://schemas.microsoft.com/office/drawing/2014/main" id="{A8D0F331-65CF-E44C-9ADF-7D35ED9D46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7921521"/>
                  </p:ext>
                </p:extLst>
              </p:nvPr>
            </p:nvGraphicFramePr>
            <p:xfrm>
              <a:off x="731752" y="1546694"/>
              <a:ext cx="4319934" cy="28919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19989">
                      <a:extLst>
                        <a:ext uri="{9D8B030D-6E8A-4147-A177-3AD203B41FA5}">
                          <a16:colId xmlns:a16="http://schemas.microsoft.com/office/drawing/2014/main" val="723205357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3719557902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3268493725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189191526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2603307786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742497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X\Y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915530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5580692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9666681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046478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284427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marL="0" marR="0" lvl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k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sk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2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ľka 5">
                <a:extLst>
                  <a:ext uri="{FF2B5EF4-FFF2-40B4-BE49-F238E27FC236}">
                    <a16:creationId xmlns:a16="http://schemas.microsoft.com/office/drawing/2014/main" id="{A8D0F331-65CF-E44C-9ADF-7D35ED9D46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7921521"/>
                  </p:ext>
                </p:extLst>
              </p:nvPr>
            </p:nvGraphicFramePr>
            <p:xfrm>
              <a:off x="731752" y="1546694"/>
              <a:ext cx="4319934" cy="28919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19989">
                      <a:extLst>
                        <a:ext uri="{9D8B030D-6E8A-4147-A177-3AD203B41FA5}">
                          <a16:colId xmlns:a16="http://schemas.microsoft.com/office/drawing/2014/main" val="723205357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3719557902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3268493725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189191526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2603307786"/>
                        </a:ext>
                      </a:extLst>
                    </a:gridCol>
                    <a:gridCol w="719989">
                      <a:extLst>
                        <a:ext uri="{9D8B030D-6E8A-4147-A177-3AD203B41FA5}">
                          <a16:colId xmlns:a16="http://schemas.microsoft.com/office/drawing/2014/main" val="742497093"/>
                        </a:ext>
                      </a:extLst>
                    </a:gridCol>
                  </a:tblGrid>
                  <a:tr h="589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X\Y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754" t="-123404" r="-401754" b="-5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201754" t="-123404" r="-301754" b="-5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23404" r="-103509" b="-5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23404" r="-3509" b="-565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15530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754" t="-308824" r="-501754" b="-6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754" t="-308824" r="-401754" b="-6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201754" t="-308824" r="-301754" b="-6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8824" r="-103509" b="-6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8824" r="-3509" b="-6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580692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754" t="-408824" r="-501754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754" t="-408824" r="-401754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201754" t="-408824" r="-301754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408824" r="-103509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08824" r="-3509" b="-5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6681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046478"/>
                      </a:ext>
                    </a:extLst>
                  </a:tr>
                  <a:tr h="428159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754" t="-605882" r="-501754" b="-3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754" t="-605882" r="-401754" b="-3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201754" t="-605882" r="-301754" b="-3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605882" r="-103509" b="-3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605882" r="-3509" b="-38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4284427"/>
                      </a:ext>
                    </a:extLst>
                  </a:tr>
                  <a:tr h="589661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754" t="-510638" r="-501754" b="-178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754" t="-510638" r="-401754" b="-178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201754" t="-510638" r="-301754" b="-178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CZ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510638" r="-103509" b="-178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10638" r="-3509" b="-1787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2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1DD86E9C-7943-7240-9CA2-87C5EA8E8A29}"/>
                  </a:ext>
                </a:extLst>
              </p:cNvPr>
              <p:cNvSpPr txBox="1"/>
              <p:nvPr/>
            </p:nvSpPr>
            <p:spPr>
              <a:xfrm>
                <a:off x="5535068" y="1386590"/>
                <a:ext cx="1570270" cy="7561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k-CZ" dirty="0"/>
              </a:p>
            </p:txBody>
          </p:sp>
        </mc:Choice>
        <mc:Fallback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1DD86E9C-7943-7240-9CA2-87C5EA8E8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68" y="1386590"/>
                <a:ext cx="1570270" cy="756169"/>
              </a:xfrm>
              <a:prstGeom prst="rect">
                <a:avLst/>
              </a:prstGeom>
              <a:blipFill>
                <a:blip r:embed="rId4"/>
                <a:stretch>
                  <a:fillRect l="-8000" t="-116393" r="-2400" b="-17704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sz="3600" dirty="0" err="1"/>
              <a:t>Štatistický</a:t>
            </a:r>
            <a:r>
              <a:rPr lang="cs-CZ" sz="3600" dirty="0"/>
              <a:t> </a:t>
            </a:r>
            <a:r>
              <a:rPr lang="cs-CZ" sz="3600" dirty="0" err="1"/>
              <a:t>súbor</a:t>
            </a:r>
            <a:r>
              <a:rPr lang="cs-CZ" sz="3600" dirty="0"/>
              <a:t> s </a:t>
            </a:r>
            <a:r>
              <a:rPr lang="cs-CZ" sz="3600" dirty="0" err="1"/>
              <a:t>dvomi</a:t>
            </a:r>
            <a:r>
              <a:rPr lang="cs-CZ" sz="3600" dirty="0"/>
              <a:t> </a:t>
            </a:r>
            <a:r>
              <a:rPr lang="cs-CZ" sz="3600" dirty="0" err="1"/>
              <a:t>argumentmi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62050"/>
                <a:ext cx="8064000" cy="4744779"/>
              </a:xfrm>
            </p:spPr>
            <p:txBody>
              <a:bodyPr/>
              <a:lstStyle/>
              <a:p>
                <a:r>
                  <a:rPr lang="cs-CZ" dirty="0" err="1"/>
                  <a:t>Rozptýlenosť</a:t>
                </a:r>
                <a:r>
                  <a:rPr lang="cs-CZ" dirty="0"/>
                  <a:t> </a:t>
                </a:r>
                <a:r>
                  <a:rPr lang="cs-CZ" dirty="0" err="1"/>
                  <a:t>oboch</a:t>
                </a:r>
                <a:r>
                  <a:rPr lang="cs-CZ" dirty="0"/>
                  <a:t> </a:t>
                </a:r>
                <a:r>
                  <a:rPr lang="cs-CZ" dirty="0" err="1"/>
                  <a:t>veličín</a:t>
                </a:r>
                <a:r>
                  <a:rPr lang="cs-CZ" dirty="0"/>
                  <a:t> </a:t>
                </a:r>
                <a:r>
                  <a:rPr lang="cs-CZ" dirty="0" err="1"/>
                  <a:t>vo</a:t>
                </a:r>
                <a:r>
                  <a:rPr lang="cs-CZ" dirty="0"/>
                  <a:t> </a:t>
                </a:r>
                <a:r>
                  <a:rPr lang="cs-CZ" dirty="0" err="1"/>
                  <a:t>všetkých</a:t>
                </a:r>
                <a:r>
                  <a:rPr lang="cs-CZ" dirty="0"/>
                  <a:t> jej </a:t>
                </a:r>
                <a:r>
                  <a:rPr lang="cs-CZ" dirty="0" err="1"/>
                  <a:t>vzájomných</a:t>
                </a:r>
                <a:r>
                  <a:rPr lang="cs-CZ" dirty="0"/>
                  <a:t> </a:t>
                </a:r>
                <a:r>
                  <a:rPr lang="cs-CZ" dirty="0" err="1"/>
                  <a:t>kombináciach</a:t>
                </a:r>
                <a:r>
                  <a:rPr lang="cs-CZ" dirty="0"/>
                  <a:t> vystihuje tzv. </a:t>
                </a:r>
                <a:r>
                  <a:rPr lang="cs-CZ" b="1" dirty="0" err="1"/>
                  <a:t>kovariancia</a:t>
                </a:r>
                <a:r>
                  <a:rPr lang="cs-CZ" dirty="0"/>
                  <a:t>, jej normovaná </a:t>
                </a:r>
                <a:r>
                  <a:rPr lang="cs-CZ" dirty="0" err="1"/>
                  <a:t>bezrozmerná</a:t>
                </a:r>
                <a:r>
                  <a:rPr lang="cs-CZ" dirty="0"/>
                  <a:t> forma</a:t>
                </a:r>
              </a:p>
              <a:p>
                <a:pPr>
                  <a:buNone/>
                </a:pPr>
                <a:r>
                  <a:rPr lang="cs-CZ" dirty="0"/>
                  <a:t>   je </a:t>
                </a:r>
                <a:r>
                  <a:rPr lang="cs-CZ" b="1" dirty="0"/>
                  <a:t>koeficient (</a:t>
                </a:r>
                <a:r>
                  <a:rPr lang="cs-CZ" b="1" dirty="0" err="1"/>
                  <a:t>lineárnej</a:t>
                </a:r>
                <a:r>
                  <a:rPr lang="cs-CZ" b="1" dirty="0"/>
                  <a:t>) </a:t>
                </a:r>
                <a:r>
                  <a:rPr lang="cs-CZ" b="1" dirty="0" err="1"/>
                  <a:t>korelácie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∈&lt;−1,1&gt;</m:t>
                      </m:r>
                    </m:oMath>
                  </m:oMathPara>
                </a14:m>
                <a:endParaRPr lang="sk-SK" b="0" dirty="0"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r>
                  <a:rPr lang="cs-CZ" dirty="0" err="1"/>
                  <a:t>Interpretácia</a:t>
                </a:r>
                <a:r>
                  <a:rPr lang="cs-CZ" dirty="0"/>
                  <a:t>: - |</a:t>
                </a:r>
                <a:r>
                  <a:rPr lang="cs-CZ" dirty="0" err="1"/>
                  <a:t>r</a:t>
                </a:r>
                <a:r>
                  <a:rPr lang="cs-CZ" dirty="0"/>
                  <a:t>|&lt;= 0,3            ... malá </a:t>
                </a:r>
                <a:r>
                  <a:rPr lang="cs-CZ" dirty="0" err="1"/>
                  <a:t>lineárna</a:t>
                </a:r>
                <a:r>
                  <a:rPr lang="cs-CZ" dirty="0"/>
                  <a:t> </a:t>
                </a:r>
                <a:r>
                  <a:rPr lang="cs-CZ" dirty="0" err="1"/>
                  <a:t>závislosť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    - 0,3 &lt; |</a:t>
                </a:r>
                <a:r>
                  <a:rPr lang="cs-CZ" dirty="0" err="1"/>
                  <a:t>r</a:t>
                </a:r>
                <a:r>
                  <a:rPr lang="cs-CZ" dirty="0"/>
                  <a:t>| &lt;= 0,8  … </a:t>
                </a:r>
                <a:r>
                  <a:rPr lang="cs-CZ" dirty="0" err="1"/>
                  <a:t>mierna</a:t>
                </a:r>
                <a:r>
                  <a:rPr lang="cs-CZ" dirty="0"/>
                  <a:t> </a:t>
                </a:r>
                <a:r>
                  <a:rPr lang="cs-CZ" dirty="0" err="1"/>
                  <a:t>lineárna</a:t>
                </a:r>
                <a:r>
                  <a:rPr lang="cs-CZ" dirty="0"/>
                  <a:t> </a:t>
                </a:r>
                <a:r>
                  <a:rPr lang="cs-CZ" dirty="0" err="1"/>
                  <a:t>závislosť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		    - |</a:t>
                </a:r>
                <a:r>
                  <a:rPr lang="cs-CZ" dirty="0" err="1"/>
                  <a:t>r</a:t>
                </a:r>
                <a:r>
                  <a:rPr lang="cs-CZ" dirty="0"/>
                  <a:t>| &gt; 0,8		  … silná </a:t>
                </a:r>
                <a:r>
                  <a:rPr lang="cs-CZ" dirty="0" err="1"/>
                  <a:t>lineárna</a:t>
                </a:r>
                <a:r>
                  <a:rPr lang="cs-CZ" dirty="0"/>
                  <a:t> </a:t>
                </a:r>
                <a:r>
                  <a:rPr lang="cs-CZ" dirty="0" err="1"/>
                  <a:t>závislosť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62050"/>
                <a:ext cx="8064000" cy="4744779"/>
              </a:xfrm>
              <a:blipFill>
                <a:blip r:embed="rId2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A6A5CC38-69E5-F143-A03B-BF8E877FC1CB}"/>
                  </a:ext>
                </a:extLst>
              </p:cNvPr>
              <p:cNvSpPr txBox="1"/>
              <p:nvPr/>
            </p:nvSpPr>
            <p:spPr>
              <a:xfrm>
                <a:off x="2978736" y="3690295"/>
                <a:ext cx="3490251" cy="3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sk-CZ" dirty="0"/>
                  <a:t>=(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CZ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sk-CZ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sk-CZ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CZ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CZ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acc>
                              <m:accPr>
                                <m:chr m:val="̅"/>
                                <m:ctrlP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sk-CZ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k-SK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nary>
                      </m:e>
                    </m:nary>
                  </m:oMath>
                </a14:m>
                <a:endParaRPr lang="sk-CZ" dirty="0"/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A6A5CC38-69E5-F143-A03B-BF8E877FC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36" y="3690295"/>
                <a:ext cx="3490251" cy="309315"/>
              </a:xfrm>
              <a:prstGeom prst="rect">
                <a:avLst/>
              </a:prstGeom>
              <a:blipFill>
                <a:blip r:embed="rId3"/>
                <a:stretch>
                  <a:fillRect l="-1812" t="-148000" b="-208000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z="4000" dirty="0" err="1"/>
              <a:t>Ďakujem</a:t>
            </a:r>
            <a:r>
              <a:rPr lang="cs-CZ" sz="4000" dirty="0"/>
              <a:t> za </a:t>
            </a:r>
            <a:r>
              <a:rPr lang="cs-CZ" sz="4000"/>
              <a:t>pozornosť.</a:t>
            </a:r>
            <a:endParaRPr lang="cs-CZ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39466"/>
          </a:xfrm>
        </p:spPr>
        <p:txBody>
          <a:bodyPr/>
          <a:lstStyle/>
          <a:p>
            <a:r>
              <a:rPr lang="cs-CZ" dirty="0" err="1"/>
              <a:t>Štatistický</a:t>
            </a:r>
            <a:r>
              <a:rPr lang="cs-CZ" dirty="0"/>
              <a:t> </a:t>
            </a:r>
            <a:r>
              <a:rPr lang="cs-CZ" dirty="0" err="1"/>
              <a:t>súbor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2378"/>
            <a:ext cx="8064000" cy="4714451"/>
          </a:xfrm>
        </p:spPr>
        <p:txBody>
          <a:bodyPr>
            <a:normAutofit/>
          </a:bodyPr>
          <a:lstStyle/>
          <a:p>
            <a:r>
              <a:rPr lang="cs-CZ" b="1" dirty="0" err="1"/>
              <a:t>štatistický</a:t>
            </a:r>
            <a:r>
              <a:rPr lang="cs-CZ" b="1" dirty="0"/>
              <a:t> </a:t>
            </a:r>
            <a:r>
              <a:rPr lang="cs-CZ" b="1" dirty="0" err="1"/>
              <a:t>súbor</a:t>
            </a:r>
            <a:r>
              <a:rPr lang="cs-CZ" dirty="0"/>
              <a:t> – množina </a:t>
            </a:r>
            <a:r>
              <a:rPr lang="cs-CZ" dirty="0" err="1"/>
              <a:t>všetkých</a:t>
            </a:r>
            <a:r>
              <a:rPr lang="cs-CZ" dirty="0"/>
              <a:t> </a:t>
            </a:r>
            <a:r>
              <a:rPr lang="cs-CZ" dirty="0" err="1"/>
              <a:t>predmetou</a:t>
            </a:r>
            <a:r>
              <a:rPr lang="cs-CZ" dirty="0"/>
              <a:t> </a:t>
            </a:r>
            <a:r>
              <a:rPr lang="cs-CZ" dirty="0" err="1"/>
              <a:t>pozorovania</a:t>
            </a:r>
            <a:r>
              <a:rPr lang="cs-CZ" dirty="0"/>
              <a:t> </a:t>
            </a:r>
            <a:r>
              <a:rPr lang="cs-CZ" dirty="0" err="1"/>
              <a:t>zhromaždených</a:t>
            </a:r>
            <a:r>
              <a:rPr lang="cs-CZ" dirty="0"/>
              <a:t> na základe toho, že </a:t>
            </a:r>
            <a:r>
              <a:rPr lang="cs-CZ" dirty="0" err="1"/>
              <a:t>majú</a:t>
            </a:r>
            <a:r>
              <a:rPr lang="cs-CZ" dirty="0"/>
              <a:t> společné vlastnosti</a:t>
            </a:r>
          </a:p>
          <a:p>
            <a:r>
              <a:rPr lang="cs-CZ" b="1" dirty="0"/>
              <a:t>prvky (elementy) </a:t>
            </a:r>
            <a:r>
              <a:rPr lang="cs-CZ" b="1" dirty="0" err="1"/>
              <a:t>štatistického</a:t>
            </a:r>
            <a:r>
              <a:rPr lang="cs-CZ" b="1" dirty="0"/>
              <a:t> </a:t>
            </a:r>
            <a:r>
              <a:rPr lang="cs-CZ" b="1" dirty="0" err="1"/>
              <a:t>súboru</a:t>
            </a:r>
            <a:r>
              <a:rPr lang="cs-CZ" b="1" dirty="0"/>
              <a:t>, </a:t>
            </a:r>
            <a:r>
              <a:rPr lang="cs-CZ" b="1" dirty="0" err="1"/>
              <a:t>štatistickej</a:t>
            </a:r>
            <a:r>
              <a:rPr lang="cs-CZ" b="1" dirty="0"/>
              <a:t> jednotky</a:t>
            </a:r>
            <a:r>
              <a:rPr lang="cs-CZ" dirty="0"/>
              <a:t> – jednotlivé prvky </a:t>
            </a:r>
            <a:r>
              <a:rPr lang="cs-CZ" dirty="0" err="1"/>
              <a:t>tejto</a:t>
            </a:r>
            <a:r>
              <a:rPr lang="cs-CZ" dirty="0"/>
              <a:t> množiny</a:t>
            </a:r>
          </a:p>
          <a:p>
            <a:r>
              <a:rPr lang="cs-CZ" b="1" dirty="0"/>
              <a:t>rozsah </a:t>
            </a:r>
            <a:r>
              <a:rPr lang="cs-CZ" b="1" dirty="0" err="1"/>
              <a:t>súboru</a:t>
            </a:r>
            <a:r>
              <a:rPr lang="cs-CZ" b="1" dirty="0"/>
              <a:t> N</a:t>
            </a:r>
            <a:r>
              <a:rPr lang="cs-CZ" dirty="0"/>
              <a:t> – počet </a:t>
            </a:r>
            <a:r>
              <a:rPr lang="cs-CZ" dirty="0" err="1"/>
              <a:t>všetkých</a:t>
            </a:r>
            <a:r>
              <a:rPr lang="cs-CZ" dirty="0"/>
              <a:t> </a:t>
            </a:r>
            <a:r>
              <a:rPr lang="cs-CZ" dirty="0" err="1"/>
              <a:t>prvkov</a:t>
            </a:r>
            <a:r>
              <a:rPr lang="cs-CZ" dirty="0"/>
              <a:t> </a:t>
            </a:r>
            <a:r>
              <a:rPr lang="cs-CZ" dirty="0" err="1"/>
              <a:t>štatistického</a:t>
            </a:r>
            <a:r>
              <a:rPr lang="cs-CZ" dirty="0"/>
              <a:t> </a:t>
            </a:r>
            <a:r>
              <a:rPr lang="cs-CZ" dirty="0" err="1"/>
              <a:t>súboru</a:t>
            </a:r>
            <a:endParaRPr lang="cs-CZ" dirty="0"/>
          </a:p>
          <a:p>
            <a:r>
              <a:rPr lang="cs-CZ" b="1" dirty="0"/>
              <a:t>základný </a:t>
            </a:r>
            <a:r>
              <a:rPr lang="cs-CZ" b="1" dirty="0" err="1"/>
              <a:t>súbor</a:t>
            </a:r>
            <a:r>
              <a:rPr lang="cs-CZ" dirty="0"/>
              <a:t> – </a:t>
            </a:r>
            <a:r>
              <a:rPr lang="cs-CZ" dirty="0" err="1"/>
              <a:t>súbor</a:t>
            </a:r>
            <a:r>
              <a:rPr lang="cs-CZ" dirty="0"/>
              <a:t>, </a:t>
            </a:r>
            <a:r>
              <a:rPr lang="cs-CZ" dirty="0" err="1"/>
              <a:t>ktorý</a:t>
            </a:r>
            <a:r>
              <a:rPr lang="cs-CZ" dirty="0"/>
              <a:t> je </a:t>
            </a:r>
            <a:r>
              <a:rPr lang="cs-CZ" dirty="0" err="1"/>
              <a:t>predmetom</a:t>
            </a:r>
            <a:r>
              <a:rPr lang="cs-CZ" dirty="0"/>
              <a:t> </a:t>
            </a:r>
            <a:r>
              <a:rPr lang="cs-CZ" dirty="0" err="1"/>
              <a:t>skúmania</a:t>
            </a:r>
            <a:endParaRPr lang="cs-CZ" dirty="0"/>
          </a:p>
          <a:p>
            <a:r>
              <a:rPr lang="cs-CZ" b="1" dirty="0" err="1"/>
              <a:t>výberový</a:t>
            </a:r>
            <a:r>
              <a:rPr lang="cs-CZ" b="1" dirty="0"/>
              <a:t> </a:t>
            </a:r>
            <a:r>
              <a:rPr lang="cs-CZ" b="1" dirty="0" err="1"/>
              <a:t>súbor</a:t>
            </a:r>
            <a:r>
              <a:rPr lang="cs-CZ" dirty="0"/>
              <a:t> – </a:t>
            </a:r>
            <a:r>
              <a:rPr lang="cs-CZ" dirty="0" err="1"/>
              <a:t>súbor</a:t>
            </a:r>
            <a:r>
              <a:rPr lang="cs-CZ" dirty="0"/>
              <a:t> </a:t>
            </a:r>
            <a:r>
              <a:rPr lang="cs-CZ" dirty="0" err="1"/>
              <a:t>štatistických</a:t>
            </a:r>
            <a:r>
              <a:rPr lang="cs-CZ" dirty="0"/>
              <a:t> </a:t>
            </a:r>
            <a:r>
              <a:rPr lang="cs-CZ" dirty="0" err="1"/>
              <a:t>jednotiek</a:t>
            </a:r>
            <a:r>
              <a:rPr lang="cs-CZ" dirty="0"/>
              <a:t> vybraných </a:t>
            </a:r>
            <a:r>
              <a:rPr lang="cs-CZ" dirty="0" err="1"/>
              <a:t>pre</a:t>
            </a:r>
            <a:r>
              <a:rPr lang="cs-CZ" dirty="0"/>
              <a:t> výzkum</a:t>
            </a:r>
          </a:p>
          <a:p>
            <a:r>
              <a:rPr lang="cs-CZ" b="1" dirty="0" err="1"/>
              <a:t>štatistický</a:t>
            </a:r>
            <a:r>
              <a:rPr lang="cs-CZ" b="1" dirty="0"/>
              <a:t> znak</a:t>
            </a:r>
            <a:r>
              <a:rPr lang="cs-CZ" dirty="0"/>
              <a:t> –  </a:t>
            </a:r>
            <a:r>
              <a:rPr lang="cs-CZ" dirty="0" err="1"/>
              <a:t>vyjadrenie</a:t>
            </a:r>
            <a:r>
              <a:rPr lang="cs-CZ" dirty="0"/>
              <a:t> </a:t>
            </a:r>
            <a:r>
              <a:rPr lang="cs-CZ" dirty="0" err="1"/>
              <a:t>určitej</a:t>
            </a:r>
            <a:r>
              <a:rPr lang="cs-CZ" dirty="0"/>
              <a:t> vlastnosti </a:t>
            </a:r>
            <a:r>
              <a:rPr lang="cs-CZ" dirty="0" err="1"/>
              <a:t>štatistickej</a:t>
            </a:r>
            <a:r>
              <a:rPr lang="cs-CZ" dirty="0"/>
              <a:t> jednotky</a:t>
            </a:r>
          </a:p>
          <a:p>
            <a:r>
              <a:rPr lang="cs-CZ" dirty="0"/>
              <a:t>znak </a:t>
            </a:r>
            <a:r>
              <a:rPr lang="cs-CZ" dirty="0" err="1"/>
              <a:t>súboru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označuje s x</a:t>
            </a:r>
          </a:p>
          <a:p>
            <a:r>
              <a:rPr lang="cs-CZ" dirty="0"/>
              <a:t>jednotlivé údaje znaku – hodnoty znaku, x</a:t>
            </a:r>
            <a:r>
              <a:rPr lang="cs-CZ" baseline="-25000" dirty="0"/>
              <a:t>1</a:t>
            </a:r>
            <a:r>
              <a:rPr lang="cs-CZ" dirty="0"/>
              <a:t>, x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endParaRPr lang="cs-C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95575"/>
          </a:xfrm>
        </p:spPr>
        <p:txBody>
          <a:bodyPr/>
          <a:lstStyle/>
          <a:p>
            <a:r>
              <a:rPr lang="cs-CZ" dirty="0" err="1"/>
              <a:t>Štatistický</a:t>
            </a:r>
            <a:r>
              <a:rPr lang="cs-CZ" dirty="0"/>
              <a:t> </a:t>
            </a:r>
            <a:r>
              <a:rPr lang="cs-CZ" dirty="0" err="1"/>
              <a:t>súbor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07008"/>
            <a:ext cx="8064000" cy="4699821"/>
          </a:xfrm>
        </p:spPr>
        <p:txBody>
          <a:bodyPr>
            <a:normAutofit/>
          </a:bodyPr>
          <a:lstStyle/>
          <a:p>
            <a:r>
              <a:rPr lang="cs-CZ" dirty="0"/>
              <a:t>Ex.: </a:t>
            </a:r>
            <a:r>
              <a:rPr lang="cs-CZ" dirty="0" err="1"/>
              <a:t>Určovanie</a:t>
            </a:r>
            <a:r>
              <a:rPr lang="cs-CZ" dirty="0"/>
              <a:t> výšky </a:t>
            </a:r>
            <a:r>
              <a:rPr lang="cs-CZ" dirty="0" err="1"/>
              <a:t>študentov</a:t>
            </a:r>
            <a:r>
              <a:rPr lang="cs-CZ" dirty="0"/>
              <a:t> </a:t>
            </a:r>
            <a:r>
              <a:rPr lang="cs-CZ" dirty="0" err="1"/>
              <a:t>danej</a:t>
            </a:r>
            <a:r>
              <a:rPr lang="cs-CZ" dirty="0"/>
              <a:t> </a:t>
            </a:r>
            <a:r>
              <a:rPr lang="cs-CZ" dirty="0" err="1"/>
              <a:t>študijnej</a:t>
            </a:r>
            <a:r>
              <a:rPr lang="cs-CZ" dirty="0"/>
              <a:t> skupiny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Št</a:t>
            </a:r>
            <a:r>
              <a:rPr lang="cs-CZ" dirty="0"/>
              <a:t>. znak: výška </a:t>
            </a:r>
            <a:r>
              <a:rPr lang="cs-CZ" dirty="0" err="1"/>
              <a:t>študenta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Hodnota znaku: </a:t>
            </a:r>
            <a:r>
              <a:rPr lang="cs-CZ" dirty="0" err="1"/>
              <a:t>číselne</a:t>
            </a:r>
            <a:r>
              <a:rPr lang="cs-CZ" dirty="0"/>
              <a:t> </a:t>
            </a:r>
            <a:r>
              <a:rPr lang="cs-CZ" dirty="0" err="1"/>
              <a:t>vyjadrená</a:t>
            </a:r>
            <a:r>
              <a:rPr lang="cs-CZ" dirty="0"/>
              <a:t> výška </a:t>
            </a:r>
            <a:r>
              <a:rPr lang="cs-CZ" dirty="0" err="1"/>
              <a:t>študenta</a:t>
            </a:r>
            <a:r>
              <a:rPr lang="cs-CZ" dirty="0"/>
              <a:t>, </a:t>
            </a:r>
            <a:r>
              <a:rPr lang="cs-CZ" dirty="0" err="1"/>
              <a:t>napr</a:t>
            </a:r>
            <a:r>
              <a:rPr lang="cs-CZ" dirty="0"/>
              <a:t>. 182 cm</a:t>
            </a:r>
          </a:p>
          <a:p>
            <a:r>
              <a:rPr lang="cs-CZ" dirty="0" err="1"/>
              <a:t>Vyjadrenie</a:t>
            </a:r>
            <a:r>
              <a:rPr lang="cs-CZ" dirty="0"/>
              <a:t> hodnoty znaku:</a:t>
            </a:r>
          </a:p>
          <a:p>
            <a:pPr lvl="1"/>
            <a:r>
              <a:rPr lang="cs-CZ" dirty="0" err="1"/>
              <a:t>Číslami</a:t>
            </a:r>
            <a:r>
              <a:rPr lang="cs-CZ" dirty="0"/>
              <a:t> – </a:t>
            </a:r>
            <a:r>
              <a:rPr lang="cs-CZ" dirty="0" err="1"/>
              <a:t>kvantitatívne</a:t>
            </a:r>
            <a:r>
              <a:rPr lang="cs-CZ" dirty="0"/>
              <a:t> (výška, </a:t>
            </a:r>
            <a:r>
              <a:rPr lang="cs-CZ" dirty="0" err="1"/>
              <a:t>hmotnosť</a:t>
            </a:r>
            <a:r>
              <a:rPr lang="cs-CZ" dirty="0"/>
              <a:t> , počet </a:t>
            </a:r>
            <a:r>
              <a:rPr lang="cs-CZ" dirty="0" err="1"/>
              <a:t>obyvateľov</a:t>
            </a:r>
            <a:r>
              <a:rPr lang="cs-CZ" dirty="0"/>
              <a:t> </a:t>
            </a:r>
            <a:r>
              <a:rPr lang="cs-CZ" dirty="0" err="1"/>
              <a:t>mesta</a:t>
            </a:r>
            <a:r>
              <a:rPr lang="cs-CZ" dirty="0"/>
              <a:t> …)</a:t>
            </a:r>
          </a:p>
          <a:p>
            <a:pPr lvl="1"/>
            <a:r>
              <a:rPr lang="cs-CZ" dirty="0" err="1"/>
              <a:t>Iným</a:t>
            </a:r>
            <a:r>
              <a:rPr lang="cs-CZ" dirty="0"/>
              <a:t> </a:t>
            </a:r>
            <a:r>
              <a:rPr lang="cs-CZ" dirty="0" err="1"/>
              <a:t>spôsobom</a:t>
            </a:r>
            <a:r>
              <a:rPr lang="cs-CZ" dirty="0"/>
              <a:t> – </a:t>
            </a:r>
            <a:r>
              <a:rPr lang="cs-CZ" dirty="0" err="1"/>
              <a:t>kvalitatívne</a:t>
            </a:r>
            <a:endParaRPr lang="cs-CZ" dirty="0"/>
          </a:p>
          <a:p>
            <a:pPr lvl="2"/>
            <a:r>
              <a:rPr lang="cs-CZ" dirty="0" err="1"/>
              <a:t>Binárne</a:t>
            </a:r>
            <a:r>
              <a:rPr lang="cs-CZ" dirty="0"/>
              <a:t> – muž-žena, </a:t>
            </a:r>
            <a:r>
              <a:rPr lang="cs-CZ" dirty="0" err="1"/>
              <a:t>prospel</a:t>
            </a:r>
            <a:r>
              <a:rPr lang="cs-CZ" dirty="0"/>
              <a:t> - </a:t>
            </a:r>
            <a:r>
              <a:rPr lang="cs-CZ" dirty="0" err="1"/>
              <a:t>neprospel</a:t>
            </a:r>
            <a:endParaRPr lang="cs-CZ" dirty="0"/>
          </a:p>
          <a:p>
            <a:pPr lvl="2"/>
            <a:r>
              <a:rPr lang="cs-CZ" dirty="0" err="1"/>
              <a:t>Viac</a:t>
            </a:r>
            <a:r>
              <a:rPr lang="cs-CZ" dirty="0"/>
              <a:t> druhové – </a:t>
            </a:r>
            <a:r>
              <a:rPr lang="cs-CZ" dirty="0" err="1"/>
              <a:t>povolanie</a:t>
            </a:r>
            <a:r>
              <a:rPr lang="cs-CZ" dirty="0"/>
              <a:t>, </a:t>
            </a:r>
            <a:r>
              <a:rPr lang="cs-CZ" dirty="0" err="1"/>
              <a:t>národnosť</a:t>
            </a:r>
            <a:r>
              <a:rPr lang="cs-CZ" dirty="0"/>
              <a:t>, </a:t>
            </a:r>
            <a:r>
              <a:rPr lang="cs-CZ" dirty="0" err="1"/>
              <a:t>náboženstvo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95575"/>
          </a:xfrm>
        </p:spPr>
        <p:txBody>
          <a:bodyPr/>
          <a:lstStyle/>
          <a:p>
            <a:r>
              <a:rPr lang="cs-CZ" dirty="0" err="1"/>
              <a:t>Štatistický</a:t>
            </a:r>
            <a:r>
              <a:rPr lang="cs-CZ" dirty="0"/>
              <a:t> </a:t>
            </a:r>
            <a:r>
              <a:rPr lang="cs-CZ" dirty="0" err="1"/>
              <a:t>súbor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060704"/>
                <a:ext cx="8064000" cy="5134356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Absolútna </a:t>
                </a:r>
                <a:r>
                  <a:rPr lang="cs-CZ" b="1" dirty="0" err="1"/>
                  <a:t>četnosť</a:t>
                </a:r>
                <a:r>
                  <a:rPr lang="cs-CZ" b="1" dirty="0"/>
                  <a:t>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: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cs-CZ" dirty="0" err="1"/>
                  <a:t>Koľko</a:t>
                </a:r>
                <a:r>
                  <a:rPr lang="cs-CZ" dirty="0"/>
                  <a:t>-krát </a:t>
                </a:r>
                <a:r>
                  <a:rPr lang="cs-CZ" dirty="0" err="1"/>
                  <a:t>sa</a:t>
                </a:r>
                <a:r>
                  <a:rPr lang="cs-CZ" dirty="0"/>
                  <a:t> daná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vyskytuje v </a:t>
                </a:r>
                <a:r>
                  <a:rPr lang="cs-CZ" dirty="0" err="1"/>
                  <a:t>súbore</a:t>
                </a:r>
                <a:endParaRPr lang="cs-CZ" dirty="0"/>
              </a:p>
              <a:p>
                <a:pPr lvl="1"/>
                <a:r>
                  <a:rPr lang="cs-CZ" dirty="0"/>
                  <a:t>Zn.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 („Hodnota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sa</a:t>
                </a:r>
                <a:r>
                  <a:rPr lang="cs-CZ" dirty="0"/>
                  <a:t> vyskytuje v </a:t>
                </a:r>
                <a:r>
                  <a:rPr lang="cs-CZ" dirty="0" err="1"/>
                  <a:t>súbore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-krát“)</a:t>
                </a:r>
              </a:p>
              <a:p>
                <a:r>
                  <a:rPr lang="cs-CZ" b="1" dirty="0" err="1"/>
                  <a:t>Absolútna</a:t>
                </a:r>
                <a:r>
                  <a:rPr lang="cs-CZ" b="1" dirty="0"/>
                  <a:t> </a:t>
                </a:r>
                <a:r>
                  <a:rPr lang="cs-CZ" b="1" dirty="0" err="1"/>
                  <a:t>relatívna</a:t>
                </a:r>
                <a:r>
                  <a:rPr lang="cs-CZ" b="1" dirty="0"/>
                  <a:t> </a:t>
                </a:r>
                <a:r>
                  <a:rPr lang="cs-CZ" b="1" dirty="0" err="1"/>
                  <a:t>četnosť</a:t>
                </a:r>
                <a:r>
                  <a:rPr lang="cs-CZ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b="1" dirty="0"/>
              </a:p>
              <a:p>
                <a:pPr lvl="1"/>
                <a:r>
                  <a:rPr lang="cs-CZ" dirty="0"/>
                  <a:t>N je rozsah </a:t>
                </a:r>
                <a:r>
                  <a:rPr lang="cs-CZ" dirty="0" err="1"/>
                  <a:t>súboru</a:t>
                </a:r>
                <a:endParaRPr lang="cs-CZ" dirty="0"/>
              </a:p>
              <a:p>
                <a:r>
                  <a:rPr lang="cs-CZ" b="1" dirty="0" err="1"/>
                  <a:t>Kumulatívna</a:t>
                </a:r>
                <a:r>
                  <a:rPr lang="cs-CZ" b="1" dirty="0"/>
                  <a:t> </a:t>
                </a:r>
                <a:r>
                  <a:rPr lang="cs-CZ" b="1" dirty="0" err="1"/>
                  <a:t>četnosť</a:t>
                </a:r>
                <a:r>
                  <a:rPr lang="cs-CZ" b="1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sk-SK" b="0" dirty="0"/>
              </a:p>
              <a:p>
                <a:pPr lvl="1"/>
                <a:endParaRPr lang="cs-CZ" b="1" dirty="0"/>
              </a:p>
              <a:p>
                <a:r>
                  <a:rPr lang="cs-CZ" b="1" dirty="0" err="1"/>
                  <a:t>Relatívna</a:t>
                </a:r>
                <a:r>
                  <a:rPr lang="cs-CZ" b="1" dirty="0"/>
                  <a:t> </a:t>
                </a:r>
                <a:r>
                  <a:rPr lang="cs-CZ" b="1" dirty="0" err="1"/>
                  <a:t>kumulatívna</a:t>
                </a:r>
                <a:r>
                  <a:rPr lang="cs-CZ" b="1" dirty="0"/>
                  <a:t> </a:t>
                </a:r>
                <a:r>
                  <a:rPr lang="cs-CZ" b="1" dirty="0" err="1"/>
                  <a:t>četnosť</a:t>
                </a:r>
                <a:r>
                  <a:rPr lang="cs-CZ" b="1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b="1" dirty="0" err="1"/>
                  <a:t>Variančná</a:t>
                </a:r>
                <a:r>
                  <a:rPr lang="cs-CZ" b="1" dirty="0"/>
                  <a:t> rada </a:t>
                </a:r>
                <a:r>
                  <a:rPr lang="cs-CZ" dirty="0"/>
                  <a:t>(</a:t>
                </a:r>
                <a:r>
                  <a:rPr lang="cs-CZ" dirty="0" err="1"/>
                  <a:t>štatistická</a:t>
                </a:r>
                <a:r>
                  <a:rPr lang="cs-CZ" dirty="0"/>
                  <a:t> rada): </a:t>
                </a:r>
              </a:p>
              <a:p>
                <a:pPr lvl="1"/>
                <a:r>
                  <a:rPr lang="cs-CZ" dirty="0"/>
                  <a:t>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zoradené</a:t>
                </a:r>
                <a:r>
                  <a:rPr lang="cs-CZ" dirty="0"/>
                  <a:t> </a:t>
                </a:r>
                <a:r>
                  <a:rPr lang="cs-CZ" dirty="0" err="1"/>
                  <a:t>podľa</a:t>
                </a:r>
                <a:r>
                  <a:rPr lang="cs-CZ" dirty="0"/>
                  <a:t> </a:t>
                </a:r>
                <a:r>
                  <a:rPr lang="cs-CZ" dirty="0" err="1"/>
                  <a:t>veľkosti</a:t>
                </a:r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060704"/>
                <a:ext cx="8064000" cy="5134356"/>
              </a:xfrm>
              <a:blipFill>
                <a:blip r:embed="rId2"/>
                <a:stretch>
                  <a:fillRect l="-314" t="-74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61A79CF0-3BFD-FD4D-BE13-A1DC5DC29625}"/>
                  </a:ext>
                </a:extLst>
              </p:cNvPr>
              <p:cNvSpPr txBox="1"/>
              <p:nvPr/>
            </p:nvSpPr>
            <p:spPr>
              <a:xfrm>
                <a:off x="4271296" y="2214404"/>
                <a:ext cx="761427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61A79CF0-3BFD-FD4D-BE13-A1DC5DC2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96" y="2214404"/>
                <a:ext cx="761427" cy="472565"/>
              </a:xfrm>
              <a:prstGeom prst="rect">
                <a:avLst/>
              </a:prstGeom>
              <a:blipFill>
                <a:blip r:embed="rId3"/>
                <a:stretch>
                  <a:fillRect l="-6557" r="-3279" b="-15789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020E80A9-FFF3-794A-B3C5-A1621E6061AB}"/>
                  </a:ext>
                </a:extLst>
              </p:cNvPr>
              <p:cNvSpPr txBox="1"/>
              <p:nvPr/>
            </p:nvSpPr>
            <p:spPr>
              <a:xfrm>
                <a:off x="4271296" y="2839396"/>
                <a:ext cx="1193788" cy="788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020E80A9-FFF3-794A-B3C5-A1621E606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96" y="2839396"/>
                <a:ext cx="1193788" cy="788486"/>
              </a:xfrm>
              <a:prstGeom prst="rect">
                <a:avLst/>
              </a:prstGeom>
              <a:blipFill>
                <a:blip r:embed="rId4"/>
                <a:stretch>
                  <a:fillRect l="-25263" t="-109524" r="-20000" b="-169841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204299"/>
            <a:ext cx="8064000" cy="573664"/>
          </a:xfrm>
        </p:spPr>
        <p:txBody>
          <a:bodyPr/>
          <a:lstStyle/>
          <a:p>
            <a:r>
              <a:rPr lang="cs-CZ" dirty="0"/>
              <a:t>Četnosti - </a:t>
            </a:r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720092"/>
            <a:ext cx="8064000" cy="5186738"/>
          </a:xfrm>
        </p:spPr>
        <p:txBody>
          <a:bodyPr>
            <a:normAutofit/>
          </a:bodyPr>
          <a:lstStyle/>
          <a:p>
            <a:r>
              <a:rPr lang="cs-CZ" sz="1800" dirty="0"/>
              <a:t>Známky v </a:t>
            </a:r>
            <a:r>
              <a:rPr lang="cs-CZ" sz="1800" dirty="0" err="1"/>
              <a:t>triede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32997"/>
              </p:ext>
            </p:extLst>
          </p:nvPr>
        </p:nvGraphicFramePr>
        <p:xfrm>
          <a:off x="796290" y="1088421"/>
          <a:ext cx="24574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Známka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</a:t>
                      </a:r>
                      <a:r>
                        <a:rPr lang="cs-CZ" dirty="0" err="1"/>
                        <a:t>žiakov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Výborne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Chválitebne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Dobre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Nedostatočne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008829606"/>
              </p:ext>
            </p:extLst>
          </p:nvPr>
        </p:nvGraphicFramePr>
        <p:xfrm>
          <a:off x="4286250" y="734093"/>
          <a:ext cx="4422262" cy="35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BEB78604-B6B1-9647-BC22-680FD0F6C2B5}"/>
              </a:ext>
            </a:extLst>
          </p:cNvPr>
          <p:cNvSpPr txBox="1"/>
          <p:nvPr/>
        </p:nvSpPr>
        <p:spPr>
          <a:xfrm>
            <a:off x="678436" y="3313461"/>
            <a:ext cx="310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„Koľko percent žiakov dostalo akú známku?“</a:t>
            </a:r>
          </a:p>
        </p:txBody>
      </p:sp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33BB7CFB-59F5-E340-B520-69B485F5A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95247"/>
              </p:ext>
            </p:extLst>
          </p:nvPr>
        </p:nvGraphicFramePr>
        <p:xfrm>
          <a:off x="796290" y="3959792"/>
          <a:ext cx="3996434" cy="247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71">
                  <a:extLst>
                    <a:ext uri="{9D8B030D-6E8A-4147-A177-3AD203B41FA5}">
                      <a16:colId xmlns:a16="http://schemas.microsoft.com/office/drawing/2014/main" val="272460253"/>
                    </a:ext>
                  </a:extLst>
                </a:gridCol>
                <a:gridCol w="922254">
                  <a:extLst>
                    <a:ext uri="{9D8B030D-6E8A-4147-A177-3AD203B41FA5}">
                      <a16:colId xmlns:a16="http://schemas.microsoft.com/office/drawing/2014/main" val="3789392070"/>
                    </a:ext>
                  </a:extLst>
                </a:gridCol>
                <a:gridCol w="1974709">
                  <a:extLst>
                    <a:ext uri="{9D8B030D-6E8A-4147-A177-3AD203B41FA5}">
                      <a16:colId xmlns:a16="http://schemas.microsoft.com/office/drawing/2014/main" val="1435004873"/>
                    </a:ext>
                  </a:extLst>
                </a:gridCol>
              </a:tblGrid>
              <a:tr h="367748">
                <a:tc>
                  <a:txBody>
                    <a:bodyPr/>
                    <a:lstStyle/>
                    <a:p>
                      <a:r>
                        <a:rPr lang="sk-SK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Absolútna </a:t>
                      </a:r>
                      <a:r>
                        <a:rPr lang="sk-SK" dirty="0" err="1"/>
                        <a:t>četnosť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Relatívna absolútna </a:t>
                      </a:r>
                      <a:r>
                        <a:rPr lang="sk-SK" dirty="0" err="1"/>
                        <a:t>četnosť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07754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r>
                        <a:rPr lang="sk-SK" dirty="0"/>
                        <a:t>Výborne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0,2333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813100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Chválitebne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0,4333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144156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r>
                        <a:rPr lang="sk-SK" dirty="0"/>
                        <a:t>Dobre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013681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Dostatočne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19488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Nedostatočne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0,0333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949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15946"/>
          </a:xfrm>
        </p:spPr>
        <p:txBody>
          <a:bodyPr/>
          <a:lstStyle/>
          <a:p>
            <a:r>
              <a:rPr lang="cs-CZ" dirty="0"/>
              <a:t>Četnosti - </a:t>
            </a:r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43000"/>
            <a:ext cx="8064000" cy="4763829"/>
          </a:xfrm>
        </p:spPr>
        <p:txBody>
          <a:bodyPr/>
          <a:lstStyle/>
          <a:p>
            <a:r>
              <a:rPr lang="cs-CZ" dirty="0"/>
              <a:t>Známky v </a:t>
            </a:r>
            <a:r>
              <a:rPr lang="cs-CZ" dirty="0" err="1"/>
              <a:t>triede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76859"/>
              </p:ext>
            </p:extLst>
          </p:nvPr>
        </p:nvGraphicFramePr>
        <p:xfrm>
          <a:off x="876300" y="1730375"/>
          <a:ext cx="459105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Známka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</a:t>
                      </a:r>
                      <a:r>
                        <a:rPr lang="cs-CZ" dirty="0" err="1"/>
                        <a:t>žiakov</a:t>
                      </a:r>
                      <a:endParaRPr lang="cs-CZ" dirty="0"/>
                    </a:p>
                    <a:p>
                      <a:pPr algn="ctr"/>
                      <a:r>
                        <a:rPr lang="cs-CZ" dirty="0"/>
                        <a:t>Absolutna </a:t>
                      </a:r>
                      <a:r>
                        <a:rPr lang="cs-CZ" dirty="0" err="1"/>
                        <a:t>četnosť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Kumulativna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četnosť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Výborne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Chvalitebne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Dobre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Nedostatočne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15946"/>
          </a:xfrm>
        </p:spPr>
        <p:txBody>
          <a:bodyPr/>
          <a:lstStyle/>
          <a:p>
            <a:r>
              <a:rPr lang="cs-CZ" dirty="0"/>
              <a:t>Četnosti - </a:t>
            </a:r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43000"/>
            <a:ext cx="8064000" cy="4763829"/>
          </a:xfrm>
        </p:spPr>
        <p:txBody>
          <a:bodyPr/>
          <a:lstStyle/>
          <a:p>
            <a:r>
              <a:rPr lang="cs-CZ" dirty="0"/>
              <a:t>Známky v </a:t>
            </a:r>
            <a:r>
              <a:rPr lang="cs-CZ" dirty="0" err="1"/>
              <a:t>triede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5100"/>
              </p:ext>
            </p:extLst>
          </p:nvPr>
        </p:nvGraphicFramePr>
        <p:xfrm>
          <a:off x="876300" y="1730375"/>
          <a:ext cx="459105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Známka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Absolútna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relatívna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četnosť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Kumulatívna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relatívna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četnosť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Výborne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Chvalitebne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0,666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Dobre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0,966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Nedostatočne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17521"/>
          </a:xfrm>
        </p:spPr>
        <p:txBody>
          <a:bodyPr/>
          <a:lstStyle/>
          <a:p>
            <a:r>
              <a:rPr lang="cs-CZ" dirty="0"/>
              <a:t>Četnosti - </a:t>
            </a:r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2378"/>
            <a:ext cx="8064000" cy="4714451"/>
          </a:xfrm>
        </p:spPr>
        <p:txBody>
          <a:bodyPr/>
          <a:lstStyle/>
          <a:p>
            <a:r>
              <a:rPr lang="cs-CZ" dirty="0" err="1"/>
              <a:t>Určite</a:t>
            </a:r>
            <a:r>
              <a:rPr lang="cs-CZ" dirty="0"/>
              <a:t> </a:t>
            </a:r>
            <a:r>
              <a:rPr lang="cs-CZ" dirty="0" err="1"/>
              <a:t>relatívnu</a:t>
            </a:r>
            <a:r>
              <a:rPr lang="cs-CZ" dirty="0"/>
              <a:t>, </a:t>
            </a:r>
            <a:r>
              <a:rPr lang="cs-CZ" dirty="0" err="1"/>
              <a:t>kumulatívnu</a:t>
            </a:r>
            <a:r>
              <a:rPr lang="cs-CZ" dirty="0"/>
              <a:t> a </a:t>
            </a:r>
            <a:r>
              <a:rPr lang="cs-CZ" dirty="0" err="1"/>
              <a:t>relatívnu</a:t>
            </a:r>
            <a:r>
              <a:rPr lang="cs-CZ" dirty="0"/>
              <a:t> </a:t>
            </a:r>
            <a:r>
              <a:rPr lang="cs-CZ" dirty="0" err="1"/>
              <a:t>kumulatívnu</a:t>
            </a:r>
            <a:r>
              <a:rPr lang="cs-CZ" dirty="0"/>
              <a:t> </a:t>
            </a:r>
            <a:r>
              <a:rPr lang="cs-CZ" dirty="0" err="1"/>
              <a:t>četnosť</a:t>
            </a:r>
            <a:r>
              <a:rPr lang="cs-CZ" dirty="0"/>
              <a:t> </a:t>
            </a:r>
            <a:r>
              <a:rPr lang="cs-CZ" dirty="0" err="1"/>
              <a:t>variačnej</a:t>
            </a:r>
            <a:r>
              <a:rPr lang="cs-CZ" dirty="0"/>
              <a:t> rady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777434"/>
                  </p:ext>
                </p:extLst>
              </p:nvPr>
            </p:nvGraphicFramePr>
            <p:xfrm>
              <a:off x="1784291" y="1953463"/>
              <a:ext cx="4397052" cy="108966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732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448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000" dirty="0" err="1"/>
                            <a:t>x</a:t>
                          </a:r>
                          <a:r>
                            <a:rPr lang="cs-CZ" sz="1000" baseline="-25000" dirty="0" err="1"/>
                            <a:t>i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4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8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0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12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777434"/>
                  </p:ext>
                </p:extLst>
              </p:nvPr>
            </p:nvGraphicFramePr>
            <p:xfrm>
              <a:off x="1784291" y="1953463"/>
              <a:ext cx="4397052" cy="108966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732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328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448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000" dirty="0" err="1"/>
                            <a:t>x</a:t>
                          </a:r>
                          <a:r>
                            <a:rPr lang="cs-CZ" sz="1000" baseline="-25000" dirty="0" err="1"/>
                            <a:t>i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4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830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102326" r="-50000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12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714620"/>
                  </p:ext>
                </p:extLst>
              </p:nvPr>
            </p:nvGraphicFramePr>
            <p:xfrm>
              <a:off x="3192374" y="3313633"/>
              <a:ext cx="4590999" cy="253121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6558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000" dirty="0" err="1"/>
                            <a:t>x</a:t>
                          </a:r>
                          <a:r>
                            <a:rPr lang="cs-CZ" sz="1000" baseline="-25000" dirty="0" err="1"/>
                            <a:t>i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0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∑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0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000" i="1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149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0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000" baseline="-25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0,047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0,295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0,376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0,201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0,081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0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000" i="1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107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137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149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0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sk-SK" sz="1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0,047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0,342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0,718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0,919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714620"/>
                  </p:ext>
                </p:extLst>
              </p:nvPr>
            </p:nvGraphicFramePr>
            <p:xfrm>
              <a:off x="3192374" y="3313633"/>
              <a:ext cx="4590999" cy="2531210"/>
            </p:xfrm>
            <a:graphic>
              <a:graphicData uri="http://schemas.openxmlformats.org/drawingml/2006/table">
                <a:tbl>
                  <a:tblPr>
                    <a:tableStyleId>{3B4B98B0-60AC-42C2-AFA5-B58CD77FA1E5}</a:tableStyleId>
                  </a:tblPr>
                  <a:tblGrid>
                    <a:gridCol w="6558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55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06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000" dirty="0" err="1"/>
                            <a:t>x</a:t>
                          </a:r>
                          <a:r>
                            <a:rPr lang="cs-CZ" sz="1000" baseline="-25000" dirty="0" err="1"/>
                            <a:t>i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0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∑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0000" r="-598077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44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30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149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5122" r="-598077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0,047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0,295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0,376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0,201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0,081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1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2500" r="-598077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51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107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137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149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6242"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 marL="19050" marR="19050" marT="19050" marB="1905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402500" r="-598077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0,047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0,342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/>
                            <a:t>0,718</a:t>
                          </a:r>
                          <a:endParaRPr lang="cs-CZ" sz="10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0,919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/>
                            <a:t>1</a:t>
                          </a:r>
                          <a:endParaRPr lang="cs-CZ" sz="10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A9C1BA76-0B82-CD4F-9651-AEF7EDF36F7C}"/>
                  </a:ext>
                </a:extLst>
              </p:cNvPr>
              <p:cNvSpPr txBox="1"/>
              <p:nvPr/>
            </p:nvSpPr>
            <p:spPr>
              <a:xfrm>
                <a:off x="896526" y="3680461"/>
                <a:ext cx="1903824" cy="78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=149</m:t>
                          </m:r>
                        </m:e>
                      </m:nary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A9C1BA76-0B82-CD4F-9651-AEF7EDF36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26" y="3680461"/>
                <a:ext cx="1903824" cy="782715"/>
              </a:xfrm>
              <a:prstGeom prst="rect">
                <a:avLst/>
              </a:prstGeom>
              <a:blipFill>
                <a:blip r:embed="rId4"/>
                <a:stretch>
                  <a:fillRect l="-15232" t="-109524" b="-169841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VŠO_sablona_ prezentace_4-3-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1137</TotalTime>
  <Words>1388</Words>
  <Application>Microsoft Macintosh PowerPoint</Application>
  <PresentationFormat>Prezentácia na obrazovke (4:3)</PresentationFormat>
  <Paragraphs>408</Paragraphs>
  <Slides>26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MVŠO_sablona_ prezentace_4-3-CZ</vt:lpstr>
      <vt:lpstr>Rovnice</vt:lpstr>
      <vt:lpstr>Štatistika</vt:lpstr>
      <vt:lpstr>Štatistika</vt:lpstr>
      <vt:lpstr>Štatistický súbor</vt:lpstr>
      <vt:lpstr>Štatistický súbor</vt:lpstr>
      <vt:lpstr>Štatistický súbor</vt:lpstr>
      <vt:lpstr>Četnosti - príklad</vt:lpstr>
      <vt:lpstr>Četnosti - príklad</vt:lpstr>
      <vt:lpstr>Četnosti - príklad</vt:lpstr>
      <vt:lpstr>Četnosti - príklad</vt:lpstr>
      <vt:lpstr>Charakteristiky štatistického súboru s jedným argumentom</vt:lpstr>
      <vt:lpstr>Aritmetický priemer</vt:lpstr>
      <vt:lpstr>Charakteristiky štatistického súboru s jedným argumentom</vt:lpstr>
      <vt:lpstr>Vážený priemer</vt:lpstr>
      <vt:lpstr>Medián</vt:lpstr>
      <vt:lpstr>Modus</vt:lpstr>
      <vt:lpstr>Kvantily</vt:lpstr>
      <vt:lpstr>Kvantily</vt:lpstr>
      <vt:lpstr>Charakteristiky štatistického súboru s jedným argumentom</vt:lpstr>
      <vt:lpstr>Charakteristiky štatistického súboru s jedným argumentom</vt:lpstr>
      <vt:lpstr>Základné vlastnosti smerodatnej odchylky</vt:lpstr>
      <vt:lpstr>Rozptyl</vt:lpstr>
      <vt:lpstr>Rozptyl</vt:lpstr>
      <vt:lpstr>Štatistický súbor s dvomi argumentmi</vt:lpstr>
      <vt:lpstr>Štatistický súbor s dvomi argumentmi</vt:lpstr>
      <vt:lpstr>Štatistický súbor s dvomi argumentmi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Jan Wossala</dc:creator>
  <cp:lastModifiedBy>Paulína Jašková</cp:lastModifiedBy>
  <cp:revision>60</cp:revision>
  <dcterms:created xsi:type="dcterms:W3CDTF">2018-11-27T14:58:13Z</dcterms:created>
  <dcterms:modified xsi:type="dcterms:W3CDTF">2021-11-24T09:14:36Z</dcterms:modified>
</cp:coreProperties>
</file>