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8" r:id="rId4"/>
    <p:sldId id="259" r:id="rId5"/>
    <p:sldId id="28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7" r:id="rId23"/>
    <p:sldId id="280" r:id="rId24"/>
    <p:sldId id="281" r:id="rId25"/>
    <p:sldId id="282" r:id="rId26"/>
    <p:sldId id="283" r:id="rId27"/>
    <p:sldId id="284" r:id="rId28"/>
    <p:sldId id="286" r:id="rId29"/>
    <p:sldId id="270" r:id="rId30"/>
    <p:sldId id="271" r:id="rId31"/>
    <p:sldId id="290" r:id="rId32"/>
    <p:sldId id="291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044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68" y="9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Wossala" userId="7c5c12a334713c5c" providerId="LiveId" clId="{D598AB29-254F-4BF1-AA60-3D79BED8A211}"/>
    <pc:docChg chg="delSld">
      <pc:chgData name="Jan Wossala" userId="7c5c12a334713c5c" providerId="LiveId" clId="{D598AB29-254F-4BF1-AA60-3D79BED8A211}" dt="2021-10-05T20:10:09.519" v="0" actId="47"/>
      <pc:docMkLst>
        <pc:docMk/>
      </pc:docMkLst>
      <pc:sldChg chg="del">
        <pc:chgData name="Jan Wossala" userId="7c5c12a334713c5c" providerId="LiveId" clId="{D598AB29-254F-4BF1-AA60-3D79BED8A211}" dt="2021-10-05T20:10:09.519" v="0" actId="47"/>
        <pc:sldMkLst>
          <pc:docMk/>
          <pc:sldMk cId="0" sldId="285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0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Kombinatorika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Paulína Jašková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</a:t>
            </a:r>
            <a:r>
              <a:rPr lang="cs-CZ" i="1" dirty="0"/>
              <a:t>k</a:t>
            </a:r>
            <a:r>
              <a:rPr lang="cs-CZ" dirty="0"/>
              <a:t>-</a:t>
            </a:r>
            <a:r>
              <a:rPr lang="cs-CZ" dirty="0" err="1"/>
              <a:t>tej</a:t>
            </a:r>
            <a:r>
              <a:rPr lang="cs-CZ" dirty="0"/>
              <a:t> </a:t>
            </a:r>
            <a:r>
              <a:rPr lang="cs-CZ" dirty="0" err="1"/>
              <a:t>triedy</a:t>
            </a:r>
            <a:r>
              <a:rPr lang="cs-CZ" dirty="0"/>
              <a:t> z </a:t>
            </a:r>
            <a:r>
              <a:rPr lang="cs-CZ" i="1" dirty="0"/>
              <a:t>n</a:t>
            </a:r>
            <a:r>
              <a:rPr lang="cs-CZ" dirty="0"/>
              <a:t> </a:t>
            </a:r>
            <a:r>
              <a:rPr lang="cs-CZ" dirty="0" err="1"/>
              <a:t>prvkov</a:t>
            </a:r>
            <a:endParaRPr lang="cs-CZ" dirty="0"/>
          </a:p>
          <a:p>
            <a:r>
              <a:rPr lang="cs-CZ" dirty="0" err="1"/>
              <a:t>usporiadaný</a:t>
            </a:r>
            <a:r>
              <a:rPr lang="cs-CZ" dirty="0"/>
              <a:t> </a:t>
            </a:r>
            <a:r>
              <a:rPr lang="cs-CZ" dirty="0" err="1"/>
              <a:t>výber</a:t>
            </a:r>
            <a:r>
              <a:rPr lang="cs-CZ" dirty="0"/>
              <a:t> k </a:t>
            </a:r>
            <a:r>
              <a:rPr lang="cs-CZ" dirty="0" err="1"/>
              <a:t>prvkov</a:t>
            </a:r>
            <a:r>
              <a:rPr lang="cs-CZ" dirty="0"/>
              <a:t> </a:t>
            </a:r>
            <a:r>
              <a:rPr lang="cs-CZ" dirty="0" err="1"/>
              <a:t>zo</a:t>
            </a:r>
            <a:r>
              <a:rPr lang="cs-CZ" dirty="0"/>
              <a:t> </a:t>
            </a:r>
            <a:r>
              <a:rPr lang="cs-CZ" dirty="0" err="1"/>
              <a:t>zadanej</a:t>
            </a:r>
            <a:r>
              <a:rPr lang="cs-CZ" dirty="0"/>
              <a:t> množiny</a:t>
            </a:r>
          </a:p>
          <a:p>
            <a:r>
              <a:rPr lang="cs-CZ" dirty="0"/>
              <a:t>z </a:t>
            </a:r>
            <a:r>
              <a:rPr lang="cs-CZ" dirty="0" err="1"/>
              <a:t>nejakej</a:t>
            </a:r>
            <a:r>
              <a:rPr lang="cs-CZ" dirty="0"/>
              <a:t> množiny </a:t>
            </a:r>
            <a:r>
              <a:rPr lang="cs-CZ" dirty="0" err="1"/>
              <a:t>objektov</a:t>
            </a:r>
            <a:r>
              <a:rPr lang="cs-CZ" dirty="0"/>
              <a:t> </a:t>
            </a:r>
            <a:r>
              <a:rPr lang="cs-CZ" dirty="0" err="1"/>
              <a:t>vyberáme</a:t>
            </a:r>
            <a:r>
              <a:rPr lang="cs-CZ" dirty="0"/>
              <a:t> určitý počet </a:t>
            </a:r>
            <a:r>
              <a:rPr lang="cs-CZ" dirty="0" err="1"/>
              <a:t>objektov</a:t>
            </a:r>
            <a:r>
              <a:rPr lang="cs-CZ" dirty="0"/>
              <a:t>, </a:t>
            </a:r>
            <a:r>
              <a:rPr lang="cs-CZ" dirty="0" err="1"/>
              <a:t>pričom</a:t>
            </a:r>
            <a:r>
              <a:rPr lang="cs-CZ" dirty="0"/>
              <a:t> </a:t>
            </a:r>
            <a:r>
              <a:rPr lang="cs-CZ" b="1" dirty="0"/>
              <a:t>záleží na poradí</a:t>
            </a:r>
            <a:r>
              <a:rPr lang="cs-CZ" dirty="0"/>
              <a:t>, v </a:t>
            </a:r>
            <a:r>
              <a:rPr lang="cs-CZ" dirty="0" err="1"/>
              <a:t>akom</a:t>
            </a:r>
            <a:r>
              <a:rPr lang="cs-CZ" dirty="0"/>
              <a:t> </a:t>
            </a:r>
            <a:r>
              <a:rPr lang="cs-CZ" dirty="0" err="1"/>
              <a:t>tieto</a:t>
            </a:r>
            <a:r>
              <a:rPr lang="cs-CZ" dirty="0"/>
              <a:t> objekty </a:t>
            </a:r>
            <a:r>
              <a:rPr lang="cs-CZ" dirty="0" err="1"/>
              <a:t>vyberiame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– </a:t>
            </a:r>
            <a:r>
              <a:rPr lang="cs-CZ" dirty="0" err="1"/>
              <a:t>príklad</a:t>
            </a:r>
            <a:r>
              <a:rPr lang="cs-CZ" dirty="0"/>
              <a:t> a </a:t>
            </a:r>
            <a:r>
              <a:rPr lang="cs-CZ" dirty="0" err="1"/>
              <a:t>odvodenie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Sútež</a:t>
            </a:r>
            <a:r>
              <a:rPr lang="cs-CZ" dirty="0"/>
              <a:t> v jedení </a:t>
            </a:r>
            <a:r>
              <a:rPr lang="cs-CZ" dirty="0" err="1"/>
              <a:t>knedlíkov</a:t>
            </a:r>
            <a:r>
              <a:rPr lang="cs-CZ" dirty="0"/>
              <a:t>. Do finále </a:t>
            </a:r>
            <a:r>
              <a:rPr lang="cs-CZ" dirty="0" err="1"/>
              <a:t>postúpilo</a:t>
            </a:r>
            <a:r>
              <a:rPr lang="cs-CZ" dirty="0"/>
              <a:t> 7 </a:t>
            </a:r>
            <a:r>
              <a:rPr lang="cs-CZ" dirty="0" err="1"/>
              <a:t>účastníkov</a:t>
            </a:r>
            <a:r>
              <a:rPr lang="cs-CZ" dirty="0"/>
              <a:t>. </a:t>
            </a:r>
            <a:r>
              <a:rPr lang="cs-CZ" dirty="0" err="1"/>
              <a:t>Koľko</a:t>
            </a:r>
            <a:r>
              <a:rPr lang="cs-CZ" dirty="0"/>
              <a:t> existuje možností, </a:t>
            </a:r>
            <a:r>
              <a:rPr lang="cs-CZ" dirty="0" err="1"/>
              <a:t>ako</a:t>
            </a:r>
            <a:r>
              <a:rPr lang="cs-CZ" dirty="0"/>
              <a:t> </a:t>
            </a:r>
            <a:r>
              <a:rPr lang="cs-CZ" dirty="0" err="1"/>
              <a:t>týchto</a:t>
            </a:r>
            <a:r>
              <a:rPr lang="cs-CZ" dirty="0"/>
              <a:t> sedem </a:t>
            </a:r>
            <a:r>
              <a:rPr lang="cs-CZ" dirty="0" err="1"/>
              <a:t>účastníkov</a:t>
            </a:r>
            <a:r>
              <a:rPr lang="cs-CZ" dirty="0"/>
              <a:t>  </a:t>
            </a:r>
            <a:r>
              <a:rPr lang="cs-CZ" dirty="0" err="1"/>
              <a:t>môže</a:t>
            </a:r>
            <a:r>
              <a:rPr lang="cs-CZ" dirty="0"/>
              <a:t> </a:t>
            </a:r>
            <a:r>
              <a:rPr lang="cs-CZ" dirty="0" err="1"/>
              <a:t>obsadiť</a:t>
            </a:r>
            <a:r>
              <a:rPr lang="cs-CZ" dirty="0"/>
              <a:t> prvé </a:t>
            </a:r>
            <a:r>
              <a:rPr lang="cs-CZ" dirty="0" err="1"/>
              <a:t>tri</a:t>
            </a:r>
            <a:r>
              <a:rPr lang="cs-CZ" dirty="0"/>
              <a:t> </a:t>
            </a:r>
            <a:r>
              <a:rPr lang="cs-CZ" dirty="0" err="1"/>
              <a:t>miesta</a:t>
            </a:r>
            <a:r>
              <a:rPr lang="cs-CZ" dirty="0"/>
              <a:t> ?</a:t>
            </a:r>
          </a:p>
          <a:p>
            <a:r>
              <a:rPr lang="cs-CZ" dirty="0"/>
              <a:t>__   __   __</a:t>
            </a:r>
          </a:p>
          <a:p>
            <a:r>
              <a:rPr lang="cs-CZ" dirty="0"/>
              <a:t>prvá </a:t>
            </a:r>
            <a:r>
              <a:rPr lang="cs-CZ" dirty="0" err="1"/>
              <a:t>pozícia</a:t>
            </a:r>
            <a:r>
              <a:rPr lang="cs-CZ" dirty="0"/>
              <a:t> – 7 možností, druhá </a:t>
            </a:r>
            <a:r>
              <a:rPr lang="cs-CZ" dirty="0" err="1"/>
              <a:t>pozícia</a:t>
            </a:r>
            <a:r>
              <a:rPr lang="cs-CZ" dirty="0"/>
              <a:t> – 6 možností, </a:t>
            </a:r>
            <a:r>
              <a:rPr lang="cs-CZ" dirty="0" err="1"/>
              <a:t>tretia</a:t>
            </a:r>
            <a:r>
              <a:rPr lang="cs-CZ" dirty="0"/>
              <a:t> </a:t>
            </a:r>
            <a:r>
              <a:rPr lang="cs-CZ" dirty="0" err="1"/>
              <a:t>pozícia</a:t>
            </a:r>
            <a:r>
              <a:rPr lang="cs-CZ" dirty="0"/>
              <a:t> – 5 možností</a:t>
            </a:r>
          </a:p>
          <a:p>
            <a:r>
              <a:rPr lang="cs-CZ" dirty="0"/>
              <a:t>7 · 6 · 5 = 210 možností</a:t>
            </a:r>
          </a:p>
          <a:p>
            <a:r>
              <a:rPr lang="cs-CZ" dirty="0" err="1"/>
              <a:t>obecne</a:t>
            </a:r>
            <a:r>
              <a:rPr lang="cs-CZ" dirty="0"/>
              <a:t> </a:t>
            </a:r>
            <a:r>
              <a:rPr lang="cs-CZ" dirty="0">
                <a:latin typeface="Calibri"/>
                <a:cs typeface="Calibri"/>
              </a:rPr>
              <a:t>→</a:t>
            </a:r>
            <a:r>
              <a:rPr lang="cs-CZ" dirty="0"/>
              <a:t> prvá </a:t>
            </a:r>
            <a:r>
              <a:rPr lang="cs-CZ" dirty="0" err="1"/>
              <a:t>pozícia</a:t>
            </a:r>
            <a:r>
              <a:rPr lang="cs-CZ" dirty="0"/>
              <a:t> – n možností, druhá </a:t>
            </a:r>
            <a:r>
              <a:rPr lang="cs-CZ" dirty="0" err="1"/>
              <a:t>pozícia</a:t>
            </a:r>
            <a:r>
              <a:rPr lang="cs-CZ" dirty="0"/>
              <a:t> – (n – 1) možností, </a:t>
            </a:r>
            <a:r>
              <a:rPr lang="cs-CZ" dirty="0" err="1"/>
              <a:t>tretia</a:t>
            </a:r>
            <a:r>
              <a:rPr lang="cs-CZ" dirty="0"/>
              <a:t> </a:t>
            </a:r>
            <a:r>
              <a:rPr lang="cs-CZ" dirty="0" err="1"/>
              <a:t>pozícia</a:t>
            </a:r>
            <a:r>
              <a:rPr lang="cs-CZ" dirty="0"/>
              <a:t> (n – 2) možností</a:t>
            </a:r>
          </a:p>
          <a:p>
            <a:r>
              <a:rPr lang="cs-CZ" dirty="0"/>
              <a:t>n · (n – 1) · (n – 2) · … · (n – k + 1)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bez </a:t>
            </a:r>
            <a:r>
              <a:rPr lang="cs-CZ" dirty="0" err="1"/>
              <a:t>opakovania</a:t>
            </a:r>
            <a:r>
              <a:rPr lang="cs-CZ" dirty="0"/>
              <a:t> - vzorec</a:t>
            </a:r>
          </a:p>
        </p:txBody>
      </p:sp>
      <p:graphicFrame>
        <p:nvGraphicFramePr>
          <p:cNvPr id="4" name="Zástupný symbol pro obsah 3"/>
          <p:cNvGraphicFramePr>
            <a:graphicFrameLocks noGrp="1" noChangeAspect="1"/>
          </p:cNvGraphicFramePr>
          <p:nvPr>
            <p:ph idx="1"/>
          </p:nvPr>
        </p:nvGraphicFramePr>
        <p:xfrm>
          <a:off x="1333500" y="2366963"/>
          <a:ext cx="6096000" cy="236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Rovnice" r:id="rId3" imgW="1079280" imgH="419040" progId="Equation.3">
                  <p:embed/>
                </p:oleObj>
              </mc:Choice>
              <mc:Fallback>
                <p:oleObj name="Rovnice" r:id="rId3" imgW="1079280" imgH="419040" progId="Equation.3">
                  <p:embed/>
                  <p:pic>
                    <p:nvPicPr>
                      <p:cNvPr id="4" name="Zástupný symbol pro obsah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2366963"/>
                        <a:ext cx="6096000" cy="236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Stále máme závody v jedení </a:t>
            </a:r>
            <a:r>
              <a:rPr lang="cs-CZ" dirty="0" err="1"/>
              <a:t>knedlíkov</a:t>
            </a:r>
            <a:r>
              <a:rPr lang="cs-CZ" dirty="0"/>
              <a:t>. </a:t>
            </a:r>
            <a:r>
              <a:rPr lang="cs-CZ" dirty="0" err="1"/>
              <a:t>Ako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zmení</a:t>
            </a:r>
            <a:r>
              <a:rPr lang="cs-CZ" dirty="0"/>
              <a:t> počet medailových </a:t>
            </a:r>
            <a:r>
              <a:rPr lang="cs-CZ" dirty="0" err="1"/>
              <a:t>umiestnení</a:t>
            </a:r>
            <a:r>
              <a:rPr lang="cs-CZ" dirty="0"/>
              <a:t>, </a:t>
            </a:r>
            <a:r>
              <a:rPr lang="cs-CZ" dirty="0" err="1"/>
              <a:t>ak</a:t>
            </a:r>
            <a:r>
              <a:rPr lang="cs-CZ" dirty="0"/>
              <a:t> na závod </a:t>
            </a:r>
            <a:r>
              <a:rPr lang="cs-CZ" dirty="0" err="1"/>
              <a:t>prišiel</a:t>
            </a:r>
            <a:r>
              <a:rPr lang="cs-CZ" dirty="0"/>
              <a:t> favorit, </a:t>
            </a:r>
            <a:r>
              <a:rPr lang="cs-CZ" dirty="0" err="1"/>
              <a:t>ktorý</a:t>
            </a:r>
            <a:r>
              <a:rPr lang="cs-CZ" dirty="0"/>
              <a:t> vždy </a:t>
            </a:r>
            <a:r>
              <a:rPr lang="cs-CZ" dirty="0" err="1"/>
              <a:t>zvíťazí</a:t>
            </a:r>
            <a:r>
              <a:rPr lang="cs-CZ" dirty="0"/>
              <a:t>?</a:t>
            </a:r>
          </a:p>
          <a:p>
            <a:r>
              <a:rPr lang="cs-CZ" dirty="0"/>
              <a:t>__   __   __</a:t>
            </a:r>
          </a:p>
          <a:p>
            <a:r>
              <a:rPr lang="cs-CZ" dirty="0"/>
              <a:t>prvé </a:t>
            </a:r>
            <a:r>
              <a:rPr lang="cs-CZ" dirty="0" err="1"/>
              <a:t>miesto</a:t>
            </a:r>
            <a:r>
              <a:rPr lang="cs-CZ" dirty="0"/>
              <a:t> favorit, druhé </a:t>
            </a:r>
            <a:r>
              <a:rPr lang="cs-CZ" dirty="0" err="1"/>
              <a:t>miesto</a:t>
            </a:r>
            <a:r>
              <a:rPr lang="cs-CZ" dirty="0"/>
              <a:t> 6 možností, </a:t>
            </a:r>
            <a:r>
              <a:rPr lang="cs-CZ" dirty="0" err="1"/>
              <a:t>tretie</a:t>
            </a:r>
            <a:r>
              <a:rPr lang="cs-CZ" dirty="0"/>
              <a:t> </a:t>
            </a:r>
            <a:r>
              <a:rPr lang="cs-CZ" dirty="0" err="1"/>
              <a:t>miesto</a:t>
            </a:r>
            <a:r>
              <a:rPr lang="cs-CZ" dirty="0"/>
              <a:t> 5 možností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927099" y="3829050"/>
          <a:ext cx="367145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Rovnice" r:id="rId3" imgW="1346040" imgH="419040" progId="Equation.3">
                  <p:embed/>
                </p:oleObj>
              </mc:Choice>
              <mc:Fallback>
                <p:oleObj name="Rovnice" r:id="rId3" imgW="1346040" imgH="41904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099" y="3829050"/>
                        <a:ext cx="367145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Ako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zmení</a:t>
            </a:r>
            <a:r>
              <a:rPr lang="cs-CZ" dirty="0"/>
              <a:t> počet možností, </a:t>
            </a:r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vieme</a:t>
            </a:r>
            <a:r>
              <a:rPr lang="cs-CZ" dirty="0"/>
              <a:t>, že favorit vždy obsadí medailové </a:t>
            </a:r>
            <a:r>
              <a:rPr lang="cs-CZ" dirty="0" err="1"/>
              <a:t>umistnenie</a:t>
            </a:r>
            <a:r>
              <a:rPr lang="cs-CZ" dirty="0"/>
              <a:t>?</a:t>
            </a:r>
          </a:p>
          <a:p>
            <a:r>
              <a:rPr lang="cs-CZ" dirty="0"/>
              <a:t>__   __   __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660399" y="3419474"/>
          <a:ext cx="4563635" cy="923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Rovnice" r:id="rId3" imgW="2070000" imgH="419040" progId="Equation.3">
                  <p:embed/>
                </p:oleObj>
              </mc:Choice>
              <mc:Fallback>
                <p:oleObj name="Rovnice" r:id="rId3" imgW="2070000" imgH="41904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399" y="3419474"/>
                        <a:ext cx="4563635" cy="9239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825625"/>
            <a:ext cx="8353425" cy="4081204"/>
          </a:xfrm>
        </p:spPr>
        <p:txBody>
          <a:bodyPr/>
          <a:lstStyle/>
          <a:p>
            <a:r>
              <a:rPr lang="cs-CZ" dirty="0" err="1"/>
              <a:t>Koľko</a:t>
            </a:r>
            <a:r>
              <a:rPr lang="cs-CZ" dirty="0"/>
              <a:t> existuje trojciferných </a:t>
            </a:r>
            <a:r>
              <a:rPr lang="cs-CZ" dirty="0" err="1"/>
              <a:t>čísiel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ide </a:t>
            </a:r>
            <a:r>
              <a:rPr lang="cs-CZ" dirty="0" err="1"/>
              <a:t>zapísať</a:t>
            </a:r>
            <a:r>
              <a:rPr lang="cs-CZ" dirty="0"/>
              <a:t> </a:t>
            </a:r>
            <a:r>
              <a:rPr lang="cs-CZ" dirty="0" err="1"/>
              <a:t>pomocou</a:t>
            </a:r>
            <a:r>
              <a:rPr lang="cs-CZ" dirty="0"/>
              <a:t> </a:t>
            </a:r>
            <a:r>
              <a:rPr lang="cs-CZ" dirty="0" err="1"/>
              <a:t>cifier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en-GB" dirty="0"/>
              <a:t>{</a:t>
            </a:r>
            <a:r>
              <a:rPr lang="cs-CZ" dirty="0"/>
              <a:t>1, 2, 3, 4, 5</a:t>
            </a:r>
            <a:r>
              <a:rPr lang="en-GB" dirty="0"/>
              <a:t>}</a:t>
            </a:r>
            <a:r>
              <a:rPr lang="cs-CZ" dirty="0"/>
              <a:t>?</a:t>
            </a:r>
          </a:p>
          <a:p>
            <a:r>
              <a:rPr lang="cs-CZ" dirty="0"/>
              <a:t>__   __   __</a:t>
            </a:r>
          </a:p>
          <a:p>
            <a:r>
              <a:rPr lang="cs-CZ" dirty="0"/>
              <a:t>cifry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môžu</a:t>
            </a:r>
            <a:r>
              <a:rPr lang="cs-CZ" dirty="0"/>
              <a:t> </a:t>
            </a:r>
            <a:r>
              <a:rPr lang="cs-CZ" dirty="0" err="1"/>
              <a:t>opakovať</a:t>
            </a:r>
            <a:r>
              <a:rPr lang="cs-CZ" dirty="0"/>
              <a:t> – prvá </a:t>
            </a:r>
            <a:r>
              <a:rPr lang="cs-CZ" dirty="0" err="1"/>
              <a:t>pozícia</a:t>
            </a:r>
            <a:r>
              <a:rPr lang="cs-CZ" dirty="0"/>
              <a:t> – 5 možností, druhá </a:t>
            </a:r>
            <a:r>
              <a:rPr lang="cs-CZ" dirty="0" err="1"/>
              <a:t>pozícia</a:t>
            </a:r>
            <a:r>
              <a:rPr lang="cs-CZ" dirty="0"/>
              <a:t> – 5 možností, </a:t>
            </a:r>
            <a:r>
              <a:rPr lang="cs-CZ" dirty="0" err="1"/>
              <a:t>tretia</a:t>
            </a:r>
            <a:r>
              <a:rPr lang="cs-CZ" dirty="0"/>
              <a:t> </a:t>
            </a:r>
            <a:r>
              <a:rPr lang="cs-CZ" dirty="0" err="1"/>
              <a:t>pozícia</a:t>
            </a:r>
            <a:r>
              <a:rPr lang="cs-CZ" dirty="0"/>
              <a:t> – 5 možností</a:t>
            </a:r>
          </a:p>
          <a:p>
            <a:r>
              <a:rPr lang="cs-CZ" dirty="0"/>
              <a:t>V´</a:t>
            </a:r>
            <a:r>
              <a:rPr lang="cs-CZ" baseline="-25000" dirty="0"/>
              <a:t>3</a:t>
            </a:r>
            <a:r>
              <a:rPr lang="cs-CZ" dirty="0"/>
              <a:t> (5) = 5 · 5 · 5 = 5</a:t>
            </a:r>
            <a:r>
              <a:rPr lang="cs-CZ" baseline="30000" dirty="0"/>
              <a:t>3</a:t>
            </a:r>
            <a:r>
              <a:rPr lang="cs-CZ" dirty="0"/>
              <a:t> = </a:t>
            </a:r>
            <a:r>
              <a:rPr lang="cs-CZ" b="1" dirty="0"/>
              <a:t>125 </a:t>
            </a:r>
            <a:r>
              <a:rPr lang="cs-CZ" b="1" dirty="0" err="1"/>
              <a:t>čísiel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s opakováním - vzorec</a:t>
            </a:r>
          </a:p>
        </p:txBody>
      </p:sp>
      <p:graphicFrame>
        <p:nvGraphicFramePr>
          <p:cNvPr id="4" name="Zástupný symbol pro obsah 3"/>
          <p:cNvGraphicFramePr>
            <a:graphicFrameLocks noGrp="1" noChangeAspect="1"/>
          </p:cNvGraphicFramePr>
          <p:nvPr>
            <p:ph idx="1"/>
          </p:nvPr>
        </p:nvGraphicFramePr>
        <p:xfrm>
          <a:off x="1943100" y="2408238"/>
          <a:ext cx="5467350" cy="1997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Rovnice" r:id="rId3" imgW="660240" imgH="241200" progId="Equation.3">
                  <p:embed/>
                </p:oleObj>
              </mc:Choice>
              <mc:Fallback>
                <p:oleObj name="Rovnice" r:id="rId3" imgW="660240" imgH="241200" progId="Equation.3">
                  <p:embed/>
                  <p:pic>
                    <p:nvPicPr>
                      <p:cNvPr id="4" name="Zástupný symbol pro obsah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2408238"/>
                        <a:ext cx="5467350" cy="1997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Variácie</a:t>
            </a:r>
            <a:r>
              <a:rPr lang="cs-CZ" dirty="0"/>
              <a:t> s opakováním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značiek</a:t>
            </a:r>
            <a:r>
              <a:rPr lang="cs-CZ" dirty="0"/>
              <a:t> teoreticky existuje v </a:t>
            </a:r>
            <a:r>
              <a:rPr lang="cs-CZ" dirty="0" err="1"/>
              <a:t>Morseovej</a:t>
            </a:r>
            <a:r>
              <a:rPr lang="cs-CZ" dirty="0"/>
              <a:t> </a:t>
            </a:r>
            <a:r>
              <a:rPr lang="cs-CZ" dirty="0" err="1"/>
              <a:t>abecede</a:t>
            </a:r>
            <a:r>
              <a:rPr lang="cs-CZ" dirty="0"/>
              <a:t>, </a:t>
            </a:r>
            <a:r>
              <a:rPr lang="cs-CZ" dirty="0" err="1"/>
              <a:t>pokiaľ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zostavujú</a:t>
            </a:r>
            <a:r>
              <a:rPr lang="cs-CZ" dirty="0"/>
              <a:t> </a:t>
            </a:r>
            <a:r>
              <a:rPr lang="cs-CZ" dirty="0" err="1"/>
              <a:t>bodky</a:t>
            </a:r>
            <a:r>
              <a:rPr lang="cs-CZ" dirty="0"/>
              <a:t> a </a:t>
            </a:r>
            <a:r>
              <a:rPr lang="cs-CZ" dirty="0" err="1"/>
              <a:t>čiarky</a:t>
            </a:r>
            <a:r>
              <a:rPr lang="cs-CZ" dirty="0"/>
              <a:t> do </a:t>
            </a:r>
            <a:r>
              <a:rPr lang="cs-CZ" dirty="0" err="1"/>
              <a:t>skupín</a:t>
            </a:r>
            <a:r>
              <a:rPr lang="cs-CZ" dirty="0"/>
              <a:t> po jednej až </a:t>
            </a:r>
            <a:r>
              <a:rPr lang="cs-CZ" dirty="0" err="1"/>
              <a:t>päť</a:t>
            </a:r>
            <a:r>
              <a:rPr lang="cs-CZ" dirty="0"/>
              <a:t>?</a:t>
            </a:r>
          </a:p>
          <a:p>
            <a:r>
              <a:rPr lang="cs-CZ" dirty="0" err="1"/>
              <a:t>Variácie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r>
              <a:rPr lang="cs-CZ" dirty="0"/>
              <a:t>, n = 2, k = 1, 2, 3, 4, 5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V´</a:t>
            </a:r>
            <a:r>
              <a:rPr lang="cs-CZ" baseline="-25000" dirty="0"/>
              <a:t>1</a:t>
            </a:r>
            <a:r>
              <a:rPr lang="cs-CZ" dirty="0"/>
              <a:t>(2) + V´</a:t>
            </a:r>
            <a:r>
              <a:rPr lang="cs-CZ" baseline="-25000" dirty="0"/>
              <a:t>2</a:t>
            </a:r>
            <a:r>
              <a:rPr lang="cs-CZ" dirty="0"/>
              <a:t>(2) + V´</a:t>
            </a:r>
            <a:r>
              <a:rPr lang="cs-CZ" baseline="-25000" dirty="0"/>
              <a:t>3</a:t>
            </a:r>
            <a:r>
              <a:rPr lang="cs-CZ" dirty="0"/>
              <a:t>(2) + V´</a:t>
            </a:r>
            <a:r>
              <a:rPr lang="cs-CZ" baseline="-25000" dirty="0"/>
              <a:t>4</a:t>
            </a:r>
            <a:r>
              <a:rPr lang="cs-CZ" dirty="0"/>
              <a:t>(2) + V´</a:t>
            </a:r>
            <a:r>
              <a:rPr lang="cs-CZ" baseline="-25000" dirty="0"/>
              <a:t>5</a:t>
            </a:r>
            <a:r>
              <a:rPr lang="cs-CZ" dirty="0"/>
              <a:t>(2) = 2</a:t>
            </a:r>
            <a:r>
              <a:rPr lang="cs-CZ" baseline="30000" dirty="0"/>
              <a:t>1</a:t>
            </a:r>
            <a:r>
              <a:rPr lang="cs-CZ" dirty="0"/>
              <a:t> + 2</a:t>
            </a:r>
            <a:r>
              <a:rPr lang="cs-CZ" baseline="30000" dirty="0"/>
              <a:t>2</a:t>
            </a:r>
            <a:r>
              <a:rPr lang="cs-CZ" dirty="0"/>
              <a:t> + 2</a:t>
            </a:r>
            <a:r>
              <a:rPr lang="cs-CZ" baseline="30000" dirty="0"/>
              <a:t>3</a:t>
            </a:r>
            <a:r>
              <a:rPr lang="cs-CZ" dirty="0"/>
              <a:t> + 2</a:t>
            </a:r>
            <a:r>
              <a:rPr lang="cs-CZ" baseline="30000" dirty="0"/>
              <a:t>4</a:t>
            </a:r>
            <a:r>
              <a:rPr lang="cs-CZ" dirty="0"/>
              <a:t> + 2</a:t>
            </a:r>
            <a:r>
              <a:rPr lang="cs-CZ" baseline="30000" dirty="0"/>
              <a:t>5</a:t>
            </a:r>
            <a:r>
              <a:rPr lang="cs-CZ" dirty="0"/>
              <a:t> =</a:t>
            </a:r>
          </a:p>
          <a:p>
            <a:pPr>
              <a:buNone/>
            </a:pPr>
            <a:r>
              <a:rPr lang="cs-CZ" dirty="0"/>
              <a:t>= 2 + 4 + 8 + 16 + 32 = </a:t>
            </a:r>
            <a:r>
              <a:rPr lang="cs-CZ" b="1" dirty="0"/>
              <a:t>62 </a:t>
            </a:r>
            <a:r>
              <a:rPr lang="cs-CZ" b="1" dirty="0" err="1"/>
              <a:t>značiek</a:t>
            </a:r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Permutácie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usporiadaná</a:t>
            </a:r>
            <a:r>
              <a:rPr lang="cs-CZ" dirty="0"/>
              <a:t> n-</a:t>
            </a:r>
            <a:r>
              <a:rPr lang="cs-CZ" dirty="0" err="1"/>
              <a:t>tica</a:t>
            </a:r>
            <a:r>
              <a:rPr lang="cs-CZ" dirty="0"/>
              <a:t> vybraná z n </a:t>
            </a:r>
            <a:r>
              <a:rPr lang="cs-CZ" dirty="0" err="1"/>
              <a:t>prvkov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príklad</a:t>
            </a:r>
            <a:r>
              <a:rPr lang="cs-CZ" dirty="0"/>
              <a:t> – </a:t>
            </a:r>
            <a:r>
              <a:rPr lang="cs-CZ" dirty="0" err="1"/>
              <a:t>koľko</a:t>
            </a:r>
            <a:r>
              <a:rPr lang="cs-CZ" dirty="0"/>
              <a:t> trojciferných </a:t>
            </a:r>
            <a:r>
              <a:rPr lang="cs-CZ" dirty="0" err="1"/>
              <a:t>čísiel</a:t>
            </a:r>
            <a:r>
              <a:rPr lang="cs-CZ" dirty="0"/>
              <a:t> dokážeme </a:t>
            </a:r>
            <a:r>
              <a:rPr lang="cs-CZ" dirty="0" err="1"/>
              <a:t>zostaviť</a:t>
            </a:r>
            <a:r>
              <a:rPr lang="cs-CZ" dirty="0"/>
              <a:t> z čísel </a:t>
            </a:r>
            <a:r>
              <a:rPr lang="en-GB" dirty="0"/>
              <a:t>{</a:t>
            </a:r>
            <a:r>
              <a:rPr lang="cs-CZ" dirty="0"/>
              <a:t>1, 2, 3, 4, 5</a:t>
            </a:r>
            <a:r>
              <a:rPr lang="en-GB" dirty="0"/>
              <a:t>}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trojciferné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 err="1"/>
              <a:t>päťciferné</a:t>
            </a:r>
            <a:endParaRPr lang="cs-CZ" dirty="0"/>
          </a:p>
          <a:p>
            <a:r>
              <a:rPr lang="cs-CZ" dirty="0"/>
              <a:t>Vzorec</a:t>
            </a:r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2079625" y="5222874"/>
          <a:ext cx="234592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Rovnice" r:id="rId3" imgW="583920" imgH="203040" progId="Equation.3">
                  <p:embed/>
                </p:oleObj>
              </mc:Choice>
              <mc:Fallback>
                <p:oleObj name="Rovnice" r:id="rId3" imgW="583920" imgH="20304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5222874"/>
                        <a:ext cx="2345928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2930524" y="3019425"/>
          <a:ext cx="2720109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Rovnice" r:id="rId5" imgW="1930320" imgH="419040" progId="Equation.3">
                  <p:embed/>
                </p:oleObj>
              </mc:Choice>
              <mc:Fallback>
                <p:oleObj name="Rovnice" r:id="rId5" imgW="1930320" imgH="41904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4" y="3019425"/>
                        <a:ext cx="2720109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944813" y="3940175"/>
          <a:ext cx="35242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Rovnice" r:id="rId7" imgW="2501640" imgH="419040" progId="Equation.3">
                  <p:embed/>
                </p:oleObj>
              </mc:Choice>
              <mc:Fallback>
                <p:oleObj name="Rovnice" r:id="rId7" imgW="2501640" imgH="419040" progId="Equation.3">
                  <p:embed/>
                  <p:pic>
                    <p:nvPicPr>
                      <p:cNvPr id="317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3940175"/>
                        <a:ext cx="35242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Permutácie</a:t>
            </a:r>
            <a:r>
              <a:rPr lang="cs-CZ" dirty="0"/>
              <a:t> - </a:t>
            </a:r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Máme 6 </a:t>
            </a:r>
            <a:r>
              <a:rPr lang="cs-CZ" dirty="0" err="1"/>
              <a:t>kníh</a:t>
            </a:r>
            <a:r>
              <a:rPr lang="cs-CZ" dirty="0"/>
              <a:t> a chceme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uložiť</a:t>
            </a:r>
            <a:r>
              <a:rPr lang="cs-CZ" dirty="0"/>
              <a:t> na poličku v </a:t>
            </a:r>
            <a:r>
              <a:rPr lang="cs-CZ" dirty="0" err="1"/>
              <a:t>nejakom</a:t>
            </a:r>
            <a:r>
              <a:rPr lang="cs-CZ" dirty="0"/>
              <a:t> poradí.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celkom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poradí existuje?</a:t>
            </a:r>
          </a:p>
          <a:p>
            <a:endParaRPr lang="cs-CZ" dirty="0"/>
          </a:p>
          <a:p>
            <a:r>
              <a:rPr lang="cs-CZ" dirty="0"/>
              <a:t>P(6) = </a:t>
            </a:r>
            <a:r>
              <a:rPr lang="cs-CZ" dirty="0" err="1"/>
              <a:t>6</a:t>
            </a:r>
            <a:r>
              <a:rPr lang="cs-CZ" dirty="0"/>
              <a:t>! = 720</a:t>
            </a:r>
          </a:p>
          <a:p>
            <a:r>
              <a:rPr lang="cs-CZ" b="1" dirty="0"/>
              <a:t>720 </a:t>
            </a:r>
            <a:r>
              <a:rPr lang="cs-CZ" b="1" dirty="0" err="1"/>
              <a:t>rôznych</a:t>
            </a:r>
            <a:r>
              <a:rPr lang="cs-CZ" b="1" dirty="0"/>
              <a:t> poradí </a:t>
            </a:r>
            <a:r>
              <a:rPr lang="cs-CZ" dirty="0"/>
              <a:t>uložení </a:t>
            </a:r>
            <a:r>
              <a:rPr lang="cs-CZ" dirty="0" err="1"/>
              <a:t>kníh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Množiny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Množina:</a:t>
            </a:r>
          </a:p>
          <a:p>
            <a:pPr lvl="1"/>
            <a:r>
              <a:rPr lang="cs-CZ" sz="2000" dirty="0" err="1"/>
              <a:t>súbor</a:t>
            </a:r>
            <a:r>
              <a:rPr lang="cs-CZ" sz="2000" dirty="0"/>
              <a:t> </a:t>
            </a:r>
            <a:r>
              <a:rPr lang="cs-CZ" sz="2000" dirty="0" err="1"/>
              <a:t>prvkov</a:t>
            </a:r>
            <a:endParaRPr lang="cs-CZ" sz="2000" dirty="0"/>
          </a:p>
          <a:p>
            <a:pPr lvl="1"/>
            <a:r>
              <a:rPr lang="cs-CZ" sz="2000" dirty="0"/>
              <a:t>obsahuje určitý počet </a:t>
            </a:r>
            <a:r>
              <a:rPr lang="cs-CZ" sz="2000" dirty="0" err="1"/>
              <a:t>prvkov</a:t>
            </a:r>
            <a:r>
              <a:rPr lang="cs-CZ" sz="2000" dirty="0"/>
              <a:t>, konečný/nekonečný</a:t>
            </a:r>
          </a:p>
          <a:p>
            <a:pPr lvl="1"/>
            <a:r>
              <a:rPr lang="cs-CZ" sz="2000" dirty="0"/>
              <a:t>M=</a:t>
            </a:r>
            <a:r>
              <a:rPr lang="en-GB" sz="2000" dirty="0"/>
              <a:t>{</a:t>
            </a:r>
            <a:r>
              <a:rPr lang="cs-CZ" sz="2000" dirty="0"/>
              <a:t>1, 2, 3</a:t>
            </a:r>
            <a:r>
              <a:rPr lang="en-GB" sz="2000" dirty="0"/>
              <a:t>}</a:t>
            </a:r>
          </a:p>
          <a:p>
            <a:pPr lvl="1"/>
            <a:r>
              <a:rPr lang="en-GB" sz="2000" dirty="0" err="1"/>
              <a:t>prázdna</a:t>
            </a:r>
            <a:r>
              <a:rPr lang="en-GB" sz="2000" dirty="0"/>
              <a:t> </a:t>
            </a:r>
            <a:r>
              <a:rPr lang="en-GB" sz="2000" dirty="0" err="1"/>
              <a:t>množina</a:t>
            </a:r>
            <a:endParaRPr lang="cs-CZ" sz="2000" dirty="0"/>
          </a:p>
          <a:p>
            <a:pPr lvl="1"/>
            <a:r>
              <a:rPr lang="cs-CZ" sz="2000" dirty="0"/>
              <a:t>M=</a:t>
            </a:r>
            <a:r>
              <a:rPr lang="en-GB" sz="2000" dirty="0"/>
              <a:t> {}</a:t>
            </a:r>
            <a:r>
              <a:rPr lang="cs-CZ" sz="2000" dirty="0"/>
              <a:t> nebo M=</a:t>
            </a:r>
            <a:r>
              <a:rPr lang="cs-CZ" sz="2000" dirty="0">
                <a:sym typeface="Symbol"/>
              </a:rPr>
              <a:t></a:t>
            </a:r>
          </a:p>
          <a:p>
            <a:pPr lvl="1"/>
            <a:r>
              <a:rPr lang="cs-CZ" sz="2000" dirty="0">
                <a:sym typeface="Symbol"/>
              </a:rPr>
              <a:t>1M; 5M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Permutácie</a:t>
            </a:r>
            <a:r>
              <a:rPr lang="cs-CZ" dirty="0"/>
              <a:t> - </a:t>
            </a:r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 našim </a:t>
            </a:r>
            <a:r>
              <a:rPr lang="cs-CZ" dirty="0" err="1"/>
              <a:t>šiestim</a:t>
            </a:r>
            <a:r>
              <a:rPr lang="cs-CZ" dirty="0"/>
              <a:t> knihám v </a:t>
            </a:r>
            <a:r>
              <a:rPr lang="cs-CZ" dirty="0" err="1"/>
              <a:t>českom</a:t>
            </a:r>
            <a:r>
              <a:rPr lang="cs-CZ" dirty="0"/>
              <a:t> jazyku </a:t>
            </a:r>
            <a:r>
              <a:rPr lang="cs-CZ" dirty="0" err="1"/>
              <a:t>pridáme</a:t>
            </a:r>
            <a:r>
              <a:rPr lang="cs-CZ" dirty="0"/>
              <a:t> </a:t>
            </a:r>
            <a:r>
              <a:rPr lang="cs-CZ" dirty="0" err="1"/>
              <a:t>ďalšie</a:t>
            </a:r>
            <a:r>
              <a:rPr lang="cs-CZ" dirty="0"/>
              <a:t> 4 knihy </a:t>
            </a:r>
            <a:r>
              <a:rPr lang="cs-CZ" dirty="0" err="1"/>
              <a:t>písane</a:t>
            </a:r>
            <a:r>
              <a:rPr lang="cs-CZ" dirty="0"/>
              <a:t> latinou. </a:t>
            </a:r>
            <a:r>
              <a:rPr lang="cs-CZ" dirty="0" err="1"/>
              <a:t>Koľko</a:t>
            </a:r>
            <a:r>
              <a:rPr lang="cs-CZ" dirty="0"/>
              <a:t> existuje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spôsobov</a:t>
            </a:r>
            <a:r>
              <a:rPr lang="cs-CZ" dirty="0"/>
              <a:t> </a:t>
            </a:r>
            <a:r>
              <a:rPr lang="cs-CZ" dirty="0" err="1"/>
              <a:t>uloženia</a:t>
            </a:r>
            <a:r>
              <a:rPr lang="cs-CZ" dirty="0"/>
              <a:t> </a:t>
            </a:r>
            <a:r>
              <a:rPr lang="cs-CZ" dirty="0" err="1"/>
              <a:t>týchto</a:t>
            </a:r>
            <a:r>
              <a:rPr lang="cs-CZ" dirty="0"/>
              <a:t> 10 </a:t>
            </a:r>
            <a:r>
              <a:rPr lang="cs-CZ" dirty="0" err="1"/>
              <a:t>kníh</a:t>
            </a:r>
            <a:r>
              <a:rPr lang="cs-CZ" dirty="0"/>
              <a:t> na poličku, </a:t>
            </a:r>
            <a:r>
              <a:rPr lang="cs-CZ" dirty="0" err="1"/>
              <a:t>pokiaľ</a:t>
            </a:r>
            <a:r>
              <a:rPr lang="cs-CZ" dirty="0"/>
              <a:t> chceme mať </a:t>
            </a:r>
            <a:r>
              <a:rPr lang="cs-CZ" dirty="0" err="1"/>
              <a:t>všetky</a:t>
            </a:r>
            <a:r>
              <a:rPr lang="cs-CZ" dirty="0"/>
              <a:t> české knihy a </a:t>
            </a:r>
            <a:r>
              <a:rPr lang="cs-CZ" dirty="0" err="1"/>
              <a:t>všetky</a:t>
            </a:r>
            <a:r>
              <a:rPr lang="cs-CZ" dirty="0"/>
              <a:t> latinské knihy </a:t>
            </a:r>
            <a:r>
              <a:rPr lang="cs-CZ" dirty="0" err="1"/>
              <a:t>pohromade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/>
              <a:t>české knihy – 6!, latinské knihy – 4!</a:t>
            </a:r>
          </a:p>
          <a:p>
            <a:r>
              <a:rPr lang="cs-CZ" dirty="0"/>
              <a:t>6! · 4! = 17 280 </a:t>
            </a:r>
            <a:r>
              <a:rPr lang="cs-CZ" dirty="0" err="1"/>
              <a:t>spôsobov</a:t>
            </a:r>
            <a:endParaRPr lang="cs-CZ" dirty="0"/>
          </a:p>
          <a:p>
            <a:r>
              <a:rPr lang="cs-CZ" dirty="0"/>
              <a:t>latinské a potom české</a:t>
            </a:r>
          </a:p>
          <a:p>
            <a:r>
              <a:rPr lang="cs-CZ" dirty="0"/>
              <a:t>17 280 · 2</a:t>
            </a:r>
          </a:p>
          <a:p>
            <a:r>
              <a:rPr lang="cs-CZ" dirty="0" err="1"/>
              <a:t>Celkom</a:t>
            </a:r>
            <a:r>
              <a:rPr lang="cs-CZ" dirty="0"/>
              <a:t> teda je </a:t>
            </a:r>
            <a:r>
              <a:rPr lang="cs-CZ" b="1" dirty="0"/>
              <a:t>34 560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spôsobov</a:t>
            </a:r>
            <a:r>
              <a:rPr lang="cs-CZ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Permutácie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šesťciferných</a:t>
            </a:r>
            <a:r>
              <a:rPr lang="cs-CZ" dirty="0"/>
              <a:t> </a:t>
            </a:r>
            <a:r>
              <a:rPr lang="cs-CZ" dirty="0" err="1"/>
              <a:t>čísiel</a:t>
            </a:r>
            <a:r>
              <a:rPr lang="cs-CZ" dirty="0"/>
              <a:t> ide </a:t>
            </a:r>
            <a:r>
              <a:rPr lang="cs-CZ" dirty="0" err="1"/>
              <a:t>vytvoriť</a:t>
            </a:r>
            <a:r>
              <a:rPr lang="cs-CZ" dirty="0"/>
              <a:t> z číslic 1, 2, 2, 3, 3, 3?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i="1" dirty="0"/>
              <a:t>n</a:t>
            </a:r>
            <a:r>
              <a:rPr lang="cs-CZ" dirty="0"/>
              <a:t> </a:t>
            </a:r>
            <a:r>
              <a:rPr lang="cs-CZ" dirty="0" err="1"/>
              <a:t>prvkami</a:t>
            </a:r>
            <a:r>
              <a:rPr lang="cs-CZ" dirty="0"/>
              <a:t> vyskytuje:</a:t>
            </a:r>
          </a:p>
          <a:p>
            <a:r>
              <a:rPr lang="cs-CZ" dirty="0"/>
              <a:t>prvý prvok </a:t>
            </a:r>
            <a:r>
              <a:rPr lang="cs-CZ" i="1" dirty="0"/>
              <a:t>n</a:t>
            </a:r>
            <a:r>
              <a:rPr lang="cs-CZ" baseline="-25000" dirty="0"/>
              <a:t>1</a:t>
            </a:r>
            <a:r>
              <a:rPr lang="cs-CZ" dirty="0"/>
              <a:t> krát </a:t>
            </a:r>
            <a:br>
              <a:rPr lang="cs-CZ" dirty="0"/>
            </a:br>
            <a:r>
              <a:rPr lang="cs-CZ" dirty="0"/>
              <a:t>druhý prvok </a:t>
            </a:r>
            <a:r>
              <a:rPr lang="cs-CZ" i="1" dirty="0"/>
              <a:t>n</a:t>
            </a:r>
            <a:r>
              <a:rPr lang="cs-CZ" baseline="-25000" dirty="0"/>
              <a:t>2</a:t>
            </a:r>
            <a:r>
              <a:rPr lang="cs-CZ" dirty="0"/>
              <a:t> krát </a:t>
            </a:r>
            <a:br>
              <a:rPr lang="cs-CZ" dirty="0"/>
            </a:br>
            <a:r>
              <a:rPr lang="cs-CZ" dirty="0"/>
              <a:t>… </a:t>
            </a:r>
            <a:br>
              <a:rPr lang="cs-CZ" dirty="0"/>
            </a:br>
            <a:r>
              <a:rPr lang="cs-CZ" i="1" dirty="0"/>
              <a:t>k</a:t>
            </a:r>
            <a:r>
              <a:rPr lang="cs-CZ" dirty="0"/>
              <a:t>-</a:t>
            </a:r>
            <a:r>
              <a:rPr lang="cs-CZ" dirty="0" err="1"/>
              <a:t>tý</a:t>
            </a:r>
            <a:r>
              <a:rPr lang="cs-CZ" dirty="0"/>
              <a:t> prvok </a:t>
            </a:r>
            <a:r>
              <a:rPr lang="cs-CZ" i="1" dirty="0" err="1"/>
              <a:t>n</a:t>
            </a:r>
            <a:r>
              <a:rPr lang="cs-CZ" baseline="-25000" dirty="0" err="1"/>
              <a:t>k</a:t>
            </a:r>
            <a:r>
              <a:rPr lang="cs-CZ" dirty="0"/>
              <a:t> krát </a:t>
            </a:r>
          </a:p>
          <a:p>
            <a:r>
              <a:rPr lang="cs-CZ" i="1" dirty="0"/>
              <a:t>n</a:t>
            </a:r>
            <a:r>
              <a:rPr lang="cs-CZ" baseline="-25000" dirty="0"/>
              <a:t>1</a:t>
            </a:r>
            <a:r>
              <a:rPr lang="cs-CZ" dirty="0"/>
              <a:t> + </a:t>
            </a:r>
            <a:r>
              <a:rPr lang="cs-CZ" i="1" dirty="0"/>
              <a:t>n</a:t>
            </a:r>
            <a:r>
              <a:rPr lang="cs-CZ" baseline="-25000" dirty="0"/>
              <a:t>2</a:t>
            </a:r>
            <a:r>
              <a:rPr lang="cs-CZ" dirty="0"/>
              <a:t> + ... + </a:t>
            </a:r>
            <a:r>
              <a:rPr lang="cs-CZ" i="1" dirty="0" err="1"/>
              <a:t>n</a:t>
            </a:r>
            <a:r>
              <a:rPr lang="cs-CZ" i="1" baseline="-25000" dirty="0" err="1"/>
              <a:t>k</a:t>
            </a:r>
            <a:r>
              <a:rPr lang="cs-CZ" dirty="0"/>
              <a:t> = </a:t>
            </a:r>
            <a:r>
              <a:rPr lang="cs-CZ" i="1" dirty="0"/>
              <a:t>n</a:t>
            </a:r>
            <a:endParaRPr lang="cs-CZ" dirty="0"/>
          </a:p>
          <a:p>
            <a:endParaRPr lang="cs-CZ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1781174" y="2327274"/>
          <a:ext cx="315249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Rovnice" r:id="rId3" imgW="1257120" imgH="431640" progId="Equation.3">
                  <p:embed/>
                </p:oleObj>
              </mc:Choice>
              <mc:Fallback>
                <p:oleObj name="Rovnice" r:id="rId3" imgW="1257120" imgH="431640" progId="Equation.3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4" y="2327274"/>
                        <a:ext cx="315249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608513" y="4343400"/>
          <a:ext cx="21971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Rovnice" r:id="rId5" imgW="876240" imgH="393480" progId="Equation.3">
                  <p:embed/>
                </p:oleObj>
              </mc:Choice>
              <mc:Fallback>
                <p:oleObj name="Rovnice" r:id="rId5" imgW="876240" imgH="393480" progId="Equation.3">
                  <p:embed/>
                  <p:pic>
                    <p:nvPicPr>
                      <p:cNvPr id="399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513" y="4343400"/>
                        <a:ext cx="219710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Zistite</a:t>
            </a:r>
            <a:r>
              <a:rPr lang="cs-CZ" dirty="0"/>
              <a:t>,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päťciferných</a:t>
            </a:r>
            <a:r>
              <a:rPr lang="cs-CZ" dirty="0"/>
              <a:t> </a:t>
            </a:r>
            <a:r>
              <a:rPr lang="cs-CZ" dirty="0" err="1"/>
              <a:t>čísiel</a:t>
            </a:r>
            <a:r>
              <a:rPr lang="cs-CZ" dirty="0"/>
              <a:t> ide </a:t>
            </a:r>
            <a:r>
              <a:rPr lang="cs-CZ" dirty="0" err="1"/>
              <a:t>vytvoriť</a:t>
            </a:r>
            <a:r>
              <a:rPr lang="cs-CZ" dirty="0"/>
              <a:t> použitím </a:t>
            </a:r>
            <a:r>
              <a:rPr lang="cs-CZ" dirty="0" err="1"/>
              <a:t>cifier</a:t>
            </a:r>
            <a:r>
              <a:rPr lang="cs-CZ" dirty="0"/>
              <a:t> 1,2,3,4,5 (</a:t>
            </a:r>
            <a:r>
              <a:rPr lang="cs-CZ" dirty="0" err="1"/>
              <a:t>môžu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opakovať</a:t>
            </a:r>
            <a:r>
              <a:rPr lang="cs-CZ" dirty="0"/>
              <a:t>).</a:t>
            </a:r>
          </a:p>
          <a:p>
            <a:r>
              <a:rPr lang="cs-CZ" dirty="0" err="1"/>
              <a:t>Permutácie</a:t>
            </a:r>
            <a:r>
              <a:rPr lang="cs-CZ" dirty="0"/>
              <a:t> bez </a:t>
            </a:r>
            <a:r>
              <a:rPr lang="cs-CZ" dirty="0" err="1"/>
              <a:t>opakovania</a:t>
            </a:r>
            <a:r>
              <a:rPr lang="cs-CZ" dirty="0"/>
              <a:t>?</a:t>
            </a:r>
          </a:p>
          <a:p>
            <a:r>
              <a:rPr lang="cs-CZ" dirty="0" err="1"/>
              <a:t>Permutácie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r>
              <a:rPr lang="cs-CZ" dirty="0"/>
              <a:t>?</a:t>
            </a:r>
          </a:p>
          <a:p>
            <a:r>
              <a:rPr lang="cs-CZ" dirty="0" err="1"/>
              <a:t>Variácie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k=n</a:t>
            </a:r>
          </a:p>
          <a:p>
            <a:endParaRPr lang="cs-CZ" dirty="0"/>
          </a:p>
          <a:p>
            <a:r>
              <a:rPr lang="cs-CZ" dirty="0"/>
              <a:t>V´</a:t>
            </a:r>
            <a:r>
              <a:rPr lang="cs-CZ" baseline="-25000" dirty="0"/>
              <a:t>5</a:t>
            </a:r>
            <a:r>
              <a:rPr lang="cs-CZ" dirty="0"/>
              <a:t>(5) = 5</a:t>
            </a:r>
            <a:r>
              <a:rPr lang="cs-CZ" baseline="30000" dirty="0"/>
              <a:t>5</a:t>
            </a:r>
            <a:r>
              <a:rPr lang="cs-CZ" dirty="0"/>
              <a:t> = </a:t>
            </a:r>
            <a:r>
              <a:rPr lang="cs-CZ" b="1" dirty="0"/>
              <a:t>3 125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Kombinácie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Vyberáme</a:t>
            </a:r>
            <a:r>
              <a:rPr lang="cs-CZ" dirty="0"/>
              <a:t> určitý počet </a:t>
            </a:r>
            <a:r>
              <a:rPr lang="cs-CZ" dirty="0" err="1"/>
              <a:t>objektov</a:t>
            </a:r>
            <a:r>
              <a:rPr lang="cs-CZ" dirty="0"/>
              <a:t> z </a:t>
            </a:r>
            <a:r>
              <a:rPr lang="cs-CZ" dirty="0" err="1"/>
              <a:t>nejakej</a:t>
            </a:r>
            <a:r>
              <a:rPr lang="cs-CZ" dirty="0"/>
              <a:t> množiny bez </a:t>
            </a:r>
            <a:r>
              <a:rPr lang="cs-CZ" dirty="0" err="1"/>
              <a:t>ohľadu</a:t>
            </a:r>
            <a:r>
              <a:rPr lang="cs-CZ" dirty="0"/>
              <a:t> na </a:t>
            </a:r>
            <a:r>
              <a:rPr lang="cs-CZ" dirty="0" err="1"/>
              <a:t>poradie</a:t>
            </a:r>
            <a:endParaRPr lang="cs-CZ" dirty="0"/>
          </a:p>
          <a:p>
            <a:r>
              <a:rPr lang="cs-CZ" dirty="0"/>
              <a:t>Typickým </a:t>
            </a:r>
            <a:r>
              <a:rPr lang="cs-CZ" dirty="0" err="1"/>
              <a:t>príkladom</a:t>
            </a:r>
            <a:r>
              <a:rPr lang="cs-CZ" dirty="0"/>
              <a:t> – </a:t>
            </a:r>
            <a:r>
              <a:rPr lang="cs-CZ" dirty="0" err="1"/>
              <a:t>losovanie</a:t>
            </a:r>
            <a:r>
              <a:rPr lang="cs-CZ" dirty="0"/>
              <a:t> </a:t>
            </a:r>
            <a:r>
              <a:rPr lang="cs-CZ" dirty="0" err="1"/>
              <a:t>športky</a:t>
            </a:r>
            <a:endParaRPr lang="cs-CZ" dirty="0"/>
          </a:p>
          <a:p>
            <a:r>
              <a:rPr lang="cs-CZ" dirty="0" err="1"/>
              <a:t>kombinačné</a:t>
            </a:r>
            <a:r>
              <a:rPr lang="cs-CZ" dirty="0"/>
              <a:t> číslo</a:t>
            </a:r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1525588" y="3381375"/>
          <a:ext cx="6303962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Rovnice" r:id="rId3" imgW="1600200" imgH="457200" progId="Equation.3">
                  <p:embed/>
                </p:oleObj>
              </mc:Choice>
              <mc:Fallback>
                <p:oleObj name="Rovnice" r:id="rId3" imgW="1600200" imgH="45720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3381375"/>
                        <a:ext cx="6303962" cy="180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Kombinačné</a:t>
            </a:r>
            <a:r>
              <a:rPr lang="cs-CZ" dirty="0"/>
              <a:t> číslo – základné </a:t>
            </a:r>
            <a:r>
              <a:rPr lang="cs-CZ" dirty="0" err="1"/>
              <a:t>pravidlá</a:t>
            </a:r>
            <a:endParaRPr lang="cs-CZ" dirty="0"/>
          </a:p>
        </p:txBody>
      </p:sp>
      <p:pic>
        <p:nvPicPr>
          <p:cNvPr id="7" name="Zástupný objekt pre obsah 6">
            <a:extLst>
              <a:ext uri="{FF2B5EF4-FFF2-40B4-BE49-F238E27FC236}">
                <a16:creationId xmlns:a16="http://schemas.microsoft.com/office/drawing/2014/main" id="{703E19F1-2CB4-8E44-83C6-7E0858E4A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986756"/>
            <a:ext cx="3505200" cy="3759200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Kombinácie</a:t>
            </a:r>
            <a:r>
              <a:rPr lang="cs-CZ" dirty="0"/>
              <a:t> - </a:t>
            </a:r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osudí je 49 </a:t>
            </a:r>
            <a:r>
              <a:rPr lang="cs-CZ" dirty="0" err="1"/>
              <a:t>loptičiek</a:t>
            </a:r>
            <a:r>
              <a:rPr lang="cs-CZ" dirty="0"/>
              <a:t>, losuje </a:t>
            </a:r>
            <a:r>
              <a:rPr lang="cs-CZ" dirty="0" err="1"/>
              <a:t>sa</a:t>
            </a:r>
            <a:r>
              <a:rPr lang="cs-CZ" dirty="0"/>
              <a:t> 6.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možností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vylosovať</a:t>
            </a:r>
            <a:r>
              <a:rPr lang="cs-CZ" dirty="0"/>
              <a:t>?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Existuje teda 13 983 816 možností.</a:t>
            </a:r>
          </a:p>
          <a:p>
            <a:endParaRPr lang="cs-CZ" dirty="0"/>
          </a:p>
          <a:p>
            <a:r>
              <a:rPr lang="cs-CZ" dirty="0"/>
              <a:t>BTW </a:t>
            </a:r>
            <a:r>
              <a:rPr lang="cs-CZ" dirty="0" err="1"/>
              <a:t>pravdepodobnosť</a:t>
            </a:r>
            <a:r>
              <a:rPr lang="cs-CZ" dirty="0"/>
              <a:t> výhry je 1:13 983 816, teda cca 0,00000715 %. </a:t>
            </a:r>
            <a:r>
              <a:rPr lang="cs-CZ" dirty="0">
                <a:sym typeface="Wingdings" pitchFamily="2" charset="2"/>
              </a:rPr>
              <a:t></a:t>
            </a: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873125" y="2867024"/>
          <a:ext cx="5710502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Rovnice" r:id="rId3" imgW="2425680" imgH="457200" progId="Equation.3">
                  <p:embed/>
                </p:oleObj>
              </mc:Choice>
              <mc:Fallback>
                <p:oleObj name="Rovnice" r:id="rId3" imgW="2425680" imgH="45720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5" y="2867024"/>
                        <a:ext cx="5710502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Kombinácie</a:t>
            </a:r>
            <a:r>
              <a:rPr lang="cs-CZ" dirty="0"/>
              <a:t> - </a:t>
            </a:r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„tour de </a:t>
            </a:r>
            <a:r>
              <a:rPr lang="cs-CZ" dirty="0" err="1"/>
              <a:t>pub</a:t>
            </a:r>
            <a:r>
              <a:rPr lang="cs-CZ" dirty="0"/>
              <a:t>“ máme na </a:t>
            </a:r>
            <a:r>
              <a:rPr lang="cs-CZ" dirty="0" err="1"/>
              <a:t>výber</a:t>
            </a:r>
            <a:r>
              <a:rPr lang="cs-CZ" dirty="0"/>
              <a:t> z 13 hospod. </a:t>
            </a:r>
            <a:r>
              <a:rPr lang="cs-CZ" dirty="0" err="1"/>
              <a:t>Stihnúť</a:t>
            </a:r>
            <a:r>
              <a:rPr lang="cs-CZ" dirty="0"/>
              <a:t> ale </a:t>
            </a:r>
            <a:r>
              <a:rPr lang="cs-CZ" dirty="0" err="1"/>
              <a:t>môžeme</a:t>
            </a:r>
            <a:r>
              <a:rPr lang="cs-CZ" dirty="0"/>
              <a:t> len 4.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štvoríc</a:t>
            </a:r>
            <a:r>
              <a:rPr lang="cs-CZ" dirty="0"/>
              <a:t> hospod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navštíviť</a:t>
            </a:r>
            <a:r>
              <a:rPr lang="cs-CZ" dirty="0"/>
              <a:t>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Máme 715 možností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štvoríc</a:t>
            </a:r>
            <a:r>
              <a:rPr lang="cs-CZ" dirty="0"/>
              <a:t> hospod.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1114424" y="2895600"/>
          <a:ext cx="2419351" cy="1001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Rovnice" r:id="rId3" imgW="1104840" imgH="457200" progId="Equation.3">
                  <p:embed/>
                </p:oleObj>
              </mc:Choice>
              <mc:Fallback>
                <p:oleObj name="Rovnice" r:id="rId3" imgW="1104840" imgH="45720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4" y="2895600"/>
                        <a:ext cx="2419351" cy="10011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Kombinácie</a:t>
            </a:r>
            <a:r>
              <a:rPr lang="cs-CZ" dirty="0"/>
              <a:t> - </a:t>
            </a:r>
            <a:r>
              <a:rPr lang="cs-CZ" dirty="0" err="1"/>
              <a:t>príklad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Máme skupinu </a:t>
            </a:r>
            <a:r>
              <a:rPr lang="cs-CZ" dirty="0" err="1"/>
              <a:t>pedesiatich</a:t>
            </a:r>
            <a:r>
              <a:rPr lang="cs-CZ" dirty="0"/>
              <a:t> </a:t>
            </a:r>
            <a:r>
              <a:rPr lang="cs-CZ" dirty="0" err="1"/>
              <a:t>ľudí</a:t>
            </a:r>
            <a:r>
              <a:rPr lang="cs-CZ" dirty="0"/>
              <a:t> . </a:t>
            </a:r>
            <a:r>
              <a:rPr lang="cs-CZ" dirty="0" err="1"/>
              <a:t>Polovica</a:t>
            </a:r>
            <a:r>
              <a:rPr lang="cs-CZ" dirty="0"/>
              <a:t> muži a </a:t>
            </a:r>
            <a:r>
              <a:rPr lang="cs-CZ" dirty="0" err="1"/>
              <a:t>polovica</a:t>
            </a:r>
            <a:r>
              <a:rPr lang="cs-CZ" dirty="0"/>
              <a:t> ženy. </a:t>
            </a:r>
            <a:r>
              <a:rPr lang="cs-CZ" dirty="0" err="1"/>
              <a:t>Koľko</a:t>
            </a:r>
            <a:r>
              <a:rPr lang="cs-CZ" dirty="0"/>
              <a:t> existuje </a:t>
            </a:r>
            <a:r>
              <a:rPr lang="cs-CZ" dirty="0" err="1"/>
              <a:t>rôznych</a:t>
            </a:r>
            <a:r>
              <a:rPr lang="cs-CZ" dirty="0"/>
              <a:t> trojíc </a:t>
            </a:r>
            <a:r>
              <a:rPr lang="cs-CZ" dirty="0" err="1"/>
              <a:t>ľudí</a:t>
            </a:r>
            <a:r>
              <a:rPr lang="cs-CZ" dirty="0"/>
              <a:t>, </a:t>
            </a:r>
            <a:r>
              <a:rPr lang="cs-CZ" dirty="0" err="1"/>
              <a:t>pokiaľ</a:t>
            </a:r>
            <a:r>
              <a:rPr lang="cs-CZ" dirty="0"/>
              <a:t> </a:t>
            </a:r>
            <a:r>
              <a:rPr lang="cs-CZ" dirty="0" err="1"/>
              <a:t>nesmú</a:t>
            </a:r>
            <a:r>
              <a:rPr lang="cs-CZ" dirty="0"/>
              <a:t> byť </a:t>
            </a:r>
            <a:r>
              <a:rPr lang="cs-CZ" dirty="0" err="1"/>
              <a:t>zložené</a:t>
            </a:r>
            <a:r>
              <a:rPr lang="cs-CZ" dirty="0"/>
              <a:t> len z </a:t>
            </a:r>
            <a:r>
              <a:rPr lang="cs-CZ" dirty="0" err="1"/>
              <a:t>jedneho</a:t>
            </a:r>
            <a:r>
              <a:rPr lang="cs-CZ" dirty="0"/>
              <a:t> </a:t>
            </a:r>
            <a:r>
              <a:rPr lang="cs-CZ" dirty="0" err="1"/>
              <a:t>pohlavia</a:t>
            </a:r>
            <a:r>
              <a:rPr lang="cs-CZ" dirty="0"/>
              <a:t>?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885824" y="3200399"/>
          <a:ext cx="273367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Rovnice" r:id="rId3" imgW="1371600" imgH="457200" progId="Equation.3">
                  <p:embed/>
                </p:oleObj>
              </mc:Choice>
              <mc:Fallback>
                <p:oleObj name="Rovnice" r:id="rId3" imgW="1371600" imgH="45720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4" y="3200399"/>
                        <a:ext cx="2733675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Kombinácie</a:t>
            </a:r>
            <a:r>
              <a:rPr lang="cs-CZ" dirty="0"/>
              <a:t> s </a:t>
            </a:r>
            <a:r>
              <a:rPr lang="cs-CZ" dirty="0" err="1"/>
              <a:t>opakovaním</a:t>
            </a:r>
            <a:endParaRPr lang="cs-CZ" dirty="0"/>
          </a:p>
        </p:txBody>
      </p:sp>
      <p:graphicFrame>
        <p:nvGraphicFramePr>
          <p:cNvPr id="389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397125" y="2313781"/>
          <a:ext cx="4188796" cy="1639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Rovnice" r:id="rId3" imgW="1168200" imgH="457200" progId="Equation.3">
                  <p:embed/>
                </p:oleObj>
              </mc:Choice>
              <mc:Fallback>
                <p:oleObj name="Rovnice" r:id="rId3" imgW="1168200" imgH="457200" progId="Equation.3">
                  <p:embed/>
                  <p:pic>
                    <p:nvPicPr>
                      <p:cNvPr id="389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25" y="2313781"/>
                        <a:ext cx="4188796" cy="16390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škole je </a:t>
            </a:r>
            <a:r>
              <a:rPr lang="cs-CZ" dirty="0" err="1"/>
              <a:t>celkom</a:t>
            </a:r>
            <a:r>
              <a:rPr lang="cs-CZ" dirty="0"/>
              <a:t> 20 </a:t>
            </a:r>
            <a:r>
              <a:rPr lang="cs-CZ" dirty="0" err="1"/>
              <a:t>učiteľov</a:t>
            </a:r>
            <a:r>
              <a:rPr lang="cs-CZ" dirty="0"/>
              <a:t>. Je potřebné </a:t>
            </a:r>
            <a:r>
              <a:rPr lang="cs-CZ" dirty="0" err="1"/>
              <a:t>zostaviť</a:t>
            </a:r>
            <a:r>
              <a:rPr lang="cs-CZ" dirty="0"/>
              <a:t> </a:t>
            </a:r>
            <a:r>
              <a:rPr lang="cs-CZ" dirty="0" err="1"/>
              <a:t>komisiu</a:t>
            </a:r>
            <a:r>
              <a:rPr lang="cs-CZ" dirty="0"/>
              <a:t> </a:t>
            </a:r>
            <a:r>
              <a:rPr lang="cs-CZ" dirty="0" err="1"/>
              <a:t>pre</a:t>
            </a:r>
            <a:r>
              <a:rPr lang="cs-CZ" dirty="0"/>
              <a:t> </a:t>
            </a:r>
            <a:r>
              <a:rPr lang="cs-CZ" dirty="0" err="1"/>
              <a:t>maturtiy</a:t>
            </a:r>
            <a:r>
              <a:rPr lang="cs-CZ" dirty="0"/>
              <a:t> v tomto </a:t>
            </a:r>
            <a:r>
              <a:rPr lang="cs-CZ" dirty="0" err="1"/>
              <a:t>zložení</a:t>
            </a:r>
            <a:r>
              <a:rPr lang="cs-CZ" dirty="0"/>
              <a:t>: jeden </a:t>
            </a:r>
            <a:r>
              <a:rPr lang="cs-CZ" dirty="0" err="1"/>
              <a:t>predseda</a:t>
            </a:r>
            <a:r>
              <a:rPr lang="cs-CZ" dirty="0"/>
              <a:t>, jeden hodný </a:t>
            </a:r>
            <a:r>
              <a:rPr lang="cs-CZ" dirty="0" err="1"/>
              <a:t>prísediaci</a:t>
            </a:r>
            <a:r>
              <a:rPr lang="cs-CZ" dirty="0"/>
              <a:t> a jeden zlý </a:t>
            </a:r>
            <a:r>
              <a:rPr lang="cs-CZ" dirty="0" err="1"/>
              <a:t>prísediaci</a:t>
            </a:r>
            <a:r>
              <a:rPr lang="cs-CZ" dirty="0"/>
              <a:t>. </a:t>
            </a:r>
            <a:r>
              <a:rPr lang="cs-CZ" dirty="0" err="1"/>
              <a:t>Koľko</a:t>
            </a:r>
            <a:r>
              <a:rPr lang="cs-CZ" dirty="0"/>
              <a:t> existuje </a:t>
            </a:r>
            <a:r>
              <a:rPr lang="cs-CZ" dirty="0" err="1"/>
              <a:t>celkom</a:t>
            </a:r>
            <a:r>
              <a:rPr lang="cs-CZ" dirty="0"/>
              <a:t> možností?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 err="1"/>
              <a:t>Variáce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91786"/>
              </p:ext>
            </p:extLst>
          </p:nvPr>
        </p:nvGraphicFramePr>
        <p:xfrm>
          <a:off x="3206749" y="3651249"/>
          <a:ext cx="2936875" cy="875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Rovnice" r:id="rId3" imgW="1320480" imgH="393480" progId="Equation.3">
                  <p:embed/>
                </p:oleObj>
              </mc:Choice>
              <mc:Fallback>
                <p:oleObj name="Rovnice" r:id="rId3" imgW="1320480" imgH="39348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49" y="3651249"/>
                        <a:ext cx="2936875" cy="8754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E1ED4-A45B-314C-AE03-85464C21C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CZ" dirty="0"/>
              <a:t>Kombinatorika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C30E16-2567-5848-A8D2-179A74131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300" dirty="0"/>
              <a:t>U</a:t>
            </a:r>
            <a:r>
              <a:rPr lang="sk-CZ" sz="2300" dirty="0"/>
              <a:t>tvárame skupiny z prvkov nejakej konečnej množiny</a:t>
            </a:r>
          </a:p>
          <a:p>
            <a:pPr lvl="2"/>
            <a:r>
              <a:rPr lang="sk-SK" sz="2000" dirty="0"/>
              <a:t>n</a:t>
            </a:r>
            <a:r>
              <a:rPr lang="sk-CZ" sz="2000" dirty="0"/>
              <a:t>apríklad máme zostaviť rozvrh hodín z daných predmetov,</a:t>
            </a:r>
          </a:p>
          <a:p>
            <a:pPr lvl="2"/>
            <a:r>
              <a:rPr lang="sk-SK" sz="2000" dirty="0"/>
              <a:t>p</a:t>
            </a:r>
            <a:r>
              <a:rPr lang="sk-CZ" sz="2000" dirty="0"/>
              <a:t>otrebujeme rozhodnúť, ktoré tímy budú v turnaji hrať proti sebe,</a:t>
            </a:r>
          </a:p>
          <a:p>
            <a:pPr lvl="2"/>
            <a:r>
              <a:rPr lang="sk-SK" sz="2000" dirty="0"/>
              <a:t>c</a:t>
            </a:r>
            <a:r>
              <a:rPr lang="sk-CZ" sz="2000" dirty="0"/>
              <a:t>hceme rozdať niekoľko druhov cien medzi účastníkov závodu</a:t>
            </a:r>
          </a:p>
          <a:p>
            <a:r>
              <a:rPr lang="sk-SK" sz="2300" dirty="0"/>
              <a:t>P</a:t>
            </a:r>
            <a:r>
              <a:rPr lang="sk-CZ" sz="2300" dirty="0"/>
              <a:t>rvky sa môžu opakovať ale nemusia</a:t>
            </a:r>
          </a:p>
          <a:p>
            <a:r>
              <a:rPr lang="sk-SK" sz="2300" dirty="0"/>
              <a:t>P</a:t>
            </a:r>
            <a:r>
              <a:rPr lang="sk-CZ" sz="2300" dirty="0"/>
              <a:t>odľa toho rozlišujeme:</a:t>
            </a:r>
          </a:p>
          <a:p>
            <a:pPr lvl="2"/>
            <a:r>
              <a:rPr lang="sk-SK" sz="2000" dirty="0"/>
              <a:t>s</a:t>
            </a:r>
            <a:r>
              <a:rPr lang="sk-CZ" sz="2000" dirty="0"/>
              <a:t>kupiny s opakovanim (keď prvok vyberieme vrátime ho naspäť)</a:t>
            </a:r>
          </a:p>
          <a:p>
            <a:pPr lvl="2"/>
            <a:r>
              <a:rPr lang="sk-SK" sz="2000" dirty="0"/>
              <a:t>s</a:t>
            </a:r>
            <a:r>
              <a:rPr lang="sk-CZ" sz="2000" dirty="0"/>
              <a:t>kupiny bez opakovania (nevraciame naspäť)</a:t>
            </a:r>
          </a:p>
          <a:p>
            <a:pPr marL="685782" lvl="2" indent="0">
              <a:buNone/>
            </a:pPr>
            <a:endParaRPr lang="sk-CZ" sz="2000" dirty="0"/>
          </a:p>
        </p:txBody>
      </p:sp>
    </p:spTree>
    <p:extLst>
      <p:ext uri="{BB962C8B-B14F-4D97-AF65-F5344CB8AC3E}">
        <p14:creationId xmlns:p14="http://schemas.microsoft.com/office/powerpoint/2010/main" val="1352134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Koľko</a:t>
            </a:r>
            <a:r>
              <a:rPr lang="cs-CZ" dirty="0"/>
              <a:t> trojciferných </a:t>
            </a:r>
            <a:r>
              <a:rPr lang="cs-CZ" dirty="0" err="1"/>
              <a:t>čísiel</a:t>
            </a:r>
            <a:r>
              <a:rPr lang="cs-CZ" dirty="0"/>
              <a:t>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poskladať</a:t>
            </a:r>
            <a:r>
              <a:rPr lang="cs-CZ" dirty="0"/>
              <a:t> z číslic </a:t>
            </a:r>
            <a:r>
              <a:rPr lang="en-GB" dirty="0"/>
              <a:t>{</a:t>
            </a:r>
            <a:r>
              <a:rPr lang="cs-CZ" dirty="0"/>
              <a:t>0, 1, 2, 3, 4, 5</a:t>
            </a:r>
            <a:r>
              <a:rPr lang="en-GB" dirty="0"/>
              <a:t>}</a:t>
            </a:r>
            <a:r>
              <a:rPr lang="cs-CZ" dirty="0"/>
              <a:t>, </a:t>
            </a:r>
            <a:r>
              <a:rPr lang="cs-CZ" dirty="0" err="1"/>
              <a:t>pokiaľ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žiadná</a:t>
            </a:r>
            <a:r>
              <a:rPr lang="cs-CZ" dirty="0"/>
              <a:t> </a:t>
            </a:r>
            <a:r>
              <a:rPr lang="cs-CZ" dirty="0" err="1"/>
              <a:t>číslica</a:t>
            </a:r>
            <a:r>
              <a:rPr lang="cs-CZ" dirty="0"/>
              <a:t> </a:t>
            </a:r>
            <a:r>
              <a:rPr lang="cs-CZ" dirty="0" err="1"/>
              <a:t>nesmie</a:t>
            </a:r>
            <a:r>
              <a:rPr lang="cs-CZ" dirty="0"/>
              <a:t> </a:t>
            </a:r>
            <a:r>
              <a:rPr lang="cs-CZ" dirty="0" err="1"/>
              <a:t>opakovať</a:t>
            </a:r>
            <a:r>
              <a:rPr lang="cs-CZ" dirty="0"/>
              <a:t>?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Musíme </a:t>
            </a:r>
            <a:r>
              <a:rPr lang="cs-CZ" dirty="0" err="1"/>
              <a:t>odčítať</a:t>
            </a:r>
            <a:r>
              <a:rPr lang="cs-CZ" dirty="0"/>
              <a:t> </a:t>
            </a:r>
            <a:r>
              <a:rPr lang="cs-CZ" dirty="0" err="1"/>
              <a:t>tie</a:t>
            </a:r>
            <a:r>
              <a:rPr lang="cs-CZ" dirty="0"/>
              <a:t> </a:t>
            </a:r>
            <a:r>
              <a:rPr lang="cs-CZ" dirty="0" err="1"/>
              <a:t>variácie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</a:t>
            </a:r>
            <a:r>
              <a:rPr lang="cs-CZ" dirty="0" err="1"/>
              <a:t>majú</a:t>
            </a:r>
            <a:r>
              <a:rPr lang="cs-CZ" dirty="0"/>
              <a:t> na </a:t>
            </a:r>
            <a:r>
              <a:rPr lang="cs-CZ" dirty="0" err="1"/>
              <a:t>prvom</a:t>
            </a:r>
            <a:r>
              <a:rPr lang="cs-CZ" dirty="0"/>
              <a:t> </a:t>
            </a:r>
            <a:r>
              <a:rPr lang="cs-CZ" dirty="0" err="1"/>
              <a:t>mieste</a:t>
            </a:r>
            <a:r>
              <a:rPr lang="cs-CZ" dirty="0"/>
              <a:t> nulu.</a:t>
            </a:r>
          </a:p>
          <a:p>
            <a:r>
              <a:rPr lang="cs-CZ" dirty="0"/>
              <a:t>0 __ __ z </a:t>
            </a:r>
            <a:r>
              <a:rPr lang="cs-CZ" dirty="0" err="1"/>
              <a:t>čísiel</a:t>
            </a:r>
            <a:r>
              <a:rPr lang="cs-CZ" dirty="0"/>
              <a:t> 1, 2, 3, 4, 5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Celkový počet je teda 120 – 20 = </a:t>
            </a:r>
            <a:r>
              <a:rPr lang="cs-CZ" b="1" dirty="0"/>
              <a:t>100 možností</a:t>
            </a:r>
            <a:r>
              <a:rPr lang="cs-CZ" dirty="0"/>
              <a:t>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822324" y="2574924"/>
          <a:ext cx="2225675" cy="811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Rovnice" r:id="rId3" imgW="1079280" imgH="393480" progId="Equation.3">
                  <p:embed/>
                </p:oleObj>
              </mc:Choice>
              <mc:Fallback>
                <p:oleObj name="Rovnice" r:id="rId3" imgW="1079280" imgH="39348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4" y="2574924"/>
                        <a:ext cx="2225675" cy="8117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806449" y="4270374"/>
          <a:ext cx="2105745" cy="815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Rovnice" r:id="rId5" imgW="1015920" imgH="393480" progId="Equation.3">
                  <p:embed/>
                </p:oleObj>
              </mc:Choice>
              <mc:Fallback>
                <p:oleObj name="Rovnice" r:id="rId5" imgW="1015920" imgH="39348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49" y="4270374"/>
                        <a:ext cx="2105745" cy="815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581CD-CF5E-2D48-AA0F-A1F29036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CZ" dirty="0"/>
              <a:t>Opakovanie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8339D5-FBB6-1D43-928D-512B8453D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 err="1"/>
              <a:t>Permutácia</a:t>
            </a:r>
            <a:r>
              <a:rPr lang="en-US" sz="2000" dirty="0"/>
              <a:t> je </a:t>
            </a:r>
            <a:r>
              <a:rPr lang="en-US" sz="2000" dirty="0" err="1"/>
              <a:t>usporiadanie</a:t>
            </a:r>
            <a:r>
              <a:rPr lang="en-US" sz="2000" dirty="0"/>
              <a:t> </a:t>
            </a:r>
            <a:r>
              <a:rPr lang="en-US" sz="2000" dirty="0" err="1"/>
              <a:t>prvkov</a:t>
            </a:r>
            <a:r>
              <a:rPr lang="en-US" sz="2000" dirty="0"/>
              <a:t> do </a:t>
            </a:r>
            <a:r>
              <a:rPr lang="en-US" sz="2000" dirty="0" err="1"/>
              <a:t>fixného</a:t>
            </a:r>
            <a:r>
              <a:rPr lang="en-US" sz="2000" dirty="0"/>
              <a:t> </a:t>
            </a:r>
            <a:r>
              <a:rPr lang="en-US" sz="2000" dirty="0" err="1"/>
              <a:t>poradia</a:t>
            </a:r>
            <a:r>
              <a:rPr lang="en-US" sz="2000" dirty="0"/>
              <a:t>.</a:t>
            </a:r>
            <a:endParaRPr lang="cs-CZ" sz="2000" dirty="0"/>
          </a:p>
          <a:p>
            <a:endParaRPr lang="en-US" sz="2000" dirty="0"/>
          </a:p>
          <a:p>
            <a:r>
              <a:rPr lang="en-US" sz="2000" b="1" dirty="0" err="1"/>
              <a:t>Kombinácia</a:t>
            </a:r>
            <a:r>
              <a:rPr lang="en-US" sz="2000" dirty="0"/>
              <a:t> (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prvková</a:t>
            </a:r>
            <a:r>
              <a:rPr lang="en-US" sz="2000" dirty="0"/>
              <a:t>) je </a:t>
            </a:r>
            <a:r>
              <a:rPr lang="en-US" sz="2000" dirty="0" err="1"/>
              <a:t>výber</a:t>
            </a:r>
            <a:r>
              <a:rPr lang="en-US" sz="2000" dirty="0"/>
              <a:t> 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</a:t>
            </a:r>
            <a:r>
              <a:rPr lang="en-US" sz="2000" dirty="0"/>
              <a:t> zo </a:t>
            </a:r>
            <a:r>
              <a:rPr lang="en-US" sz="2000" dirty="0" err="1"/>
              <a:t>zadanej</a:t>
            </a:r>
            <a:r>
              <a:rPr lang="en-US" sz="2000" dirty="0"/>
              <a:t> </a:t>
            </a:r>
            <a:r>
              <a:rPr lang="en-US" sz="2000" dirty="0" err="1"/>
              <a:t>množiny</a:t>
            </a:r>
            <a:r>
              <a:rPr lang="en-US" sz="2000" dirty="0"/>
              <a:t>.</a:t>
            </a:r>
            <a:endParaRPr lang="cs-CZ" sz="2000" dirty="0"/>
          </a:p>
          <a:p>
            <a:endParaRPr lang="en-US" sz="2000" dirty="0"/>
          </a:p>
          <a:p>
            <a:r>
              <a:rPr lang="en-US" sz="2000" b="1" dirty="0" err="1"/>
              <a:t>Kombinácia</a:t>
            </a:r>
            <a:r>
              <a:rPr lang="en-US" sz="2000" b="1" dirty="0"/>
              <a:t> s </a:t>
            </a:r>
            <a:r>
              <a:rPr lang="en-US" sz="2000" b="1" dirty="0" err="1"/>
              <a:t>opakovaním</a:t>
            </a:r>
            <a:r>
              <a:rPr lang="en-US" sz="2000" dirty="0"/>
              <a:t> (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prvková</a:t>
            </a:r>
            <a:r>
              <a:rPr lang="en-US" sz="2000" dirty="0"/>
              <a:t>) je </a:t>
            </a:r>
            <a:r>
              <a:rPr lang="en-US" sz="2000" dirty="0" err="1"/>
              <a:t>výber</a:t>
            </a:r>
            <a:r>
              <a:rPr lang="en-US" sz="2000" dirty="0"/>
              <a:t> 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</a:t>
            </a:r>
            <a:r>
              <a:rPr lang="en-US" sz="2000" dirty="0"/>
              <a:t> zo </a:t>
            </a:r>
            <a:r>
              <a:rPr lang="en-US" sz="2000" dirty="0" err="1"/>
              <a:t>zadanej</a:t>
            </a:r>
            <a:r>
              <a:rPr lang="en-US" sz="2000" dirty="0"/>
              <a:t> </a:t>
            </a:r>
            <a:r>
              <a:rPr lang="en-US" sz="2000" dirty="0" err="1"/>
              <a:t>množiny</a:t>
            </a:r>
            <a:r>
              <a:rPr lang="en-US" sz="2000" dirty="0"/>
              <a:t>, </a:t>
            </a:r>
            <a:r>
              <a:rPr lang="en-US" sz="2000" dirty="0" err="1"/>
              <a:t>pričom</a:t>
            </a:r>
            <a:r>
              <a:rPr lang="en-US" sz="2000" dirty="0"/>
              <a:t> </a:t>
            </a:r>
            <a:r>
              <a:rPr lang="en-US" sz="2000" dirty="0" err="1"/>
              <a:t>prvky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môžu</a:t>
            </a:r>
            <a:r>
              <a:rPr lang="en-US" sz="2000" dirty="0"/>
              <a:t> </a:t>
            </a:r>
            <a:r>
              <a:rPr lang="en-US" sz="2000" dirty="0" err="1"/>
              <a:t>opakovať</a:t>
            </a:r>
            <a:r>
              <a:rPr lang="en-US" sz="2000" dirty="0"/>
              <a:t>.</a:t>
            </a:r>
            <a:endParaRPr lang="cs-CZ" sz="2000" dirty="0"/>
          </a:p>
          <a:p>
            <a:endParaRPr lang="en-US" sz="2000" dirty="0"/>
          </a:p>
          <a:p>
            <a:r>
              <a:rPr lang="en-US" sz="2000" b="1" dirty="0" err="1"/>
              <a:t>Variácia</a:t>
            </a:r>
            <a:r>
              <a:rPr lang="en-US" sz="2000" dirty="0"/>
              <a:t> (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prvková</a:t>
            </a:r>
            <a:r>
              <a:rPr lang="en-US" sz="2000" dirty="0"/>
              <a:t>) je </a:t>
            </a:r>
            <a:r>
              <a:rPr lang="en-US" sz="2000" dirty="0" err="1"/>
              <a:t>usporiadaný</a:t>
            </a:r>
            <a:r>
              <a:rPr lang="en-US" sz="2000" dirty="0"/>
              <a:t> </a:t>
            </a:r>
            <a:r>
              <a:rPr lang="en-US" sz="2000" dirty="0" err="1"/>
              <a:t>výber</a:t>
            </a:r>
            <a:r>
              <a:rPr lang="en-US" sz="2000" dirty="0"/>
              <a:t> 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</a:t>
            </a:r>
            <a:r>
              <a:rPr lang="en-US" sz="2000" dirty="0"/>
              <a:t> zo </a:t>
            </a:r>
            <a:r>
              <a:rPr lang="en-US" sz="2000" dirty="0" err="1"/>
              <a:t>zadanej</a:t>
            </a:r>
            <a:r>
              <a:rPr lang="en-US" sz="2000" dirty="0"/>
              <a:t> </a:t>
            </a:r>
            <a:r>
              <a:rPr lang="en-US" sz="2000" dirty="0" err="1"/>
              <a:t>množiny</a:t>
            </a:r>
            <a:r>
              <a:rPr lang="en-US" sz="2000" dirty="0"/>
              <a:t>.</a:t>
            </a:r>
            <a:endParaRPr lang="cs-CZ" sz="2000" dirty="0"/>
          </a:p>
          <a:p>
            <a:endParaRPr lang="en-US" sz="2000" dirty="0"/>
          </a:p>
          <a:p>
            <a:r>
              <a:rPr lang="en-US" sz="2000" b="1" dirty="0" err="1"/>
              <a:t>Variácia</a:t>
            </a:r>
            <a:r>
              <a:rPr lang="en-US" sz="2000" b="1" dirty="0"/>
              <a:t> s </a:t>
            </a:r>
            <a:r>
              <a:rPr lang="en-US" sz="2000" b="1" dirty="0" err="1"/>
              <a:t>opakovaním</a:t>
            </a:r>
            <a:r>
              <a:rPr lang="en-US" sz="2000" dirty="0"/>
              <a:t> (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prvková</a:t>
            </a:r>
            <a:r>
              <a:rPr lang="en-US" sz="2000" dirty="0"/>
              <a:t>) je </a:t>
            </a:r>
            <a:r>
              <a:rPr lang="en-US" sz="2000" dirty="0" err="1"/>
              <a:t>usporiadany</a:t>
            </a:r>
            <a:r>
              <a:rPr lang="en-US" sz="2000" dirty="0"/>
              <a:t> </a:t>
            </a:r>
            <a:r>
              <a:rPr lang="en-US" sz="2000" dirty="0" err="1"/>
              <a:t>výber</a:t>
            </a:r>
            <a:r>
              <a:rPr lang="en-US" sz="2000" dirty="0"/>
              <a:t> </a:t>
            </a:r>
            <a:r>
              <a:rPr lang="en-US" sz="2000" i="1" dirty="0"/>
              <a:t>k</a:t>
            </a:r>
            <a:r>
              <a:rPr lang="en-US" sz="2000" dirty="0"/>
              <a:t> </a:t>
            </a:r>
            <a:r>
              <a:rPr lang="en-US" sz="2000" dirty="0" err="1"/>
              <a:t>prvkov</a:t>
            </a:r>
            <a:r>
              <a:rPr lang="en-US" sz="2000" dirty="0"/>
              <a:t> zo </a:t>
            </a:r>
            <a:r>
              <a:rPr lang="en-US" sz="2000" dirty="0" err="1"/>
              <a:t>zadanej</a:t>
            </a:r>
            <a:r>
              <a:rPr lang="en-US" sz="2000" dirty="0"/>
              <a:t> </a:t>
            </a:r>
            <a:r>
              <a:rPr lang="en-US" sz="2000" dirty="0" err="1"/>
              <a:t>množiny</a:t>
            </a:r>
            <a:r>
              <a:rPr lang="en-US" sz="2000" dirty="0"/>
              <a:t>, </a:t>
            </a:r>
            <a:r>
              <a:rPr lang="en-US" sz="2000" dirty="0" err="1"/>
              <a:t>pričom</a:t>
            </a:r>
            <a:r>
              <a:rPr lang="en-US" sz="2000" dirty="0"/>
              <a:t> </a:t>
            </a:r>
            <a:r>
              <a:rPr lang="en-US" sz="2000" dirty="0" err="1"/>
              <a:t>prvky</a:t>
            </a:r>
            <a:r>
              <a:rPr lang="en-US" sz="2000" dirty="0"/>
              <a:t> se </a:t>
            </a:r>
            <a:r>
              <a:rPr lang="en-US" sz="2000" dirty="0" err="1"/>
              <a:t>môžu</a:t>
            </a:r>
            <a:r>
              <a:rPr lang="en-US" sz="2000" dirty="0"/>
              <a:t> </a:t>
            </a:r>
            <a:r>
              <a:rPr lang="en-US" sz="2000" dirty="0" err="1"/>
              <a:t>opakovať</a:t>
            </a:r>
            <a:r>
              <a:rPr lang="en-US" sz="2000" dirty="0"/>
              <a:t>.</a:t>
            </a:r>
          </a:p>
          <a:p>
            <a:endParaRPr lang="sk-CZ" dirty="0"/>
          </a:p>
        </p:txBody>
      </p:sp>
    </p:spTree>
    <p:extLst>
      <p:ext uri="{BB962C8B-B14F-4D97-AF65-F5344CB8AC3E}">
        <p14:creationId xmlns:p14="http://schemas.microsoft.com/office/powerpoint/2010/main" val="182296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927C5-DCA6-EB44-8679-6C018565F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CZ" dirty="0"/>
              <a:t>Opakovanie</a:t>
            </a:r>
          </a:p>
        </p:txBody>
      </p:sp>
      <p:pic>
        <p:nvPicPr>
          <p:cNvPr id="5" name="Zástupný objekt pre obsah 4" descr="Obrázok, na ktorom je stôl&#10;&#10;Automaticky generovaný popis">
            <a:extLst>
              <a:ext uri="{FF2B5EF4-FFF2-40B4-BE49-F238E27FC236}">
                <a16:creationId xmlns:a16="http://schemas.microsoft.com/office/drawing/2014/main" id="{67562A7F-B866-BD4E-AE03-8B80B14A8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774656"/>
            <a:ext cx="8064500" cy="2183401"/>
          </a:xfrm>
        </p:spPr>
      </p:pic>
    </p:spTree>
    <p:extLst>
      <p:ext uri="{BB962C8B-B14F-4D97-AF65-F5344CB8AC3E}">
        <p14:creationId xmlns:p14="http://schemas.microsoft.com/office/powerpoint/2010/main" val="64388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Faktoriál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Faktoriál čísla n je rovný </a:t>
            </a:r>
            <a:r>
              <a:rPr lang="cs-CZ" dirty="0" err="1"/>
              <a:t>súčinu</a:t>
            </a:r>
            <a:r>
              <a:rPr lang="cs-CZ" dirty="0"/>
              <a:t> </a:t>
            </a:r>
            <a:r>
              <a:rPr lang="cs-CZ" dirty="0" err="1"/>
              <a:t>všetkých</a:t>
            </a:r>
            <a:r>
              <a:rPr lang="cs-CZ" dirty="0"/>
              <a:t> </a:t>
            </a:r>
            <a:r>
              <a:rPr lang="cs-CZ" dirty="0" err="1"/>
              <a:t>prirodzených</a:t>
            </a:r>
            <a:r>
              <a:rPr lang="cs-CZ" dirty="0"/>
              <a:t> </a:t>
            </a:r>
            <a:r>
              <a:rPr lang="cs-CZ" dirty="0" err="1"/>
              <a:t>čísiel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</a:t>
            </a:r>
            <a:r>
              <a:rPr lang="cs-CZ" dirty="0" err="1"/>
              <a:t>su</a:t>
            </a:r>
            <a:r>
              <a:rPr lang="cs-CZ" dirty="0"/>
              <a:t> </a:t>
            </a:r>
            <a:r>
              <a:rPr lang="cs-CZ" dirty="0" err="1"/>
              <a:t>menšie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rovné číslu n</a:t>
            </a:r>
          </a:p>
          <a:p>
            <a:r>
              <a:rPr lang="cs-CZ" dirty="0"/>
              <a:t>Zápis – n!</a:t>
            </a:r>
          </a:p>
          <a:p>
            <a:r>
              <a:rPr lang="cs-CZ" dirty="0"/>
              <a:t>Ex.:     5! = 5·4·3·2·1 = 120</a:t>
            </a:r>
          </a:p>
          <a:p>
            <a:r>
              <a:rPr lang="cs-CZ" dirty="0"/>
              <a:t>0! = 1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8360" t="38193" r="32906" b="48714"/>
          <a:stretch>
            <a:fillRect/>
          </a:stretch>
        </p:blipFill>
        <p:spPr bwMode="auto">
          <a:xfrm>
            <a:off x="1279443" y="1669843"/>
            <a:ext cx="3277161" cy="692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41317" t="59173" r="46364" b="27410"/>
          <a:stretch>
            <a:fillRect/>
          </a:stretch>
        </p:blipFill>
        <p:spPr bwMode="auto">
          <a:xfrm>
            <a:off x="5938827" y="1488867"/>
            <a:ext cx="1282949" cy="87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2B9362-F478-7A46-82C0-5DC2F9302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Kombinatorické pravidlo </a:t>
            </a:r>
            <a:r>
              <a:rPr lang="cs-CZ" dirty="0" err="1"/>
              <a:t>súčinu</a:t>
            </a:r>
            <a:endParaRPr lang="sk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A20CC3B2-C906-3147-8D2C-65BCF0F7FD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k-SK" dirty="0"/>
                  <a:t>Počet všetkých usporiadaných k-</a:t>
                </a:r>
                <a:r>
                  <a:rPr lang="sk-SK" dirty="0" err="1"/>
                  <a:t>tic</a:t>
                </a:r>
                <a:r>
                  <a:rPr lang="sk-SK" dirty="0"/>
                  <a:t> z n prvkov, ich prvý člen ide vybrať práve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k-SK" dirty="0"/>
                  <a:t> spôsobmi, druhý člen po výbere prvého členu práve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k-SK" dirty="0"/>
                  <a:t> spôsobmi atď. až  k-</a:t>
                </a:r>
                <a:r>
                  <a:rPr lang="sk-SK" dirty="0" err="1"/>
                  <a:t>tý</a:t>
                </a:r>
                <a:r>
                  <a:rPr lang="sk-SK" dirty="0"/>
                  <a:t> člen po výbere (k-1)-ho členu práve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sk-SK" dirty="0"/>
                  <a:t> spôsobmi, je rovný súčinu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k-SK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k-SK" b="0" i="1" smtClean="0">
                        <a:latin typeface="Cambria Math" panose="02040503050406030204" pitchFamily="18" charset="0"/>
                      </a:rPr>
                      <m:t>∗ …∗</m:t>
                    </m:r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sk-SK" dirty="0"/>
              </a:p>
              <a:p>
                <a:pPr marL="0" indent="0">
                  <a:buNone/>
                </a:pPr>
                <a:endParaRPr lang="sk-CZ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A20CC3B2-C906-3147-8D2C-65BCF0F7FD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929" r="-786"/>
                </a:stretch>
              </a:blipFill>
            </p:spPr>
            <p:txBody>
              <a:bodyPr/>
              <a:lstStyle/>
              <a:p>
                <a:r>
                  <a:rPr lang="sk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12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Kombinatorické pravidlo </a:t>
            </a:r>
            <a:r>
              <a:rPr lang="cs-CZ" dirty="0" err="1"/>
              <a:t>súčinu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Ex. Máme dvě množiny – množinu Z, v </a:t>
            </a:r>
            <a:r>
              <a:rPr lang="cs-CZ" dirty="0" err="1"/>
              <a:t>ktorej</a:t>
            </a:r>
            <a:r>
              <a:rPr lang="cs-CZ" dirty="0"/>
              <a:t> sú 3 ženy a množinu M, </a:t>
            </a:r>
            <a:r>
              <a:rPr lang="cs-CZ" dirty="0" err="1"/>
              <a:t>obsahujúcu</a:t>
            </a:r>
            <a:r>
              <a:rPr lang="cs-CZ" dirty="0"/>
              <a:t> 4 </a:t>
            </a:r>
            <a:r>
              <a:rPr lang="cs-CZ" dirty="0" err="1"/>
              <a:t>mužov</a:t>
            </a:r>
            <a:r>
              <a:rPr lang="cs-CZ" dirty="0"/>
              <a:t>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párov</a:t>
            </a:r>
            <a:r>
              <a:rPr lang="cs-CZ" dirty="0"/>
              <a:t> muž – žena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vytvoriť</a:t>
            </a:r>
            <a:r>
              <a:rPr lang="cs-CZ" dirty="0"/>
              <a:t>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4 + </a:t>
            </a:r>
            <a:r>
              <a:rPr lang="cs-CZ" dirty="0" err="1"/>
              <a:t>4</a:t>
            </a:r>
            <a:r>
              <a:rPr lang="cs-CZ" dirty="0"/>
              <a:t> + </a:t>
            </a:r>
            <a:r>
              <a:rPr lang="cs-CZ" dirty="0" err="1"/>
              <a:t>4</a:t>
            </a:r>
            <a:r>
              <a:rPr lang="cs-CZ" dirty="0"/>
              <a:t> = 12			resp. 3 · 4 = 12 </a:t>
            </a:r>
            <a:r>
              <a:rPr lang="cs-CZ" dirty="0" err="1"/>
              <a:t>párov</a:t>
            </a:r>
            <a:endParaRPr lang="cs-CZ" dirty="0"/>
          </a:p>
          <a:p>
            <a:r>
              <a:rPr lang="cs-CZ" dirty="0"/>
              <a:t>Vynásobili </a:t>
            </a:r>
            <a:r>
              <a:rPr lang="cs-CZ" dirty="0" err="1"/>
              <a:t>sme</a:t>
            </a:r>
            <a:r>
              <a:rPr lang="cs-CZ" dirty="0"/>
              <a:t> </a:t>
            </a:r>
            <a:r>
              <a:rPr lang="cs-CZ" dirty="0" err="1"/>
              <a:t>veľkosť</a:t>
            </a:r>
            <a:r>
              <a:rPr lang="cs-CZ" dirty="0"/>
              <a:t> </a:t>
            </a:r>
            <a:r>
              <a:rPr lang="cs-CZ" dirty="0" err="1"/>
              <a:t>oboch</a:t>
            </a:r>
            <a:r>
              <a:rPr lang="cs-CZ" dirty="0"/>
              <a:t> </a:t>
            </a:r>
            <a:r>
              <a:rPr lang="cs-CZ" dirty="0" err="1"/>
              <a:t>množín</a:t>
            </a:r>
            <a:r>
              <a:rPr lang="cs-CZ" dirty="0"/>
              <a:t>.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790700" y="2863850"/>
          <a:ext cx="5400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Ž1</a:t>
                      </a:r>
                      <a:r>
                        <a:rPr lang="cs-CZ" baseline="0" dirty="0"/>
                        <a:t> – M1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Ž2 – M1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Ž3 – M1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Ž1 – M2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Ž2 – M2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Ž3 – M2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Ž1 – M3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Ž2 – M3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Ž3 – M3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Ž1 – M4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Ž2 – M4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Ž3 – M4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Kombinatorické pravidlo </a:t>
            </a:r>
            <a:r>
              <a:rPr lang="cs-CZ" dirty="0" err="1"/>
              <a:t>súčinu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Ex. </a:t>
            </a:r>
            <a:r>
              <a:rPr lang="cs-CZ" dirty="0" err="1"/>
              <a:t>Koľko</a:t>
            </a:r>
            <a:r>
              <a:rPr lang="cs-CZ" dirty="0"/>
              <a:t> existuje </a:t>
            </a:r>
            <a:r>
              <a:rPr lang="cs-CZ" dirty="0" err="1"/>
              <a:t>rôznych</a:t>
            </a:r>
            <a:r>
              <a:rPr lang="cs-CZ" dirty="0"/>
              <a:t> dvojciferných </a:t>
            </a:r>
            <a:r>
              <a:rPr lang="cs-CZ" dirty="0" err="1"/>
              <a:t>čísiel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/>
              <a:t>__   __</a:t>
            </a:r>
          </a:p>
          <a:p>
            <a:r>
              <a:rPr lang="cs-CZ" dirty="0"/>
              <a:t>prvá </a:t>
            </a:r>
            <a:r>
              <a:rPr lang="cs-CZ" dirty="0" err="1"/>
              <a:t>pozícia</a:t>
            </a:r>
            <a:r>
              <a:rPr lang="cs-CZ" dirty="0"/>
              <a:t> 1 – 9, druhá </a:t>
            </a:r>
            <a:r>
              <a:rPr lang="cs-CZ" dirty="0" err="1"/>
              <a:t>pozícia</a:t>
            </a:r>
            <a:r>
              <a:rPr lang="cs-CZ" dirty="0"/>
              <a:t> 0 – 9</a:t>
            </a:r>
          </a:p>
          <a:p>
            <a:r>
              <a:rPr lang="cs-CZ" dirty="0"/>
              <a:t>9 · 10 = </a:t>
            </a:r>
            <a:r>
              <a:rPr lang="cs-CZ" b="1" dirty="0"/>
              <a:t>90 </a:t>
            </a:r>
            <a:r>
              <a:rPr lang="cs-CZ" b="1" dirty="0" err="1"/>
              <a:t>čísiel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Kombinatorické pravidlo </a:t>
            </a:r>
            <a:r>
              <a:rPr lang="cs-CZ" dirty="0" err="1"/>
              <a:t>súčinu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Ex. </a:t>
            </a:r>
            <a:r>
              <a:rPr lang="cs-CZ" dirty="0" err="1"/>
              <a:t>Koľko</a:t>
            </a:r>
            <a:r>
              <a:rPr lang="cs-CZ" dirty="0"/>
              <a:t> existuje </a:t>
            </a:r>
            <a:r>
              <a:rPr lang="cs-CZ" dirty="0" err="1"/>
              <a:t>rôznych</a:t>
            </a:r>
            <a:r>
              <a:rPr lang="cs-CZ" dirty="0"/>
              <a:t> trojciferných </a:t>
            </a:r>
            <a:r>
              <a:rPr lang="cs-CZ" dirty="0" err="1"/>
              <a:t>čísiel</a:t>
            </a:r>
            <a:r>
              <a:rPr lang="cs-CZ" dirty="0"/>
              <a:t>, kde se </a:t>
            </a:r>
            <a:r>
              <a:rPr lang="cs-CZ" dirty="0" err="1"/>
              <a:t>žiadna</a:t>
            </a:r>
            <a:r>
              <a:rPr lang="cs-CZ" dirty="0"/>
              <a:t> </a:t>
            </a:r>
            <a:r>
              <a:rPr lang="cs-CZ" dirty="0" err="1"/>
              <a:t>číslica</a:t>
            </a:r>
            <a:r>
              <a:rPr lang="cs-CZ" dirty="0"/>
              <a:t> </a:t>
            </a:r>
            <a:r>
              <a:rPr lang="cs-CZ" dirty="0" err="1"/>
              <a:t>nesmie</a:t>
            </a:r>
            <a:r>
              <a:rPr lang="cs-CZ" dirty="0"/>
              <a:t> </a:t>
            </a:r>
            <a:r>
              <a:rPr lang="cs-CZ" dirty="0" err="1"/>
              <a:t>vyskytnút</a:t>
            </a:r>
            <a:r>
              <a:rPr lang="cs-CZ" dirty="0"/>
              <a:t> dvakrát?</a:t>
            </a:r>
          </a:p>
          <a:p>
            <a:endParaRPr lang="cs-CZ" dirty="0"/>
          </a:p>
          <a:p>
            <a:r>
              <a:rPr lang="cs-CZ" dirty="0"/>
              <a:t>__   __   __</a:t>
            </a:r>
          </a:p>
          <a:p>
            <a:r>
              <a:rPr lang="cs-CZ" dirty="0"/>
              <a:t>prvá </a:t>
            </a:r>
            <a:r>
              <a:rPr lang="cs-CZ" dirty="0" err="1"/>
              <a:t>pozícia</a:t>
            </a:r>
            <a:r>
              <a:rPr lang="cs-CZ" dirty="0"/>
              <a:t> 1 – 9</a:t>
            </a:r>
          </a:p>
          <a:p>
            <a:r>
              <a:rPr lang="cs-CZ" dirty="0"/>
              <a:t>druhá </a:t>
            </a:r>
            <a:r>
              <a:rPr lang="cs-CZ" dirty="0" err="1"/>
              <a:t>pozícia</a:t>
            </a:r>
            <a:r>
              <a:rPr lang="cs-CZ" dirty="0"/>
              <a:t> 0 – 9 bez čísla na </a:t>
            </a:r>
            <a:r>
              <a:rPr lang="cs-CZ" dirty="0" err="1"/>
              <a:t>prvej</a:t>
            </a:r>
            <a:r>
              <a:rPr lang="cs-CZ" dirty="0"/>
              <a:t> </a:t>
            </a:r>
            <a:r>
              <a:rPr lang="cs-CZ" dirty="0" err="1"/>
              <a:t>pozícií</a:t>
            </a:r>
            <a:endParaRPr lang="cs-CZ" dirty="0"/>
          </a:p>
          <a:p>
            <a:r>
              <a:rPr lang="cs-CZ" dirty="0" err="1"/>
              <a:t>tretia</a:t>
            </a:r>
            <a:r>
              <a:rPr lang="cs-CZ" dirty="0"/>
              <a:t> </a:t>
            </a:r>
            <a:r>
              <a:rPr lang="cs-CZ" dirty="0" err="1"/>
              <a:t>pozícia</a:t>
            </a:r>
            <a:r>
              <a:rPr lang="cs-CZ" dirty="0"/>
              <a:t> 0 – 9 bez </a:t>
            </a:r>
            <a:r>
              <a:rPr lang="cs-CZ" dirty="0" err="1"/>
              <a:t>čísiel</a:t>
            </a:r>
            <a:r>
              <a:rPr lang="cs-CZ" dirty="0"/>
              <a:t> na </a:t>
            </a:r>
            <a:r>
              <a:rPr lang="cs-CZ" dirty="0" err="1"/>
              <a:t>prvej</a:t>
            </a:r>
            <a:r>
              <a:rPr lang="cs-CZ" dirty="0"/>
              <a:t> a </a:t>
            </a:r>
            <a:r>
              <a:rPr lang="cs-CZ" dirty="0" err="1"/>
              <a:t>druhej</a:t>
            </a:r>
            <a:r>
              <a:rPr lang="cs-CZ" dirty="0"/>
              <a:t> </a:t>
            </a:r>
            <a:r>
              <a:rPr lang="cs-CZ" dirty="0" err="1"/>
              <a:t>pozícií</a:t>
            </a:r>
            <a:endParaRPr lang="cs-CZ" dirty="0"/>
          </a:p>
          <a:p>
            <a:r>
              <a:rPr lang="cs-CZ" dirty="0"/>
              <a:t>9 · 9 · 8 = </a:t>
            </a:r>
            <a:r>
              <a:rPr lang="cs-CZ" b="1" dirty="0"/>
              <a:t>648 </a:t>
            </a:r>
            <a:r>
              <a:rPr lang="cs-CZ" b="1" dirty="0" err="1"/>
              <a:t>čísiel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Kombinatorické pravidlo </a:t>
            </a:r>
            <a:r>
              <a:rPr lang="cs-CZ" dirty="0" err="1"/>
              <a:t>súčinu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Dvakrát za sebou hodíme klasickou </a:t>
            </a:r>
            <a:r>
              <a:rPr lang="cs-CZ" dirty="0" err="1"/>
              <a:t>hraciou</a:t>
            </a:r>
            <a:r>
              <a:rPr lang="cs-CZ" dirty="0"/>
              <a:t> </a:t>
            </a:r>
            <a:r>
              <a:rPr lang="cs-CZ" dirty="0" err="1"/>
              <a:t>kockou</a:t>
            </a:r>
            <a:r>
              <a:rPr lang="cs-CZ" dirty="0"/>
              <a:t>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výsledkov</a:t>
            </a:r>
            <a:r>
              <a:rPr lang="cs-CZ" dirty="0"/>
              <a:t>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získať</a:t>
            </a:r>
            <a:r>
              <a:rPr lang="cs-CZ" dirty="0"/>
              <a:t>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__   __  - v </a:t>
            </a:r>
            <a:r>
              <a:rPr lang="cs-CZ" dirty="0" err="1"/>
              <a:t>prvom</a:t>
            </a:r>
            <a:r>
              <a:rPr lang="cs-CZ" dirty="0"/>
              <a:t> hode 6 možností, v </a:t>
            </a:r>
            <a:r>
              <a:rPr lang="cs-CZ" dirty="0" err="1"/>
              <a:t>druhom</a:t>
            </a:r>
            <a:r>
              <a:rPr lang="cs-CZ" dirty="0"/>
              <a:t> hode </a:t>
            </a:r>
            <a:r>
              <a:rPr lang="cs-CZ" dirty="0" err="1"/>
              <a:t>opäť</a:t>
            </a:r>
            <a:r>
              <a:rPr lang="cs-CZ" dirty="0"/>
              <a:t> 6 možností</a:t>
            </a:r>
          </a:p>
          <a:p>
            <a:r>
              <a:rPr lang="cs-CZ" dirty="0"/>
              <a:t>6 · 6 = </a:t>
            </a:r>
            <a:r>
              <a:rPr lang="cs-CZ" b="1" dirty="0"/>
              <a:t>36 možností</a:t>
            </a:r>
          </a:p>
          <a:p>
            <a:endParaRPr lang="cs-CZ" b="1" dirty="0"/>
          </a:p>
          <a:p>
            <a:r>
              <a:rPr lang="cs-CZ" dirty="0" err="1"/>
              <a:t>Opäť</a:t>
            </a:r>
            <a:r>
              <a:rPr lang="cs-CZ" dirty="0"/>
              <a:t> dva hody </a:t>
            </a:r>
            <a:r>
              <a:rPr lang="cs-CZ" dirty="0" err="1"/>
              <a:t>kockou</a:t>
            </a:r>
            <a:r>
              <a:rPr lang="cs-CZ" dirty="0"/>
              <a:t>. </a:t>
            </a:r>
            <a:r>
              <a:rPr lang="cs-CZ" dirty="0" err="1"/>
              <a:t>Koľko</a:t>
            </a:r>
            <a:r>
              <a:rPr lang="cs-CZ" dirty="0"/>
              <a:t> </a:t>
            </a:r>
            <a:r>
              <a:rPr lang="cs-CZ" dirty="0" err="1"/>
              <a:t>rôznych</a:t>
            </a:r>
            <a:r>
              <a:rPr lang="cs-CZ" dirty="0"/>
              <a:t> </a:t>
            </a:r>
            <a:r>
              <a:rPr lang="cs-CZ" dirty="0" err="1"/>
              <a:t>výsledkov</a:t>
            </a:r>
            <a:r>
              <a:rPr lang="cs-CZ" dirty="0"/>
              <a:t> </a:t>
            </a:r>
            <a:r>
              <a:rPr lang="cs-CZ" dirty="0" err="1"/>
              <a:t>môžeme</a:t>
            </a:r>
            <a:r>
              <a:rPr lang="cs-CZ" dirty="0"/>
              <a:t> </a:t>
            </a:r>
            <a:r>
              <a:rPr lang="cs-CZ" dirty="0" err="1"/>
              <a:t>získať</a:t>
            </a:r>
            <a:r>
              <a:rPr lang="cs-CZ" dirty="0"/>
              <a:t>, </a:t>
            </a:r>
            <a:r>
              <a:rPr lang="cs-CZ" dirty="0" err="1"/>
              <a:t>pokiaľ</a:t>
            </a:r>
            <a:r>
              <a:rPr lang="cs-CZ" dirty="0"/>
              <a:t> nám v </a:t>
            </a:r>
            <a:r>
              <a:rPr lang="cs-CZ" dirty="0" err="1"/>
              <a:t>prvom</a:t>
            </a:r>
            <a:r>
              <a:rPr lang="cs-CZ" dirty="0"/>
              <a:t> hode padlo sudé číslo?</a:t>
            </a:r>
          </a:p>
          <a:p>
            <a:r>
              <a:rPr lang="cs-CZ" dirty="0"/>
              <a:t>__   __ - v </a:t>
            </a:r>
            <a:r>
              <a:rPr lang="cs-CZ" dirty="0" err="1"/>
              <a:t>prvom</a:t>
            </a:r>
            <a:r>
              <a:rPr lang="cs-CZ" dirty="0"/>
              <a:t> hode 3 možnosti, v </a:t>
            </a:r>
            <a:r>
              <a:rPr lang="cs-CZ" dirty="0" err="1"/>
              <a:t>druhom</a:t>
            </a:r>
            <a:r>
              <a:rPr lang="cs-CZ" dirty="0"/>
              <a:t> 6 možností</a:t>
            </a:r>
          </a:p>
          <a:p>
            <a:r>
              <a:rPr lang="cs-CZ" dirty="0"/>
              <a:t>3 · 6 = </a:t>
            </a:r>
            <a:r>
              <a:rPr lang="cs-CZ" b="1" dirty="0"/>
              <a:t>18 možností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VŠO_sablona_ prezentace_4-3-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978</TotalTime>
  <Words>1382</Words>
  <Application>Microsoft Macintosh PowerPoint</Application>
  <PresentationFormat>Prezentácia na obrazovke (4:3)</PresentationFormat>
  <Paragraphs>201</Paragraphs>
  <Slides>32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MVŠO_sablona_ prezentace_4-3-CZ</vt:lpstr>
      <vt:lpstr>Rovnice</vt:lpstr>
      <vt:lpstr>Kombinatorika</vt:lpstr>
      <vt:lpstr>Množiny</vt:lpstr>
      <vt:lpstr>Kombinatorika</vt:lpstr>
      <vt:lpstr>Faktoriál</vt:lpstr>
      <vt:lpstr>Kombinatorické pravidlo súčinu</vt:lpstr>
      <vt:lpstr>Kombinatorické pravidlo súčinu</vt:lpstr>
      <vt:lpstr>Kombinatorické pravidlo súčinu</vt:lpstr>
      <vt:lpstr>Kombinatorické pravidlo súčinu</vt:lpstr>
      <vt:lpstr>Kombinatorické pravidlo súčinu</vt:lpstr>
      <vt:lpstr>Variácie</vt:lpstr>
      <vt:lpstr>Variácie – príklad a odvodenie</vt:lpstr>
      <vt:lpstr>Variácie bez opakovania - vzorec</vt:lpstr>
      <vt:lpstr>Variácie</vt:lpstr>
      <vt:lpstr>Variácie</vt:lpstr>
      <vt:lpstr>Variácie s opakovaním</vt:lpstr>
      <vt:lpstr>Variácie s opakováním - vzorec</vt:lpstr>
      <vt:lpstr>Variácie s opakováním</vt:lpstr>
      <vt:lpstr>Permutácie</vt:lpstr>
      <vt:lpstr>Permutácie - príklad</vt:lpstr>
      <vt:lpstr>Permutácie - príklad</vt:lpstr>
      <vt:lpstr>Permutácie s opakovaním</vt:lpstr>
      <vt:lpstr>Príklad</vt:lpstr>
      <vt:lpstr>Kombinácie</vt:lpstr>
      <vt:lpstr>Kombinačné číslo – základné pravidlá</vt:lpstr>
      <vt:lpstr>Kombinácie - príklad</vt:lpstr>
      <vt:lpstr>Kombinácie - príklad</vt:lpstr>
      <vt:lpstr>Kombinácie - príklad</vt:lpstr>
      <vt:lpstr>Kombinácie s opakovaním</vt:lpstr>
      <vt:lpstr>Príklady</vt:lpstr>
      <vt:lpstr>Príklady</vt:lpstr>
      <vt:lpstr>Opakovanie</vt:lpstr>
      <vt:lpstr>Opakovanie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Jack</dc:creator>
  <cp:lastModifiedBy>Paulína Jašková</cp:lastModifiedBy>
  <cp:revision>97</cp:revision>
  <dcterms:created xsi:type="dcterms:W3CDTF">2018-09-24T10:04:31Z</dcterms:created>
  <dcterms:modified xsi:type="dcterms:W3CDTF">2021-10-19T21:31:28Z</dcterms:modified>
</cp:coreProperties>
</file>