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22"/>
  </p:notesMasterIdLst>
  <p:handoutMasterIdLst>
    <p:handoutMasterId r:id="rId23"/>
  </p:handoutMasterIdLst>
  <p:sldIdLst>
    <p:sldId id="283" r:id="rId2"/>
    <p:sldId id="376" r:id="rId3"/>
    <p:sldId id="422" r:id="rId4"/>
    <p:sldId id="423" r:id="rId5"/>
    <p:sldId id="424" r:id="rId6"/>
    <p:sldId id="437" r:id="rId7"/>
    <p:sldId id="438" r:id="rId8"/>
    <p:sldId id="391" r:id="rId9"/>
    <p:sldId id="426" r:id="rId10"/>
    <p:sldId id="430" r:id="rId11"/>
    <p:sldId id="427" r:id="rId12"/>
    <p:sldId id="393" r:id="rId13"/>
    <p:sldId id="425" r:id="rId14"/>
    <p:sldId id="432" r:id="rId15"/>
    <p:sldId id="433" r:id="rId16"/>
    <p:sldId id="434" r:id="rId17"/>
    <p:sldId id="435" r:id="rId18"/>
    <p:sldId id="394" r:id="rId19"/>
    <p:sldId id="431" r:id="rId20"/>
    <p:sldId id="436" r:id="rId21"/>
  </p:sldIdLst>
  <p:sldSz cx="9144000" cy="6858000" type="screen4x3"/>
  <p:notesSz cx="6815138" cy="9942513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A50021"/>
    <a:srgbClr val="E15B09"/>
    <a:srgbClr val="FFFCEF"/>
    <a:srgbClr val="FDE1C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85174" autoAdjust="0"/>
  </p:normalViewPr>
  <p:slideViewPr>
    <p:cSldViewPr>
      <p:cViewPr varScale="1">
        <p:scale>
          <a:sx n="58" d="100"/>
          <a:sy n="58" d="100"/>
        </p:scale>
        <p:origin x="16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08" y="-84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335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335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3ABBC7-1EBF-4DB7-8B6C-72CF35C28CF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490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1912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685" y="4722694"/>
            <a:ext cx="4997768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1912" y="9445387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34710E0-B9A0-43E1-8FA8-577992E56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41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CBADA-A61D-4E3A-8D5F-0ED4B2F9548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915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88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56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EXCEL!!!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4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EXCEL!!!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9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EXCEL!!!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86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EXCEL!!!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23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EXCEL!!!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12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38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90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710E0-B9A0-43E1-8FA8-577992E562E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6A2091-7E63-41B2-8B32-A19590DC5E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D3BF7-9275-4598-B582-1039574009D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A0E3-FBEB-4986-A70A-733301C21C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1F584-191A-4B5B-9CAA-7EA2628887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0138A2-061D-47D9-864A-E203F36128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69EAE8-7869-4813-9B02-289EEC67C3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957BAC-7E43-40FF-B38B-78DD40AAF5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AD4B-451F-4938-8FB9-8344CABC551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66DEFF-D9BF-4372-AC8B-D05CD54AE7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FAB2-5EAB-42B6-8CD4-8AEA1469D71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4083931-4DE4-4980-8375-6A5F00031DA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2EDC1F-F92D-4B58-8312-4B5AE547A81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8" r:id="rId2"/>
    <p:sldLayoutId id="2147484023" r:id="rId3"/>
    <p:sldLayoutId id="2147484024" r:id="rId4"/>
    <p:sldLayoutId id="2147484025" r:id="rId5"/>
    <p:sldLayoutId id="2147484019" r:id="rId6"/>
    <p:sldLayoutId id="2147484026" r:id="rId7"/>
    <p:sldLayoutId id="2147484020" r:id="rId8"/>
    <p:sldLayoutId id="2147484027" r:id="rId9"/>
    <p:sldLayoutId id="2147484021" r:id="rId10"/>
    <p:sldLayoutId id="2147484028" r:id="rId11"/>
  </p:sldLayoutIdLst>
  <p:transition spd="med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28E6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62271"/>
            <a:ext cx="8207697" cy="571500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sz="2700" b="1" dirty="0"/>
            </a:br>
            <a:br>
              <a:rPr lang="cs-CZ" sz="2700" b="1" dirty="0"/>
            </a:br>
            <a:br>
              <a:rPr lang="cs-CZ" sz="2700" b="1" dirty="0"/>
            </a:br>
            <a:br>
              <a:rPr lang="cs-CZ" sz="2700" b="1" dirty="0"/>
            </a:br>
            <a:br>
              <a:rPr lang="cs-CZ" sz="2700" b="1" dirty="0"/>
            </a:br>
            <a:r>
              <a:rPr lang="sk-SK" sz="4900" b="1" dirty="0" err="1">
                <a:solidFill>
                  <a:srgbClr val="C00000"/>
                </a:solidFill>
              </a:rPr>
              <a:t>PRavděpodobnost</a:t>
            </a:r>
            <a:r>
              <a:rPr lang="sk-SK" sz="4900" b="1" dirty="0">
                <a:solidFill>
                  <a:srgbClr val="C00000"/>
                </a:solidFill>
              </a:rPr>
              <a:t> a </a:t>
            </a:r>
            <a:r>
              <a:rPr lang="sk-SK" sz="4900" b="1" dirty="0" err="1">
                <a:solidFill>
                  <a:srgbClr val="C00000"/>
                </a:solidFill>
              </a:rPr>
              <a:t>statistika</a:t>
            </a:r>
            <a:br>
              <a:rPr lang="sk-SK" sz="4900" b="1" dirty="0">
                <a:solidFill>
                  <a:srgbClr val="C00000"/>
                </a:solidFill>
              </a:rPr>
            </a:br>
            <a:r>
              <a:rPr lang="sk-SK" sz="4900" b="1" dirty="0">
                <a:solidFill>
                  <a:srgbClr val="C00000"/>
                </a:solidFill>
              </a:rPr>
              <a:t>5.cvičení</a:t>
            </a:r>
            <a:br>
              <a:rPr lang="sk-SK" sz="4900" b="1" dirty="0">
                <a:solidFill>
                  <a:srgbClr val="C00000"/>
                </a:solidFill>
              </a:rPr>
            </a:br>
            <a:br>
              <a:rPr lang="sk-SK" sz="4900" b="1" dirty="0">
                <a:solidFill>
                  <a:srgbClr val="C00000"/>
                </a:solidFill>
              </a:rPr>
            </a:br>
            <a:br>
              <a:rPr lang="sk-SK" sz="2400" b="1" dirty="0">
                <a:solidFill>
                  <a:srgbClr val="C00000"/>
                </a:solidFill>
              </a:rPr>
            </a:br>
            <a:br>
              <a:rPr lang="sk-SK" sz="2400" b="1" dirty="0">
                <a:solidFill>
                  <a:schemeClr val="bg2"/>
                </a:solidFill>
              </a:rPr>
            </a:br>
            <a:br>
              <a:rPr lang="sk-SK" sz="2400" b="1" dirty="0">
                <a:solidFill>
                  <a:schemeClr val="tx1"/>
                </a:solidFill>
              </a:rPr>
            </a:b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1</a:t>
            </a:fld>
            <a:endParaRPr lang="sk-SK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68/6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8010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68/6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A7AB028-5534-4C1F-9F2F-5170DE9BB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211556"/>
              </p:ext>
            </p:extLst>
          </p:nvPr>
        </p:nvGraphicFramePr>
        <p:xfrm>
          <a:off x="1583668" y="2837386"/>
          <a:ext cx="5796644" cy="236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120532073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1206905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87562183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16935467"/>
                    </a:ext>
                  </a:extLst>
                </a:gridCol>
              </a:tblGrid>
              <a:tr h="902540">
                <a:tc>
                  <a:txBody>
                    <a:bodyPr/>
                    <a:lstStyle/>
                    <a:p>
                      <a:r>
                        <a:rPr lang="cs-CZ" dirty="0"/>
                        <a:t>(x</a:t>
                      </a:r>
                      <a:r>
                        <a:rPr lang="cs-CZ" baseline="-25000" dirty="0"/>
                        <a:t>1</a:t>
                      </a:r>
                      <a:r>
                        <a:rPr lang="cs-CZ" dirty="0"/>
                        <a:t>,x</a:t>
                      </a:r>
                      <a:r>
                        <a:rPr lang="cs-CZ" baseline="-25000" dirty="0"/>
                        <a:t>2</a:t>
                      </a:r>
                      <a:r>
                        <a:rPr lang="cs-CZ" dirty="0"/>
                        <a:t>,x</a:t>
                      </a:r>
                      <a:r>
                        <a:rPr lang="cs-CZ" baseline="-25000" dirty="0"/>
                        <a:t>3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p(x</a:t>
                      </a:r>
                      <a:r>
                        <a:rPr lang="cs-CZ" baseline="-25000" dirty="0"/>
                        <a:t>1</a:t>
                      </a:r>
                      <a:r>
                        <a:rPr lang="cs-CZ" dirty="0"/>
                        <a:t>,x</a:t>
                      </a:r>
                      <a:r>
                        <a:rPr lang="cs-CZ" baseline="-25000" dirty="0"/>
                        <a:t>2</a:t>
                      </a:r>
                      <a:r>
                        <a:rPr lang="cs-CZ" dirty="0"/>
                        <a:t>,x</a:t>
                      </a:r>
                      <a:r>
                        <a:rPr lang="cs-CZ" baseline="-25000" dirty="0"/>
                        <a:t>3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(x</a:t>
                      </a:r>
                      <a:r>
                        <a:rPr lang="cs-CZ" baseline="-25000" dirty="0"/>
                        <a:t>1</a:t>
                      </a:r>
                      <a:r>
                        <a:rPr lang="cs-CZ" dirty="0"/>
                        <a:t>,x</a:t>
                      </a:r>
                      <a:r>
                        <a:rPr lang="cs-CZ" baseline="-25000" dirty="0"/>
                        <a:t>2</a:t>
                      </a:r>
                      <a:r>
                        <a:rPr lang="cs-CZ" dirty="0"/>
                        <a:t>,x</a:t>
                      </a:r>
                      <a:r>
                        <a:rPr lang="cs-CZ" baseline="-25000" dirty="0"/>
                        <a:t>3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p(x</a:t>
                      </a:r>
                      <a:r>
                        <a:rPr lang="cs-CZ" baseline="-25000" dirty="0"/>
                        <a:t>1</a:t>
                      </a:r>
                      <a:r>
                        <a:rPr lang="cs-CZ" dirty="0"/>
                        <a:t>,x</a:t>
                      </a:r>
                      <a:r>
                        <a:rPr lang="cs-CZ" baseline="-25000" dirty="0"/>
                        <a:t>2</a:t>
                      </a:r>
                      <a:r>
                        <a:rPr lang="cs-CZ" dirty="0"/>
                        <a:t>,x</a:t>
                      </a:r>
                      <a:r>
                        <a:rPr lang="cs-CZ" baseline="-25000" dirty="0"/>
                        <a:t>3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730086"/>
                  </a:ext>
                </a:extLst>
              </a:tr>
              <a:tr h="366030">
                <a:tc>
                  <a:txBody>
                    <a:bodyPr/>
                    <a:lstStyle/>
                    <a:p>
                      <a:r>
                        <a:rPr lang="cs-CZ" dirty="0"/>
                        <a:t>(2,2,2)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(2/3)</a:t>
                      </a:r>
                      <a:r>
                        <a:rPr lang="cs-CZ" baseline="30000" dirty="0"/>
                        <a:t>3</a:t>
                      </a:r>
                      <a:r>
                        <a:rPr lang="cs-CZ" baseline="0" dirty="0"/>
                        <a:t>=0,296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(5,5,5)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873159"/>
                  </a:ext>
                </a:extLst>
              </a:tr>
              <a:tr h="366030">
                <a:tc>
                  <a:txBody>
                    <a:bodyPr/>
                    <a:lstStyle/>
                    <a:p>
                      <a:r>
                        <a:rPr lang="cs-CZ" dirty="0"/>
                        <a:t>(2,2,5)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(5,5,2)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346345"/>
                  </a:ext>
                </a:extLst>
              </a:tr>
              <a:tr h="366030">
                <a:tc>
                  <a:txBody>
                    <a:bodyPr/>
                    <a:lstStyle/>
                    <a:p>
                      <a:r>
                        <a:rPr lang="cs-CZ" dirty="0"/>
                        <a:t>(2,5,5)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(5,2,2)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44172"/>
                  </a:ext>
                </a:extLst>
              </a:tr>
              <a:tr h="366030">
                <a:tc>
                  <a:txBody>
                    <a:bodyPr/>
                    <a:lstStyle/>
                    <a:p>
                      <a:r>
                        <a:rPr lang="cs-CZ" dirty="0"/>
                        <a:t>(2,5,2)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(5,2,5)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71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750565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A50021"/>
                </a:solidFill>
                <a:latin typeface="Calibri" pitchFamily="34" charset="0"/>
              </a:rPr>
              <a:t>Marginální rozdělení pravděpodobností </a:t>
            </a:r>
            <a:endParaRPr lang="cs-CZ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máme-li dvourozměrnou NV (X,Y), může nás zajímat, jak se chová „samotná“ jednorozměrná náhodná veličina X (bez vlivu NV Y)</a:t>
                </a:r>
              </a:p>
              <a:p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 tu chvíli se na NV Y díváme jako na jistý jev</a:t>
                </a:r>
              </a:p>
              <a:p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marginální distribuční funkce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cs-CZ" sz="2100" b="0" i="1" baseline="-250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d>
                      <m:d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d>
                      <m:d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,∞</m:t>
                        </m:r>
                      </m:e>
                    </m:d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&lt;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&lt;∞</m:t>
                        </m:r>
                      </m:e>
                    </m:d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… MDF NV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cs-CZ" sz="2100" b="0" i="1" baseline="-250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𝑌</m:t>
                    </m:r>
                    <m:d>
                      <m:d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</m:d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d>
                      <m:d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∞,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</m:d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&lt;∞,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&lt;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</m:d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𝑌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… MDF NV Y</a:t>
                </a:r>
              </a:p>
              <a:p>
                <a:pPr lvl="1"/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"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757430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Tabulka udává pravděpodobnosti, s jakými student získá danou známku z testu z ČJ (NV X) a z M (NV Y). Určete pravděpodobnosti známek z jednotlivých testů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13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B176D96-7CF0-4EF4-BA6F-B6634E3C0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23686"/>
              </p:ext>
            </p:extLst>
          </p:nvPr>
        </p:nvGraphicFramePr>
        <p:xfrm>
          <a:off x="1524000" y="3672348"/>
          <a:ext cx="6095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>
                  <a:extLst>
                    <a:ext uri="{9D8B030D-6E8A-4147-A177-3AD203B41FA5}">
                      <a16:colId xmlns:a16="http://schemas.microsoft.com/office/drawing/2014/main" val="3758586694"/>
                    </a:ext>
                  </a:extLst>
                </a:gridCol>
                <a:gridCol w="853954">
                  <a:extLst>
                    <a:ext uri="{9D8B030D-6E8A-4147-A177-3AD203B41FA5}">
                      <a16:colId xmlns:a16="http://schemas.microsoft.com/office/drawing/2014/main" val="218137649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59911371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7535242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60321109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1198896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60680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X/Y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X=x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686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015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0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28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181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49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Y=y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089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151505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A50021"/>
                </a:solidFill>
                <a:latin typeface="Calibri" pitchFamily="34" charset="0"/>
              </a:rPr>
              <a:t>Nezávislost náhodných veličin</a:t>
            </a:r>
            <a:endParaRPr lang="cs-CZ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dvojice náhodných veličin (X,Y) je nezávislá, pokud pro jejich distribuční funkci platí:</a:t>
                </a:r>
              </a:p>
              <a:p>
                <a:pPr marL="0" indent="0">
                  <a:buNone/>
                </a:pPr>
                <a:r>
                  <a:rPr lang="cs-CZ" sz="2400" b="0" dirty="0">
                    <a:cs typeface="Arial" panose="020B0604020202020204" pitchFamily="34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𝐹𝑋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∗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𝐹𝑌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∈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pro diskrétní (X,Y): lze se dívat na pravděpodobnosti p(</a:t>
                </a:r>
                <a:r>
                  <a:rPr lang="cs-CZ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cs-CZ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,y</a:t>
                </a:r>
                <a:r>
                  <a:rPr lang="cs-CZ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lvl="1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pokud </a:t>
                </a:r>
                <a14:m>
                  <m:oMath xmlns:m="http://schemas.openxmlformats.org/officeDocument/2006/math">
                    <m:r>
                      <a:rPr lang="cs-CZ" sz="21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d>
                      <m:dPr>
                        <m:ctrlPr>
                          <a:rPr lang="cs-CZ" sz="21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cs-CZ" sz="2100" i="1" baseline="-25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cs-CZ" sz="21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cs-CZ" sz="21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𝑦𝑗</m:t>
                        </m:r>
                      </m:e>
                    </m:d>
                    <m:r>
                      <a:rPr lang="cs-CZ" sz="21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d>
                      <m:dPr>
                        <m:ctrlPr>
                          <a:rPr lang="cs-CZ" sz="21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𝑥𝑖</m:t>
                        </m:r>
                      </m:e>
                    </m:d>
                    <m:r>
                      <a:rPr lang="cs-CZ" sz="21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∗</m:t>
                    </m:r>
                    <m:r>
                      <a:rPr lang="cs-CZ" sz="21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d>
                      <m:dPr>
                        <m:ctrlPr>
                          <a:rPr lang="cs-CZ" sz="21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𝑦𝑗</m:t>
                        </m:r>
                      </m:e>
                    </m:d>
                    <m:r>
                      <a:rPr lang="cs-CZ" sz="21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cs-CZ" sz="21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∀(</m:t>
                    </m:r>
                    <m:r>
                      <a:rPr lang="cs-CZ" sz="21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𝑥𝑖</m:t>
                    </m:r>
                    <m:r>
                      <a:rPr lang="cs-CZ" sz="21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cs-CZ" sz="21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𝑦𝑗</m:t>
                    </m:r>
                    <m:r>
                      <a:rPr lang="cs-CZ" sz="21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)→</m:t>
                    </m:r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nezávislé</a:t>
                </a:r>
              </a:p>
              <a:p>
                <a:pPr lvl="1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alespoň pro jednu dvojici vztah neplatí </a:t>
                </a:r>
                <a14:m>
                  <m:oMath xmlns:m="http://schemas.openxmlformats.org/officeDocument/2006/math">
                    <m:r>
                      <a:rPr lang="cs-CZ" sz="21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 </m:t>
                    </m:r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nejsou nezávislé</a:t>
                </a:r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pro spojité (X,Y): nezávislost lze ověřovat i skrze funkce hustot</a:t>
                </a:r>
              </a:p>
              <a:p>
                <a:pPr lvl="1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POZOR na intervaly, kde se NV realizují!</a:t>
                </a:r>
              </a:p>
              <a:p>
                <a:pPr marL="366713" lvl="1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endParaRPr lang="cs-CZ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" t="-950" r="-823" b="-3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786693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0778" y="1793424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Tabulka udává pravděpodobnosti, s jakými student získá danou známku z testu z ČJ (NV X) a z M (NV Y). Jedná se o nezávislé náhodné veličiny?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13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B176D96-7CF0-4EF4-BA6F-B6634E3C0284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672348"/>
          <a:ext cx="6095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75858669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8137649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59911371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7535242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60321109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1198896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60680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X/Y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686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015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0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28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181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49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089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392294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0778" y="1793424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tabulce je uvedeno rozdělení pravděpodobností náhodných veličin X a Y. Jestliže předpokládáme, že jsou X a Y nezávislé, stanovte jejich sdružené rozdělení pravděpodobností.</a:t>
            </a:r>
          </a:p>
          <a:p>
            <a:pPr marL="366713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13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3B1979FD-9399-4D6F-AC8D-2833A3484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7319"/>
              </p:ext>
            </p:extLst>
          </p:nvPr>
        </p:nvGraphicFramePr>
        <p:xfrm>
          <a:off x="1524000" y="36704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21383584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0082306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974655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9792839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403304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Xi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575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p(</a:t>
                      </a:r>
                      <a:r>
                        <a:rPr lang="cs-CZ" dirty="0" err="1"/>
                        <a:t>xi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920898"/>
                  </a:ext>
                </a:extLst>
              </a:tr>
            </a:tbl>
          </a:graphicData>
        </a:graphic>
      </p:graphicFrame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02B7EAE7-22ED-4E48-BEC1-51E37F455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49447"/>
              </p:ext>
            </p:extLst>
          </p:nvPr>
        </p:nvGraphicFramePr>
        <p:xfrm>
          <a:off x="1524000" y="500262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9617276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68435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4552858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762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Yi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216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p(</a:t>
                      </a:r>
                      <a:r>
                        <a:rPr lang="cs-CZ" dirty="0" err="1"/>
                        <a:t>yi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4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592713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0778" y="1793424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68/8 a),b),e)</a:t>
            </a:r>
          </a:p>
          <a:p>
            <a:pPr marL="366713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13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392272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A50021"/>
                </a:solidFill>
                <a:latin typeface="Calibri" pitchFamily="34" charset="0"/>
              </a:rPr>
              <a:t>Funkce jednorozměrné náhodné veličiny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81128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známe rozdělení NV X → zajímá nás rozdělení pravděpodobností NV Y: Y = g(X)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X diskrétní: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X spojitá; g ryze monotónní: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!nezapomenout na „převod“ intervalů!</a:t>
            </a:r>
          </a:p>
          <a:p>
            <a:pPr marL="366713" lvl="1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A894C41-CEB5-4C34-956C-94D647670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852936"/>
            <a:ext cx="3544560" cy="86409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13B391D-C4E2-4A7B-B0D0-08830EE04F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4812433"/>
            <a:ext cx="3578844" cy="89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88787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A50021"/>
                </a:solidFill>
                <a:latin typeface="Calibri" pitchFamily="34" charset="0"/>
              </a:rPr>
              <a:t>Funkce dvourozměrné náhodné veličiny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známe rozdělení dvojice náhodných veličin (X,Y) → zajímá nás rozdělení pravděpodobností NV Z:</a:t>
            </a:r>
          </a:p>
          <a:p>
            <a:pPr marL="366713" lvl="1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Z = h(X,Y)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(X,Y) diskrétní: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(X,Y) spojitá:</a:t>
            </a:r>
          </a:p>
          <a:p>
            <a:pPr marL="366713" lvl="1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F2AACF3-AE78-4398-A344-F77471CD4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3128020"/>
            <a:ext cx="3394662" cy="72008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1EE240D-D7BE-4860-84D6-2A3D21876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4612526"/>
            <a:ext cx="3492530" cy="76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70688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Normální rozdělení + 2 příklady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Nezávislé náhodné veličiny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Dvourozměrná náhodná veličina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Marginální rozdělení pravděpodobnosti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48347"/>
      </p:ext>
    </p:extLst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0778" y="1793424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71/3 a),b),e)</a:t>
            </a:r>
          </a:p>
          <a:p>
            <a:pPr marL="366713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13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26116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Spojitá NV -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NORMÁLNÍ rozdělení pravděpodobností</a:t>
            </a:r>
          </a:p>
          <a:p>
            <a:pPr lvl="2"/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X ~ N(</a:t>
            </a:r>
            <a:r>
              <a:rPr lang="cs-CZ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μ,</a:t>
            </a:r>
            <a:r>
              <a:rPr lang="el-GR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cs-CZ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3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hustota a distribuční funkce:</a:t>
            </a:r>
          </a:p>
          <a:p>
            <a:pPr lvl="2"/>
            <a:endParaRPr lang="cs-CZ" sz="2100" b="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100" i="1" dirty="0">
                <a:latin typeface="Arial" panose="020B0604020202020204" pitchFamily="34" charset="0"/>
                <a:cs typeface="Arial" panose="020B0604020202020204" pitchFamily="34" charset="0"/>
              </a:rPr>
              <a:t>μ=0, </a:t>
            </a:r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cs-CZ" sz="2100" i="1" dirty="0">
                <a:latin typeface="Arial" panose="020B0604020202020204" pitchFamily="34" charset="0"/>
                <a:cs typeface="Arial" panose="020B0604020202020204" pitchFamily="34" charset="0"/>
              </a:rPr>
              <a:t>=1 →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NORMOVANÉ NORMÁLNÍ ROZDĚLENÍ</a:t>
            </a: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hustota:</a:t>
            </a:r>
            <a:endParaRPr lang="cs-CZ" sz="1800" dirty="0">
              <a:latin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4F77DFD-7A5D-4A02-B1F9-D4DDD432E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89" y="3419829"/>
            <a:ext cx="2678698" cy="100811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75F9050-2A81-44D4-9CBF-C69452D77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087" y="3715575"/>
            <a:ext cx="1759062" cy="41662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E3AE0D9-FAE1-40FA-B2DE-5BD45438ED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6666" y="3129478"/>
            <a:ext cx="3870502" cy="131536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004FD19-FDCA-4B59-940A-7B91121EF4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848" y="5379491"/>
            <a:ext cx="202948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24742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Normované normální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stanovení hodnot distribuční funkce (nenormovaného) normálního rozdělení provádím převod na normované normální rozdělení, tzv.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standardizaci:</a:t>
            </a:r>
          </a:p>
          <a:p>
            <a:pPr lvl="1"/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hustota pravděpodobnosti normovaného normálního rozdělení je sudá funkce – platí proto</a:t>
            </a: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807748E-90F9-450C-BF5A-A3534FF8A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894" y="3520265"/>
            <a:ext cx="2146212" cy="68156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B920D5B-F2E8-4414-BA4C-C83F78086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894" y="5774244"/>
            <a:ext cx="2146212" cy="47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89045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Předepsaný objem automaticky plněné krabice mléka je 1litr. Povolená směrodatná odchylka je 0,03 l. Předpokládejme, že objem mléka v krabici je náhodná veličina s normálním rozdělením. Kolik procent krabic bude mít objem menší než 0,97 l?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Obsah  popela v uhlí lze popsat náhodnou veličinou s normálním rozdělením pravděpodobnosti. Průměrný obsah je 16,99% s rozptylem 7,0756%. V kolika vagónech z 250 můžeme očekávat obsah popela mezi 12 až 20 procenty?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25528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Limitní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A7F781-7EBA-42B3-945B-906D07ED3E2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73574" y="1183432"/>
            <a:ext cx="8182610" cy="201622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D280D10-BB3C-4B3E-A883-486E78A3C32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92770" y="3278624"/>
            <a:ext cx="8138582" cy="357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0468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Pojišťovna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uzavřela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pojistku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 1000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klienty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Pravděpodobnost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následujících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5ti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letech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nastane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pojistná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událost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je 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každého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0,2.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Jaká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pravděpodobnost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následujících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5ti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letech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nastane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více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pojistných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událostí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zásilce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velkého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rozsahu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2%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nekvalitních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výrobků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Jaká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pravděpodobnost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náhodném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výběru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rozsahu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 = 1000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nejméně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10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nejvýše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nekvalitních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výrobků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88658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Dvourozměrná náhodná veličina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uspořádaná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dvojice náhodných veličin (X,Y)</a:t>
                </a:r>
              </a:p>
              <a:p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distribuční funkce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dvourozměrné náhodné veličiny</a:t>
                </a:r>
              </a:p>
              <a:p>
                <a:pPr lvl="1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analogie k (jednorozměrné) náhodné veličině</a:t>
                </a:r>
              </a:p>
              <a:p>
                <a:pPr marL="366713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𝑌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rozdělení pravděpodobností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dvourozměrné NV</a:t>
                </a:r>
              </a:p>
              <a:p>
                <a:pPr lvl="1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diskrétní: někdy lze pomocí dvourozměrné tabulky</a:t>
                </a:r>
              </a:p>
              <a:p>
                <a:pPr lvl="1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spojitá: dvourozměrná funkce hustoty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"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573124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Vícerozměrná náhodná veličina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uspořádaná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cs-CZ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tice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náhodných veličin (X</a:t>
                </a:r>
                <a:r>
                  <a:rPr lang="cs-CZ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,X</a:t>
                </a:r>
                <a:r>
                  <a:rPr lang="cs-CZ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,…,</a:t>
                </a:r>
                <a:r>
                  <a:rPr lang="cs-CZ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cs-CZ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distribuční funkce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vícerozměrné náhodné veličiny</a:t>
                </a:r>
              </a:p>
              <a:p>
                <a:pPr lvl="1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analogie k dvourozměrné náhodné veličině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,…,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cs-CZ" sz="2400" b="0" i="1" baseline="-250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cs-CZ" sz="2400" b="0" i="1" baseline="-250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cs-CZ" sz="2400" b="0" i="1" baseline="-250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cs-CZ" sz="2400" b="0" i="1" baseline="-250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,…,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𝑋𝑛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𝑥𝑛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"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0951"/>
      </p:ext>
    </p:extLst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mění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15348</TotalTime>
  <Words>949</Words>
  <Application>Microsoft Office PowerPoint</Application>
  <PresentationFormat>Předvádění na obrazovce (4:3)</PresentationFormat>
  <Paragraphs>253</Paragraphs>
  <Slides>20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Tw Cen MT</vt:lpstr>
      <vt:lpstr>Wingdings</vt:lpstr>
      <vt:lpstr>Wingdings 2</vt:lpstr>
      <vt:lpstr>Medián</vt:lpstr>
      <vt:lpstr>     PRavděpodobnost a statistika 5.cvičení     </vt:lpstr>
      <vt:lpstr>Obsah</vt:lpstr>
      <vt:lpstr>Spojitá NV - rozdělení</vt:lpstr>
      <vt:lpstr>Normované normální rozdělení</vt:lpstr>
      <vt:lpstr>Příklady</vt:lpstr>
      <vt:lpstr>Limitní věty</vt:lpstr>
      <vt:lpstr>Příklady</vt:lpstr>
      <vt:lpstr>Dvourozměrná náhodná veličina</vt:lpstr>
      <vt:lpstr>Vícerozměrná náhodná veličina</vt:lpstr>
      <vt:lpstr>Příklady</vt:lpstr>
      <vt:lpstr>Příklady</vt:lpstr>
      <vt:lpstr>Marginální rozdělení pravděpodobností </vt:lpstr>
      <vt:lpstr>Příklady</vt:lpstr>
      <vt:lpstr>Nezávislost náhodných veličin</vt:lpstr>
      <vt:lpstr>Příklady</vt:lpstr>
      <vt:lpstr>Příklady</vt:lpstr>
      <vt:lpstr>Příklady</vt:lpstr>
      <vt:lpstr>Funkce jednorozměrné náhodné veličiny</vt:lpstr>
      <vt:lpstr>Funkce dvourozměrné náhodné veličiny</vt:lpstr>
      <vt:lpstr>Příklady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univerzita v Bratislave  Fakulta hospodárskej informatiky Katedra matematiky       METÓDY GRADUÁCIE V ŽIVOTNOM POISTENÍ Diplomová práca          2005                                                                              Vladimír Korec</dc:title>
  <dc:creator>Koro</dc:creator>
  <cp:lastModifiedBy>Ivana Pavlů</cp:lastModifiedBy>
  <cp:revision>752</cp:revision>
  <dcterms:created xsi:type="dcterms:W3CDTF">2005-05-21T12:23:13Z</dcterms:created>
  <dcterms:modified xsi:type="dcterms:W3CDTF">2020-11-03T12:14:02Z</dcterms:modified>
</cp:coreProperties>
</file>